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22"/>
    <p:restoredTop sz="95903"/>
  </p:normalViewPr>
  <p:slideViewPr>
    <p:cSldViewPr snapToGrid="0" snapToObjects="1">
      <p:cViewPr varScale="1">
        <p:scale>
          <a:sx n="85" d="100"/>
          <a:sy n="85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hartnett/Downloads/3d-int_3-7-21/plots/hybridization_DM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hartnett/Downloads/3d-int_3-7-21/plots/hybridization_DMI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hartnett/Downloads/3d-int_3-7-21/plots/hybridization_DM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hartnett/Downloads/3d-int_3-7-21/plots/hybridization_DM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hartnett/Downloads/3d-int_3-7-21/plots/hybridization_DM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hartnett/Downloads/3d-int_3-7-21/plots/hybridization_DM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hartnett/Downloads/3d-int_3-7-21/plots/hybridization_DM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hartnett/Downloads/3d-int_3-7-21/plots/hybridization_DMI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hartnett/Downloads/3d-int_3-7-21/plots/hybridization_DMI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hartnett/Downloads/3d-int_3-7-21/plots/hybridization_DMI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-5 to 1 eV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'E5-1'!$D$2:$D$6</c:f>
              <c:numCache>
                <c:formatCode>0.000</c:formatCode>
                <c:ptCount val="5"/>
                <c:pt idx="0">
                  <c:v>393.31124999999997</c:v>
                </c:pt>
                <c:pt idx="1">
                  <c:v>268.01268749999997</c:v>
                </c:pt>
                <c:pt idx="2">
                  <c:v>237.6998401875</c:v>
                </c:pt>
                <c:pt idx="3">
                  <c:v>246.75915000000003</c:v>
                </c:pt>
                <c:pt idx="4">
                  <c:v>328.63350000000003</c:v>
                </c:pt>
              </c:numCache>
            </c:numRef>
          </c:xVal>
          <c:yVal>
            <c:numRef>
              <c:f>'E5-1'!$I$2:$I$6</c:f>
              <c:numCache>
                <c:formatCode>0.000</c:formatCode>
                <c:ptCount val="5"/>
                <c:pt idx="0">
                  <c:v>8.9809999999999999</c:v>
                </c:pt>
                <c:pt idx="1">
                  <c:v>6.944</c:v>
                </c:pt>
                <c:pt idx="2">
                  <c:v>5.093</c:v>
                </c:pt>
                <c:pt idx="3">
                  <c:v>3.6110000000000002</c:v>
                </c:pt>
                <c:pt idx="4">
                  <c:v>1.8089999999999999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1E-C54F-A46A-59928E6D4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8628032"/>
        <c:axId val="1863439456"/>
      </c:scatterChart>
      <c:valAx>
        <c:axId val="788628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3439456"/>
        <c:crosses val="autoZero"/>
        <c:crossBetween val="midCat"/>
      </c:valAx>
      <c:valAx>
        <c:axId val="186343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628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-1 to 1 eV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'E1-1'!$H$2:$H$6</c:f>
              <c:numCache>
                <c:formatCode>0.000</c:formatCode>
                <c:ptCount val="5"/>
                <c:pt idx="0">
                  <c:v>48</c:v>
                </c:pt>
                <c:pt idx="1">
                  <c:v>48.21875</c:v>
                </c:pt>
                <c:pt idx="2">
                  <c:v>51.375</c:v>
                </c:pt>
                <c:pt idx="3">
                  <c:v>44.84375</c:v>
                </c:pt>
                <c:pt idx="4">
                  <c:v>36.125</c:v>
                </c:pt>
              </c:numCache>
            </c:numRef>
          </c:xVal>
          <c:yVal>
            <c:numRef>
              <c:f>'E1-1'!$I$2:$I$6</c:f>
              <c:numCache>
                <c:formatCode>0.000</c:formatCode>
                <c:ptCount val="5"/>
                <c:pt idx="0">
                  <c:v>8.9809999999999999</c:v>
                </c:pt>
                <c:pt idx="1">
                  <c:v>6.944</c:v>
                </c:pt>
                <c:pt idx="2">
                  <c:v>5.093</c:v>
                </c:pt>
                <c:pt idx="3">
                  <c:v>3.6110000000000002</c:v>
                </c:pt>
                <c:pt idx="4">
                  <c:v>1.8089999999999999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0C-164D-BBE7-78DE27A214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1169807"/>
        <c:axId val="890675439"/>
      </c:scatterChart>
      <c:valAx>
        <c:axId val="891169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0675439"/>
        <c:crosses val="autoZero"/>
        <c:crossBetween val="midCat"/>
      </c:valAx>
      <c:valAx>
        <c:axId val="89067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1698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 -4 to 1 eV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'E4-1'!$D$2:$D$6</c:f>
              <c:numCache>
                <c:formatCode>0.000</c:formatCode>
                <c:ptCount val="5"/>
                <c:pt idx="0">
                  <c:v>335.74</c:v>
                </c:pt>
                <c:pt idx="1">
                  <c:v>222.57512500000001</c:v>
                </c:pt>
                <c:pt idx="2">
                  <c:v>206.97624999999999</c:v>
                </c:pt>
                <c:pt idx="3">
                  <c:v>201.74375000000001</c:v>
                </c:pt>
                <c:pt idx="4">
                  <c:v>279.07749999999999</c:v>
                </c:pt>
              </c:numCache>
            </c:numRef>
          </c:xVal>
          <c:yVal>
            <c:numRef>
              <c:f>'E4-1'!$I$2:$I$6</c:f>
              <c:numCache>
                <c:formatCode>0.000</c:formatCode>
                <c:ptCount val="5"/>
                <c:pt idx="0">
                  <c:v>8.9809999999999999</c:v>
                </c:pt>
                <c:pt idx="1">
                  <c:v>6.944</c:v>
                </c:pt>
                <c:pt idx="2">
                  <c:v>5.093</c:v>
                </c:pt>
                <c:pt idx="3">
                  <c:v>3.6110000000000002</c:v>
                </c:pt>
                <c:pt idx="4">
                  <c:v>1.8089999999999999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922-CA46-A1EF-1E48707E0F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3345776"/>
        <c:axId val="763347424"/>
      </c:scatterChart>
      <c:valAx>
        <c:axId val="763345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347424"/>
        <c:crosses val="autoZero"/>
        <c:crossBetween val="midCat"/>
      </c:valAx>
      <c:valAx>
        <c:axId val="76334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345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-3 to 1 eV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'E3-1'!$D$2:$D$6</c:f>
              <c:numCache>
                <c:formatCode>0.000</c:formatCode>
                <c:ptCount val="5"/>
                <c:pt idx="0">
                  <c:v>254.5</c:v>
                </c:pt>
                <c:pt idx="1">
                  <c:v>160</c:v>
                </c:pt>
                <c:pt idx="2">
                  <c:v>155.0265</c:v>
                </c:pt>
                <c:pt idx="3">
                  <c:v>137.03375</c:v>
                </c:pt>
                <c:pt idx="4">
                  <c:v>244.5</c:v>
                </c:pt>
              </c:numCache>
            </c:numRef>
          </c:xVal>
          <c:yVal>
            <c:numRef>
              <c:f>'E3-1'!$I$2:$I$6</c:f>
              <c:numCache>
                <c:formatCode>0.000</c:formatCode>
                <c:ptCount val="5"/>
                <c:pt idx="0">
                  <c:v>8.9809999999999999</c:v>
                </c:pt>
                <c:pt idx="1">
                  <c:v>6.944</c:v>
                </c:pt>
                <c:pt idx="2">
                  <c:v>5.093</c:v>
                </c:pt>
                <c:pt idx="3">
                  <c:v>3.6110000000000002</c:v>
                </c:pt>
                <c:pt idx="4">
                  <c:v>1.8089999999999999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6B1-A04A-A2EE-D4F84B6DA1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9918799"/>
        <c:axId val="893424143"/>
      </c:scatterChart>
      <c:valAx>
        <c:axId val="8899187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3424143"/>
        <c:crosses val="autoZero"/>
        <c:crossBetween val="midCat"/>
      </c:valAx>
      <c:valAx>
        <c:axId val="893424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9187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-2</a:t>
            </a:r>
            <a:r>
              <a:rPr lang="en-US" baseline="0" dirty="0"/>
              <a:t> to </a:t>
            </a:r>
            <a:r>
              <a:rPr lang="en-US" dirty="0"/>
              <a:t>1 eV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'E2-1'!$D$2:$D$6</c:f>
              <c:numCache>
                <c:formatCode>0.000</c:formatCode>
                <c:ptCount val="5"/>
                <c:pt idx="0">
                  <c:v>155</c:v>
                </c:pt>
                <c:pt idx="1">
                  <c:v>132</c:v>
                </c:pt>
                <c:pt idx="2">
                  <c:v>83</c:v>
                </c:pt>
                <c:pt idx="3">
                  <c:v>112.75</c:v>
                </c:pt>
                <c:pt idx="4">
                  <c:v>166</c:v>
                </c:pt>
              </c:numCache>
            </c:numRef>
          </c:xVal>
          <c:yVal>
            <c:numRef>
              <c:f>'E2-1'!$I$2:$I$6</c:f>
              <c:numCache>
                <c:formatCode>0.000</c:formatCode>
                <c:ptCount val="5"/>
                <c:pt idx="0">
                  <c:v>8.9809999999999999</c:v>
                </c:pt>
                <c:pt idx="1">
                  <c:v>6.944</c:v>
                </c:pt>
                <c:pt idx="2">
                  <c:v>5.093</c:v>
                </c:pt>
                <c:pt idx="3">
                  <c:v>3.6110000000000002</c:v>
                </c:pt>
                <c:pt idx="4">
                  <c:v>1.8089999999999999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5A8-0240-AFC9-168A3C8D1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2080224"/>
        <c:axId val="892081872"/>
      </c:scatterChart>
      <c:valAx>
        <c:axId val="892080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081872"/>
        <c:crosses val="autoZero"/>
        <c:crossBetween val="midCat"/>
      </c:valAx>
      <c:valAx>
        <c:axId val="89208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080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-1 to 1 eV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'E1-1'!$D$2:$D$6</c:f>
              <c:numCache>
                <c:formatCode>0.000</c:formatCode>
                <c:ptCount val="5"/>
                <c:pt idx="0">
                  <c:v>69.25</c:v>
                </c:pt>
                <c:pt idx="1">
                  <c:v>56.375</c:v>
                </c:pt>
                <c:pt idx="2">
                  <c:v>88</c:v>
                </c:pt>
                <c:pt idx="3">
                  <c:v>39.625</c:v>
                </c:pt>
                <c:pt idx="4">
                  <c:v>98.5</c:v>
                </c:pt>
              </c:numCache>
            </c:numRef>
          </c:xVal>
          <c:yVal>
            <c:numRef>
              <c:f>'E1-1'!$I$2:$I$6</c:f>
              <c:numCache>
                <c:formatCode>0.000</c:formatCode>
                <c:ptCount val="5"/>
                <c:pt idx="0">
                  <c:v>8.9809999999999999</c:v>
                </c:pt>
                <c:pt idx="1">
                  <c:v>6.944</c:v>
                </c:pt>
                <c:pt idx="2">
                  <c:v>5.093</c:v>
                </c:pt>
                <c:pt idx="3">
                  <c:v>3.6110000000000002</c:v>
                </c:pt>
                <c:pt idx="4">
                  <c:v>1.8089999999999999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205-894D-B16A-59A971E410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3472559"/>
        <c:axId val="889432719"/>
      </c:scatterChart>
      <c:valAx>
        <c:axId val="893472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432719"/>
        <c:crosses val="autoZero"/>
        <c:crossBetween val="midCat"/>
      </c:valAx>
      <c:valAx>
        <c:axId val="88943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34725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-4</a:t>
            </a:r>
            <a:r>
              <a:rPr lang="en-US" baseline="0" dirty="0"/>
              <a:t> to 1 overlap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'E5-1'!$H$2:$H$6</c:f>
              <c:numCache>
                <c:formatCode>0.000</c:formatCode>
                <c:ptCount val="5"/>
                <c:pt idx="0">
                  <c:v>269.35500000000002</c:v>
                </c:pt>
                <c:pt idx="1">
                  <c:v>273.39695</c:v>
                </c:pt>
                <c:pt idx="2">
                  <c:v>274.52457812500001</c:v>
                </c:pt>
                <c:pt idx="3">
                  <c:v>259.12062500000002</c:v>
                </c:pt>
                <c:pt idx="4">
                  <c:v>282.59343750000005</c:v>
                </c:pt>
              </c:numCache>
            </c:numRef>
          </c:xVal>
          <c:yVal>
            <c:numRef>
              <c:f>'E5-1'!$I$2:$I$6</c:f>
              <c:numCache>
                <c:formatCode>0.000</c:formatCode>
                <c:ptCount val="5"/>
                <c:pt idx="0">
                  <c:v>8.9809999999999999</c:v>
                </c:pt>
                <c:pt idx="1">
                  <c:v>6.944</c:v>
                </c:pt>
                <c:pt idx="2">
                  <c:v>5.093</c:v>
                </c:pt>
                <c:pt idx="3">
                  <c:v>3.6110000000000002</c:v>
                </c:pt>
                <c:pt idx="4">
                  <c:v>1.8089999999999999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9E-CE42-BC82-933865A82B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6559808"/>
        <c:axId val="2046665584"/>
      </c:scatterChart>
      <c:valAx>
        <c:axId val="2046559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665584"/>
        <c:crosses val="autoZero"/>
        <c:crossBetween val="midCat"/>
      </c:valAx>
      <c:valAx>
        <c:axId val="204666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559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-4 to 1 eV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'E4-1'!$H$2:$H$6</c:f>
              <c:numCache>
                <c:formatCode>0.000</c:formatCode>
                <c:ptCount val="5"/>
                <c:pt idx="0">
                  <c:v>198.77435624999998</c:v>
                </c:pt>
                <c:pt idx="1">
                  <c:v>201.47499999999999</c:v>
                </c:pt>
                <c:pt idx="2">
                  <c:v>198.625</c:v>
                </c:pt>
                <c:pt idx="3">
                  <c:v>187</c:v>
                </c:pt>
                <c:pt idx="4">
                  <c:v>201.375</c:v>
                </c:pt>
              </c:numCache>
            </c:numRef>
          </c:xVal>
          <c:yVal>
            <c:numRef>
              <c:f>'E4-1'!$I$2:$I$6</c:f>
              <c:numCache>
                <c:formatCode>0.000</c:formatCode>
                <c:ptCount val="5"/>
                <c:pt idx="0">
                  <c:v>8.9809999999999999</c:v>
                </c:pt>
                <c:pt idx="1">
                  <c:v>6.944</c:v>
                </c:pt>
                <c:pt idx="2">
                  <c:v>5.093</c:v>
                </c:pt>
                <c:pt idx="3">
                  <c:v>3.6110000000000002</c:v>
                </c:pt>
                <c:pt idx="4">
                  <c:v>1.8089999999999999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982-4E4C-B5E2-10AC34E73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8846576"/>
        <c:axId val="788848224"/>
      </c:scatterChart>
      <c:valAx>
        <c:axId val="788846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848224"/>
        <c:crosses val="autoZero"/>
        <c:crossBetween val="midCat"/>
      </c:valAx>
      <c:valAx>
        <c:axId val="78884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846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-3 to 1 eV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'E3-1'!$H$2:$H$6</c:f>
              <c:numCache>
                <c:formatCode>0.000</c:formatCode>
                <c:ptCount val="5"/>
                <c:pt idx="0">
                  <c:v>139.625</c:v>
                </c:pt>
                <c:pt idx="1">
                  <c:v>136.875</c:v>
                </c:pt>
                <c:pt idx="2">
                  <c:v>126.375</c:v>
                </c:pt>
                <c:pt idx="3">
                  <c:v>121.25</c:v>
                </c:pt>
                <c:pt idx="4">
                  <c:v>128.75</c:v>
                </c:pt>
              </c:numCache>
            </c:numRef>
          </c:xVal>
          <c:yVal>
            <c:numRef>
              <c:f>'E3-1'!$I$2:$I$6</c:f>
              <c:numCache>
                <c:formatCode>0.000</c:formatCode>
                <c:ptCount val="5"/>
                <c:pt idx="0">
                  <c:v>8.9809999999999999</c:v>
                </c:pt>
                <c:pt idx="1">
                  <c:v>6.944</c:v>
                </c:pt>
                <c:pt idx="2">
                  <c:v>5.093</c:v>
                </c:pt>
                <c:pt idx="3">
                  <c:v>3.6110000000000002</c:v>
                </c:pt>
                <c:pt idx="4">
                  <c:v>1.8089999999999999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88-E14D-B914-D78FA9A7A6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4777440"/>
        <c:axId val="1824779088"/>
      </c:scatterChart>
      <c:valAx>
        <c:axId val="1824777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4779088"/>
        <c:crosses val="autoZero"/>
        <c:crossBetween val="midCat"/>
      </c:valAx>
      <c:valAx>
        <c:axId val="182477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4777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-2 to 1 eV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'E2-1'!$H$2:$H$6</c:f>
              <c:numCache>
                <c:formatCode>0.000</c:formatCode>
                <c:ptCount val="5"/>
                <c:pt idx="0">
                  <c:v>97.3125</c:v>
                </c:pt>
                <c:pt idx="1">
                  <c:v>95.28125</c:v>
                </c:pt>
                <c:pt idx="2">
                  <c:v>73.5625</c:v>
                </c:pt>
                <c:pt idx="3">
                  <c:v>81.625</c:v>
                </c:pt>
                <c:pt idx="4">
                  <c:v>65.5625</c:v>
                </c:pt>
              </c:numCache>
            </c:numRef>
          </c:xVal>
          <c:yVal>
            <c:numRef>
              <c:f>'E2-1'!$I$2:$I$6</c:f>
              <c:numCache>
                <c:formatCode>0.000</c:formatCode>
                <c:ptCount val="5"/>
                <c:pt idx="0">
                  <c:v>8.9809999999999999</c:v>
                </c:pt>
                <c:pt idx="1">
                  <c:v>6.944</c:v>
                </c:pt>
                <c:pt idx="2">
                  <c:v>5.093</c:v>
                </c:pt>
                <c:pt idx="3">
                  <c:v>3.6110000000000002</c:v>
                </c:pt>
                <c:pt idx="4">
                  <c:v>1.8089999999999999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97-8E43-A207-2750C1B16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4823824"/>
        <c:axId val="2105267008"/>
      </c:scatterChart>
      <c:valAx>
        <c:axId val="2104823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5267008"/>
        <c:crosses val="autoZero"/>
        <c:crossBetween val="midCat"/>
      </c:valAx>
      <c:valAx>
        <c:axId val="210526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4823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0040-F413-956E-32D5-C86947F9E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91D21-3F55-1B18-94AF-C3B707F1F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7042-7731-F093-2AC8-8EC52190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9B95-D843-A64C-A768-238B20CF5AC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15C17-6E6A-C6FA-D3CA-20C8C285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DD7A-2525-7E31-1929-FE21A781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191-8643-2D44-87C4-08D56627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9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E159-8EFB-6B68-9F09-560BAA67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63DAC-7EBD-F8C8-0805-4A2259186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3A704-1224-C617-AE5A-4BF3EA14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9B95-D843-A64C-A768-238B20CF5AC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C1CB7-ABEA-D807-EED9-749E1B8F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B2BD8-A012-4FD2-20DD-1EE9888C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191-8643-2D44-87C4-08D56627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2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12D2B-CB1E-34A0-9896-35F90BA5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166AC-F3A7-9C58-0135-99A6CE8C2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182E-4CBF-B702-5BA5-BA773CE8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9B95-D843-A64C-A768-238B20CF5AC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2102-64EF-5F17-F74B-8535201D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EABDC-3937-30CB-3F38-06FF1D94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191-8643-2D44-87C4-08D56627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158F-0C08-17C1-795B-BF00F58B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0CB5D-F726-D0B1-4410-0558C30F3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AF6B0-8C64-FC74-9F0F-88953DCD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9B95-D843-A64C-A768-238B20CF5AC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8F2C-1545-BFE0-FDD7-3AEF3BB3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C4AE4-56D6-EBE2-4659-CD92AE3E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191-8643-2D44-87C4-08D56627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8103-B706-979C-096D-93008678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C5FC1-C217-D5CF-C76C-27C52B6B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8CB72-55D3-9DF3-0020-6B7F4525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9B95-D843-A64C-A768-238B20CF5AC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1929-C89C-684F-6D2A-17B2669C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B4FDB-52BB-135B-27E0-2DCAFDB0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191-8643-2D44-87C4-08D56627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5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D831-9F51-5FA0-853B-5E5AB98A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BE032-5F86-0D51-E23E-351ED2FCA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7AB73-35CF-2032-36EA-8982A2380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4560-F791-C616-6305-3AB06752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9B95-D843-A64C-A768-238B20CF5AC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46216-A795-B1F3-FABF-F3BDACEC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5203F-0741-F95F-7C95-6C28C584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191-8643-2D44-87C4-08D56627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824E-D17F-1A9D-532D-80EACB22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11403-2136-1C72-3DE6-C500F352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9E160-FEB5-E5F8-D74A-E28511548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51E61-8FCA-83BE-E1C8-E32F3FC24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A73BE-750F-7969-E28B-2BFA58D16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7B3C4-ED4A-2920-B2FD-B7EE2320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9B95-D843-A64C-A768-238B20CF5AC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FF5AF-E84C-13EE-8B23-A8D3A960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92513-987B-996A-9048-5869EC44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191-8643-2D44-87C4-08D56627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5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C924-20B2-0788-F2EC-A5B318CE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7015C-F091-0078-5520-4316F9C0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9B95-D843-A64C-A768-238B20CF5AC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7BD2F-6A3B-44DF-A6F9-ED335950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D7DB-F8CF-C2F7-5443-8E4C82C6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191-8643-2D44-87C4-08D56627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3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42B60B-655F-F8E7-2049-1D15BB37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9B95-D843-A64C-A768-238B20CF5AC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9D10A-FB05-BE81-47D6-0810A67E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23551-AA8F-849A-DE50-4E4008C0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191-8643-2D44-87C4-08D56627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9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588D-4264-54DD-F043-1FAF064D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03294-62C3-AB57-D68B-0E6191922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CEBF1-20AE-1422-76EF-2DB0D5F6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91B8A-3107-D48E-5F9A-E3F6D896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9B95-D843-A64C-A768-238B20CF5AC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39620-5B63-FF42-9952-DF7FFD0C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5AB0D-B6BC-2F67-0DAF-FA67A9A9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191-8643-2D44-87C4-08D56627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5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660D-9D8A-9226-E964-FFE02FFD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B2F5-F7D8-2436-98E3-798B7260B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5A5B2-7F71-9AE1-B19A-D815F4AB6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04E59-0F87-544A-4623-AB82C514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9B95-D843-A64C-A768-238B20CF5AC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7DA6-0487-8939-2A99-A97FBAF4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8B78C-4D50-6520-FB9B-08CECEEE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191-8643-2D44-87C4-08D56627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DBEE9-FA4F-0932-9DB9-C1A51487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BC60B-24C4-1DEA-9612-476311BA9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82807-05EA-7D4E-E10D-5A1A93EA7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49B95-D843-A64C-A768-238B20CF5AC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49D03-58A5-D412-D082-8F1B1360C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1F9B2-6991-66EA-8590-02DA183B6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00191-8643-2D44-87C4-08D56627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9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69FB-1A90-16CE-D679-1A4175B78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Energy Window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D33F4-3F0B-AA97-4B92-3DC1EE49A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4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D816-30D7-7559-C199-2695F86F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10515600" cy="1325563"/>
          </a:xfrm>
        </p:spPr>
        <p:txBody>
          <a:bodyPr/>
          <a:lstStyle/>
          <a:p>
            <a:r>
              <a:rPr lang="en-US" dirty="0"/>
              <a:t>KLD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B90C580-68A0-DE40-8030-C3A9754368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971828"/>
              </p:ext>
            </p:extLst>
          </p:nvPr>
        </p:nvGraphicFramePr>
        <p:xfrm>
          <a:off x="195263" y="1196977"/>
          <a:ext cx="3576637" cy="233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098BFF8-BDDB-CA4B-A1B8-DD87110F9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680883"/>
              </p:ext>
            </p:extLst>
          </p:nvPr>
        </p:nvGraphicFramePr>
        <p:xfrm>
          <a:off x="4057651" y="1196977"/>
          <a:ext cx="3576638" cy="233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20981E8-E8D7-1440-9C8B-A19BA2FDB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922455"/>
              </p:ext>
            </p:extLst>
          </p:nvPr>
        </p:nvGraphicFramePr>
        <p:xfrm>
          <a:off x="7920040" y="1196978"/>
          <a:ext cx="3657597" cy="233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8976803-9C46-6347-A2A3-04810A82C9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30503"/>
              </p:ext>
            </p:extLst>
          </p:nvPr>
        </p:nvGraphicFramePr>
        <p:xfrm>
          <a:off x="946878" y="38112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2240722-43E6-9345-B98C-F7D5A586FB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390878"/>
              </p:ext>
            </p:extLst>
          </p:nvPr>
        </p:nvGraphicFramePr>
        <p:xfrm>
          <a:off x="6572250" y="38112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17134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E71C-2080-63FC-6F73-B9F2AEC2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02" y="0"/>
            <a:ext cx="10515600" cy="1325563"/>
          </a:xfrm>
        </p:spPr>
        <p:txBody>
          <a:bodyPr/>
          <a:lstStyle/>
          <a:p>
            <a:r>
              <a:rPr lang="en-US" dirty="0"/>
              <a:t>Overlap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9E0ED84-0962-5A4D-9BFF-660DBD56CC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560029"/>
              </p:ext>
            </p:extLst>
          </p:nvPr>
        </p:nvGraphicFramePr>
        <p:xfrm>
          <a:off x="356902" y="1004341"/>
          <a:ext cx="3705433" cy="2591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0E5F5ED-C780-F84E-B79F-78B35958A3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740980"/>
              </p:ext>
            </p:extLst>
          </p:nvPr>
        </p:nvGraphicFramePr>
        <p:xfrm>
          <a:off x="4062335" y="1083482"/>
          <a:ext cx="4272197" cy="2591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D81CD4-6F16-0F45-A910-BA7E9D4738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583592"/>
              </p:ext>
            </p:extLst>
          </p:nvPr>
        </p:nvGraphicFramePr>
        <p:xfrm>
          <a:off x="8127167" y="1088882"/>
          <a:ext cx="4272197" cy="2591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33EFBA8-4FC2-1744-98B9-64606AE93D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280890"/>
              </p:ext>
            </p:extLst>
          </p:nvPr>
        </p:nvGraphicFramePr>
        <p:xfrm>
          <a:off x="1711377" y="3993370"/>
          <a:ext cx="4272197" cy="2591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81D37F2-24C5-3845-8A01-EACEA09015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683708"/>
              </p:ext>
            </p:extLst>
          </p:nvPr>
        </p:nvGraphicFramePr>
        <p:xfrm>
          <a:off x="6778053" y="38412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0080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Energy Window study</vt:lpstr>
      <vt:lpstr>KLD</vt:lpstr>
      <vt:lpstr>Overlap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Window study</dc:title>
  <dc:creator>Hartnett, Timothy Quinn (tqh8pn)</dc:creator>
  <cp:lastModifiedBy>Hartnett, Timothy Quinn (tqh8pn)</cp:lastModifiedBy>
  <cp:revision>1</cp:revision>
  <dcterms:created xsi:type="dcterms:W3CDTF">2022-04-14T21:59:21Z</dcterms:created>
  <dcterms:modified xsi:type="dcterms:W3CDTF">2022-04-14T22:07:17Z</dcterms:modified>
</cp:coreProperties>
</file>