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nter SemiBold"/>
      <p:regular r:id="rId25"/>
      <p:bold r:id="rId26"/>
    </p:embeddedFont>
    <p:embeddedFont>
      <p:font typeface="Inter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09">
          <p15:clr>
            <a:srgbClr val="747775"/>
          </p15:clr>
        </p15:guide>
        <p15:guide id="2" orient="horz" pos="464">
          <p15:clr>
            <a:srgbClr val="747775"/>
          </p15:clr>
        </p15:guide>
        <p15:guide id="3" pos="3283">
          <p15:clr>
            <a:srgbClr val="747775"/>
          </p15:clr>
        </p15:guide>
        <p15:guide id="4" orient="horz" pos="792">
          <p15:clr>
            <a:srgbClr val="747775"/>
          </p15:clr>
        </p15:guide>
        <p15:guide id="5" orient="horz" pos="295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9"/>
        <p:guide pos="464" orient="horz"/>
        <p:guide pos="3283"/>
        <p:guide pos="792" orient="horz"/>
        <p:guide pos="295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SemiBold-bold.fntdata"/><Relationship Id="rId25" Type="http://schemas.openxmlformats.org/officeDocument/2006/relationships/font" Target="fonts/InterSemiBold-regular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fbf3e97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fbf3e9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a291bb9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a291bb9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8c10b72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8c10b72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8647950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8647950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8647950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8647950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8647950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8647950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8c7b03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8c7b03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8647950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8647950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9b9e088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9b9e08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fbf3e97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fbf3e97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15471cf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15471cf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14f42a4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14f42a4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fbf3e97e4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fbf3e97e4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4f42a4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14f42a4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maintain a wiki for your devs so they can set up tooling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have non-developers users using somewhat devy tooling (docs pipeline, data science, etc)</a:t>
            </a:r>
            <a:br>
              <a:rPr lang="en"/>
            </a:br>
            <a:r>
              <a:rPr lang="en"/>
              <a:t>If you switch back and forth between projects that use </a:t>
            </a:r>
            <a:r>
              <a:rPr lang="en"/>
              <a:t>different</a:t>
            </a:r>
            <a:r>
              <a:rPr lang="en"/>
              <a:t> tooling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takes more than 5 minutes to deploy complete tooling to a new developer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6bd80668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6bd80668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8c10b72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8c10b72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14f42a4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14f42a4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14f42a4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14f42a4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8647950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8647950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hyperlink" Target="http://www.coder.com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github.com/timquinlan/devweek24" TargetMode="External"/><Relationship Id="rId9" Type="http://schemas.openxmlformats.org/officeDocument/2006/relationships/hyperlink" Target="https://twitter.com/trquacker" TargetMode="External"/><Relationship Id="rId5" Type="http://schemas.openxmlformats.org/officeDocument/2006/relationships/hyperlink" Target="https://twitter.com/coderhq" TargetMode="External"/><Relationship Id="rId6" Type="http://schemas.openxmlformats.org/officeDocument/2006/relationships/hyperlink" Target="http://github.com/coder" TargetMode="External"/><Relationship Id="rId7" Type="http://schemas.openxmlformats.org/officeDocument/2006/relationships/hyperlink" Target="http://discord.gg/coder" TargetMode="External"/><Relationship Id="rId8" Type="http://schemas.openxmlformats.org/officeDocument/2006/relationships/hyperlink" Target="mailto:tim@coder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github.com/cod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20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45819" y="1104900"/>
            <a:ext cx="6782400" cy="19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972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Accelerate Cloud Native Development</a:t>
            </a:r>
            <a:endParaRPr b="1" sz="3972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972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with Coder</a:t>
            </a:r>
            <a:endParaRPr b="1" sz="4944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58" name="Google Shape;58;p13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>
            <p:ph type="ctrTitle"/>
          </p:nvPr>
        </p:nvSpPr>
        <p:spPr>
          <a:xfrm>
            <a:off x="564844" y="604075"/>
            <a:ext cx="5180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Demo Scenarios: 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5" name="Google Shape;155;p22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 am the Platform Engineer, you are the developers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We’ll walk through increasingly awesome uses of Coder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57" name="Google Shape;157;p22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58" name="Google Shape;15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3"/>
          <p:cNvSpPr txBox="1"/>
          <p:nvPr>
            <p:ph type="ctrTitle"/>
          </p:nvPr>
        </p:nvSpPr>
        <p:spPr>
          <a:xfrm>
            <a:off x="564844" y="604075"/>
            <a:ext cx="5180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Demo Scenarios: 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66" name="Google Shape;166;p23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Log into devweek.demo.coder.com 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Create a workspace from the DevWeek Base template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7" name="Google Shape;167;p23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68" name="Google Shape;168;p23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69" name="Google Shape;16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4"/>
          <p:cNvSpPr txBox="1"/>
          <p:nvPr>
            <p:ph type="ctrTitle"/>
          </p:nvPr>
        </p:nvSpPr>
        <p:spPr>
          <a:xfrm>
            <a:off x="564852" y="604075"/>
            <a:ext cx="70986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Demo - </a:t>
            </a: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Deploy Dev Tooling: 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77" name="Google Shape;177;p24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Deploying tools with startup_script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Deploying tools with built in Dockerfile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Deploying tools with a custom image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Deploying tools with modules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There is no “right way” do what works best for you (except creating snowflakes)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79" name="Google Shape;179;p24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80" name="Google Shape;18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5"/>
          <p:cNvSpPr txBox="1"/>
          <p:nvPr>
            <p:ph type="ctrTitle"/>
          </p:nvPr>
        </p:nvSpPr>
        <p:spPr>
          <a:xfrm>
            <a:off x="564844" y="604075"/>
            <a:ext cx="5180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Demo - Test a webapp</a:t>
            </a: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: 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8" name="Google Shape;188;p25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Source code is automatically pulled or cloned 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Start the webapp, see it open a port on the Workspace, open in browser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9" name="Google Shape;189;p25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90" name="Google Shape;190;p25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91" name="Google Shape;19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6"/>
          <p:cNvSpPr txBox="1"/>
          <p:nvPr>
            <p:ph type="ctrTitle"/>
          </p:nvPr>
        </p:nvSpPr>
        <p:spPr>
          <a:xfrm>
            <a:off x="564853" y="604075"/>
            <a:ext cx="7853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Demo - Alternate Project Tooling</a:t>
            </a: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: 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99" name="Google Shape;199;p26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Create a workspace from VS Code Web and Copilot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What is different on the Workspace? 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Launch VS Code Web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Notice different plugin that would conflict with the plugin from other Workspace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Leave both Workspaces open and context switch like a boss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0" name="Google Shape;200;p26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201" name="Google Shape;201;p26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202" name="Google Shape;202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7"/>
          <p:cNvSpPr txBox="1"/>
          <p:nvPr>
            <p:ph type="ctrTitle"/>
          </p:nvPr>
        </p:nvSpPr>
        <p:spPr>
          <a:xfrm>
            <a:off x="564853" y="604075"/>
            <a:ext cx="7853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Demo - Write Some Code: 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10" name="Google Shape;210;p27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Write some code!!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Both workspaces have an AI plugin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1" name="Google Shape;211;p27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212" name="Google Shape;212;p27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213" name="Google Shape;21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8"/>
          <p:cNvSpPr txBox="1"/>
          <p:nvPr>
            <p:ph type="ctrTitle"/>
          </p:nvPr>
        </p:nvSpPr>
        <p:spPr>
          <a:xfrm>
            <a:off x="564853" y="604075"/>
            <a:ext cx="7853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Install Coder Today</a:t>
            </a: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: 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21" name="Google Shape;221;p28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Quick install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[start dockerd]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curl -fsSL https://coder.com/install.sh | sh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coder server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curl localhost:3000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224" name="Google Shape;224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9"/>
          <p:cNvSpPr txBox="1"/>
          <p:nvPr>
            <p:ph type="ctrTitle"/>
          </p:nvPr>
        </p:nvSpPr>
        <p:spPr>
          <a:xfrm>
            <a:off x="564852" y="604075"/>
            <a:ext cx="72087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Summary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32" name="Google Shape;232;p29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Self-hosted Cloud Development Environment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Developers use consistent and familiar tools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Admins control the data and the platform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Developers can create workspaces with a few clicks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Anti-pattern: empirical 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software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install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Patterns: 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declarative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software install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idempotent start-up, coder_apps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225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3" name="Google Shape;233;p29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234" name="Google Shape;234;p29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235" name="Google Shape;23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205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0"/>
          <p:cNvSpPr txBox="1"/>
          <p:nvPr>
            <p:ph type="ctrTitle"/>
          </p:nvPr>
        </p:nvSpPr>
        <p:spPr>
          <a:xfrm>
            <a:off x="311700" y="619658"/>
            <a:ext cx="8520600" cy="32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9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Q&amp;A</a:t>
            </a:r>
            <a:endParaRPr b="1" sz="9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3" name="Google Shape;243;p30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244" name="Google Shape;244;p30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245" name="Google Shape;245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205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1"/>
          <p:cNvSpPr txBox="1"/>
          <p:nvPr>
            <p:ph type="ctrTitle"/>
          </p:nvPr>
        </p:nvSpPr>
        <p:spPr>
          <a:xfrm>
            <a:off x="2913300" y="991400"/>
            <a:ext cx="5074500" cy="33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coder.com</a:t>
            </a:r>
            <a:endParaRPr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@coderhq</a:t>
            </a:r>
            <a:endParaRPr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github.com/coder </a:t>
            </a:r>
            <a:endParaRPr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discord.gg/coder</a:t>
            </a:r>
            <a:endParaRPr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1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tim@coder.com</a:t>
            </a:r>
            <a:endParaRPr b="1"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1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@trquacker</a:t>
            </a:r>
            <a:endParaRPr sz="3100" u="sng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800" u="sng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timquinlan/devweek24</a:t>
            </a:r>
            <a:endParaRPr sz="2800" u="sng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3" name="Google Shape;253;p31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254" name="Google Shape;254;p31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255" name="Google Shape;255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473085" y="609125"/>
            <a:ext cx="32904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Logistics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69" name="Google Shape;6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4"/>
          <p:cNvSpPr txBox="1"/>
          <p:nvPr/>
        </p:nvSpPr>
        <p:spPr>
          <a:xfrm>
            <a:off x="473067" y="1122750"/>
            <a:ext cx="76161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Just a few minutes of slideware (I promise)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Hands on exercises, get out your laptop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Log into GitHub 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Login to devweek.demo.coder.com with GitHub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If you’re stuck just raise your hand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Demos focused on Coder Open Source 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Environment available all week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Docker-based, any materials from today will work on a local quick install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Slides/code/examples available on GitHub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strike="sng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20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54571" y="1128029"/>
            <a:ext cx="26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Tim Quinlan</a:t>
            </a:r>
            <a:endParaRPr sz="28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61471" y="1653804"/>
            <a:ext cx="331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Senior Technical Marketing Manager,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Coder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81" name="Google Shape;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875" y="666675"/>
            <a:ext cx="3810150" cy="38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91" name="Google Shape;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624" y="318625"/>
            <a:ext cx="6755649" cy="45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564837" y="604075"/>
            <a:ext cx="73896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Coder (the company) Overview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02" name="Google Shape;10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7"/>
          <p:cNvSpPr txBox="1"/>
          <p:nvPr/>
        </p:nvSpPr>
        <p:spPr>
          <a:xfrm>
            <a:off x="473067" y="1122750"/>
            <a:ext cx="76161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Open Source Software provider in the developer segment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Austin, Texas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Ever growing list of projects 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github.com/coder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) including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code-server (64k GitHub stars)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Founded in 2017, generally available software since 2020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strike="sng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type="ctrTitle"/>
          </p:nvPr>
        </p:nvSpPr>
        <p:spPr>
          <a:xfrm>
            <a:off x="473064" y="609125"/>
            <a:ext cx="69930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Coder (the software) Overview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8"/>
          <p:cNvSpPr txBox="1"/>
          <p:nvPr/>
        </p:nvSpPr>
        <p:spPr>
          <a:xfrm>
            <a:off x="473067" y="1122750"/>
            <a:ext cx="76161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untimes have moved to the cloud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Developers deserve a fully supported Cloud Development Environment too :)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Reduce time lost to environment setup/maintenance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Code securely on any device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Code in a standardized environment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strike="sng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9"/>
          <p:cNvSpPr txBox="1"/>
          <p:nvPr>
            <p:ph type="ctrTitle"/>
          </p:nvPr>
        </p:nvSpPr>
        <p:spPr>
          <a:xfrm>
            <a:off x="564844" y="604075"/>
            <a:ext cx="5180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Coder Differentiators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22" name="Google Shape;122;p19"/>
          <p:cNvSpPr txBox="1"/>
          <p:nvPr>
            <p:ph type="ctrTitle"/>
          </p:nvPr>
        </p:nvSpPr>
        <p:spPr>
          <a:xfrm>
            <a:off x="518575" y="1153450"/>
            <a:ext cx="74694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100% Open Source (even paid features)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Self-hosted, you choose the infrastructure: host-based, container-based, on-prem, public, even air-gapped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Multi-region and multi-cloud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Works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with most IDEs and source control 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Persistent homes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Fully supported Platform Engineering solution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24" name="Google Shape;124;p19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25" name="Google Shape;12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0"/>
          <p:cNvSpPr txBox="1"/>
          <p:nvPr>
            <p:ph type="ctrTitle"/>
          </p:nvPr>
        </p:nvSpPr>
        <p:spPr>
          <a:xfrm>
            <a:off x="564844" y="604075"/>
            <a:ext cx="5180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Coder Architecture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34" name="Google Shape;134;p20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35" name="Google Shape;13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375" y="1207656"/>
            <a:ext cx="4818550" cy="3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64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75488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type="ctrTitle"/>
          </p:nvPr>
        </p:nvSpPr>
        <p:spPr>
          <a:xfrm>
            <a:off x="564844" y="604075"/>
            <a:ext cx="51801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UI and Workspace Overview</a:t>
            </a:r>
            <a:r>
              <a:rPr lang="en" sz="2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: </a:t>
            </a:r>
            <a:endParaRPr sz="2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44" name="Google Shape;144;p21"/>
          <p:cNvSpPr txBox="1"/>
          <p:nvPr>
            <p:ph type="ctrTitle"/>
          </p:nvPr>
        </p:nvSpPr>
        <p:spPr>
          <a:xfrm>
            <a:off x="510400" y="1109833"/>
            <a:ext cx="83952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Quick tour of a template, context only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Quick tour of the Web UI, just enough to get started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Quick tour of the workspace, just enough to get coding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☠☠☠ Coder anti-pattern ☠☠☠ 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○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have sudo for a reason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○"/>
            </a:pP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reason is not to make snowflakes</a:t>
            </a:r>
            <a:endParaRPr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36600" y="4819626"/>
            <a:ext cx="8495700" cy="276900"/>
            <a:chOff x="336600" y="4832075"/>
            <a:chExt cx="8495700" cy="276900"/>
          </a:xfrm>
        </p:grpSpPr>
        <p:sp>
          <p:nvSpPr>
            <p:cNvPr id="146" name="Google Shape;146;p21"/>
            <p:cNvSpPr txBox="1"/>
            <p:nvPr/>
          </p:nvSpPr>
          <p:spPr>
            <a:xfrm>
              <a:off x="7907400" y="4832075"/>
              <a:ext cx="92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1"/>
                  </a:solidFill>
                </a:rPr>
                <a:t>Coder.com</a:t>
              </a:r>
              <a:endParaRPr sz="600">
                <a:solidFill>
                  <a:schemeClr val="lt1"/>
                </a:solidFill>
              </a:endParaRPr>
            </a:p>
          </p:txBody>
        </p:sp>
        <p:pic>
          <p:nvPicPr>
            <p:cNvPr id="147" name="Google Shape;14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6600" y="4894999"/>
              <a:ext cx="634875" cy="13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