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F57F5D-B240-401E-BCEC-AD2EDCA00AC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618BD-212A-4A4C-A0A8-FF64276C6558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Mitochondria undergoes oxidative and metabolic stress</a:t>
          </a:r>
        </a:p>
      </dgm:t>
    </dgm:pt>
    <dgm:pt modelId="{C9B9EE6A-5312-4996-B347-2DBE55B8D3EA}" type="parTrans" cxnId="{98D947A5-BA92-4626-8FB4-C9F70884324B}">
      <dgm:prSet/>
      <dgm:spPr/>
      <dgm:t>
        <a:bodyPr/>
        <a:lstStyle/>
        <a:p>
          <a:endParaRPr lang="en-US"/>
        </a:p>
      </dgm:t>
    </dgm:pt>
    <dgm:pt modelId="{DC548178-4523-4286-83CF-2B921E4D5F7E}" type="sibTrans" cxnId="{98D947A5-BA92-4626-8FB4-C9F70884324B}">
      <dgm:prSet/>
      <dgm:spPr/>
      <dgm:t>
        <a:bodyPr/>
        <a:lstStyle/>
        <a:p>
          <a:endParaRPr lang="en-US"/>
        </a:p>
      </dgm:t>
    </dgm:pt>
    <dgm:pt modelId="{0126CC9C-4729-4091-A0CD-2EFF720DE3F5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Damage-Associated Molecular Patterns (DAMPs) are released from stressed or damaged mitochondria </a:t>
          </a:r>
        </a:p>
      </dgm:t>
    </dgm:pt>
    <dgm:pt modelId="{BFDC9123-BF99-464E-96D7-4914DE162D94}" type="parTrans" cxnId="{8BEE9527-D2B3-48AB-8DD9-04D3EAADE651}">
      <dgm:prSet/>
      <dgm:spPr/>
      <dgm:t>
        <a:bodyPr/>
        <a:lstStyle/>
        <a:p>
          <a:endParaRPr lang="en-US"/>
        </a:p>
      </dgm:t>
    </dgm:pt>
    <dgm:pt modelId="{32806C17-5C25-44C6-8029-4B7982470367}" type="sibTrans" cxnId="{8BEE9527-D2B3-48AB-8DD9-04D3EAADE651}">
      <dgm:prSet/>
      <dgm:spPr/>
      <dgm:t>
        <a:bodyPr/>
        <a:lstStyle/>
        <a:p>
          <a:endParaRPr lang="en-US"/>
        </a:p>
      </dgm:t>
    </dgm:pt>
    <dgm:pt modelId="{82C07A0F-D6E6-4735-B381-05CCE942FFBE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Pattern Recognition Receptors (PRR) detect DAMPs and initiate an innate immune response</a:t>
          </a:r>
        </a:p>
      </dgm:t>
    </dgm:pt>
    <dgm:pt modelId="{F545ED09-4153-44A9-B778-AAEB2A33E28E}" type="parTrans" cxnId="{1BA55EC8-E773-4CE4-AD05-789235DC3DA1}">
      <dgm:prSet/>
      <dgm:spPr/>
      <dgm:t>
        <a:bodyPr/>
        <a:lstStyle/>
        <a:p>
          <a:endParaRPr lang="en-US"/>
        </a:p>
      </dgm:t>
    </dgm:pt>
    <dgm:pt modelId="{5E28EC24-3333-4948-B537-FE7360EC3880}" type="sibTrans" cxnId="{1BA55EC8-E773-4CE4-AD05-789235DC3DA1}">
      <dgm:prSet/>
      <dgm:spPr/>
      <dgm:t>
        <a:bodyPr/>
        <a:lstStyle/>
        <a:p>
          <a:endParaRPr lang="en-US"/>
        </a:p>
      </dgm:t>
    </dgm:pt>
    <dgm:pt modelId="{73C64E57-6D54-4360-8DC8-F51A89CA0265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Innate immune system response reactivates HERV-K (possibly from chromatin loosening)</a:t>
          </a:r>
        </a:p>
      </dgm:t>
    </dgm:pt>
    <dgm:pt modelId="{4130EA11-CEB8-4047-B386-3CAEC14D4556}" type="parTrans" cxnId="{07058E5B-7344-4EC2-96D0-D14263C04010}">
      <dgm:prSet/>
      <dgm:spPr/>
      <dgm:t>
        <a:bodyPr/>
        <a:lstStyle/>
        <a:p>
          <a:endParaRPr lang="en-US"/>
        </a:p>
      </dgm:t>
    </dgm:pt>
    <dgm:pt modelId="{0B0A5EDF-3C49-43E5-9A3A-6B60186B9AF5}" type="sibTrans" cxnId="{07058E5B-7344-4EC2-96D0-D14263C04010}">
      <dgm:prSet/>
      <dgm:spPr/>
      <dgm:t>
        <a:bodyPr/>
        <a:lstStyle/>
        <a:p>
          <a:endParaRPr lang="en-US"/>
        </a:p>
      </dgm:t>
    </dgm:pt>
    <dgm:pt modelId="{D7807FE3-08D4-4B79-8F33-7DDAB8B9851D}">
      <dgm:prSet phldrT="[Text]"/>
      <dgm:spPr>
        <a:solidFill>
          <a:schemeClr val="accent1">
            <a:hueOff val="0"/>
            <a:satOff val="0"/>
            <a:lumOff val="0"/>
            <a:alpha val="0"/>
          </a:schemeClr>
        </a:solidFill>
        <a:ln>
          <a:solidFill>
            <a:srgbClr val="7030A0"/>
          </a:solidFill>
        </a:ln>
      </dgm:spPr>
      <dgm:t>
        <a:bodyPr/>
        <a:lstStyle/>
        <a:p>
          <a:r>
            <a:rPr lang="en-US" dirty="0">
              <a:solidFill>
                <a:srgbClr val="7030A0"/>
              </a:solidFill>
            </a:rPr>
            <a:t>Products from reactivated retrovirus become secondary DAMPs, further stimulating the innate immune system</a:t>
          </a:r>
        </a:p>
      </dgm:t>
    </dgm:pt>
    <dgm:pt modelId="{7F589888-A462-4AA0-A63E-B2A3971AD1EA}" type="parTrans" cxnId="{8F2FA898-6CAD-40B4-B281-5897E42A46A6}">
      <dgm:prSet/>
      <dgm:spPr/>
      <dgm:t>
        <a:bodyPr/>
        <a:lstStyle/>
        <a:p>
          <a:endParaRPr lang="en-US"/>
        </a:p>
      </dgm:t>
    </dgm:pt>
    <dgm:pt modelId="{6AB341E4-F445-42A1-86DE-5ACABDC826F6}" type="sibTrans" cxnId="{8F2FA898-6CAD-40B4-B281-5897E42A46A6}">
      <dgm:prSet/>
      <dgm:spPr/>
      <dgm:t>
        <a:bodyPr/>
        <a:lstStyle/>
        <a:p>
          <a:endParaRPr lang="en-US"/>
        </a:p>
      </dgm:t>
    </dgm:pt>
    <dgm:pt modelId="{F4D231DA-A0B3-4700-A9BB-CA9EC3271B35}" type="pres">
      <dgm:prSet presAssocID="{D2F57F5D-B240-401E-BCEC-AD2EDCA00AC8}" presName="cycle" presStyleCnt="0">
        <dgm:presLayoutVars>
          <dgm:dir/>
          <dgm:resizeHandles val="exact"/>
        </dgm:presLayoutVars>
      </dgm:prSet>
      <dgm:spPr/>
    </dgm:pt>
    <dgm:pt modelId="{2E4EDB5F-D424-46BB-B977-EDC5563C14C9}" type="pres">
      <dgm:prSet presAssocID="{360618BD-212A-4A4C-A0A8-FF64276C6558}" presName="node" presStyleLbl="node1" presStyleIdx="0" presStyleCnt="5">
        <dgm:presLayoutVars>
          <dgm:bulletEnabled val="1"/>
        </dgm:presLayoutVars>
      </dgm:prSet>
      <dgm:spPr/>
    </dgm:pt>
    <dgm:pt modelId="{0D70AD52-C508-477F-8B2C-EF29787E4C1B}" type="pres">
      <dgm:prSet presAssocID="{DC548178-4523-4286-83CF-2B921E4D5F7E}" presName="sibTrans" presStyleLbl="sibTrans2D1" presStyleIdx="0" presStyleCnt="5"/>
      <dgm:spPr/>
    </dgm:pt>
    <dgm:pt modelId="{67EA8E6C-083E-4F67-9D9A-088AC90C7E7A}" type="pres">
      <dgm:prSet presAssocID="{DC548178-4523-4286-83CF-2B921E4D5F7E}" presName="connectorText" presStyleLbl="sibTrans2D1" presStyleIdx="0" presStyleCnt="5"/>
      <dgm:spPr/>
    </dgm:pt>
    <dgm:pt modelId="{75D1F9B1-5E4F-43CF-B106-4859A350FF6D}" type="pres">
      <dgm:prSet presAssocID="{0126CC9C-4729-4091-A0CD-2EFF720DE3F5}" presName="node" presStyleLbl="node1" presStyleIdx="1" presStyleCnt="5">
        <dgm:presLayoutVars>
          <dgm:bulletEnabled val="1"/>
        </dgm:presLayoutVars>
      </dgm:prSet>
      <dgm:spPr/>
    </dgm:pt>
    <dgm:pt modelId="{A84D2E0C-ECD0-4910-85A6-80DEB73D075F}" type="pres">
      <dgm:prSet presAssocID="{32806C17-5C25-44C6-8029-4B7982470367}" presName="sibTrans" presStyleLbl="sibTrans2D1" presStyleIdx="1" presStyleCnt="5"/>
      <dgm:spPr/>
    </dgm:pt>
    <dgm:pt modelId="{E1DEC4ED-F319-4B51-ABCE-1045AB22247D}" type="pres">
      <dgm:prSet presAssocID="{32806C17-5C25-44C6-8029-4B7982470367}" presName="connectorText" presStyleLbl="sibTrans2D1" presStyleIdx="1" presStyleCnt="5"/>
      <dgm:spPr/>
    </dgm:pt>
    <dgm:pt modelId="{C44359F4-FF6A-4E35-B5DA-840A69F21B45}" type="pres">
      <dgm:prSet presAssocID="{82C07A0F-D6E6-4735-B381-05CCE942FFBE}" presName="node" presStyleLbl="node1" presStyleIdx="2" presStyleCnt="5">
        <dgm:presLayoutVars>
          <dgm:bulletEnabled val="1"/>
        </dgm:presLayoutVars>
      </dgm:prSet>
      <dgm:spPr/>
    </dgm:pt>
    <dgm:pt modelId="{F55864F1-5069-4711-8011-B42A48BE3436}" type="pres">
      <dgm:prSet presAssocID="{5E28EC24-3333-4948-B537-FE7360EC3880}" presName="sibTrans" presStyleLbl="sibTrans2D1" presStyleIdx="2" presStyleCnt="5"/>
      <dgm:spPr/>
    </dgm:pt>
    <dgm:pt modelId="{90D34487-D8E1-4450-B7EC-DA59E95C1598}" type="pres">
      <dgm:prSet presAssocID="{5E28EC24-3333-4948-B537-FE7360EC3880}" presName="connectorText" presStyleLbl="sibTrans2D1" presStyleIdx="2" presStyleCnt="5"/>
      <dgm:spPr/>
    </dgm:pt>
    <dgm:pt modelId="{49CE598F-4F1E-4596-BB3F-4166DAF90505}" type="pres">
      <dgm:prSet presAssocID="{73C64E57-6D54-4360-8DC8-F51A89CA0265}" presName="node" presStyleLbl="node1" presStyleIdx="3" presStyleCnt="5">
        <dgm:presLayoutVars>
          <dgm:bulletEnabled val="1"/>
        </dgm:presLayoutVars>
      </dgm:prSet>
      <dgm:spPr/>
    </dgm:pt>
    <dgm:pt modelId="{8F0814CC-838E-4B08-BB43-4A6687718D2D}" type="pres">
      <dgm:prSet presAssocID="{0B0A5EDF-3C49-43E5-9A3A-6B60186B9AF5}" presName="sibTrans" presStyleLbl="sibTrans2D1" presStyleIdx="3" presStyleCnt="5"/>
      <dgm:spPr/>
    </dgm:pt>
    <dgm:pt modelId="{40B7FC3F-79C9-489C-8378-3CBF69731505}" type="pres">
      <dgm:prSet presAssocID="{0B0A5EDF-3C49-43E5-9A3A-6B60186B9AF5}" presName="connectorText" presStyleLbl="sibTrans2D1" presStyleIdx="3" presStyleCnt="5"/>
      <dgm:spPr/>
    </dgm:pt>
    <dgm:pt modelId="{74773637-6F5C-4478-B463-AB0E75D6370C}" type="pres">
      <dgm:prSet presAssocID="{D7807FE3-08D4-4B79-8F33-7DDAB8B9851D}" presName="node" presStyleLbl="node1" presStyleIdx="4" presStyleCnt="5">
        <dgm:presLayoutVars>
          <dgm:bulletEnabled val="1"/>
        </dgm:presLayoutVars>
      </dgm:prSet>
      <dgm:spPr/>
    </dgm:pt>
    <dgm:pt modelId="{88A4BDD9-4E48-43F8-8174-3D6BCE32CA7C}" type="pres">
      <dgm:prSet presAssocID="{6AB341E4-F445-42A1-86DE-5ACABDC826F6}" presName="sibTrans" presStyleLbl="sibTrans2D1" presStyleIdx="4" presStyleCnt="5"/>
      <dgm:spPr/>
    </dgm:pt>
    <dgm:pt modelId="{AFA606B0-9FFE-4843-9A27-E20802F6C1F2}" type="pres">
      <dgm:prSet presAssocID="{6AB341E4-F445-42A1-86DE-5ACABDC826F6}" presName="connectorText" presStyleLbl="sibTrans2D1" presStyleIdx="4" presStyleCnt="5"/>
      <dgm:spPr/>
    </dgm:pt>
  </dgm:ptLst>
  <dgm:cxnLst>
    <dgm:cxn modelId="{4EF46100-B071-4621-AAE5-BF023CD92FD2}" type="presOf" srcId="{DC548178-4523-4286-83CF-2B921E4D5F7E}" destId="{0D70AD52-C508-477F-8B2C-EF29787E4C1B}" srcOrd="0" destOrd="0" presId="urn:microsoft.com/office/officeart/2005/8/layout/cycle2"/>
    <dgm:cxn modelId="{F2153407-2E19-4260-817E-55403D8C8354}" type="presOf" srcId="{D2F57F5D-B240-401E-BCEC-AD2EDCA00AC8}" destId="{F4D231DA-A0B3-4700-A9BB-CA9EC3271B35}" srcOrd="0" destOrd="0" presId="urn:microsoft.com/office/officeart/2005/8/layout/cycle2"/>
    <dgm:cxn modelId="{E345A926-69D2-47AB-AE27-D4089AA0605B}" type="presOf" srcId="{73C64E57-6D54-4360-8DC8-F51A89CA0265}" destId="{49CE598F-4F1E-4596-BB3F-4166DAF90505}" srcOrd="0" destOrd="0" presId="urn:microsoft.com/office/officeart/2005/8/layout/cycle2"/>
    <dgm:cxn modelId="{8BEE9527-D2B3-48AB-8DD9-04D3EAADE651}" srcId="{D2F57F5D-B240-401E-BCEC-AD2EDCA00AC8}" destId="{0126CC9C-4729-4091-A0CD-2EFF720DE3F5}" srcOrd="1" destOrd="0" parTransId="{BFDC9123-BF99-464E-96D7-4914DE162D94}" sibTransId="{32806C17-5C25-44C6-8029-4B7982470367}"/>
    <dgm:cxn modelId="{1D0AA52D-DEDB-45AA-B363-2A5FC1678160}" type="presOf" srcId="{32806C17-5C25-44C6-8029-4B7982470367}" destId="{E1DEC4ED-F319-4B51-ABCE-1045AB22247D}" srcOrd="1" destOrd="0" presId="urn:microsoft.com/office/officeart/2005/8/layout/cycle2"/>
    <dgm:cxn modelId="{07058E5B-7344-4EC2-96D0-D14263C04010}" srcId="{D2F57F5D-B240-401E-BCEC-AD2EDCA00AC8}" destId="{73C64E57-6D54-4360-8DC8-F51A89CA0265}" srcOrd="3" destOrd="0" parTransId="{4130EA11-CEB8-4047-B386-3CAEC14D4556}" sibTransId="{0B0A5EDF-3C49-43E5-9A3A-6B60186B9AF5}"/>
    <dgm:cxn modelId="{3FF25263-7911-4E7D-9A4D-8E245F51F4EC}" type="presOf" srcId="{5E28EC24-3333-4948-B537-FE7360EC3880}" destId="{90D34487-D8E1-4450-B7EC-DA59E95C1598}" srcOrd="1" destOrd="0" presId="urn:microsoft.com/office/officeart/2005/8/layout/cycle2"/>
    <dgm:cxn modelId="{9FBAC04A-5D72-4AAC-9E6D-CC99375D0183}" type="presOf" srcId="{6AB341E4-F445-42A1-86DE-5ACABDC826F6}" destId="{AFA606B0-9FFE-4843-9A27-E20802F6C1F2}" srcOrd="1" destOrd="0" presId="urn:microsoft.com/office/officeart/2005/8/layout/cycle2"/>
    <dgm:cxn modelId="{89D84D6C-3675-4217-8B64-A904C8FAAF43}" type="presOf" srcId="{82C07A0F-D6E6-4735-B381-05CCE942FFBE}" destId="{C44359F4-FF6A-4E35-B5DA-840A69F21B45}" srcOrd="0" destOrd="0" presId="urn:microsoft.com/office/officeart/2005/8/layout/cycle2"/>
    <dgm:cxn modelId="{B12D6151-2A10-4298-8730-E036544EA667}" type="presOf" srcId="{6AB341E4-F445-42A1-86DE-5ACABDC826F6}" destId="{88A4BDD9-4E48-43F8-8174-3D6BCE32CA7C}" srcOrd="0" destOrd="0" presId="urn:microsoft.com/office/officeart/2005/8/layout/cycle2"/>
    <dgm:cxn modelId="{731DA087-A448-42DE-9C59-12A39DE3B059}" type="presOf" srcId="{360618BD-212A-4A4C-A0A8-FF64276C6558}" destId="{2E4EDB5F-D424-46BB-B977-EDC5563C14C9}" srcOrd="0" destOrd="0" presId="urn:microsoft.com/office/officeart/2005/8/layout/cycle2"/>
    <dgm:cxn modelId="{CDAFA18B-1937-47C9-A1F7-FC91239F3ED2}" type="presOf" srcId="{D7807FE3-08D4-4B79-8F33-7DDAB8B9851D}" destId="{74773637-6F5C-4478-B463-AB0E75D6370C}" srcOrd="0" destOrd="0" presId="urn:microsoft.com/office/officeart/2005/8/layout/cycle2"/>
    <dgm:cxn modelId="{393ADB90-A864-407D-B77A-C6D41B569132}" type="presOf" srcId="{5E28EC24-3333-4948-B537-FE7360EC3880}" destId="{F55864F1-5069-4711-8011-B42A48BE3436}" srcOrd="0" destOrd="0" presId="urn:microsoft.com/office/officeart/2005/8/layout/cycle2"/>
    <dgm:cxn modelId="{E931E495-24A1-4FA2-BD91-988F457716A7}" type="presOf" srcId="{0B0A5EDF-3C49-43E5-9A3A-6B60186B9AF5}" destId="{40B7FC3F-79C9-489C-8378-3CBF69731505}" srcOrd="1" destOrd="0" presId="urn:microsoft.com/office/officeart/2005/8/layout/cycle2"/>
    <dgm:cxn modelId="{8F2FA898-6CAD-40B4-B281-5897E42A46A6}" srcId="{D2F57F5D-B240-401E-BCEC-AD2EDCA00AC8}" destId="{D7807FE3-08D4-4B79-8F33-7DDAB8B9851D}" srcOrd="4" destOrd="0" parTransId="{7F589888-A462-4AA0-A63E-B2A3971AD1EA}" sibTransId="{6AB341E4-F445-42A1-86DE-5ACABDC826F6}"/>
    <dgm:cxn modelId="{98D947A5-BA92-4626-8FB4-C9F70884324B}" srcId="{D2F57F5D-B240-401E-BCEC-AD2EDCA00AC8}" destId="{360618BD-212A-4A4C-A0A8-FF64276C6558}" srcOrd="0" destOrd="0" parTransId="{C9B9EE6A-5312-4996-B347-2DBE55B8D3EA}" sibTransId="{DC548178-4523-4286-83CF-2B921E4D5F7E}"/>
    <dgm:cxn modelId="{2C5D72A8-52D4-49D8-A6FD-505D54FF5AC3}" type="presOf" srcId="{0B0A5EDF-3C49-43E5-9A3A-6B60186B9AF5}" destId="{8F0814CC-838E-4B08-BB43-4A6687718D2D}" srcOrd="0" destOrd="0" presId="urn:microsoft.com/office/officeart/2005/8/layout/cycle2"/>
    <dgm:cxn modelId="{402390AB-9BAA-4051-A5B1-46097B282C76}" type="presOf" srcId="{0126CC9C-4729-4091-A0CD-2EFF720DE3F5}" destId="{75D1F9B1-5E4F-43CF-B106-4859A350FF6D}" srcOrd="0" destOrd="0" presId="urn:microsoft.com/office/officeart/2005/8/layout/cycle2"/>
    <dgm:cxn modelId="{BE9051BE-309F-403F-82FA-1FBAB17EC804}" type="presOf" srcId="{32806C17-5C25-44C6-8029-4B7982470367}" destId="{A84D2E0C-ECD0-4910-85A6-80DEB73D075F}" srcOrd="0" destOrd="0" presId="urn:microsoft.com/office/officeart/2005/8/layout/cycle2"/>
    <dgm:cxn modelId="{1BA55EC8-E773-4CE4-AD05-789235DC3DA1}" srcId="{D2F57F5D-B240-401E-BCEC-AD2EDCA00AC8}" destId="{82C07A0F-D6E6-4735-B381-05CCE942FFBE}" srcOrd="2" destOrd="0" parTransId="{F545ED09-4153-44A9-B778-AAEB2A33E28E}" sibTransId="{5E28EC24-3333-4948-B537-FE7360EC3880}"/>
    <dgm:cxn modelId="{7C0D7AF9-62EF-40BA-A109-433F29D95699}" type="presOf" srcId="{DC548178-4523-4286-83CF-2B921E4D5F7E}" destId="{67EA8E6C-083E-4F67-9D9A-088AC90C7E7A}" srcOrd="1" destOrd="0" presId="urn:microsoft.com/office/officeart/2005/8/layout/cycle2"/>
    <dgm:cxn modelId="{B24BA336-9FBC-4C1C-8580-392DC85A6437}" type="presParOf" srcId="{F4D231DA-A0B3-4700-A9BB-CA9EC3271B35}" destId="{2E4EDB5F-D424-46BB-B977-EDC5563C14C9}" srcOrd="0" destOrd="0" presId="urn:microsoft.com/office/officeart/2005/8/layout/cycle2"/>
    <dgm:cxn modelId="{A59C88AA-38F8-4EA9-ADC4-D4B0531E19F5}" type="presParOf" srcId="{F4D231DA-A0B3-4700-A9BB-CA9EC3271B35}" destId="{0D70AD52-C508-477F-8B2C-EF29787E4C1B}" srcOrd="1" destOrd="0" presId="urn:microsoft.com/office/officeart/2005/8/layout/cycle2"/>
    <dgm:cxn modelId="{5F883795-B231-487B-8CEE-64C35A8F20AC}" type="presParOf" srcId="{0D70AD52-C508-477F-8B2C-EF29787E4C1B}" destId="{67EA8E6C-083E-4F67-9D9A-088AC90C7E7A}" srcOrd="0" destOrd="0" presId="urn:microsoft.com/office/officeart/2005/8/layout/cycle2"/>
    <dgm:cxn modelId="{BC1E0470-78C4-44DD-9454-2362B12913C6}" type="presParOf" srcId="{F4D231DA-A0B3-4700-A9BB-CA9EC3271B35}" destId="{75D1F9B1-5E4F-43CF-B106-4859A350FF6D}" srcOrd="2" destOrd="0" presId="urn:microsoft.com/office/officeart/2005/8/layout/cycle2"/>
    <dgm:cxn modelId="{136D5117-24C8-4289-90AC-5DF7FD2EF9E9}" type="presParOf" srcId="{F4D231DA-A0B3-4700-A9BB-CA9EC3271B35}" destId="{A84D2E0C-ECD0-4910-85A6-80DEB73D075F}" srcOrd="3" destOrd="0" presId="urn:microsoft.com/office/officeart/2005/8/layout/cycle2"/>
    <dgm:cxn modelId="{35DF92F6-AE58-429D-8CA1-92E0345528F1}" type="presParOf" srcId="{A84D2E0C-ECD0-4910-85A6-80DEB73D075F}" destId="{E1DEC4ED-F319-4B51-ABCE-1045AB22247D}" srcOrd="0" destOrd="0" presId="urn:microsoft.com/office/officeart/2005/8/layout/cycle2"/>
    <dgm:cxn modelId="{F2E8F948-0AB2-4EF6-88BB-14ADD1F94374}" type="presParOf" srcId="{F4D231DA-A0B3-4700-A9BB-CA9EC3271B35}" destId="{C44359F4-FF6A-4E35-B5DA-840A69F21B45}" srcOrd="4" destOrd="0" presId="urn:microsoft.com/office/officeart/2005/8/layout/cycle2"/>
    <dgm:cxn modelId="{5A01B3B5-8CB2-47C2-A85A-4A847D1E47BF}" type="presParOf" srcId="{F4D231DA-A0B3-4700-A9BB-CA9EC3271B35}" destId="{F55864F1-5069-4711-8011-B42A48BE3436}" srcOrd="5" destOrd="0" presId="urn:microsoft.com/office/officeart/2005/8/layout/cycle2"/>
    <dgm:cxn modelId="{6A861A32-4D44-4103-A3CF-B0E96D903624}" type="presParOf" srcId="{F55864F1-5069-4711-8011-B42A48BE3436}" destId="{90D34487-D8E1-4450-B7EC-DA59E95C1598}" srcOrd="0" destOrd="0" presId="urn:microsoft.com/office/officeart/2005/8/layout/cycle2"/>
    <dgm:cxn modelId="{6FAC8850-6E1E-4333-B8C4-336994394878}" type="presParOf" srcId="{F4D231DA-A0B3-4700-A9BB-CA9EC3271B35}" destId="{49CE598F-4F1E-4596-BB3F-4166DAF90505}" srcOrd="6" destOrd="0" presId="urn:microsoft.com/office/officeart/2005/8/layout/cycle2"/>
    <dgm:cxn modelId="{6BEFB0F5-44EF-48DC-8876-279D1DB19D9E}" type="presParOf" srcId="{F4D231DA-A0B3-4700-A9BB-CA9EC3271B35}" destId="{8F0814CC-838E-4B08-BB43-4A6687718D2D}" srcOrd="7" destOrd="0" presId="urn:microsoft.com/office/officeart/2005/8/layout/cycle2"/>
    <dgm:cxn modelId="{FBBE3B4E-2700-4414-927D-A992B0304935}" type="presParOf" srcId="{8F0814CC-838E-4B08-BB43-4A6687718D2D}" destId="{40B7FC3F-79C9-489C-8378-3CBF69731505}" srcOrd="0" destOrd="0" presId="urn:microsoft.com/office/officeart/2005/8/layout/cycle2"/>
    <dgm:cxn modelId="{16F0AFC9-A605-4EBA-8FA1-C81F37CEEE05}" type="presParOf" srcId="{F4D231DA-A0B3-4700-A9BB-CA9EC3271B35}" destId="{74773637-6F5C-4478-B463-AB0E75D6370C}" srcOrd="8" destOrd="0" presId="urn:microsoft.com/office/officeart/2005/8/layout/cycle2"/>
    <dgm:cxn modelId="{063DEE4A-43EF-431F-92A2-5112D038D835}" type="presParOf" srcId="{F4D231DA-A0B3-4700-A9BB-CA9EC3271B35}" destId="{88A4BDD9-4E48-43F8-8174-3D6BCE32CA7C}" srcOrd="9" destOrd="0" presId="urn:microsoft.com/office/officeart/2005/8/layout/cycle2"/>
    <dgm:cxn modelId="{69EF7EF3-193C-4D8F-9C2C-1F0F433E4403}" type="presParOf" srcId="{88A4BDD9-4E48-43F8-8174-3D6BCE32CA7C}" destId="{AFA606B0-9FFE-4843-9A27-E20802F6C1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EDB5F-D424-46BB-B977-EDC5563C14C9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7030A0"/>
              </a:solidFill>
            </a:rPr>
            <a:t>Mitochondria undergoes oxidative and metabolic stress</a:t>
          </a:r>
        </a:p>
      </dsp:txBody>
      <dsp:txXfrm>
        <a:off x="3485895" y="239992"/>
        <a:ext cx="1156208" cy="1156208"/>
      </dsp:txXfrm>
    </dsp:sp>
    <dsp:sp modelId="{0D70AD52-C508-477F-8B2C-EF29787E4C1B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842728" y="1329221"/>
        <a:ext cx="305286" cy="331112"/>
      </dsp:txXfrm>
    </dsp:sp>
    <dsp:sp modelId="{75D1F9B1-5E4F-43CF-B106-4859A350FF6D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7030A0"/>
              </a:solidFill>
            </a:rPr>
            <a:t>Damage-Associated Molecular Patterns (DAMPs) are released from stressed or damaged mitochondria </a:t>
          </a:r>
        </a:p>
      </dsp:txBody>
      <dsp:txXfrm>
        <a:off x="5474459" y="1684768"/>
        <a:ext cx="1156208" cy="1156208"/>
      </dsp:txXfrm>
    </dsp:sp>
    <dsp:sp modelId="{A84D2E0C-ECD0-4910-85A6-80DEB73D075F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544168" y="3192209"/>
        <a:ext cx="305286" cy="331112"/>
      </dsp:txXfrm>
    </dsp:sp>
    <dsp:sp modelId="{C44359F4-FF6A-4E35-B5DA-840A69F21B45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7030A0"/>
              </a:solidFill>
            </a:rPr>
            <a:t>Pattern Recognition Receptors (PRR) detect DAMPs and initiate an innate immune response</a:t>
          </a:r>
        </a:p>
      </dsp:txBody>
      <dsp:txXfrm>
        <a:off x="4714895" y="4022465"/>
        <a:ext cx="1156208" cy="1156208"/>
      </dsp:txXfrm>
    </dsp:sp>
    <dsp:sp modelId="{F55864F1-5069-4711-8011-B42A48BE3436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989118" y="4435013"/>
        <a:ext cx="305286" cy="331112"/>
      </dsp:txXfrm>
    </dsp:sp>
    <dsp:sp modelId="{49CE598F-4F1E-4596-BB3F-4166DAF90505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7030A0"/>
              </a:solidFill>
            </a:rPr>
            <a:t>Innate immune system response reactivates HERV-K (possibly from chromatin loosening)</a:t>
          </a:r>
        </a:p>
      </dsp:txBody>
      <dsp:txXfrm>
        <a:off x="2256895" y="4022465"/>
        <a:ext cx="1156208" cy="1156208"/>
      </dsp:txXfrm>
    </dsp:sp>
    <dsp:sp modelId="{8F0814CC-838E-4B08-BB43-4A6687718D2D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326604" y="3340121"/>
        <a:ext cx="305286" cy="331112"/>
      </dsp:txXfrm>
    </dsp:sp>
    <dsp:sp modelId="{74773637-6F5C-4478-B463-AB0E75D6370C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 val="0"/>
          </a:schemeClr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7030A0"/>
              </a:solidFill>
            </a:rPr>
            <a:t>Products from reactivated retrovirus become secondary DAMPs, further stimulating the innate immune system</a:t>
          </a:r>
        </a:p>
      </dsp:txBody>
      <dsp:txXfrm>
        <a:off x="1497331" y="1684768"/>
        <a:ext cx="1156208" cy="1156208"/>
      </dsp:txXfrm>
    </dsp:sp>
    <dsp:sp modelId="{88A4BDD9-4E48-43F8-8174-3D6BCE32CA7C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CBD6-5D1A-9733-857B-442E2806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E9732-8838-844A-1A83-83F25A1B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E00AB-94CD-FB26-1C96-B18BDFF9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1BE7-1F5F-1F56-C3C6-10F0EAD5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D111-BF84-E3C7-4800-9F70F26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61F-9CEC-209D-01D6-8330D06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D81B-BE83-67DD-11C6-6ABC83892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6762-532D-5A4C-37FC-6876B7CA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F9EF-7C81-E391-D1B5-AE20B246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20B2-8B21-6C5C-FE35-3FB1AD52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B0468-D98B-B5F0-A93D-750969992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CF51F-D4E6-5D3D-FC66-7968D7BF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7974-E974-BAE3-40E4-403C374A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4C35-01C6-67FD-F6E3-EB07F42B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54F66-C620-5073-6BC1-F8D0D186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6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9708-9490-AB06-DE54-C1AA71E8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E009-5B14-62EE-609A-09DD744F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B9E3-3CFE-0380-19D2-0534F110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14D-D214-5EAC-59E0-1D69B17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42F9-D773-B86B-B619-0EFA6749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3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DCD1-D344-5D9D-6366-56185DFA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759B-DC03-D80F-25E9-D5AAFFC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EC66-6E9F-734B-8A6B-5FD044F8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D7E82-C54D-D573-0AC1-F5EE9757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0FE4-3385-7074-C488-F5CA8C36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09ED-85D9-013B-3680-C0B801B1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8850-7679-375B-3474-CC35FF97F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BF862-B19D-3FDD-6FBB-F1FCC7B5B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CF932-F56C-B6F3-BD5F-670E785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AC45-55FD-CCE1-687B-B68AD96C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A51C-792B-5421-53F0-5D0E1575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3D46-90D5-66BF-08EC-1C0CBB5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15F0-2792-9643-1C11-76E6A4461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BDD01-BB28-C52B-BC58-9C4E7A2D9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9E15D-042A-E138-64FA-0713EC34B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6B04D-1B78-6CE3-C734-77285C35A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47B93-6211-90C5-6800-9206DEF3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EA3B1-2420-F431-2A69-BCE4FFB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A45CC-4696-BDA4-690B-07CDB0BF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2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CBD00-1778-FB78-7BB9-5C001C24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73E9E-8954-D66A-C457-65989637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ED977-A26F-F6B2-A55C-ACAC622C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DA4EF-C993-A787-3F2E-237F0114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930AD-474D-66A0-9829-247BC96A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17086-EB40-C056-F7FA-F406AF8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CFC6A-8E25-81B5-3D5A-E60AFDB9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8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3092-396A-3DDF-F7EF-167BCA5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A2AC-D27F-C530-82A1-0A8D7A52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DA80-565A-891B-E0D3-CE658DAF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993F-5FA0-9658-9586-6FC3117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89F9-4DCA-2F4B-8256-476C9D77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68EB9-8443-472F-9C7D-DF6BA6F7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4D5-A89E-1CA2-7455-E076D030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31905-9E42-277A-E1FC-6C10EE84E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20AE-6B93-7ED2-C11B-5EA890331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0AEE5-5C46-1A0B-0339-94344568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C10F0-612C-48B1-0E9F-3AFDFE41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9DE4-04D6-92A9-8F53-942F5988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24295-081A-1BE4-974D-E197CD58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6CE3-156A-66D5-4FC6-C45C9F807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C152-1DFD-690C-05BC-6A8358C76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872E-DE3B-4A15-8BA5-2CCF7CAF3D3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FB50-E1ED-8B3E-6C08-7C42C96E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46CB-CA97-0A7B-44CA-15D08CC33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92696-1FE9-47A2-9ADF-4865E0D77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FF1B98B-4BFF-88F1-9A30-7ED8667064AD}"/>
              </a:ext>
            </a:extLst>
          </p:cNvPr>
          <p:cNvGrpSpPr/>
          <p:nvPr/>
        </p:nvGrpSpPr>
        <p:grpSpPr>
          <a:xfrm>
            <a:off x="0" y="664369"/>
            <a:ext cx="12115800" cy="5729287"/>
            <a:chOff x="0" y="664369"/>
            <a:chExt cx="12115800" cy="572928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6D7506BD-4992-DE03-14EE-5A7107E956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1962320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9F92B0-21E0-184D-B65E-AA7DECDF18F8}"/>
                </a:ext>
              </a:extLst>
            </p:cNvPr>
            <p:cNvSpPr/>
            <p:nvPr/>
          </p:nvSpPr>
          <p:spPr>
            <a:xfrm>
              <a:off x="0" y="664369"/>
              <a:ext cx="12115800" cy="5729287"/>
            </a:xfrm>
            <a:prstGeom prst="rect">
              <a:avLst/>
            </a:prstGeom>
            <a:noFill/>
            <a:ln>
              <a:solidFill>
                <a:srgbClr val="FFF0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294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5A597-033F-9F69-081B-BAB6394A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54C8CD-C811-E33F-3B95-58D690268D82}"/>
              </a:ext>
            </a:extLst>
          </p:cNvPr>
          <p:cNvGrpSpPr/>
          <p:nvPr/>
        </p:nvGrpSpPr>
        <p:grpSpPr>
          <a:xfrm>
            <a:off x="0" y="664369"/>
            <a:ext cx="12115800" cy="5729287"/>
            <a:chOff x="0" y="664369"/>
            <a:chExt cx="12115800" cy="57292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B685F6-BD93-25C5-7774-B7F0877CE733}"/>
                </a:ext>
              </a:extLst>
            </p:cNvPr>
            <p:cNvGrpSpPr/>
            <p:nvPr/>
          </p:nvGrpSpPr>
          <p:grpSpPr>
            <a:xfrm>
              <a:off x="56755" y="1128811"/>
              <a:ext cx="11994750" cy="5204359"/>
              <a:chOff x="56755" y="1128811"/>
              <a:chExt cx="11994750" cy="5204359"/>
            </a:xfrm>
          </p:grpSpPr>
          <p:sp>
            <p:nvSpPr>
              <p:cNvPr id="2" name="Callout: Bent Line 1">
                <a:extLst>
                  <a:ext uri="{FF2B5EF4-FFF2-40B4-BE49-F238E27FC236}">
                    <a16:creationId xmlns:a16="http://schemas.microsoft.com/office/drawing/2014/main" id="{B4F4BDCB-4A27-50D9-0586-2BAB11D71BA8}"/>
                  </a:ext>
                </a:extLst>
              </p:cNvPr>
              <p:cNvSpPr/>
              <p:nvPr/>
            </p:nvSpPr>
            <p:spPr>
              <a:xfrm flipH="1">
                <a:off x="56755" y="1128811"/>
                <a:ext cx="3065063" cy="1065748"/>
              </a:xfrm>
              <a:prstGeom prst="borderCallout2">
                <a:avLst>
                  <a:gd name="adj1" fmla="val 48244"/>
                  <a:gd name="adj2" fmla="val -135"/>
                  <a:gd name="adj3" fmla="val 66341"/>
                  <a:gd name="adj4" fmla="val -6174"/>
                  <a:gd name="adj5" fmla="val 108478"/>
                  <a:gd name="adj6" fmla="val -18465"/>
                </a:avLst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Assault on Proteostasis Machinery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P-Body loses regulatory control on SNCA mRNA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DAMPs are exported to activate innate immune system in glial cells</a:t>
                </a:r>
              </a:p>
            </p:txBody>
          </p:sp>
          <p:sp>
            <p:nvSpPr>
              <p:cNvPr id="5" name="Callout: Bent Line 4">
                <a:extLst>
                  <a:ext uri="{FF2B5EF4-FFF2-40B4-BE49-F238E27FC236}">
                    <a16:creationId xmlns:a16="http://schemas.microsoft.com/office/drawing/2014/main" id="{AE4AE660-85D7-EDB7-C2BA-3BA5156A896F}"/>
                  </a:ext>
                </a:extLst>
              </p:cNvPr>
              <p:cNvSpPr/>
              <p:nvPr/>
            </p:nvSpPr>
            <p:spPr>
              <a:xfrm flipH="1">
                <a:off x="8933442" y="5267422"/>
                <a:ext cx="3118063" cy="1065748"/>
              </a:xfrm>
              <a:prstGeom prst="borderCallout2">
                <a:avLst>
                  <a:gd name="adj1" fmla="val 18750"/>
                  <a:gd name="adj2" fmla="val 150"/>
                  <a:gd name="adj3" fmla="val 20091"/>
                  <a:gd name="adj4" fmla="val -68"/>
                  <a:gd name="adj5" fmla="val 18658"/>
                  <a:gd name="adj6" fmla="val -947"/>
                </a:avLst>
              </a:prstGeom>
              <a:solidFill>
                <a:srgbClr val="0070C0">
                  <a:alpha val="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Assault on Proteostasis Machinery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P-Body loses regulatory control on SNCA mRNA</a:t>
                </a:r>
              </a:p>
              <a:p>
                <a:pPr marL="169863" indent="-169863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rgbClr val="7030A0"/>
                    </a:solidFill>
                  </a:rPr>
                  <a:t>DAMPs are exported to activate innate immune system in glial cells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B39657B-FB9E-FB20-6E08-D815410EE879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8101013" y="5522119"/>
                <a:ext cx="832429" cy="278177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F44E7F-A610-55B3-8DE4-CB23222B64F2}"/>
                </a:ext>
              </a:extLst>
            </p:cNvPr>
            <p:cNvSpPr/>
            <p:nvPr/>
          </p:nvSpPr>
          <p:spPr>
            <a:xfrm>
              <a:off x="0" y="664369"/>
              <a:ext cx="12115800" cy="5729287"/>
            </a:xfrm>
            <a:prstGeom prst="rect">
              <a:avLst/>
            </a:prstGeom>
            <a:noFill/>
            <a:ln>
              <a:solidFill>
                <a:srgbClr val="FFF0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14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Robinson</dc:creator>
  <cp:lastModifiedBy>Tim Robinson</cp:lastModifiedBy>
  <cp:revision>3</cp:revision>
  <dcterms:created xsi:type="dcterms:W3CDTF">2025-06-26T20:26:43Z</dcterms:created>
  <dcterms:modified xsi:type="dcterms:W3CDTF">2025-07-17T18:56:42Z</dcterms:modified>
</cp:coreProperties>
</file>