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Divide, Conquer, Recursion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029200"/>
            <a:ext cx="10464800" cy="1336975"/>
          </a:xfrm>
          <a:prstGeom prst="rect">
            <a:avLst/>
          </a:prstGeom>
        </p:spPr>
        <p:txBody>
          <a:bodyPr/>
          <a:lstStyle/>
          <a:p>
            <a:pPr lvl="0" defTabSz="508254">
              <a:defRPr sz="1800">
                <a:solidFill>
                  <a:srgbClr val="000000"/>
                </a:solidFill>
              </a:defRPr>
            </a:pPr>
            <a:r>
              <a:rPr sz="2784">
                <a:solidFill>
                  <a:srgbClr val="FFFFFF"/>
                </a:solidFill>
              </a:rPr>
              <a:t>Timothy E. Roe, Jr.</a:t>
            </a:r>
            <a:endParaRPr sz="2784">
              <a:solidFill>
                <a:srgbClr val="FFFFFF"/>
              </a:solidFill>
            </a:endParaRPr>
          </a:p>
          <a:p>
            <a:pPr lvl="0" defTabSz="508254">
              <a:defRPr sz="1800">
                <a:solidFill>
                  <a:srgbClr val="000000"/>
                </a:solidFill>
              </a:defRPr>
            </a:pPr>
            <a:r>
              <a:rPr sz="2784">
                <a:solidFill>
                  <a:srgbClr val="FFFFFF"/>
                </a:solidFill>
              </a:rPr>
              <a:t>Mr. R. Stevens</a:t>
            </a:r>
            <a:endParaRPr sz="2784">
              <a:solidFill>
                <a:srgbClr val="FFFFFF"/>
              </a:solidFill>
            </a:endParaRPr>
          </a:p>
          <a:p>
            <a:pPr lvl="0" defTabSz="508254">
              <a:defRPr sz="1800">
                <a:solidFill>
                  <a:srgbClr val="000000"/>
                </a:solidFill>
              </a:defRPr>
            </a:pPr>
            <a:r>
              <a:rPr sz="2784">
                <a:solidFill>
                  <a:srgbClr val="FFFFFF"/>
                </a:solidFill>
              </a:rPr>
              <a:t>AP Computer Science A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1313669" y="736596"/>
            <a:ext cx="10377462" cy="119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Now we call for the function </a:t>
            </a:r>
            <a:r>
              <a:rPr sz="3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example.fOf(x)</a:t>
            </a:r>
            <a:r>
              <a:rPr sz="3600">
                <a:solidFill>
                  <a:srgbClr val="FFFFFF"/>
                </a:solidFill>
              </a:rPr>
              <a:t>in our main class file</a:t>
            </a:r>
            <a:r>
              <a: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</a:p>
        </p:txBody>
      </p:sp>
      <p:sp>
        <p:nvSpPr>
          <p:cNvPr id="66" name="Shape 66"/>
          <p:cNvSpPr/>
          <p:nvPr/>
        </p:nvSpPr>
        <p:spPr>
          <a:xfrm>
            <a:off x="644484" y="4889475"/>
            <a:ext cx="11715832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DE38A6"/>
                </a:solidFill>
                <a:latin typeface="Menlo"/>
                <a:ea typeface="Menlo"/>
                <a:cs typeface="Menlo"/>
                <a:sym typeface="Menlo"/>
              </a:rPr>
              <a:t>public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500">
                <a:solidFill>
                  <a:srgbClr val="DE38A6"/>
                </a:solidFill>
                <a:latin typeface="Menlo"/>
                <a:ea typeface="Menlo"/>
                <a:cs typeface="Menlo"/>
                <a:sym typeface="Menlo"/>
              </a:rPr>
              <a:t>class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PiecewiseToRecursionMethod {</a:t>
            </a: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1500">
                <a:solidFill>
                  <a:srgbClr val="DE38A6"/>
                </a:solidFill>
                <a:latin typeface="Menlo"/>
                <a:ea typeface="Menlo"/>
                <a:cs typeface="Menlo"/>
                <a:sym typeface="Menlo"/>
              </a:rPr>
              <a:t>public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500">
                <a:solidFill>
                  <a:srgbClr val="DE38A6"/>
                </a:solidFill>
                <a:latin typeface="Menlo"/>
                <a:ea typeface="Menlo"/>
                <a:cs typeface="Menlo"/>
                <a:sym typeface="Menlo"/>
              </a:rPr>
              <a:t>static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500">
                <a:solidFill>
                  <a:srgbClr val="DE38A6"/>
                </a:solidFill>
                <a:latin typeface="Menlo"/>
                <a:ea typeface="Menlo"/>
                <a:cs typeface="Menlo"/>
                <a:sym typeface="Menlo"/>
              </a:rPr>
              <a:t>void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main(String[] args) {</a:t>
            </a: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		</a:t>
            </a:r>
            <a:r>
              <a:rPr sz="1500">
                <a:solidFill>
                  <a:srgbClr val="DE38A6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x;</a:t>
            </a: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		piecewiseExample example = </a:t>
            </a:r>
            <a:r>
              <a:rPr sz="1500">
                <a:solidFill>
                  <a:srgbClr val="DE38A6"/>
                </a:solidFill>
                <a:latin typeface="Menlo"/>
                <a:ea typeface="Menlo"/>
                <a:cs typeface="Menlo"/>
                <a:sym typeface="Menlo"/>
              </a:rPr>
              <a:t>new 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piecewiseExample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();</a:t>
            </a: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2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x = </a:t>
            </a:r>
            <a:r>
              <a:rPr sz="1500">
                <a:solidFill>
                  <a:srgbClr val="8B87FF"/>
                </a:solidFill>
                <a:latin typeface="Menlo"/>
                <a:ea typeface="Menlo"/>
                <a:cs typeface="Menlo"/>
                <a:sym typeface="Menlo"/>
              </a:rPr>
              <a:t>30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2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System.out.println("f(" + x + ") = " + example.fOf(x));</a:t>
            </a:r>
            <a:endParaRPr sz="150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		System.out.println();</a:t>
            </a:r>
            <a:endParaRPr sz="150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spd="fast" advClick="1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313669" y="736600"/>
            <a:ext cx="1037746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And if you were to run this program the expected output you should see is:</a:t>
            </a:r>
          </a:p>
        </p:txBody>
      </p:sp>
      <p:sp>
        <p:nvSpPr>
          <p:cNvPr id="69" name="Shape 69"/>
          <p:cNvSpPr/>
          <p:nvPr/>
        </p:nvSpPr>
        <p:spPr>
          <a:xfrm>
            <a:off x="644484" y="5093230"/>
            <a:ext cx="11715832" cy="1751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DE38A6"/>
                </a:solidFill>
                <a:latin typeface="Monaco"/>
                <a:ea typeface="Monaco"/>
                <a:cs typeface="Monaco"/>
                <a:sym typeface="Monaco"/>
              </a:rPr>
              <a:t>30.0 &gt; 25, therefore ... f(30.0/12 + 5) - 3 = f(7.5) - 3</a:t>
            </a:r>
            <a:endParaRPr sz="2500">
              <a:solidFill>
                <a:srgbClr val="DE38A6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DE38A6"/>
                </a:solidFill>
                <a:latin typeface="Monaco"/>
                <a:ea typeface="Monaco"/>
                <a:cs typeface="Monaco"/>
                <a:sym typeface="Monaco"/>
              </a:rPr>
              <a:t>7.5 &lt;= 25, therefore ... f(7.5) = 20</a:t>
            </a:r>
            <a:endParaRPr sz="2500">
              <a:solidFill>
                <a:srgbClr val="DE38A6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DE38A6"/>
                </a:solidFill>
                <a:latin typeface="Monaco"/>
                <a:ea typeface="Monaco"/>
                <a:cs typeface="Monaco"/>
                <a:sym typeface="Monaco"/>
              </a:rPr>
              <a:t>f(30) = 17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fast" advClick="1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And That’s Recursion!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asted-imag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18300" y="3600449"/>
            <a:ext cx="5334000" cy="4267202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Principles of Recursion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i="1" sz="2800">
                <a:solidFill>
                  <a:srgbClr val="FFFFFF"/>
                </a:solidFill>
              </a:rPr>
              <a:t>Recursion: (n.) the repeated application of a recursive procedure or definition.</a:t>
            </a:r>
            <a:endParaRPr i="1" sz="2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Recursion is the ability to repeat things in a similar but a way that is not exactly the same.</a:t>
            </a:r>
            <a:endParaRPr sz="2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This allows us to look at detailed things that are small but happen over time.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1270000" y="6362700"/>
            <a:ext cx="1046480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i="1" sz="2400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FFFFFF"/>
                </a:solidFill>
              </a:rPr>
              <a:t>–Anonymous</a:t>
            </a:r>
          </a:p>
        </p:txBody>
      </p:sp>
      <p:sp>
        <p:nvSpPr>
          <p:cNvPr id="40" name="Shape 40"/>
          <p:cNvSpPr/>
          <p:nvPr/>
        </p:nvSpPr>
        <p:spPr>
          <a:xfrm>
            <a:off x="1270000" y="3975100"/>
            <a:ext cx="10464800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“In order to understand recursion, one must first understand recursion.”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Examples of Recursion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952500" y="2590800"/>
            <a:ext cx="6107439" cy="6286500"/>
          </a:xfrm>
          <a:prstGeom prst="rect">
            <a:avLst/>
          </a:prstGeom>
        </p:spPr>
        <p:txBody>
          <a:bodyPr/>
          <a:lstStyle/>
          <a:p>
            <a:pPr lvl="0" marL="337820" indent="-337820" defTabSz="443991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888">
                <a:solidFill>
                  <a:srgbClr val="FFFFFF"/>
                </a:solidFill>
              </a:rPr>
              <a:t>Some changes one might see in Recursion include</a:t>
            </a:r>
            <a:endParaRPr sz="2888">
              <a:solidFill>
                <a:srgbClr val="FFFFFF"/>
              </a:solidFill>
            </a:endParaRPr>
          </a:p>
          <a:p>
            <a:pPr lvl="1" marL="675640" indent="-337820" defTabSz="443991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888">
                <a:solidFill>
                  <a:srgbClr val="FFFFFF"/>
                </a:solidFill>
              </a:rPr>
              <a:t>Size</a:t>
            </a:r>
            <a:endParaRPr sz="2888">
              <a:solidFill>
                <a:srgbClr val="FFFFFF"/>
              </a:solidFill>
            </a:endParaRPr>
          </a:p>
          <a:p>
            <a:pPr lvl="1" marL="675640" indent="-337820" defTabSz="443991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888">
                <a:solidFill>
                  <a:srgbClr val="FFFFFF"/>
                </a:solidFill>
              </a:rPr>
              <a:t>Weight</a:t>
            </a:r>
            <a:endParaRPr sz="2888">
              <a:solidFill>
                <a:srgbClr val="FFFFFF"/>
              </a:solidFill>
            </a:endParaRPr>
          </a:p>
          <a:p>
            <a:pPr lvl="1" marL="675640" indent="-337820" defTabSz="443991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888">
                <a:solidFill>
                  <a:srgbClr val="FFFFFF"/>
                </a:solidFill>
              </a:rPr>
              <a:t>Height</a:t>
            </a:r>
            <a:endParaRPr sz="2888">
              <a:solidFill>
                <a:srgbClr val="FFFFFF"/>
              </a:solidFill>
            </a:endParaRPr>
          </a:p>
          <a:p>
            <a:pPr lvl="0" marL="337820" indent="-337820" defTabSz="443991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888">
                <a:solidFill>
                  <a:srgbClr val="FFFFFF"/>
                </a:solidFill>
              </a:rPr>
              <a:t>Recursion allows someone to look at things at a logical standpoint and think of the different things that can happen when something is altered.</a:t>
            </a:r>
          </a:p>
        </p:txBody>
      </p:sp>
      <p:pic>
        <p:nvPicPr>
          <p:cNvPr id="4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5033" y="2086094"/>
            <a:ext cx="4709520" cy="2899299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02734" y="5412574"/>
            <a:ext cx="4102101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Recursion in Code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An Example of Recursion would be something like a piecewise function.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i="1" sz="3800">
                <a:solidFill>
                  <a:srgbClr val="FFFFFF"/>
                </a:solidFill>
              </a:rPr>
              <a:t>Piecewise Function: a piecewise-defined function (also called a piecewise function or a hybrid function) is a function which is defined by multiple sub functions, each sub function applying to a certain interval of the main function's domain (a sub-domain).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Recursion in Code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i="1" sz="3800">
                <a:solidFill>
                  <a:srgbClr val="FFFFFF"/>
                </a:solidFill>
              </a:rPr>
              <a:t>Given the following definition for f(x), evaluate f(30).</a:t>
            </a:r>
            <a:endParaRPr i="1"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i="1" sz="38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i="1"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i="1" sz="38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i="1" sz="3800">
                <a:solidFill>
                  <a:srgbClr val="FFFFFF"/>
                </a:solidFill>
              </a:rPr>
              <a:t>How do we do this in Java…?</a:t>
            </a:r>
          </a:p>
        </p:txBody>
      </p:sp>
      <p:pic>
        <p:nvPicPr>
          <p:cNvPr id="52" name="Screen Shot 2015-08-14 at 5.53.3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3587" y="4380609"/>
            <a:ext cx="5311394" cy="2071938"/>
          </a:xfrm>
          <a:prstGeom prst="rect">
            <a:avLst/>
          </a:prstGeom>
          <a:ln w="12700">
            <a:miter lim="400000"/>
          </a:ln>
          <a:effectLst>
            <a:reflection blurRad="0" stA="51786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spd="fast" advClick="1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313669" y="463549"/>
            <a:ext cx="10377462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The first thing you want to do is create a new method or write a block of code that calculates for each portion of the piecewise function</a:t>
            </a:r>
          </a:p>
        </p:txBody>
      </p:sp>
      <p:sp>
        <p:nvSpPr>
          <p:cNvPr id="55" name="Shape 55"/>
          <p:cNvSpPr/>
          <p:nvPr/>
        </p:nvSpPr>
        <p:spPr>
          <a:xfrm>
            <a:off x="452649" y="4126362"/>
            <a:ext cx="12099503" cy="444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DE38A6"/>
                </a:solidFill>
                <a:latin typeface="Menlo"/>
                <a:ea typeface="Menlo"/>
                <a:cs typeface="Menlo"/>
                <a:sym typeface="Menlo"/>
              </a:rPr>
              <a:t>public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500">
                <a:solidFill>
                  <a:srgbClr val="DE38A6"/>
                </a:solidFill>
                <a:latin typeface="Menlo"/>
                <a:ea typeface="Menlo"/>
                <a:cs typeface="Menlo"/>
                <a:sym typeface="Menlo"/>
              </a:rPr>
              <a:t>class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piecewiseExample {</a:t>
            </a: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	piecewiseExample() {</a:t>
            </a: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		</a:t>
            </a: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	}</a:t>
            </a: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	</a:t>
            </a: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1500">
                <a:solidFill>
                  <a:srgbClr val="DE38A6"/>
                </a:solidFill>
                <a:latin typeface="Menlo"/>
                <a:ea typeface="Menlo"/>
                <a:cs typeface="Menlo"/>
                <a:sym typeface="Menlo"/>
              </a:rPr>
              <a:t>public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500">
                <a:solidFill>
                  <a:srgbClr val="DE38A6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fOf(</a:t>
            </a:r>
            <a:r>
              <a:rPr sz="1500">
                <a:solidFill>
                  <a:srgbClr val="DE38A6"/>
                </a:solidFill>
                <a:latin typeface="Menlo"/>
                <a:ea typeface="Menlo"/>
                <a:cs typeface="Menlo"/>
                <a:sym typeface="Menlo"/>
              </a:rPr>
              <a:t>double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x) {</a:t>
            </a: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		</a:t>
            </a:r>
            <a:r>
              <a:rPr sz="1500">
                <a:solidFill>
                  <a:srgbClr val="DE38A6"/>
                </a:solidFill>
                <a:latin typeface="Menlo"/>
                <a:ea typeface="Menlo"/>
                <a:cs typeface="Menlo"/>
                <a:sym typeface="Menlo"/>
              </a:rPr>
              <a:t>if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(x &lt;= 25) {</a:t>
            </a: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			System.out.println(x + </a:t>
            </a:r>
            <a:r>
              <a:rPr sz="1500">
                <a:solidFill>
                  <a:srgbClr val="FF4647"/>
                </a:solidFill>
                <a:latin typeface="Menlo"/>
                <a:ea typeface="Menlo"/>
                <a:cs typeface="Menlo"/>
                <a:sym typeface="Menlo"/>
              </a:rPr>
              <a:t>" &lt;= 25, therefore ... f("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+ x + </a:t>
            </a:r>
            <a:r>
              <a:rPr sz="1500">
                <a:solidFill>
                  <a:srgbClr val="FF4647"/>
                </a:solidFill>
                <a:latin typeface="Menlo"/>
                <a:ea typeface="Menlo"/>
                <a:cs typeface="Menlo"/>
                <a:sym typeface="Menlo"/>
              </a:rPr>
              <a:t>") = 20"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);</a:t>
            </a: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			</a:t>
            </a:r>
            <a:r>
              <a:rPr sz="1500">
                <a:solidFill>
                  <a:srgbClr val="DE38A6"/>
                </a:solidFill>
                <a:latin typeface="Menlo"/>
                <a:ea typeface="Menlo"/>
                <a:cs typeface="Menlo"/>
                <a:sym typeface="Menlo"/>
              </a:rPr>
              <a:t>return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500">
                <a:solidFill>
                  <a:srgbClr val="8B87FF"/>
                </a:solidFill>
                <a:latin typeface="Menlo"/>
                <a:ea typeface="Menlo"/>
                <a:cs typeface="Menlo"/>
                <a:sym typeface="Menlo"/>
              </a:rPr>
              <a:t>20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		}</a:t>
            </a: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		</a:t>
            </a:r>
            <a:r>
              <a:rPr sz="1500">
                <a:solidFill>
                  <a:srgbClr val="DE38A6"/>
                </a:solidFill>
                <a:latin typeface="Menlo"/>
                <a:ea typeface="Menlo"/>
                <a:cs typeface="Menlo"/>
                <a:sym typeface="Menlo"/>
              </a:rPr>
              <a:t>else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{</a:t>
            </a: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			System.out.println(x + </a:t>
            </a:r>
            <a:r>
              <a:rPr sz="1500">
                <a:solidFill>
                  <a:srgbClr val="FF4647"/>
                </a:solidFill>
                <a:latin typeface="Menlo"/>
                <a:ea typeface="Menlo"/>
                <a:cs typeface="Menlo"/>
                <a:sym typeface="Menlo"/>
              </a:rPr>
              <a:t>" &gt; 25, therefore ... f("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+ x + </a:t>
            </a:r>
            <a:r>
              <a:rPr sz="1500">
                <a:solidFill>
                  <a:srgbClr val="FF4647"/>
                </a:solidFill>
                <a:latin typeface="Menlo"/>
                <a:ea typeface="Menlo"/>
                <a:cs typeface="Menlo"/>
                <a:sym typeface="Menlo"/>
              </a:rPr>
              <a:t>“/12+5) - 3 = f(“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+(x/</a:t>
            </a:r>
            <a:r>
              <a:rPr sz="1500">
                <a:solidFill>
                  <a:srgbClr val="8B87FF"/>
                </a:solidFill>
                <a:latin typeface="Menlo"/>
                <a:ea typeface="Menlo"/>
                <a:cs typeface="Menlo"/>
                <a:sym typeface="Menlo"/>
              </a:rPr>
              <a:t>12</a:t>
            </a:r>
            <a:r>
              <a:rPr sz="1500">
                <a:solidFill>
                  <a:srgbClr val="8B87FF"/>
                </a:solidFill>
                <a:latin typeface="Menlo"/>
                <a:ea typeface="Menlo"/>
                <a:cs typeface="Menlo"/>
                <a:sym typeface="Menlo"/>
              </a:rPr>
              <a:t>+</a:t>
            </a:r>
            <a:r>
              <a:rPr sz="1500">
                <a:solidFill>
                  <a:srgbClr val="8B87FF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) + </a:t>
            </a:r>
            <a:r>
              <a:rPr sz="1500">
                <a:solidFill>
                  <a:srgbClr val="FF4647"/>
                </a:solidFill>
                <a:latin typeface="Menlo"/>
                <a:ea typeface="Menlo"/>
                <a:cs typeface="Menlo"/>
                <a:sym typeface="Menlo"/>
              </a:rPr>
              <a:t>") - 3"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);</a:t>
            </a: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			</a:t>
            </a:r>
            <a:r>
              <a:rPr sz="1500">
                <a:solidFill>
                  <a:srgbClr val="DE38A6"/>
                </a:solidFill>
                <a:latin typeface="Menlo"/>
                <a:ea typeface="Menlo"/>
                <a:cs typeface="Menlo"/>
                <a:sym typeface="Menlo"/>
              </a:rPr>
              <a:t>return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fOf(x/</a:t>
            </a:r>
            <a:r>
              <a:rPr sz="1500">
                <a:solidFill>
                  <a:srgbClr val="8B87FF"/>
                </a:solidFill>
                <a:latin typeface="Menlo"/>
                <a:ea typeface="Menlo"/>
                <a:cs typeface="Menlo"/>
                <a:sym typeface="Menlo"/>
              </a:rPr>
              <a:t>12+5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) - </a:t>
            </a:r>
            <a:r>
              <a:rPr sz="1500">
                <a:solidFill>
                  <a:srgbClr val="8B87FF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		}</a:t>
            </a: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	}</a:t>
            </a: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576402" y="2393937"/>
            <a:ext cx="1185199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In this example I will call for the Class: piecewiseExample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1313669" y="736600"/>
            <a:ext cx="1037746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The second thing we want to do is call the method in our tester class file.</a:t>
            </a:r>
          </a:p>
        </p:txBody>
      </p:sp>
      <p:sp>
        <p:nvSpPr>
          <p:cNvPr id="59" name="Shape 59"/>
          <p:cNvSpPr/>
          <p:nvPr/>
        </p:nvSpPr>
        <p:spPr>
          <a:xfrm>
            <a:off x="644484" y="5118075"/>
            <a:ext cx="11715832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DE38A6"/>
                </a:solidFill>
                <a:latin typeface="Menlo"/>
                <a:ea typeface="Menlo"/>
                <a:cs typeface="Menlo"/>
                <a:sym typeface="Menlo"/>
              </a:rPr>
              <a:t>public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500">
                <a:solidFill>
                  <a:srgbClr val="DE38A6"/>
                </a:solidFill>
                <a:latin typeface="Menlo"/>
                <a:ea typeface="Menlo"/>
                <a:cs typeface="Menlo"/>
                <a:sym typeface="Menlo"/>
              </a:rPr>
              <a:t>class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PiecewiseToRecursionMethod {</a:t>
            </a: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1500">
                <a:solidFill>
                  <a:srgbClr val="DE38A6"/>
                </a:solidFill>
                <a:latin typeface="Menlo"/>
                <a:ea typeface="Menlo"/>
                <a:cs typeface="Menlo"/>
                <a:sym typeface="Menlo"/>
              </a:rPr>
              <a:t>public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500">
                <a:solidFill>
                  <a:srgbClr val="DE38A6"/>
                </a:solidFill>
                <a:latin typeface="Menlo"/>
                <a:ea typeface="Menlo"/>
                <a:cs typeface="Menlo"/>
                <a:sym typeface="Menlo"/>
              </a:rPr>
              <a:t>static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500">
                <a:solidFill>
                  <a:srgbClr val="DE38A6"/>
                </a:solidFill>
                <a:latin typeface="Menlo"/>
                <a:ea typeface="Menlo"/>
                <a:cs typeface="Menlo"/>
                <a:sym typeface="Menlo"/>
              </a:rPr>
              <a:t>void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main(String[] args) {</a:t>
            </a: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		</a:t>
            </a:r>
            <a:r>
              <a:rPr sz="1500">
                <a:solidFill>
                  <a:srgbClr val="DE38A6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x;</a:t>
            </a: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		piecewiseExample example = </a:t>
            </a:r>
            <a:r>
              <a:rPr sz="1500">
                <a:solidFill>
                  <a:srgbClr val="DE38A6"/>
                </a:solidFill>
                <a:latin typeface="Menlo"/>
                <a:ea typeface="Menlo"/>
                <a:cs typeface="Menlo"/>
                <a:sym typeface="Menlo"/>
              </a:rPr>
              <a:t>new 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piecewiseExample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();</a:t>
            </a: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461873" y="2666987"/>
            <a:ext cx="12081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Our Class in this Example is PiecewiseToRecursionMethod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1313669" y="736600"/>
            <a:ext cx="1037746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Now we set x to the number we are evaluating in </a:t>
            </a:r>
            <a:r>
              <a:rPr i="1" sz="3600">
                <a:solidFill>
                  <a:srgbClr val="FFFFFF"/>
                </a:solidFill>
              </a:rPr>
              <a:t>f(x)</a:t>
            </a:r>
            <a:r>
              <a:rPr sz="3600">
                <a:solidFill>
                  <a:srgbClr val="FFFFFF"/>
                </a:solidFill>
              </a:rPr>
              <a:t>. In this case the x = 30.</a:t>
            </a:r>
          </a:p>
        </p:txBody>
      </p:sp>
      <p:sp>
        <p:nvSpPr>
          <p:cNvPr id="63" name="Shape 63"/>
          <p:cNvSpPr/>
          <p:nvPr/>
        </p:nvSpPr>
        <p:spPr>
          <a:xfrm>
            <a:off x="644484" y="5118075"/>
            <a:ext cx="11715832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DE38A6"/>
                </a:solidFill>
                <a:latin typeface="Menlo"/>
                <a:ea typeface="Menlo"/>
                <a:cs typeface="Menlo"/>
                <a:sym typeface="Menlo"/>
              </a:rPr>
              <a:t>public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500">
                <a:solidFill>
                  <a:srgbClr val="DE38A6"/>
                </a:solidFill>
                <a:latin typeface="Menlo"/>
                <a:ea typeface="Menlo"/>
                <a:cs typeface="Menlo"/>
                <a:sym typeface="Menlo"/>
              </a:rPr>
              <a:t>class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PiecewiseToRecursionMethod {</a:t>
            </a: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1500">
                <a:solidFill>
                  <a:srgbClr val="DE38A6"/>
                </a:solidFill>
                <a:latin typeface="Menlo"/>
                <a:ea typeface="Menlo"/>
                <a:cs typeface="Menlo"/>
                <a:sym typeface="Menlo"/>
              </a:rPr>
              <a:t>public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500">
                <a:solidFill>
                  <a:srgbClr val="DE38A6"/>
                </a:solidFill>
                <a:latin typeface="Menlo"/>
                <a:ea typeface="Menlo"/>
                <a:cs typeface="Menlo"/>
                <a:sym typeface="Menlo"/>
              </a:rPr>
              <a:t>static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500">
                <a:solidFill>
                  <a:srgbClr val="DE38A6"/>
                </a:solidFill>
                <a:latin typeface="Menlo"/>
                <a:ea typeface="Menlo"/>
                <a:cs typeface="Menlo"/>
                <a:sym typeface="Menlo"/>
              </a:rPr>
              <a:t>void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main(String[] args) {</a:t>
            </a: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		</a:t>
            </a:r>
            <a:r>
              <a:rPr sz="1500">
                <a:solidFill>
                  <a:srgbClr val="DE38A6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x;</a:t>
            </a: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		piecewiseExample example = </a:t>
            </a:r>
            <a:r>
              <a:rPr sz="1500">
                <a:solidFill>
                  <a:srgbClr val="DE38A6"/>
                </a:solidFill>
                <a:latin typeface="Menlo"/>
                <a:ea typeface="Menlo"/>
                <a:cs typeface="Menlo"/>
                <a:sym typeface="Menlo"/>
              </a:rPr>
              <a:t>new 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piecewiseExample</a:t>
            </a: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();</a:t>
            </a: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2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x = 30;</a:t>
            </a:r>
            <a:endParaRPr sz="150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spd="fast" advClick="1">
    <p:dissolve/>
  </p:transition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