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4d6fc6966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34d6fc6966d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d6fc6966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34d6fc6966d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d6fc6966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34d6fc6966d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2162275"/>
            <a:ext cx="616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latin typeface="Arial"/>
                <a:ea typeface="Arial"/>
                <a:cs typeface="Arial"/>
                <a:sym typeface="Arial"/>
              </a:rPr>
              <a:t>Работа с </a:t>
            </a:r>
            <a:r>
              <a:rPr lang="ru-RU" sz="2000">
                <a:latin typeface="Arial"/>
                <a:ea typeface="Arial"/>
                <a:cs typeface="Arial"/>
                <a:sym typeface="Arial"/>
              </a:rPr>
              <a:t>текстовым редактором vi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2621095" y="5601469"/>
            <a:ext cx="6436698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latin typeface="Arial"/>
                <a:ea typeface="Arial"/>
                <a:cs typeface="Arial"/>
                <a:sym typeface="Arial"/>
              </a:rPr>
              <a:t>Российский университет дружбы народов, Москва, Россия</a:t>
            </a:r>
            <a:r>
              <a:rPr b="0" i="0" lang="ru-RU" sz="1800" u="none" cap="none" strike="noStrike"/>
              <a:t> 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8246378" y="3926285"/>
            <a:ext cx="350941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Работу выполнил: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Рыбалко Тимофей Александрович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НБИбд-02-24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Ответы на вопросы: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838200" y="1690702"/>
            <a:ext cx="10632600" cy="3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6050" lvl="0" marL="228600" rtl="0" algn="l">
              <a:spcBef>
                <a:spcPts val="1000"/>
              </a:spcBef>
              <a:spcAft>
                <a:spcPts val="0"/>
              </a:spcAft>
              <a:buSzPts val="500"/>
              <a:buChar char="•"/>
            </a:pPr>
            <a:r>
              <a:rPr lang="ru-RU" sz="2000"/>
              <a:t>1.Режимы vi: Командный (навигация), вставки (редактирование), последней строки (:команды).</a:t>
            </a:r>
            <a:endParaRPr sz="2000"/>
          </a:p>
          <a:p>
            <a:pPr indent="-146050" lvl="0" marL="228600" rtl="0" algn="l">
              <a:spcBef>
                <a:spcPts val="1000"/>
              </a:spcBef>
              <a:spcAft>
                <a:spcPts val="0"/>
              </a:spcAft>
              <a:buSzPts val="500"/>
              <a:buChar char="•"/>
            </a:pPr>
            <a:r>
              <a:rPr lang="ru-RU" sz="2000"/>
              <a:t>2.Выход без сохранения: :q!</a:t>
            </a:r>
            <a:endParaRPr sz="2000"/>
          </a:p>
          <a:p>
            <a:pPr indent="-146050" lvl="0" marL="228600" rtl="0" algn="l">
              <a:spcBef>
                <a:spcPts val="1000"/>
              </a:spcBef>
              <a:spcAft>
                <a:spcPts val="0"/>
              </a:spcAft>
              <a:buSzPts val="500"/>
              <a:buChar char="•"/>
            </a:pPr>
            <a:r>
              <a:rPr lang="ru-RU" sz="2000"/>
              <a:t>3.Позиционирование: 0 (начало строки), $ (конец), G (конец файла).</a:t>
            </a:r>
            <a:endParaRPr sz="2000"/>
          </a:p>
          <a:p>
            <a:pPr indent="-146050" lvl="0" marL="228600" rtl="0" algn="l">
              <a:spcBef>
                <a:spcPts val="1000"/>
              </a:spcBef>
              <a:spcAft>
                <a:spcPts val="0"/>
              </a:spcAft>
              <a:buSzPts val="500"/>
              <a:buChar char="•"/>
            </a:pPr>
            <a:r>
              <a:rPr lang="ru-RU" sz="2000"/>
              <a:t>4.Слово в vi: Буквы/цифры или любой символ до пробела/знака.</a:t>
            </a:r>
            <a:endParaRPr sz="2000"/>
          </a:p>
          <a:p>
            <a:pPr indent="-146050" lvl="0" marL="228600" rtl="0" algn="l">
              <a:spcBef>
                <a:spcPts val="1000"/>
              </a:spcBef>
              <a:spcAft>
                <a:spcPts val="0"/>
              </a:spcAft>
              <a:buSzPts val="500"/>
              <a:buChar char="•"/>
            </a:pPr>
            <a:r>
              <a:rPr lang="ru-RU" sz="2000"/>
              <a:t>5.Переход в начало/конец файла: gg / G.</a:t>
            </a:r>
            <a:endParaRPr sz="2000"/>
          </a:p>
          <a:p>
            <a:pPr indent="-146050" lvl="0" marL="228600" rtl="0" algn="l">
              <a:spcBef>
                <a:spcPts val="1000"/>
              </a:spcBef>
              <a:spcAft>
                <a:spcPts val="0"/>
              </a:spcAft>
              <a:buSzPts val="500"/>
              <a:buChar char="•"/>
            </a:pPr>
            <a:r>
              <a:rPr lang="ru-RU" sz="2000"/>
              <a:t>6.Отмена изменений: u.</a:t>
            </a:r>
            <a:endParaRPr sz="2000"/>
          </a:p>
          <a:p>
            <a:pPr indent="-146050" lvl="0" marL="228600" rtl="0" algn="l">
              <a:spcBef>
                <a:spcPts val="1000"/>
              </a:spcBef>
              <a:spcAft>
                <a:spcPts val="0"/>
              </a:spcAft>
              <a:buSzPts val="500"/>
              <a:buChar char="•"/>
            </a:pPr>
            <a:r>
              <a:rPr lang="ru-RU" sz="2000"/>
              <a:t>7.Режим замены: R → ввести новый текст.</a:t>
            </a:r>
            <a:endParaRPr sz="2000"/>
          </a:p>
          <a:p>
            <a:pPr indent="-146050" lvl="0" marL="228600" rtl="0" algn="l">
              <a:spcBef>
                <a:spcPts val="1000"/>
              </a:spcBef>
              <a:spcAft>
                <a:spcPts val="0"/>
              </a:spcAft>
              <a:buSzPts val="500"/>
              <a:buChar char="•"/>
            </a:pPr>
            <a:r>
              <a:rPr lang="ru-RU" sz="2000"/>
              <a:t>8.Определить конец строки: $ (не двигая курсор).</a:t>
            </a:r>
            <a:endParaRPr sz="2000"/>
          </a:p>
          <a:p>
            <a:pPr indent="-146050" lvl="0" marL="228600" rtl="0" algn="l">
              <a:spcBef>
                <a:spcPts val="1000"/>
              </a:spcBef>
              <a:spcAft>
                <a:spcPts val="0"/>
              </a:spcAft>
              <a:buSzPts val="500"/>
              <a:buChar char="•"/>
            </a:pPr>
            <a:r>
              <a:rPr lang="ru-RU" sz="2000"/>
              <a:t>9.Проверка режима: По надписи -- INSERT -- или :.</a:t>
            </a:r>
            <a:endParaRPr sz="2000"/>
          </a:p>
          <a:p>
            <a:pPr indent="-146050" lvl="0" marL="228600" rtl="0" algn="l">
              <a:spcBef>
                <a:spcPts val="1000"/>
              </a:spcBef>
              <a:spcAft>
                <a:spcPts val="0"/>
              </a:spcAft>
              <a:buSzPts val="500"/>
              <a:buChar char="•"/>
            </a:pPr>
            <a:r>
              <a:rPr lang="ru-RU" sz="2000"/>
              <a:t>10.Опции vi: :set nu (номера строк), :set ic (игнор регистра).</a:t>
            </a:r>
            <a:endParaRPr sz="2000"/>
          </a:p>
          <a:p>
            <a:pPr indent="-2095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Заключение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Файл hello.sh успешно создан и отредактирован.</a:t>
            </a:r>
            <a:endParaRPr/>
          </a:p>
          <a:p>
            <a:pPr indent="-2921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vi — мощный текстовый редактор, требующий знания режимов работы.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Введение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i="0" lang="ru-RU"/>
              <a:t>Освоить работу с файловой системой Linux необходимо</a:t>
            </a:r>
            <a:r>
              <a:rPr lang="ru-RU"/>
              <a:t>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Умение работать с git и GitHub важно для IT-специалистов.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Цель работы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Освоить базовые команды редактора vi в Linux.</a:t>
            </a:r>
            <a:endParaRPr/>
          </a:p>
          <a:p>
            <a:pPr indent="-2921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Научиться создавать, редактировать файлы и управлять правами.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Техническое обеспечение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Виртуальная машина: VirtualBox или QEMU.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Операционная система: Linux (дистрибутив Fedora).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Требования: Intel Core i3-550, 4 ГБ ОЗУ, 80 ГБ свободного места.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Создание каталога и переход в него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Создание каталога и переход в него:</a:t>
            </a:r>
            <a:endParaRPr/>
          </a:p>
        </p:txBody>
      </p:sp>
      <p:pic>
        <p:nvPicPr>
          <p:cNvPr id="111" name="Google Shape;111;p17" title="Screenshot_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879441"/>
            <a:ext cx="7095925" cy="16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Редактирование файла hello.sh в vi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Редактирование файла hello.sh в vi</a:t>
            </a:r>
            <a:endParaRPr/>
          </a:p>
        </p:txBody>
      </p:sp>
      <p:pic>
        <p:nvPicPr>
          <p:cNvPr id="118" name="Google Shape;118;p18" title="Screenshot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762414"/>
            <a:ext cx="2881664" cy="34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Установка прав на выполнение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Установка прав на выполнение</a:t>
            </a:r>
            <a:endParaRPr/>
          </a:p>
        </p:txBody>
      </p:sp>
      <p:pic>
        <p:nvPicPr>
          <p:cNvPr id="125" name="Google Shape;125;p19" title="Screenshot_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3005100"/>
            <a:ext cx="7395450" cy="13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Повторное редактирование hello.sh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Повторное редактирование hello.sh</a:t>
            </a:r>
            <a:endParaRPr/>
          </a:p>
        </p:txBody>
      </p:sp>
      <p:pic>
        <p:nvPicPr>
          <p:cNvPr id="132" name="Google Shape;132;p20" title="Screenshot_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847800"/>
            <a:ext cx="7648250" cy="9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Результат выполнения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Результат выполнения</a:t>
            </a:r>
            <a:endParaRPr/>
          </a:p>
        </p:txBody>
      </p:sp>
      <p:pic>
        <p:nvPicPr>
          <p:cNvPr id="139" name="Google Shape;139;p21" title="Screenshot_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14" y="2628900"/>
            <a:ext cx="3293375" cy="335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