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cceb8ce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43" name="Google Shape;143;g24fcceb8ce1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cceb8ce1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50" name="Google Shape;150;g24fcceb8ce1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fcceb8ce1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57" name="Google Shape;157;g24fcceb8ce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fcceb8ce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65" name="Google Shape;165;g24fcceb8ce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cceb8ce1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72" name="Google Shape;172;g24fcceb8ce1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cceb8ce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79" name="Google Shape;179;g24fcceb8ce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cceb8ce1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86" name="Google Shape;186;g24fcceb8ce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fcceb8ce1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93" name="Google Shape;193;g24fcceb8ce1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cceb8ce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94" name="Google Shape;94;g24fcceb8ce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cceb8ce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01" name="Google Shape;101;g24fcceb8ce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cceb8ce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08" name="Google Shape;108;g24fcceb8ce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cceb8ce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15" name="Google Shape;115;g24fcceb8ce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cceb8ce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22" name="Google Shape;122;g24fcceb8ce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cceb8ce1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737</a:t>
            </a:r>
            <a:endParaRPr/>
          </a:p>
        </p:txBody>
      </p:sp>
      <p:sp>
        <p:nvSpPr>
          <p:cNvPr id="129" name="Google Shape;129;g24fcceb8ce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cceb8ce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fcceb8ce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3E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ED3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107950"/>
            <a:ext cx="7305675" cy="6640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1438275"/>
            <a:ext cx="7305675" cy="507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39750" y="1654175"/>
            <a:ext cx="6621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9750" y="3022600"/>
            <a:ext cx="66214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92209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333333"/>
              </a:solidFill>
            </a:endParaRPr>
          </a:p>
        </p:txBody>
      </p:sp>
      <p:pic>
        <p:nvPicPr>
          <p:cNvPr descr="ub_8pt_rgb.jpg                                                 000546B7mg                             B9C1C449: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>
  <p:cSld name="Vertikaler Titel u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580188" y="647700"/>
            <a:ext cx="2014538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33400" y="647700"/>
            <a:ext cx="5894388" cy="552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D3E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ED3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107950"/>
            <a:ext cx="7305675" cy="6640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1438275"/>
            <a:ext cx="7305675" cy="5073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539750" y="1654175"/>
            <a:ext cx="6621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39750" y="3022600"/>
            <a:ext cx="66214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92209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333333"/>
              </a:solidFill>
            </a:endParaRPr>
          </a:p>
        </p:txBody>
      </p:sp>
      <p:pic>
        <p:nvPicPr>
          <p:cNvPr descr="ub_8pt_rgb.jpg                                                 000546B7mg                             B9C1C449:"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33400" y="1676400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76400"/>
            <a:ext cx="3954463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973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&gt;"/>
              <a:defRPr sz="2800"/>
            </a:lvl1pPr>
            <a:lvl2pPr indent="-4064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800"/>
              <a:buChar char="—"/>
              <a:defRPr sz="2800"/>
            </a:lvl2pPr>
            <a:lvl3pPr indent="-37973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3pPr>
            <a:lvl4pPr indent="-37973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4pPr>
            <a:lvl5pPr indent="-379729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380"/>
              <a:buChar char="–"/>
              <a:defRPr sz="28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1" sz="24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9750" y="647700"/>
            <a:ext cx="6621464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Beschriftung">
  <p:cSld name="Inhalt mit Beschrift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1320" lvl="0" marL="4572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&gt;"/>
              <a:defRPr sz="3200"/>
            </a:lvl1pPr>
            <a:lvl2pPr indent="-4318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3200"/>
              <a:buChar char="—"/>
              <a:defRPr sz="3200"/>
            </a:lvl2pPr>
            <a:lvl3pPr indent="-401319" lvl="2" marL="13716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3pPr>
            <a:lvl4pPr indent="-401319" lvl="3" marL="18288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4pPr>
            <a:lvl5pPr indent="-401320" lvl="4" marL="22860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720"/>
              <a:buChar char="–"/>
              <a:defRPr sz="32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5755" lvl="0" marL="457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&gt;"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800"/>
              <a:buChar char="—"/>
              <a:defRPr/>
            </a:lvl2pPr>
            <a:lvl3pPr indent="-325755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3pPr>
            <a:lvl4pPr indent="-32575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4pPr>
            <a:lvl5pPr indent="-325754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Beschriftung">
  <p:cSld name="Bild mit Beschriftung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&gt;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2200"/>
              <a:buFont typeface="Arial"/>
              <a:buChar char="—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None/>
              <a:defRPr sz="1400"/>
            </a:lvl5pPr>
            <a:lvl6pPr indent="-325754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6pPr>
            <a:lvl7pPr indent="-325754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7pPr>
            <a:lvl8pPr indent="-325754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8pPr>
            <a:lvl9pPr indent="-325754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30"/>
              <a:buChar char="–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sz="1200"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b_8pt_rgb.jpg                                                 000546B7mg                             B9C1C449: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64948" y="6548438"/>
            <a:ext cx="182216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7345" lvl="0" marL="457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&gt;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2200"/>
              <a:buFont typeface="Arial"/>
              <a:buChar char="—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344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344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345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7345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7345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7345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7345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Arial"/>
              <a:buChar char="–"/>
              <a:defRPr b="0" i="0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gve.haug@math.unibe.ch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539750" y="1654175"/>
            <a:ext cx="74520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600"/>
              <a:buFont typeface="Arial"/>
              <a:buNone/>
            </a:pPr>
            <a:br>
              <a:rPr b="1" i="0" lang="en-US" sz="26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CAS Applied Data Science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Module 4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Best Practices for Data Science and 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Scientific Computing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br>
              <a:rPr b="1" i="0" lang="en-US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01650" y="4936232"/>
            <a:ext cx="6621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None/>
            </a:pPr>
            <a:r>
              <a:t/>
            </a:r>
            <a:endParaRPr b="0" i="0" sz="2200" u="sng" cap="none" strike="noStrike">
              <a:solidFill>
                <a:srgbClr val="DF2046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US" sz="1800"/>
              <a:t>3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800"/>
              <a:t>10-20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5: </a:t>
            </a:r>
            <a:r>
              <a:rPr lang="en-US">
                <a:solidFill>
                  <a:schemeClr val="dk1"/>
                </a:solidFill>
              </a:rPr>
              <a:t>Plan for mistakes.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26150" y="1619225"/>
            <a:ext cx="8493900" cy="4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Mistakes are inevitable - don’t panic!</a:t>
            </a:r>
            <a:endParaRPr b="1" sz="2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(a)  Add assertions to programs to check their operation.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checkpoints with python command “assert”: stops if result is not as expected</a:t>
            </a:r>
            <a:endParaRPr sz="16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works also as a form of documentation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(b)  Use an off-the-shelf unit testing library.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“Automated testing”: unit tests / integration tests / regression tests 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(c)  Turn bugs into test cases.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Anticipate possible errors, program accordingly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Try to provoke errors to see if they still occur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>
                <a:solidFill>
                  <a:schemeClr val="dk1"/>
                </a:solidFill>
              </a:rPr>
              <a:t>(d)  Use a symbolic debugger.</a:t>
            </a:r>
            <a:endParaRPr sz="20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is a line-by-line “interactive program inspector”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en-US" sz="1600">
                <a:solidFill>
                  <a:schemeClr val="dk1"/>
                </a:solidFill>
              </a:rPr>
              <a:t>lets the programmer witness live what is happening in the code, e.g with the variables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 sz="2300"/>
              <a:t>Group 6 : </a:t>
            </a:r>
            <a:r>
              <a:rPr lang="en-US" sz="2300"/>
              <a:t>Optimize software only after it works correctly.</a:t>
            </a:r>
            <a:endParaRPr sz="2300"/>
          </a:p>
        </p:txBody>
      </p:sp>
      <p:sp>
        <p:nvSpPr>
          <p:cNvPr id="161" name="Google Shape;161;p26"/>
          <p:cNvSpPr txBox="1"/>
          <p:nvPr/>
        </p:nvSpPr>
        <p:spPr>
          <a:xfrm>
            <a:off x="539750" y="1592425"/>
            <a:ext cx="7948500" cy="5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Goal : Improve the efficiency of a given code</a:t>
            </a:r>
            <a:endParaRPr sz="1800"/>
          </a:p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Run a functional code</a:t>
            </a:r>
            <a:endParaRPr sz="1800"/>
          </a:p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/>
              <a:t>Determine the needs to optimise it more</a:t>
            </a:r>
            <a:endParaRPr sz="1800"/>
          </a:p>
          <a:p>
            <a:pPr indent="-342900" lvl="1" marL="9144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b="1" lang="en-US" sz="1800"/>
              <a:t>Use a profiler to identify bottlenecks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1800"/>
              <a:t>Program analysis determining which lines in the code are taking more time and/or CPU ?</a:t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75" y="4940674"/>
            <a:ext cx="2852075" cy="13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39757" y="1644625"/>
            <a:ext cx="79485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</a:rPr>
              <a:t>2 categories of coding languages: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highest-level language (e.g. Python) : slower but more intuitive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lowest-level languages (e.g. C++) : faster but more difficult to write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Recommendations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US" sz="1800">
                <a:solidFill>
                  <a:schemeClr val="dk1"/>
                </a:solidFill>
              </a:rPr>
              <a:t>(b) Write code in the highest-level language possible.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Switch to a lowest-level language when the program performances require it</a:t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 sz="2300"/>
              <a:t>Group 6 : Optimize software only after it works correctly.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7 - </a:t>
            </a:r>
            <a:r>
              <a:rPr lang="en-US">
                <a:solidFill>
                  <a:schemeClr val="dk1"/>
                </a:solidFill>
              </a:rPr>
              <a:t>Presentation and publication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39750" y="1840125"/>
            <a:ext cx="7948500" cy="7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02020"/>
                </a:solidFill>
                <a:highlight>
                  <a:srgbClr val="FFFFFF"/>
                </a:highlight>
              </a:rPr>
              <a:t>Why?</a:t>
            </a:r>
            <a:endParaRPr b="1" sz="16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A good documentation makes the code reusable and lowers maintenance costs. Furthermore it allows a 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smooth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 handover.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02020"/>
                </a:solidFill>
                <a:highlight>
                  <a:srgbClr val="FFFFFF"/>
                </a:highlight>
              </a:rPr>
              <a:t>How?</a:t>
            </a:r>
            <a:endParaRPr b="1" sz="16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It is not about inline documentation.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D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ocument interfaces and reasons, not implementations (explain inputs and outputs).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If a substantial description of the implementation of a piece of software is needed, refactor code in preference to explaining how it works (if possible).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-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Embed the documentation for a piece of software in that software and update it.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-&gt; Document generator examples: “Javadoc, Doxygen, or Sphinx”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-&gt; Alternative: “literate programming”, for example “knitr” or “IPython Notebooks”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539750" y="1654175"/>
            <a:ext cx="7452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6F6F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920163" y="6548438"/>
            <a:ext cx="127001" cy="1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Objective / research / business case formulation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9757" y="1292675"/>
            <a:ext cx="794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46200" y="1636325"/>
            <a:ext cx="7842000" cy="4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research from well known credible sources.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Define </a:t>
            </a:r>
            <a:r>
              <a:rPr lang="en-US"/>
              <a:t>clear and measurable, objectives.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through the purpose of the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of possible pitfalls of the project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Think easy not complicated.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7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0" lang="en-US" sz="1700">
                <a:solidFill>
                  <a:srgbClr val="202020"/>
                </a:solidFill>
                <a:highlight>
                  <a:srgbClr val="FFFFFF"/>
                </a:highlight>
              </a:rPr>
              <a:t>Write Programs for People, Not Computers</a:t>
            </a:r>
            <a:endParaRPr b="0" sz="17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39750" y="1534300"/>
            <a:ext cx="79485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a program should not require its readers to hold more than a handful of facts in memory at once (1a)</a:t>
            </a: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Programs are for people not computers.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Write coherent easy to understand code - not 100… of line of code.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Think scientifically.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make names consistent, distinctive, and meaningful (1b)</a:t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Keep naming conventions.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Stay consistent.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lang="en-US" sz="1000">
                <a:solidFill>
                  <a:srgbClr val="202020"/>
                </a:solidFill>
                <a:highlight>
                  <a:srgbClr val="FFFFFF"/>
                </a:highlight>
              </a:rPr>
              <a:t>Use meaningful variable names. </a:t>
            </a:r>
            <a:endParaRPr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●"/>
            </a:pPr>
            <a:r>
              <a:rPr b="1"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make code style and formatting consistent (1c)</a:t>
            </a:r>
            <a:endParaRPr b="1"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Stick to a programming single format - Classes, Functions, OOP.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Indentation.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1000"/>
              <a:buChar char="○"/>
            </a:pPr>
            <a:r>
              <a:rPr i="1" lang="en-US" sz="1000">
                <a:solidFill>
                  <a:srgbClr val="202020"/>
                </a:solidFill>
                <a:highlight>
                  <a:srgbClr val="FFFFFF"/>
                </a:highlight>
              </a:rPr>
              <a:t>Program comments. </a:t>
            </a:r>
            <a:endParaRPr i="1" sz="1000">
              <a:solidFill>
                <a:srgbClr val="202020"/>
              </a:solidFill>
              <a:highlight>
                <a:srgbClr val="FFFFFF"/>
              </a:highlight>
            </a:endParaRPr>
          </a:p>
          <a:p>
            <a:pPr indent="-66173" lvl="0" marL="180473" marR="0" rtl="0" algn="l">
              <a:lnSpc>
                <a:spcPct val="233333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39757" y="1617775"/>
            <a:ext cx="7948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- Rigorous Mathematical Analysis before Data Analysis  e.g. – look for p-value</a:t>
            </a:r>
            <a:endParaRPr sz="23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-  Specialized Engineers should be hired to better understand the scope of the project data.</a:t>
            </a:r>
            <a:endParaRPr sz="23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39757" y="1292675"/>
            <a:ext cx="79485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66173" lvl="0" marL="180473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rPr lang="en-US"/>
              <a:t>Ethics and BP in Data Cleaning and Preprocessing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39757" y="1292675"/>
            <a:ext cx="79485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Transparency and documentation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Bias and fairness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E.g., racial, gender, socio-economic-status …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Also cherry-picking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Handle missing Data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Can be biased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Privacy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Anonymization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Communication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If data is biased / low quality, don’t overemphasize results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Feedback-loop with collaborators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incremental changes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539757" y="1815475"/>
            <a:ext cx="79485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Work in small steps with frequent feedback and course correction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real world changes frequently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working code after each iteration, iteration cycles 1 week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 a version control system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like Git &amp; GitHub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compare and work on different versions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Put everything that has been created manually in version control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include everything in VCS, code, metadata etc.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except (large) original Data, Pictures etc. → Archives</a:t>
            </a:r>
            <a:endParaRPr sz="2200"/>
          </a:p>
          <a:p>
            <a:pPr indent="-66173" lvl="0" marL="18047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-457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rPr lang="en-US"/>
              <a:t>Group 4 - </a:t>
            </a:r>
            <a:r>
              <a:rPr lang="en-US"/>
              <a:t>Feature Engineering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00175" y="1667025"/>
            <a:ext cx="7948500" cy="6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reproducible, understandable → Transparency</a:t>
            </a:r>
            <a:endParaRPr sz="1800"/>
          </a:p>
          <a:p>
            <a:pPr indent="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→ able to understand what exactly has been done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explain why you do each step 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→ able to understand reasoning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Examples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dataflow diagram of code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normalisation of variables → explain why</a:t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66173" lvl="0" marL="180473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572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920163" y="6548438"/>
            <a:ext cx="12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333333"/>
                </a:solidFill>
              </a:rPr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4 - Don’t repeat yourself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597750" y="1741875"/>
            <a:ext cx="79485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Create programs for steps that repeatedly are used (loading data e.g.)</a:t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Reuse instead of rewrite → saves time</a:t>
            </a:r>
            <a:endParaRPr sz="1800"/>
          </a:p>
          <a:p>
            <a:pPr indent="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every piece of data must have a single </a:t>
            </a:r>
            <a:r>
              <a:rPr lang="en-US" sz="1800"/>
              <a:t>authoritative</a:t>
            </a:r>
            <a:r>
              <a:rPr lang="en-US" sz="1800"/>
              <a:t> </a:t>
            </a:r>
            <a:r>
              <a:rPr lang="en-US" sz="1800"/>
              <a:t>representation</a:t>
            </a:r>
            <a:r>
              <a:rPr lang="en-US" sz="1800"/>
              <a:t> in the system?????</a:t>
            </a:r>
            <a:endParaRPr sz="1800"/>
          </a:p>
          <a:p>
            <a:pPr indent="0" lvl="0" marL="0" marR="0" rtl="0" algn="l">
              <a:lnSpc>
                <a:spcPct val="233333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b_powerpoint2013_weissHintergrund_print">
  <a:themeElements>
    <a:clrScheme name="ub_powerpoint2013_weissHintergrund_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1EBF5"/>
      </a:accent1>
      <a:accent2>
        <a:srgbClr val="9CBDDE"/>
      </a:accent2>
      <a:accent3>
        <a:srgbClr val="8F8F8F"/>
      </a:accent3>
      <a:accent4>
        <a:srgbClr val="707070"/>
      </a:accent4>
      <a:accent5>
        <a:srgbClr val="EEF3F9"/>
      </a:accent5>
      <a:accent6>
        <a:srgbClr val="8DABC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b_powerpoint2013_weissHintergrund_print">
  <a:themeElements>
    <a:clrScheme name="ub_powerpoint2013_weissHintergrund_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1EBF5"/>
      </a:accent1>
      <a:accent2>
        <a:srgbClr val="9CBDDE"/>
      </a:accent2>
      <a:accent3>
        <a:srgbClr val="8F8F8F"/>
      </a:accent3>
      <a:accent4>
        <a:srgbClr val="707070"/>
      </a:accent4>
      <a:accent5>
        <a:srgbClr val="EEF3F9"/>
      </a:accent5>
      <a:accent6>
        <a:srgbClr val="8DABC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