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20" r:id="rId3"/>
    <p:sldId id="376" r:id="rId4"/>
    <p:sldId id="378" r:id="rId5"/>
    <p:sldId id="379" r:id="rId6"/>
    <p:sldId id="380" r:id="rId7"/>
    <p:sldId id="381" r:id="rId8"/>
    <p:sldId id="374" r:id="rId9"/>
    <p:sldId id="31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63"/>
    <p:restoredTop sz="94621"/>
  </p:normalViewPr>
  <p:slideViewPr>
    <p:cSldViewPr snapToGrid="0" snapToObjects="1">
      <p:cViewPr varScale="1">
        <p:scale>
          <a:sx n="53" d="100"/>
          <a:sy n="53" d="100"/>
        </p:scale>
        <p:origin x="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099D1-6B8E-0441-913C-60066C19B043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CD0D-56E0-EB4C-8903-D7A20E94E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43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4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9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76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0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0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0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12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07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7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EF9A-7883-5E47-8D81-20C168962CA6}" type="datetimeFigureOut">
              <a:rPr kumimoji="1" lang="zh-CN" altLang="en-US" smtClean="0"/>
              <a:t>2019/11/29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1A79-4800-5643-BDC2-E8745BB22A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28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599" y="2716742"/>
            <a:ext cx="11308081" cy="88529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11.</a:t>
            </a:r>
            <a:r>
              <a:rPr kumimoji="1" lang="zh-CN" altLang="en-US" dirty="0"/>
              <a:t>调试</a:t>
            </a:r>
            <a:r>
              <a:rPr kumimoji="1" lang="en-US" altLang="zh-CN" dirty="0"/>
              <a:t>3--</a:t>
            </a:r>
            <a:br>
              <a:rPr kumimoji="1" lang="en-US" altLang="zh-CN" dirty="0"/>
            </a:br>
            <a:r>
              <a:rPr kumimoji="1" lang="zh-CN" altLang="en-US" dirty="0"/>
              <a:t>数组与对象在内存中是如何分配的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0934" y="3720571"/>
            <a:ext cx="9144000" cy="1655762"/>
          </a:xfrm>
        </p:spPr>
        <p:txBody>
          <a:bodyPr/>
          <a:lstStyle/>
          <a:p>
            <a:pPr algn="r"/>
            <a:r>
              <a:rPr kumimoji="1" lang="zh-CN" altLang="en-US" dirty="0"/>
              <a:t>                         刘笑锋   （</a:t>
            </a:r>
            <a:r>
              <a:rPr kumimoji="1" lang="en-US" altLang="zh-CN" dirty="0"/>
              <a:t>QQ:84539606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9333" y="321733"/>
            <a:ext cx="5046133" cy="7789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400" dirty="0">
                <a:latin typeface="KaiTi" charset="-122"/>
                <a:ea typeface="KaiTi" charset="-122"/>
                <a:cs typeface="KaiTi" charset="-122"/>
              </a:rPr>
              <a:t>软件技术导论</a:t>
            </a:r>
          </a:p>
        </p:txBody>
      </p:sp>
    </p:spTree>
    <p:extLst>
      <p:ext uri="{BB962C8B-B14F-4D97-AF65-F5344CB8AC3E}">
        <p14:creationId xmlns:p14="http://schemas.microsoft.com/office/powerpoint/2010/main" val="56160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回顾：方法调用时发生了什么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练习：分析递归求阶乘时发生了什么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数组被传递给参数的现象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对象被传递给参数时的现象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数组与对象在内存中时如何分配的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48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49EAF-8105-9F41-B79A-C7D03696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2766D7-B910-6744-94AD-7B905E785B9B}"/>
              </a:ext>
            </a:extLst>
          </p:cNvPr>
          <p:cNvSpPr/>
          <p:nvPr/>
        </p:nvSpPr>
        <p:spPr>
          <a:xfrm>
            <a:off x="117156" y="4214017"/>
            <a:ext cx="1971675" cy="207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main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4FF9DB-7C83-114A-AE2B-5AB6E5C504F0}"/>
              </a:ext>
            </a:extLst>
          </p:cNvPr>
          <p:cNvSpPr/>
          <p:nvPr/>
        </p:nvSpPr>
        <p:spPr>
          <a:xfrm>
            <a:off x="593406" y="5586728"/>
            <a:ext cx="62484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a=3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F86F4-D2F4-4949-A7A6-6B31D519E162}"/>
              </a:ext>
            </a:extLst>
          </p:cNvPr>
          <p:cNvSpPr/>
          <p:nvPr/>
        </p:nvSpPr>
        <p:spPr>
          <a:xfrm>
            <a:off x="1345881" y="5586728"/>
            <a:ext cx="62484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b=5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C59A71-6802-2D4C-A048-104A50449ECB}"/>
              </a:ext>
            </a:extLst>
          </p:cNvPr>
          <p:cNvSpPr/>
          <p:nvPr/>
        </p:nvSpPr>
        <p:spPr>
          <a:xfrm>
            <a:off x="1256346" y="4800757"/>
            <a:ext cx="62484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t=3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B29B4-C133-7C47-94BA-8691A5C193C2}"/>
              </a:ext>
            </a:extLst>
          </p:cNvPr>
          <p:cNvSpPr/>
          <p:nvPr/>
        </p:nvSpPr>
        <p:spPr>
          <a:xfrm>
            <a:off x="2516505" y="4214017"/>
            <a:ext cx="2386965" cy="207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main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622FA7-74CF-194E-978C-30494F2380A2}"/>
              </a:ext>
            </a:extLst>
          </p:cNvPr>
          <p:cNvSpPr/>
          <p:nvPr/>
        </p:nvSpPr>
        <p:spPr>
          <a:xfrm>
            <a:off x="3017520" y="5471317"/>
            <a:ext cx="62484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a=3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DC50CE-01CA-774B-9A29-70355037EB95}"/>
              </a:ext>
            </a:extLst>
          </p:cNvPr>
          <p:cNvSpPr/>
          <p:nvPr/>
        </p:nvSpPr>
        <p:spPr>
          <a:xfrm>
            <a:off x="3830955" y="5454809"/>
            <a:ext cx="62484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b=5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37DB2D-C641-F74E-8D14-171575E29C2B}"/>
              </a:ext>
            </a:extLst>
          </p:cNvPr>
          <p:cNvSpPr/>
          <p:nvPr/>
        </p:nvSpPr>
        <p:spPr>
          <a:xfrm>
            <a:off x="3655695" y="4834413"/>
            <a:ext cx="62484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t=3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C30C20-7D0E-8848-8E81-0F1A75274862}"/>
              </a:ext>
            </a:extLst>
          </p:cNvPr>
          <p:cNvSpPr/>
          <p:nvPr/>
        </p:nvSpPr>
        <p:spPr>
          <a:xfrm>
            <a:off x="2516505" y="2029142"/>
            <a:ext cx="2386965" cy="207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swap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DDA315-45B8-D84F-A6D6-99A6B9040B4E}"/>
              </a:ext>
            </a:extLst>
          </p:cNvPr>
          <p:cNvSpPr/>
          <p:nvPr/>
        </p:nvSpPr>
        <p:spPr>
          <a:xfrm>
            <a:off x="2992755" y="3401853"/>
            <a:ext cx="62484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a=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7CBA43-2061-5B47-9D37-CDE5482BDBD8}"/>
              </a:ext>
            </a:extLst>
          </p:cNvPr>
          <p:cNvSpPr/>
          <p:nvPr/>
        </p:nvSpPr>
        <p:spPr>
          <a:xfrm>
            <a:off x="3885247" y="3378039"/>
            <a:ext cx="624840" cy="350520"/>
          </a:xfrm>
          <a:prstGeom prst="rect">
            <a:avLst/>
          </a:prstGeom>
          <a:solidFill>
            <a:schemeClr val="accent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b=5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E7473-74B2-4D42-89D6-1BF2ED2918C0}"/>
              </a:ext>
            </a:extLst>
          </p:cNvPr>
          <p:cNvSpPr/>
          <p:nvPr/>
        </p:nvSpPr>
        <p:spPr>
          <a:xfrm>
            <a:off x="5305427" y="1909916"/>
            <a:ext cx="6048373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/>
              <a:t>调用栈 </a:t>
            </a:r>
            <a:r>
              <a:rPr kumimoji="1" lang="en-US" altLang="zh-CN" sz="2400" b="1" dirty="0"/>
              <a:t>call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stack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开始调用函数时究竟发生了什么？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为函数执行</a:t>
            </a:r>
            <a:r>
              <a:rPr kumimoji="1" lang="zh-CN" altLang="en-US" sz="2400" b="1" dirty="0"/>
              <a:t>准备内存空间</a:t>
            </a:r>
            <a:endParaRPr kumimoji="1" lang="en-US" altLang="zh-CN" sz="2400" b="1" dirty="0"/>
          </a:p>
          <a:p>
            <a:pPr lvl="1"/>
            <a:r>
              <a:rPr kumimoji="1" lang="zh-CN" altLang="en-US" sz="2400" dirty="0"/>
              <a:t>为参数变量分配空间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将</a:t>
            </a:r>
            <a:r>
              <a:rPr kumimoji="1" lang="zh-CN" altLang="en-US" sz="2400" b="1" dirty="0"/>
              <a:t>实际参数</a:t>
            </a:r>
            <a:r>
              <a:rPr kumimoji="1" lang="zh-CN" altLang="en-US" sz="2400" dirty="0"/>
              <a:t>分配给</a:t>
            </a:r>
            <a:r>
              <a:rPr kumimoji="1" lang="zh-CN" altLang="en-US" sz="2400" b="1" dirty="0"/>
              <a:t>形式参数</a:t>
            </a:r>
            <a:endParaRPr kumimoji="1" lang="en-US" altLang="zh-CN" sz="2400" b="1" dirty="0"/>
          </a:p>
          <a:p>
            <a:pPr marL="228600" lvl="1">
              <a:spcBef>
                <a:spcPts val="1000"/>
              </a:spcBef>
            </a:pPr>
            <a:endParaRPr kumimoji="1" lang="en-US" altLang="zh-CN" sz="2400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sz="2400" dirty="0"/>
              <a:t>结束函数调用时发生了什么？</a:t>
            </a:r>
            <a:endParaRPr kumimoji="1" lang="en-US" altLang="zh-CN" sz="2400" dirty="0"/>
          </a:p>
          <a:p>
            <a:pPr lvl="1">
              <a:spcBef>
                <a:spcPts val="1000"/>
              </a:spcBef>
            </a:pPr>
            <a:r>
              <a:rPr kumimoji="1" lang="zh-CN" altLang="en-US" sz="2400" dirty="0"/>
              <a:t>    将返回结果赋值给上一层的变量</a:t>
            </a:r>
            <a:endParaRPr kumimoji="1" lang="en-US" altLang="zh-CN" sz="2400" dirty="0"/>
          </a:p>
          <a:p>
            <a:pPr lvl="1">
              <a:spcBef>
                <a:spcPts val="1000"/>
              </a:spcBef>
            </a:pPr>
            <a:r>
              <a:rPr kumimoji="1" lang="zh-CN" altLang="en-US" sz="2400" dirty="0"/>
              <a:t>    回收本次函数执行时用到的内存空间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560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41D7-1D38-564E-9103-324AB018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55B6A5-CDD6-6048-99F4-018A3A2A388B}"/>
              </a:ext>
            </a:extLst>
          </p:cNvPr>
          <p:cNvSpPr/>
          <p:nvPr/>
        </p:nvSpPr>
        <p:spPr>
          <a:xfrm>
            <a:off x="8544876" y="3985417"/>
            <a:ext cx="1971675" cy="207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main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7A654E-19C9-114D-991C-3DB5657BCBD7}"/>
              </a:ext>
            </a:extLst>
          </p:cNvPr>
          <p:cNvSpPr/>
          <p:nvPr/>
        </p:nvSpPr>
        <p:spPr>
          <a:xfrm>
            <a:off x="8544875" y="1836263"/>
            <a:ext cx="1971675" cy="207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FE6F2-E40B-474D-99BB-5AD8DE8E58D0}"/>
              </a:ext>
            </a:extLst>
          </p:cNvPr>
          <p:cNvSpPr/>
          <p:nvPr/>
        </p:nvSpPr>
        <p:spPr>
          <a:xfrm>
            <a:off x="838200" y="1836262"/>
            <a:ext cx="7086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/>
              <a:t>分析在</a:t>
            </a:r>
            <a:r>
              <a:rPr kumimoji="1" lang="en-US" altLang="zh-CN" sz="2400" b="1" dirty="0" err="1"/>
              <a:t>Jiecheng</a:t>
            </a:r>
            <a:r>
              <a:rPr kumimoji="1" lang="zh-CN" altLang="en-US" sz="2400" b="1" dirty="0"/>
              <a:t>程序中求</a:t>
            </a:r>
            <a:r>
              <a:rPr kumimoji="1" lang="en-US" altLang="zh-CN" sz="2400" b="1" dirty="0"/>
              <a:t>jiecheng2</a:t>
            </a:r>
            <a:r>
              <a:rPr kumimoji="1" lang="zh-CN" altLang="en-US" sz="2400" b="1" dirty="0"/>
              <a:t>（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）时，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	</a:t>
            </a:r>
            <a:r>
              <a:rPr kumimoji="1" lang="zh-CN" altLang="en-US" sz="2400" b="1" dirty="0"/>
              <a:t>是如何逐步出现最多层栈元素的？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	</a:t>
            </a:r>
            <a:r>
              <a:rPr kumimoji="1" lang="zh-CN" altLang="en-US" sz="2400" b="1" dirty="0"/>
              <a:t>是如何逐步消除这些栈元素直至程序结束的？</a:t>
            </a:r>
            <a:endParaRPr kumimoji="1"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C3B5A8-83CB-0D4D-9588-5CC220BB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60" y="3182165"/>
            <a:ext cx="4940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3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6BFD3-B13F-B64E-8F3C-EEB073E7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数组被传递给参数的现象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3AE40-BDFA-BC46-8EBC-4A262F65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尝试画出程序执行过程中栈内的情况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CABEE1-FCDE-6A4E-88A9-1A520DB8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87" y="4148534"/>
            <a:ext cx="4127500" cy="1511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A3642B-675C-9345-964B-D7D1C3B2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87" y="2628106"/>
            <a:ext cx="7150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3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6BFD3-B13F-B64E-8F3C-EEB073E7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对象被传递给参数的现象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3AE40-BDFA-BC46-8EBC-4A262F65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尝试画出程序执行过程中栈内的情况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4603F2-FB1C-9F4D-8F2E-905972E0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5166"/>
            <a:ext cx="8445500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B2720C-97FF-6C4F-99D2-C1C02C34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1114"/>
            <a:ext cx="57277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0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51BA5-B613-D54F-B8C2-BED54D0F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数组与对象在内存中时如何分配的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3EFEA-769F-504E-8908-5C98655E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同一在另一个空间“堆”（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）中分配</a:t>
            </a:r>
            <a:endParaRPr kumimoji="1" lang="en-US" altLang="zh-CN" dirty="0"/>
          </a:p>
          <a:p>
            <a:r>
              <a:rPr kumimoji="1" lang="zh-CN" altLang="en-US" dirty="0"/>
              <a:t>在栈中被引用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当所有的引用消失时，在堆中被抹去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77845E-F85D-884D-8EBA-03D84EACB7BF}"/>
              </a:ext>
            </a:extLst>
          </p:cNvPr>
          <p:cNvSpPr/>
          <p:nvPr/>
        </p:nvSpPr>
        <p:spPr>
          <a:xfrm>
            <a:off x="8183879" y="4739640"/>
            <a:ext cx="1224815" cy="1492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栈元素（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）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028AB7-6CC3-6E41-8E2E-DC92305680C2}"/>
              </a:ext>
            </a:extLst>
          </p:cNvPr>
          <p:cNvSpPr/>
          <p:nvPr/>
        </p:nvSpPr>
        <p:spPr>
          <a:xfrm>
            <a:off x="8183878" y="3170237"/>
            <a:ext cx="1224815" cy="14927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栈元素（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0825C9-D7EA-6943-9672-0F38305D9CA0}"/>
              </a:ext>
            </a:extLst>
          </p:cNvPr>
          <p:cNvSpPr/>
          <p:nvPr/>
        </p:nvSpPr>
        <p:spPr>
          <a:xfrm>
            <a:off x="8183877" y="1600834"/>
            <a:ext cx="1224815" cy="14927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栈元素（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）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D5628C-6B98-5241-B1A9-7E9AB20D8AEF}"/>
              </a:ext>
            </a:extLst>
          </p:cNvPr>
          <p:cNvSpPr/>
          <p:nvPr/>
        </p:nvSpPr>
        <p:spPr>
          <a:xfrm>
            <a:off x="9585960" y="1600834"/>
            <a:ext cx="2133600" cy="463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堆（</a:t>
            </a:r>
            <a:r>
              <a:rPr kumimoji="1" lang="en-US" altLang="zh-CN" sz="2800" dirty="0"/>
              <a:t>heap</a:t>
            </a:r>
            <a:r>
              <a:rPr kumimoji="1"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1291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60E85-6B78-2E45-9D1A-F0BABCA6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48047-0CA2-6D4C-A402-7E28D833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局部作用域中的基本类型的变量，是在栈（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）中分配，也随着栈的消失而消失。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其他（数组、对象、实例变量等）是在堆（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）中分配。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实际参数传递给形式参数变量是注意：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基础类型的是把值复制过去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数组和对象是直接把它本身给进去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80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63660" y="1899235"/>
            <a:ext cx="8334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3200" dirty="0"/>
              <a:t>断点</a:t>
            </a:r>
            <a:endParaRPr kumimoji="1" lang="en-US" altLang="zh-CN" sz="3200" dirty="0"/>
          </a:p>
          <a:p>
            <a:pPr lvl="1"/>
            <a:r>
              <a:rPr kumimoji="1" lang="zh-CN" altLang="en-US" sz="3200" dirty="0"/>
              <a:t>调试</a:t>
            </a:r>
            <a:endParaRPr kumimoji="1" lang="en-US" altLang="zh-CN" sz="3200" dirty="0"/>
          </a:p>
          <a:p>
            <a:pPr lvl="1"/>
            <a:r>
              <a:rPr kumimoji="1" lang="zh-CN" altLang="en-US" sz="3200" dirty="0"/>
              <a:t>条件断掉</a:t>
            </a:r>
            <a:endParaRPr kumimoji="1" lang="en-US" altLang="zh-CN" sz="3200" dirty="0"/>
          </a:p>
          <a:p>
            <a:pPr lvl="1"/>
            <a:r>
              <a:rPr kumimoji="1" lang="zh-CN" altLang="en-US" sz="3200" dirty="0"/>
              <a:t>调用栈</a:t>
            </a:r>
            <a:endParaRPr kumimoji="1" lang="en-US" altLang="zh-CN" sz="3200" dirty="0"/>
          </a:p>
          <a:p>
            <a:pPr lvl="1"/>
            <a:r>
              <a:rPr kumimoji="1" lang="zh-CN" altLang="en-US" sz="3200" dirty="0"/>
              <a:t>形式参数与实际参数的传递</a:t>
            </a:r>
            <a:endParaRPr kumimoji="1" lang="en-US" altLang="zh-CN" sz="3200" dirty="0"/>
          </a:p>
          <a:p>
            <a:pPr lvl="1"/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1677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403</Words>
  <Application>Microsoft Macintosh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DengXian Light</vt:lpstr>
      <vt:lpstr>KaiTi</vt:lpstr>
      <vt:lpstr>Arial</vt:lpstr>
      <vt:lpstr>Office 主题</vt:lpstr>
      <vt:lpstr>11.调试3-- 数组与对象在内存中是如何分配的</vt:lpstr>
      <vt:lpstr>内容</vt:lpstr>
      <vt:lpstr>回顾：</vt:lpstr>
      <vt:lpstr>练习</vt:lpstr>
      <vt:lpstr>数组被传递给参数的现象</vt:lpstr>
      <vt:lpstr>对象被传递给参数的现象</vt:lpstr>
      <vt:lpstr>数组与对象在内存中时如何分配的</vt:lpstr>
      <vt:lpstr>总结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混合式移动应用开发之</dc:title>
  <dc:creator>administrator</dc:creator>
  <cp:lastModifiedBy>tim liu</cp:lastModifiedBy>
  <cp:revision>212</cp:revision>
  <dcterms:created xsi:type="dcterms:W3CDTF">2016-02-25T23:28:12Z</dcterms:created>
  <dcterms:modified xsi:type="dcterms:W3CDTF">2019-11-28T23:37:13Z</dcterms:modified>
</cp:coreProperties>
</file>