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4663"/>
  </p:normalViewPr>
  <p:slideViewPr>
    <p:cSldViewPr snapToGrid="0" snapToObjects="1">
      <p:cViewPr>
        <p:scale>
          <a:sx n="126" d="100"/>
          <a:sy n="126" d="100"/>
        </p:scale>
        <p:origin x="-135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7000"/>
            <a:lum/>
          </a:blip>
          <a:srcRect/>
          <a:stretch>
            <a:fillRect l="-4000" r="-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3229EC-86C6-5C4F-9C40-E0D8234046CA}"/>
              </a:ext>
            </a:extLst>
          </p:cNvPr>
          <p:cNvSpPr/>
          <p:nvPr/>
        </p:nvSpPr>
        <p:spPr>
          <a:xfrm>
            <a:off x="534256" y="465222"/>
            <a:ext cx="4849402" cy="268366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8B663273-6CC0-9642-B924-EB037D57B64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rot="277075">
            <a:off x="8732169" y="1461600"/>
            <a:ext cx="2715582" cy="1700765"/>
          </a:xfrm>
          <a:prstGeom prst="rect">
            <a:avLst/>
          </a:prstGeom>
        </p:spPr>
      </p:pic>
      <p:pic>
        <p:nvPicPr>
          <p:cNvPr id="32" name="Picture 31">
            <a:extLst>
              <a:ext uri="{FF2B5EF4-FFF2-40B4-BE49-F238E27FC236}">
                <a16:creationId xmlns:a16="http://schemas.microsoft.com/office/drawing/2014/main" id="{2BEBA8EC-5700-E549-A7B3-24832B8484EE}"/>
              </a:ext>
            </a:extLst>
          </p:cNvPr>
          <p:cNvPicPr>
            <a:picLocks noChangeAspect="1"/>
          </p:cNvPicPr>
          <p:nvPr/>
        </p:nvPicPr>
        <p:blipFill>
          <a:blip r:embed="rId5">
            <a:alphaModFix amt="85000"/>
          </a:blip>
          <a:stretch>
            <a:fillRect/>
          </a:stretch>
        </p:blipFill>
        <p:spPr>
          <a:xfrm>
            <a:off x="8035189" y="1289348"/>
            <a:ext cx="3669182" cy="2173817"/>
          </a:xfrm>
          <a:prstGeom prst="rect">
            <a:avLst/>
          </a:prstGeom>
        </p:spPr>
      </p:pic>
      <p:sp>
        <p:nvSpPr>
          <p:cNvPr id="5" name="TextBox 4">
            <a:extLst>
              <a:ext uri="{FF2B5EF4-FFF2-40B4-BE49-F238E27FC236}">
                <a16:creationId xmlns:a16="http://schemas.microsoft.com/office/drawing/2014/main" id="{6F356768-8CD2-D14E-866B-F75A9A70727F}"/>
              </a:ext>
            </a:extLst>
          </p:cNvPr>
          <p:cNvSpPr txBox="1"/>
          <p:nvPr/>
        </p:nvSpPr>
        <p:spPr>
          <a:xfrm>
            <a:off x="6853300" y="445253"/>
            <a:ext cx="4547473" cy="707886"/>
          </a:xfrm>
          <a:prstGeom prst="rect">
            <a:avLst/>
          </a:prstGeom>
          <a:noFill/>
        </p:spPr>
        <p:txBody>
          <a:bodyPr wrap="square" rtlCol="0">
            <a:noAutofit/>
          </a:bodyPr>
          <a:lstStyle/>
          <a:p>
            <a:pPr algn="ctr"/>
            <a:r>
              <a:rPr lang="en-US" sz="4000" b="1" dirty="0">
                <a:solidFill>
                  <a:srgbClr val="0070C0"/>
                </a:solidFill>
                <a:latin typeface="Andale Mono" panose="020B0509000000000004" pitchFamily="49" charset="0"/>
                <a:cs typeface="Lucida Sans Unicode" panose="020B0602030504020204" pitchFamily="34" charset="0"/>
              </a:rPr>
              <a:t>Flybys</a:t>
            </a:r>
            <a:r>
              <a:rPr lang="en-US" sz="2000" b="1" dirty="0">
                <a:solidFill>
                  <a:srgbClr val="0070C0"/>
                </a:solidFill>
                <a:latin typeface="Andale Mono" panose="020B0509000000000004" pitchFamily="49" charset="0"/>
                <a:cs typeface="Lucida Sans Unicode" panose="020B0602030504020204" pitchFamily="34" charset="0"/>
              </a:rPr>
              <a:t> and </a:t>
            </a:r>
            <a:r>
              <a:rPr lang="en-US" sz="4000" b="1" dirty="0">
                <a:solidFill>
                  <a:srgbClr val="0070C0"/>
                </a:solidFill>
                <a:latin typeface="Andale Mono" panose="020B0509000000000004" pitchFamily="49" charset="0"/>
                <a:cs typeface="Lucida Sans Unicode" panose="020B0602030504020204" pitchFamily="34" charset="0"/>
              </a:rPr>
              <a:t>Foci</a:t>
            </a:r>
          </a:p>
        </p:txBody>
      </p:sp>
      <p:pic>
        <p:nvPicPr>
          <p:cNvPr id="40" name="Picture 39">
            <a:extLst>
              <a:ext uri="{FF2B5EF4-FFF2-40B4-BE49-F238E27FC236}">
                <a16:creationId xmlns:a16="http://schemas.microsoft.com/office/drawing/2014/main" id="{C6B23F70-41E2-1A40-8731-6DBD6D199C90}"/>
              </a:ext>
            </a:extLst>
          </p:cNvPr>
          <p:cNvPicPr>
            <a:picLocks noChangeAspect="1"/>
          </p:cNvPicPr>
          <p:nvPr/>
        </p:nvPicPr>
        <p:blipFill>
          <a:blip r:embed="rId6"/>
          <a:stretch>
            <a:fillRect/>
          </a:stretch>
        </p:blipFill>
        <p:spPr>
          <a:xfrm rot="21268730">
            <a:off x="9493123" y="3976602"/>
            <a:ext cx="2281483" cy="2579265"/>
          </a:xfrm>
          <a:prstGeom prst="rect">
            <a:avLst/>
          </a:prstGeom>
        </p:spPr>
      </p:pic>
      <p:pic>
        <p:nvPicPr>
          <p:cNvPr id="42" name="Picture 41">
            <a:extLst>
              <a:ext uri="{FF2B5EF4-FFF2-40B4-BE49-F238E27FC236}">
                <a16:creationId xmlns:a16="http://schemas.microsoft.com/office/drawing/2014/main" id="{BDDACB17-C1D2-8049-B043-C7E5297FB724}"/>
              </a:ext>
            </a:extLst>
          </p:cNvPr>
          <p:cNvPicPr>
            <a:picLocks noChangeAspect="1"/>
          </p:cNvPicPr>
          <p:nvPr/>
        </p:nvPicPr>
        <p:blipFill rotWithShape="1">
          <a:blip r:embed="rId7">
            <a:alphaModFix amt="85000"/>
          </a:blip>
          <a:srcRect r="17790" b="12592"/>
          <a:stretch/>
        </p:blipFill>
        <p:spPr>
          <a:xfrm>
            <a:off x="9390948" y="3796298"/>
            <a:ext cx="2811212" cy="2883661"/>
          </a:xfrm>
          <a:prstGeom prst="rect">
            <a:avLst/>
          </a:prstGeom>
        </p:spPr>
      </p:pic>
      <p:sp>
        <p:nvSpPr>
          <p:cNvPr id="6" name="Oval 5">
            <a:extLst>
              <a:ext uri="{FF2B5EF4-FFF2-40B4-BE49-F238E27FC236}">
                <a16:creationId xmlns:a16="http://schemas.microsoft.com/office/drawing/2014/main" id="{EC47749B-004E-4340-AD65-324296574DD9}"/>
              </a:ext>
            </a:extLst>
          </p:cNvPr>
          <p:cNvSpPr/>
          <p:nvPr/>
        </p:nvSpPr>
        <p:spPr>
          <a:xfrm>
            <a:off x="8545848" y="2559977"/>
            <a:ext cx="1046375" cy="1783354"/>
          </a:xfrm>
          <a:prstGeom prst="ellipse">
            <a:avLst/>
          </a:prstGeom>
          <a:noFill/>
          <a:ln w="28575"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24" name="Picture 23">
            <a:extLst>
              <a:ext uri="{FF2B5EF4-FFF2-40B4-BE49-F238E27FC236}">
                <a16:creationId xmlns:a16="http://schemas.microsoft.com/office/drawing/2014/main" id="{28359F55-C72B-1A4D-8FC8-867AB8C5F590}"/>
              </a:ext>
            </a:extLst>
          </p:cNvPr>
          <p:cNvPicPr>
            <a:picLocks noChangeAspect="1"/>
          </p:cNvPicPr>
          <p:nvPr/>
        </p:nvPicPr>
        <p:blipFill>
          <a:blip r:embed="rId8"/>
          <a:stretch>
            <a:fillRect/>
          </a:stretch>
        </p:blipFill>
        <p:spPr>
          <a:xfrm>
            <a:off x="7721147" y="2549452"/>
            <a:ext cx="1405890" cy="2751955"/>
          </a:xfrm>
          <a:prstGeom prst="rect">
            <a:avLst/>
          </a:prstGeom>
        </p:spPr>
      </p:pic>
      <p:pic>
        <p:nvPicPr>
          <p:cNvPr id="34" name="Picture 33">
            <a:extLst>
              <a:ext uri="{FF2B5EF4-FFF2-40B4-BE49-F238E27FC236}">
                <a16:creationId xmlns:a16="http://schemas.microsoft.com/office/drawing/2014/main" id="{F33DA5E6-2D93-4A47-9482-18412A972ACC}"/>
              </a:ext>
            </a:extLst>
          </p:cNvPr>
          <p:cNvPicPr>
            <a:picLocks noChangeAspect="1"/>
          </p:cNvPicPr>
          <p:nvPr/>
        </p:nvPicPr>
        <p:blipFill>
          <a:blip r:embed="rId9"/>
          <a:stretch>
            <a:fillRect/>
          </a:stretch>
        </p:blipFill>
        <p:spPr>
          <a:xfrm>
            <a:off x="7160355" y="3450405"/>
            <a:ext cx="1927493" cy="2190078"/>
          </a:xfrm>
          <a:prstGeom prst="rect">
            <a:avLst/>
          </a:prstGeom>
        </p:spPr>
      </p:pic>
      <p:pic>
        <p:nvPicPr>
          <p:cNvPr id="35" name="Picture 34">
            <a:extLst>
              <a:ext uri="{FF2B5EF4-FFF2-40B4-BE49-F238E27FC236}">
                <a16:creationId xmlns:a16="http://schemas.microsoft.com/office/drawing/2014/main" id="{8CC2BFF0-1399-2445-8DD6-BA833D45CD80}"/>
              </a:ext>
            </a:extLst>
          </p:cNvPr>
          <p:cNvPicPr>
            <a:picLocks noChangeAspect="1"/>
          </p:cNvPicPr>
          <p:nvPr/>
        </p:nvPicPr>
        <p:blipFill rotWithShape="1">
          <a:blip r:embed="rId10">
            <a:alphaModFix amt="85000"/>
          </a:blip>
          <a:srcRect t="13086" r="20573"/>
          <a:stretch/>
        </p:blipFill>
        <p:spPr>
          <a:xfrm>
            <a:off x="6510136" y="3388104"/>
            <a:ext cx="2585146" cy="2790875"/>
          </a:xfrm>
          <a:prstGeom prst="rect">
            <a:avLst/>
          </a:prstGeom>
        </p:spPr>
      </p:pic>
      <p:sp>
        <p:nvSpPr>
          <p:cNvPr id="14" name="Oval 13">
            <a:extLst>
              <a:ext uri="{FF2B5EF4-FFF2-40B4-BE49-F238E27FC236}">
                <a16:creationId xmlns:a16="http://schemas.microsoft.com/office/drawing/2014/main" id="{250388AF-3265-CF48-AACC-25CF58327815}"/>
              </a:ext>
            </a:extLst>
          </p:cNvPr>
          <p:cNvSpPr/>
          <p:nvPr/>
        </p:nvSpPr>
        <p:spPr>
          <a:xfrm>
            <a:off x="7556276" y="1385954"/>
            <a:ext cx="3076566" cy="2948018"/>
          </a:xfrm>
          <a:prstGeom prst="ellipse">
            <a:avLst/>
          </a:prstGeom>
          <a:noFill/>
          <a:ln w="28575"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 name="Oval 10">
            <a:extLst>
              <a:ext uri="{FF2B5EF4-FFF2-40B4-BE49-F238E27FC236}">
                <a16:creationId xmlns:a16="http://schemas.microsoft.com/office/drawing/2014/main" id="{3D1A2B10-01D0-074D-BEFA-678F2EA2F708}"/>
              </a:ext>
            </a:extLst>
          </p:cNvPr>
          <p:cNvSpPr/>
          <p:nvPr/>
        </p:nvSpPr>
        <p:spPr>
          <a:xfrm>
            <a:off x="8861246" y="2598820"/>
            <a:ext cx="466627" cy="445888"/>
          </a:xfrm>
          <a:prstGeom prst="ellipse">
            <a:avLst/>
          </a:prstGeom>
          <a:solidFill>
            <a:srgbClr val="D255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 name="Freeform 14">
            <a:extLst>
              <a:ext uri="{FF2B5EF4-FFF2-40B4-BE49-F238E27FC236}">
                <a16:creationId xmlns:a16="http://schemas.microsoft.com/office/drawing/2014/main" id="{00256A7F-CE23-F642-9095-C2EC4BA939E1}"/>
              </a:ext>
            </a:extLst>
          </p:cNvPr>
          <p:cNvSpPr/>
          <p:nvPr/>
        </p:nvSpPr>
        <p:spPr>
          <a:xfrm rot="163857">
            <a:off x="5319477" y="2469110"/>
            <a:ext cx="3758371" cy="791064"/>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28575" cap="rnd" cmpd="sng" algn="ctr">
            <a:solidFill>
              <a:srgbClr val="0070C0">
                <a:alpha val="58000"/>
              </a:srgb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sp>
        <p:nvSpPr>
          <p:cNvPr id="18" name="Isosceles Triangle 19">
            <a:extLst>
              <a:ext uri="{FF2B5EF4-FFF2-40B4-BE49-F238E27FC236}">
                <a16:creationId xmlns:a16="http://schemas.microsoft.com/office/drawing/2014/main" id="{EAF0C946-FABB-C34B-A424-FA853B592C42}"/>
              </a:ext>
            </a:extLst>
          </p:cNvPr>
          <p:cNvSpPr/>
          <p:nvPr/>
        </p:nvSpPr>
        <p:spPr>
          <a:xfrm rot="15843710" flipH="1">
            <a:off x="7146915" y="2624341"/>
            <a:ext cx="248432" cy="213300"/>
          </a:xfrm>
          <a:prstGeom prst="triangle">
            <a:avLst/>
          </a:prstGeom>
          <a:solidFill>
            <a:srgbClr val="00B0F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5" name="TextBox 44">
            <a:extLst>
              <a:ext uri="{FF2B5EF4-FFF2-40B4-BE49-F238E27FC236}">
                <a16:creationId xmlns:a16="http://schemas.microsoft.com/office/drawing/2014/main" id="{068420B7-F105-FD4B-9502-79765C7638EA}"/>
              </a:ext>
            </a:extLst>
          </p:cNvPr>
          <p:cNvSpPr txBox="1"/>
          <p:nvPr/>
        </p:nvSpPr>
        <p:spPr>
          <a:xfrm>
            <a:off x="922037" y="555230"/>
            <a:ext cx="4910972" cy="2462213"/>
          </a:xfrm>
          <a:prstGeom prst="rect">
            <a:avLst/>
          </a:prstGeom>
          <a:noFill/>
        </p:spPr>
        <p:txBody>
          <a:bodyPr wrap="square" rtlCol="0">
            <a:spAutoFit/>
          </a:bodyPr>
          <a:lstStyle/>
          <a:p>
            <a:r>
              <a:rPr lang="en-US" sz="1400" dirty="0">
                <a:solidFill>
                  <a:schemeClr val="bg1">
                    <a:lumMod val="75000"/>
                    <a:lumOff val="25000"/>
                  </a:schemeClr>
                </a:solidFill>
                <a:latin typeface="Andale Mono" panose="020B0509000000000004" pitchFamily="49" charset="0"/>
              </a:rPr>
              <a:t>Professor James Ballard has an audacious dream: to a build a telescope powerful enough to find civilizations on planets orbiting faraway stars. It could be the greatest discovery in history, irrefutable evidence of alien life. But exploration for exploration’s sake doesn’t come cheap, if it happens at all. The pursuit of science and knowledge will have to overcome a cost that can’t be measured in dollars for Professor Ballard’s dream to come true.</a:t>
            </a:r>
          </a:p>
        </p:txBody>
      </p:sp>
      <p:sp>
        <p:nvSpPr>
          <p:cNvPr id="25" name="TextBox 24">
            <a:extLst>
              <a:ext uri="{FF2B5EF4-FFF2-40B4-BE49-F238E27FC236}">
                <a16:creationId xmlns:a16="http://schemas.microsoft.com/office/drawing/2014/main" id="{EFFEF325-8649-0F4B-B255-4D6032DBF190}"/>
              </a:ext>
            </a:extLst>
          </p:cNvPr>
          <p:cNvSpPr txBox="1"/>
          <p:nvPr/>
        </p:nvSpPr>
        <p:spPr>
          <a:xfrm>
            <a:off x="7681544" y="5887275"/>
            <a:ext cx="2823623" cy="399583"/>
          </a:xfrm>
          <a:prstGeom prst="rect">
            <a:avLst/>
          </a:prstGeom>
          <a:noFill/>
        </p:spPr>
        <p:txBody>
          <a:bodyPr wrap="square" rtlCol="0">
            <a:noAutofit/>
          </a:bodyPr>
          <a:lstStyle/>
          <a:p>
            <a:pPr algn="ctr"/>
            <a:r>
              <a:rPr lang="en-US" sz="2000" b="1" dirty="0">
                <a:solidFill>
                  <a:schemeClr val="bg1">
                    <a:lumMod val="65000"/>
                    <a:lumOff val="35000"/>
                  </a:schemeClr>
                </a:solidFill>
                <a:latin typeface="Andale Mono" panose="020B0509000000000004" pitchFamily="49" charset="0"/>
                <a:cs typeface="Lucida Sans Unicode" panose="020B0602030504020204" pitchFamily="34" charset="0"/>
              </a:rPr>
              <a:t>By: Timothy Liu</a:t>
            </a:r>
          </a:p>
        </p:txBody>
      </p:sp>
      <p:sp>
        <p:nvSpPr>
          <p:cNvPr id="21" name="Oval 20">
            <a:extLst>
              <a:ext uri="{FF2B5EF4-FFF2-40B4-BE49-F238E27FC236}">
                <a16:creationId xmlns:a16="http://schemas.microsoft.com/office/drawing/2014/main" id="{03D3B7DB-8AC5-EF48-9A18-C91499C5DCE8}"/>
              </a:ext>
            </a:extLst>
          </p:cNvPr>
          <p:cNvSpPr/>
          <p:nvPr/>
        </p:nvSpPr>
        <p:spPr>
          <a:xfrm>
            <a:off x="10232349" y="3576694"/>
            <a:ext cx="289739" cy="276862"/>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3" name="Freeform 42">
            <a:extLst>
              <a:ext uri="{FF2B5EF4-FFF2-40B4-BE49-F238E27FC236}">
                <a16:creationId xmlns:a16="http://schemas.microsoft.com/office/drawing/2014/main" id="{4FAE68DA-9B38-0641-B933-73B040D03186}"/>
              </a:ext>
            </a:extLst>
          </p:cNvPr>
          <p:cNvSpPr/>
          <p:nvPr/>
        </p:nvSpPr>
        <p:spPr>
          <a:xfrm rot="20751045">
            <a:off x="-90425" y="3843747"/>
            <a:ext cx="5481086" cy="387650"/>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28575" cap="rnd" cmpd="sng" algn="ctr">
            <a:solidFill>
              <a:srgbClr val="0070C0">
                <a:alpha val="58000"/>
              </a:srgb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sp>
        <p:nvSpPr>
          <p:cNvPr id="7" name="Isosceles Triangle 10">
            <a:extLst>
              <a:ext uri="{FF2B5EF4-FFF2-40B4-BE49-F238E27FC236}">
                <a16:creationId xmlns:a16="http://schemas.microsoft.com/office/drawing/2014/main" id="{97FBE0D2-E208-7A41-8EFE-8FCB1855BE85}"/>
              </a:ext>
            </a:extLst>
          </p:cNvPr>
          <p:cNvSpPr/>
          <p:nvPr/>
        </p:nvSpPr>
        <p:spPr>
          <a:xfrm rot="1342292">
            <a:off x="9398430" y="3879817"/>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96577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1308</TotalTime>
  <Words>87</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Andale Mono</vt:lpstr>
      <vt:lpstr>Arial</vt:lpstr>
      <vt:lpstr>Tw Cen MT</vt:lpstr>
      <vt:lpstr>Circuit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Liu</dc:creator>
  <cp:lastModifiedBy>Timothy Liu</cp:lastModifiedBy>
  <cp:revision>46</cp:revision>
  <cp:lastPrinted>2019-08-13T21:57:39Z</cp:lastPrinted>
  <dcterms:created xsi:type="dcterms:W3CDTF">2019-08-13T01:39:11Z</dcterms:created>
  <dcterms:modified xsi:type="dcterms:W3CDTF">2019-08-13T23:31:01Z</dcterms:modified>
</cp:coreProperties>
</file>