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83.xml" ContentType="application/vnd.openxmlformats-officedocument.presentationml.tags+xml"/>
  <Override PartName="/ppt/notesSlides/notesSlide3.xml" ContentType="application/vnd.openxmlformats-officedocument.presentationml.notesSlide+xml"/>
  <Override PartName="/ppt/tags/tag8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7"/>
  </p:notesMasterIdLst>
  <p:handoutMasterIdLst>
    <p:handoutMasterId r:id="rId8"/>
  </p:handoutMasterIdLst>
  <p:sldIdLst>
    <p:sldId id="256" r:id="rId2"/>
    <p:sldId id="258" r:id="rId3"/>
    <p:sldId id="259" r:id="rId4"/>
    <p:sldId id="261" r:id="rId5"/>
    <p:sldId id="262" r:id="rId6"/>
  </p:sldIdLst>
  <p:sldSz cx="12192000" cy="6858000"/>
  <p:notesSz cx="6950075" cy="9236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5500"/>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3" autoAdjust="0"/>
  </p:normalViewPr>
  <p:slideViewPr>
    <p:cSldViewPr snapToGrid="0">
      <p:cViewPr>
        <p:scale>
          <a:sx n="68" d="100"/>
          <a:sy n="68" d="100"/>
        </p:scale>
        <p:origin x="84" y="10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4/21/2019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4/21/2019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183265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827347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21195280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9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1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5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1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3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9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1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6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1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2.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83.xml"/><Relationship Id="rId1" Type="http://schemas.openxmlformats.org/officeDocument/2006/relationships/vmlDrawing" Target="../drawings/vmlDrawing20.vml"/><Relationship Id="rId6" Type="http://schemas.openxmlformats.org/officeDocument/2006/relationships/image" Target="../media/image10.emf"/><Relationship Id="rId5" Type="http://schemas.openxmlformats.org/officeDocument/2006/relationships/oleObject" Target="../embeddings/oleObject20.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84.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145178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71"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Picture Placeholder 13"/>
          <p:cNvSpPr>
            <a:spLocks noGrp="1"/>
          </p:cNvSpPr>
          <p:nvPr>
            <p:ph type="pic" sz="quarter" idx="13"/>
          </p:nvPr>
        </p:nvSpPr>
        <p:spPr/>
      </p:sp>
      <p:sp>
        <p:nvSpPr>
          <p:cNvPr id="13" name="Text Placeholder 12"/>
          <p:cNvSpPr>
            <a:spLocks noGrp="1"/>
          </p:cNvSpPr>
          <p:nvPr>
            <p:ph type="body" sz="quarter" idx="12"/>
          </p:nvPr>
        </p:nvSpPr>
        <p:spPr/>
        <p:txBody>
          <a:bodyPr/>
          <a:lstStyle/>
          <a:p>
            <a:endParaRPr lang="en-US"/>
          </a:p>
        </p:txBody>
      </p:sp>
      <p:sp>
        <p:nvSpPr>
          <p:cNvPr id="12" name="Subtitle 11"/>
          <p:cNvSpPr>
            <a:spLocks noGrp="1"/>
          </p:cNvSpPr>
          <p:nvPr>
            <p:ph type="subTitle" idx="1"/>
          </p:nvPr>
        </p:nvSpPr>
        <p:spPr/>
        <p:txBody>
          <a:bodyPr/>
          <a:lstStyle/>
          <a:p>
            <a:endParaRPr lang="en-US"/>
          </a:p>
        </p:txBody>
      </p:sp>
      <p:sp>
        <p:nvSpPr>
          <p:cNvPr id="11" name="Title 10"/>
          <p:cNvSpPr>
            <a:spLocks noGrp="1"/>
          </p:cNvSpPr>
          <p:nvPr>
            <p:ph type="ctrTitle"/>
          </p:nvPr>
        </p:nvSpPr>
        <p:spPr/>
        <p:txBody>
          <a:bodyPr/>
          <a:lstStyle/>
          <a:p>
            <a:endParaRPr lang="en-US"/>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Oval 1"/>
          <p:cNvSpPr/>
          <p:nvPr/>
        </p:nvSpPr>
        <p:spPr>
          <a:xfrm>
            <a:off x="6047571" y="3121687"/>
            <a:ext cx="263399" cy="251693"/>
          </a:xfrm>
          <a:prstGeom prst="ellipse">
            <a:avLst/>
          </a:prstGeom>
          <a:solidFill>
            <a:srgbClr val="FFC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4" name="Oval 3"/>
          <p:cNvSpPr/>
          <p:nvPr/>
        </p:nvSpPr>
        <p:spPr>
          <a:xfrm>
            <a:off x="4487159" y="1626124"/>
            <a:ext cx="3384223" cy="3242820"/>
          </a:xfrm>
          <a:prstGeom prst="ellipse">
            <a:avLst/>
          </a:prstGeom>
          <a:noFill/>
          <a:ln w="19050" cap="rnd" cmpd="sng" algn="ctr">
            <a:solidFill>
              <a:schemeClr val="bg2">
                <a:lumMod val="75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5" name="Oval 4"/>
          <p:cNvSpPr/>
          <p:nvPr/>
        </p:nvSpPr>
        <p:spPr>
          <a:xfrm>
            <a:off x="5656082" y="2903455"/>
            <a:ext cx="1046375" cy="1965489"/>
          </a:xfrm>
          <a:prstGeom prst="ellips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 name="Oval 5"/>
          <p:cNvSpPr/>
          <p:nvPr/>
        </p:nvSpPr>
        <p:spPr>
          <a:xfrm>
            <a:off x="7232638" y="4359613"/>
            <a:ext cx="197895" cy="189101"/>
          </a:xfrm>
          <a:prstGeom prst="ellipse">
            <a:avLst/>
          </a:prstGeom>
          <a:solidFill>
            <a:schemeClr val="bg2">
              <a:lumMod val="50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cxnSp>
        <p:nvCxnSpPr>
          <p:cNvPr id="8" name="Straight Arrow Connector 7"/>
          <p:cNvCxnSpPr/>
          <p:nvPr/>
        </p:nvCxnSpPr>
        <p:spPr>
          <a:xfrm flipH="1" flipV="1">
            <a:off x="5453405" y="4850091"/>
            <a:ext cx="725864" cy="18853"/>
          </a:xfrm>
          <a:prstGeom prst="straightConnector1">
            <a:avLst/>
          </a:prstGeom>
          <a:ln w="25400"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rot="1342292">
            <a:off x="6479663" y="4468586"/>
            <a:ext cx="169682" cy="160255"/>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2" name="TextBox 11"/>
          <p:cNvSpPr txBox="1"/>
          <p:nvPr/>
        </p:nvSpPr>
        <p:spPr>
          <a:xfrm>
            <a:off x="7414263" y="4298653"/>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Callisto</a:t>
            </a:r>
          </a:p>
        </p:txBody>
      </p:sp>
      <p:sp>
        <p:nvSpPr>
          <p:cNvPr id="14" name="TextBox 13"/>
          <p:cNvSpPr txBox="1"/>
          <p:nvPr/>
        </p:nvSpPr>
        <p:spPr>
          <a:xfrm>
            <a:off x="4971058" y="4939431"/>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Burn direction</a:t>
            </a:r>
          </a:p>
        </p:txBody>
      </p:sp>
      <p:sp>
        <p:nvSpPr>
          <p:cNvPr id="15" name="TextBox 14"/>
          <p:cNvSpPr txBox="1"/>
          <p:nvPr/>
        </p:nvSpPr>
        <p:spPr>
          <a:xfrm>
            <a:off x="6553765" y="3164084"/>
            <a:ext cx="1204896" cy="633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Resultant</a:t>
            </a:r>
          </a:p>
          <a:p>
            <a:pPr algn="ctr"/>
            <a:r>
              <a:rPr lang="en-US" dirty="0" smtClean="0">
                <a:solidFill>
                  <a:srgbClr val="575757"/>
                </a:solidFill>
              </a:rPr>
              <a:t>orbit</a:t>
            </a:r>
          </a:p>
        </p:txBody>
      </p:sp>
      <p:sp>
        <p:nvSpPr>
          <p:cNvPr id="16" name="TextBox 15"/>
          <p:cNvSpPr txBox="1"/>
          <p:nvPr/>
        </p:nvSpPr>
        <p:spPr>
          <a:xfrm>
            <a:off x="5576822" y="3382016"/>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Jupiter</a:t>
            </a: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ext uri="{D42A27DB-BD31-4B8C-83A1-F6EECF244321}">
                <p14:modId xmlns:p14="http://schemas.microsoft.com/office/powerpoint/2010/main" val="2513665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8" name="think-cell Slide" r:id="rId5" imgW="415" imgH="416" progId="TCLayout.ActiveDocument.1">
                  <p:embed/>
                </p:oleObj>
              </mc:Choice>
              <mc:Fallback>
                <p:oleObj name="think-cell Slide" r:id="rId5" imgW="415" imgH="4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US" dirty="0"/>
          </a:p>
        </p:txBody>
      </p:sp>
      <p:sp>
        <p:nvSpPr>
          <p:cNvPr id="5" name="Oval 4"/>
          <p:cNvSpPr/>
          <p:nvPr/>
        </p:nvSpPr>
        <p:spPr>
          <a:xfrm>
            <a:off x="5656082" y="2903455"/>
            <a:ext cx="1046375" cy="1965489"/>
          </a:xfrm>
          <a:prstGeom prst="ellips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1" name="Isosceles Triangle 10"/>
          <p:cNvSpPr/>
          <p:nvPr/>
        </p:nvSpPr>
        <p:spPr>
          <a:xfrm rot="1342292">
            <a:off x="6479663" y="4468586"/>
            <a:ext cx="169682" cy="160255"/>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2" name="TextBox 11"/>
          <p:cNvSpPr txBox="1"/>
          <p:nvPr/>
        </p:nvSpPr>
        <p:spPr>
          <a:xfrm>
            <a:off x="7414263" y="4298653"/>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Callisto</a:t>
            </a:r>
          </a:p>
        </p:txBody>
      </p:sp>
      <p:sp>
        <p:nvSpPr>
          <p:cNvPr id="14" name="TextBox 13"/>
          <p:cNvSpPr txBox="1"/>
          <p:nvPr/>
        </p:nvSpPr>
        <p:spPr>
          <a:xfrm>
            <a:off x="5392123" y="2252243"/>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Burn direction</a:t>
            </a:r>
          </a:p>
        </p:txBody>
      </p:sp>
      <p:sp>
        <p:nvSpPr>
          <p:cNvPr id="15" name="TextBox 14"/>
          <p:cNvSpPr txBox="1"/>
          <p:nvPr/>
        </p:nvSpPr>
        <p:spPr>
          <a:xfrm>
            <a:off x="2525938" y="3121687"/>
            <a:ext cx="1204896" cy="633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Resultant</a:t>
            </a:r>
          </a:p>
          <a:p>
            <a:pPr algn="ctr"/>
            <a:r>
              <a:rPr lang="en-US" dirty="0" smtClean="0">
                <a:solidFill>
                  <a:srgbClr val="575757"/>
                </a:solidFill>
              </a:rPr>
              <a:t>orbit</a:t>
            </a:r>
          </a:p>
        </p:txBody>
      </p:sp>
      <p:sp>
        <p:nvSpPr>
          <p:cNvPr id="9" name="Rectangle 8"/>
          <p:cNvSpPr/>
          <p:nvPr/>
        </p:nvSpPr>
        <p:spPr>
          <a:xfrm>
            <a:off x="5016611" y="2673640"/>
            <a:ext cx="1156707" cy="2752627"/>
          </a:xfrm>
          <a:prstGeom prst="rect">
            <a:avLst/>
          </a:prstGeom>
          <a:solidFill>
            <a:srgbClr val="FFFFFF"/>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2" name="Oval 1"/>
          <p:cNvSpPr/>
          <p:nvPr/>
        </p:nvSpPr>
        <p:spPr>
          <a:xfrm>
            <a:off x="6003978" y="3080032"/>
            <a:ext cx="350584" cy="335003"/>
          </a:xfrm>
          <a:prstGeom prst="ellipse">
            <a:avLst/>
          </a:prstGeom>
          <a:solidFill>
            <a:srgbClr val="FFC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3" name="TextBox 12"/>
          <p:cNvSpPr txBox="1"/>
          <p:nvPr/>
        </p:nvSpPr>
        <p:spPr>
          <a:xfrm>
            <a:off x="5576822" y="3425146"/>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Jupiter</a:t>
            </a:r>
          </a:p>
        </p:txBody>
      </p:sp>
      <p:cxnSp>
        <p:nvCxnSpPr>
          <p:cNvPr id="8" name="Straight Arrow Connector 7"/>
          <p:cNvCxnSpPr/>
          <p:nvPr/>
        </p:nvCxnSpPr>
        <p:spPr>
          <a:xfrm flipH="1">
            <a:off x="5486400" y="2867959"/>
            <a:ext cx="692869" cy="2514"/>
          </a:xfrm>
          <a:prstGeom prst="straightConnector1">
            <a:avLst/>
          </a:prstGeom>
          <a:ln w="25400"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87159" y="1626124"/>
            <a:ext cx="3384223" cy="3242820"/>
          </a:xfrm>
          <a:prstGeom prst="ellipse">
            <a:avLst/>
          </a:prstGeom>
          <a:noFill/>
          <a:ln w="19050" cap="rnd" cmpd="sng" algn="ctr">
            <a:solidFill>
              <a:schemeClr val="bg2">
                <a:lumMod val="75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8" name="Freeform 17"/>
          <p:cNvSpPr/>
          <p:nvPr/>
        </p:nvSpPr>
        <p:spPr>
          <a:xfrm rot="163857">
            <a:off x="2319461" y="2809960"/>
            <a:ext cx="3850547" cy="1551963"/>
          </a:xfrm>
          <a:custGeom>
            <a:avLst/>
            <a:gdLst>
              <a:gd name="connsiteX0" fmla="*/ 3850547 w 3850547"/>
              <a:gd name="connsiteY0" fmla="*/ 0 h 1551963"/>
              <a:gd name="connsiteX1" fmla="*/ 3405931 w 3850547"/>
              <a:gd name="connsiteY1" fmla="*/ 41945 h 1551963"/>
              <a:gd name="connsiteX2" fmla="*/ 2692867 w 3850547"/>
              <a:gd name="connsiteY2" fmla="*/ 234892 h 1551963"/>
              <a:gd name="connsiteX3" fmla="*/ 1434518 w 3850547"/>
              <a:gd name="connsiteY3" fmla="*/ 721453 h 1551963"/>
              <a:gd name="connsiteX4" fmla="*/ 327171 w 3850547"/>
              <a:gd name="connsiteY4" fmla="*/ 1350627 h 1551963"/>
              <a:gd name="connsiteX5" fmla="*/ 0 w 3850547"/>
              <a:gd name="connsiteY5" fmla="*/ 1551963 h 1551963"/>
              <a:gd name="connsiteX6" fmla="*/ 0 w 3850547"/>
              <a:gd name="connsiteY6" fmla="*/ 1551963 h 155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547" h="1551963">
                <a:moveTo>
                  <a:pt x="3850547" y="0"/>
                </a:moveTo>
                <a:cubicBezTo>
                  <a:pt x="3724712" y="1398"/>
                  <a:pt x="3598878" y="2796"/>
                  <a:pt x="3405931" y="41945"/>
                </a:cubicBezTo>
                <a:cubicBezTo>
                  <a:pt x="3212984" y="81094"/>
                  <a:pt x="3021436" y="121641"/>
                  <a:pt x="2692867" y="234892"/>
                </a:cubicBezTo>
                <a:cubicBezTo>
                  <a:pt x="2364298" y="348143"/>
                  <a:pt x="1828801" y="535497"/>
                  <a:pt x="1434518" y="721453"/>
                </a:cubicBezTo>
                <a:cubicBezTo>
                  <a:pt x="1040235" y="907409"/>
                  <a:pt x="566257" y="1212209"/>
                  <a:pt x="327171" y="1350627"/>
                </a:cubicBezTo>
                <a:cubicBezTo>
                  <a:pt x="88085" y="1489045"/>
                  <a:pt x="0" y="1551963"/>
                  <a:pt x="0" y="1551963"/>
                </a:cubicBezTo>
                <a:lnTo>
                  <a:pt x="0" y="1551963"/>
                </a:lnTo>
              </a:path>
            </a:pathLst>
          </a:cu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FFFF"/>
              </a:solidFill>
            </a:endParaRPr>
          </a:p>
        </p:txBody>
      </p:sp>
      <p:sp>
        <p:nvSpPr>
          <p:cNvPr id="6" name="Oval 5"/>
          <p:cNvSpPr/>
          <p:nvPr/>
        </p:nvSpPr>
        <p:spPr>
          <a:xfrm>
            <a:off x="7232638" y="4359613"/>
            <a:ext cx="197895" cy="189101"/>
          </a:xfrm>
          <a:prstGeom prst="ellipse">
            <a:avLst/>
          </a:prstGeom>
          <a:solidFill>
            <a:schemeClr val="bg2">
              <a:lumMod val="50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24" name="Isosceles Triangle 23"/>
          <p:cNvSpPr/>
          <p:nvPr/>
        </p:nvSpPr>
        <p:spPr>
          <a:xfrm rot="14816291">
            <a:off x="3603753" y="3454477"/>
            <a:ext cx="186650" cy="145686"/>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Tree>
    <p:extLst>
      <p:ext uri="{BB962C8B-B14F-4D97-AF65-F5344CB8AC3E}">
        <p14:creationId xmlns:p14="http://schemas.microsoft.com/office/powerpoint/2010/main" val="175581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5" name="think-cell Slide" r:id="rId5" imgW="415" imgH="416" progId="TCLayout.ActiveDocument.1">
                  <p:embed/>
                </p:oleObj>
              </mc:Choice>
              <mc:Fallback>
                <p:oleObj name="think-cell Slide" r:id="rId5" imgW="415" imgH="4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US" dirty="0"/>
          </a:p>
        </p:txBody>
      </p:sp>
      <p:sp>
        <p:nvSpPr>
          <p:cNvPr id="5" name="Oval 4"/>
          <p:cNvSpPr/>
          <p:nvPr/>
        </p:nvSpPr>
        <p:spPr>
          <a:xfrm>
            <a:off x="5656082" y="2903455"/>
            <a:ext cx="1046375" cy="1965489"/>
          </a:xfrm>
          <a:prstGeom prst="ellips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1" name="Isosceles Triangle 10"/>
          <p:cNvSpPr/>
          <p:nvPr/>
        </p:nvSpPr>
        <p:spPr>
          <a:xfrm rot="1342292">
            <a:off x="6479663" y="4468586"/>
            <a:ext cx="169682" cy="160255"/>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4" name="TextBox 13"/>
          <p:cNvSpPr txBox="1"/>
          <p:nvPr/>
        </p:nvSpPr>
        <p:spPr>
          <a:xfrm>
            <a:off x="5363059" y="2375953"/>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Burn direction</a:t>
            </a:r>
          </a:p>
        </p:txBody>
      </p:sp>
      <p:sp>
        <p:nvSpPr>
          <p:cNvPr id="15" name="TextBox 14"/>
          <p:cNvSpPr txBox="1"/>
          <p:nvPr/>
        </p:nvSpPr>
        <p:spPr>
          <a:xfrm>
            <a:off x="2443943" y="3387997"/>
            <a:ext cx="1457925" cy="633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Actual</a:t>
            </a:r>
            <a:endParaRPr lang="en-US" dirty="0" smtClean="0">
              <a:solidFill>
                <a:srgbClr val="575757"/>
              </a:solidFill>
            </a:endParaRPr>
          </a:p>
          <a:p>
            <a:pPr algn="ctr"/>
            <a:r>
              <a:rPr lang="en-US" dirty="0" smtClean="0">
                <a:solidFill>
                  <a:srgbClr val="575757"/>
                </a:solidFill>
              </a:rPr>
              <a:t>trajectory</a:t>
            </a:r>
            <a:endParaRPr lang="en-US" dirty="0" smtClean="0">
              <a:solidFill>
                <a:srgbClr val="575757"/>
              </a:solidFill>
            </a:endParaRPr>
          </a:p>
        </p:txBody>
      </p:sp>
      <p:sp>
        <p:nvSpPr>
          <p:cNvPr id="9" name="Rectangle 8"/>
          <p:cNvSpPr/>
          <p:nvPr/>
        </p:nvSpPr>
        <p:spPr>
          <a:xfrm>
            <a:off x="5016611" y="2673640"/>
            <a:ext cx="1156707" cy="2752627"/>
          </a:xfrm>
          <a:prstGeom prst="rect">
            <a:avLst/>
          </a:prstGeom>
          <a:solidFill>
            <a:srgbClr val="FFFFFF"/>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2" name="Oval 1"/>
          <p:cNvSpPr/>
          <p:nvPr/>
        </p:nvSpPr>
        <p:spPr>
          <a:xfrm>
            <a:off x="5945957" y="3024589"/>
            <a:ext cx="466627" cy="445888"/>
          </a:xfrm>
          <a:prstGeom prst="ellipse">
            <a:avLst/>
          </a:prstGeom>
          <a:solidFill>
            <a:srgbClr val="D255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3" name="TextBox 12"/>
          <p:cNvSpPr txBox="1"/>
          <p:nvPr/>
        </p:nvSpPr>
        <p:spPr>
          <a:xfrm>
            <a:off x="5576822" y="3498716"/>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Sun</a:t>
            </a:r>
            <a:endParaRPr lang="en-US" dirty="0" smtClean="0">
              <a:solidFill>
                <a:srgbClr val="575757"/>
              </a:solidFill>
            </a:endParaRPr>
          </a:p>
        </p:txBody>
      </p:sp>
      <p:cxnSp>
        <p:nvCxnSpPr>
          <p:cNvPr id="8" name="Straight Arrow Connector 7"/>
          <p:cNvCxnSpPr/>
          <p:nvPr/>
        </p:nvCxnSpPr>
        <p:spPr>
          <a:xfrm flipH="1">
            <a:off x="5552235" y="2853329"/>
            <a:ext cx="692869" cy="2514"/>
          </a:xfrm>
          <a:prstGeom prst="straightConnector1">
            <a:avLst/>
          </a:prstGeom>
          <a:ln w="25400"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87159" y="1626124"/>
            <a:ext cx="3384223" cy="3242820"/>
          </a:xfrm>
          <a:prstGeom prst="ellipse">
            <a:avLst/>
          </a:prstGeom>
          <a:noFill/>
          <a:ln w="19050" cap="rnd" cmpd="sng" algn="ctr">
            <a:solidFill>
              <a:schemeClr val="bg2">
                <a:lumMod val="75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8" name="Freeform 17"/>
          <p:cNvSpPr/>
          <p:nvPr/>
        </p:nvSpPr>
        <p:spPr>
          <a:xfrm rot="163857">
            <a:off x="2429711" y="2812589"/>
            <a:ext cx="3758371" cy="791064"/>
          </a:xfrm>
          <a:custGeom>
            <a:avLst/>
            <a:gdLst>
              <a:gd name="connsiteX0" fmla="*/ 3850547 w 3850547"/>
              <a:gd name="connsiteY0" fmla="*/ 0 h 1551963"/>
              <a:gd name="connsiteX1" fmla="*/ 3405931 w 3850547"/>
              <a:gd name="connsiteY1" fmla="*/ 41945 h 1551963"/>
              <a:gd name="connsiteX2" fmla="*/ 2692867 w 3850547"/>
              <a:gd name="connsiteY2" fmla="*/ 234892 h 1551963"/>
              <a:gd name="connsiteX3" fmla="*/ 1434518 w 3850547"/>
              <a:gd name="connsiteY3" fmla="*/ 721453 h 1551963"/>
              <a:gd name="connsiteX4" fmla="*/ 327171 w 3850547"/>
              <a:gd name="connsiteY4" fmla="*/ 1350627 h 1551963"/>
              <a:gd name="connsiteX5" fmla="*/ 0 w 3850547"/>
              <a:gd name="connsiteY5" fmla="*/ 1551963 h 1551963"/>
              <a:gd name="connsiteX6" fmla="*/ 0 w 3850547"/>
              <a:gd name="connsiteY6" fmla="*/ 1551963 h 155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547" h="1551963">
                <a:moveTo>
                  <a:pt x="3850547" y="0"/>
                </a:moveTo>
                <a:cubicBezTo>
                  <a:pt x="3724712" y="1398"/>
                  <a:pt x="3598878" y="2796"/>
                  <a:pt x="3405931" y="41945"/>
                </a:cubicBezTo>
                <a:cubicBezTo>
                  <a:pt x="3212984" y="81094"/>
                  <a:pt x="3021436" y="121641"/>
                  <a:pt x="2692867" y="234892"/>
                </a:cubicBezTo>
                <a:cubicBezTo>
                  <a:pt x="2364298" y="348143"/>
                  <a:pt x="1828801" y="535497"/>
                  <a:pt x="1434518" y="721453"/>
                </a:cubicBezTo>
                <a:cubicBezTo>
                  <a:pt x="1040235" y="907409"/>
                  <a:pt x="566257" y="1212209"/>
                  <a:pt x="327171" y="1350627"/>
                </a:cubicBezTo>
                <a:cubicBezTo>
                  <a:pt x="88085" y="1489045"/>
                  <a:pt x="0" y="1551963"/>
                  <a:pt x="0" y="1551963"/>
                </a:cubicBezTo>
                <a:lnTo>
                  <a:pt x="0" y="1551963"/>
                </a:lnTo>
              </a:path>
            </a:pathLst>
          </a:custGeom>
          <a:noFill/>
          <a:ln w="19050" cap="rnd" cmpd="sng" algn="ctr">
            <a:solidFill>
              <a:srgbClr val="0070C0">
                <a:alpha val="58000"/>
              </a:srgb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FFFF"/>
              </a:solidFill>
            </a:endParaRPr>
          </a:p>
        </p:txBody>
      </p:sp>
      <p:cxnSp>
        <p:nvCxnSpPr>
          <p:cNvPr id="17" name="Straight Connector 16"/>
          <p:cNvCxnSpPr/>
          <p:nvPr/>
        </p:nvCxnSpPr>
        <p:spPr>
          <a:xfrm flipH="1">
            <a:off x="2290237" y="2903455"/>
            <a:ext cx="3926266" cy="0"/>
          </a:xfrm>
          <a:prstGeom prst="lin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9" name="Isosceles Triangle 18"/>
          <p:cNvSpPr/>
          <p:nvPr/>
        </p:nvSpPr>
        <p:spPr>
          <a:xfrm rot="16200000" flipH="1">
            <a:off x="2891662" y="2790462"/>
            <a:ext cx="248432" cy="213300"/>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20" name="Isosceles Triangle 19"/>
          <p:cNvSpPr/>
          <p:nvPr/>
        </p:nvSpPr>
        <p:spPr>
          <a:xfrm rot="15408327" flipH="1">
            <a:off x="3495432" y="3096792"/>
            <a:ext cx="248432" cy="213300"/>
          </a:xfrm>
          <a:prstGeom prst="triangle">
            <a:avLst/>
          </a:prstGeom>
          <a:solidFill>
            <a:srgbClr val="00B0F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21" name="TextBox 20"/>
          <p:cNvSpPr txBox="1"/>
          <p:nvPr/>
        </p:nvSpPr>
        <p:spPr>
          <a:xfrm>
            <a:off x="2607359" y="2137646"/>
            <a:ext cx="1940499" cy="5758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Approximated</a:t>
            </a:r>
            <a:endParaRPr lang="en-US" dirty="0" smtClean="0">
              <a:solidFill>
                <a:srgbClr val="575757"/>
              </a:solidFill>
            </a:endParaRPr>
          </a:p>
          <a:p>
            <a:pPr algn="ctr"/>
            <a:r>
              <a:rPr lang="en-US" dirty="0" smtClean="0">
                <a:solidFill>
                  <a:srgbClr val="575757"/>
                </a:solidFill>
              </a:rPr>
              <a:t>trajectory</a:t>
            </a:r>
            <a:endParaRPr lang="en-US" dirty="0" smtClean="0">
              <a:solidFill>
                <a:srgbClr val="575757"/>
              </a:solidFill>
            </a:endParaRPr>
          </a:p>
        </p:txBody>
      </p:sp>
      <p:sp>
        <p:nvSpPr>
          <p:cNvPr id="22" name="TextBox 21"/>
          <p:cNvSpPr txBox="1"/>
          <p:nvPr/>
        </p:nvSpPr>
        <p:spPr>
          <a:xfrm>
            <a:off x="7735577" y="3734997"/>
            <a:ext cx="132538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Jupiter</a:t>
            </a:r>
            <a:endParaRPr lang="en-US" dirty="0" smtClean="0">
              <a:solidFill>
                <a:srgbClr val="575757"/>
              </a:solidFill>
            </a:endParaRPr>
          </a:p>
        </p:txBody>
      </p:sp>
      <p:sp>
        <p:nvSpPr>
          <p:cNvPr id="23" name="Oval 22"/>
          <p:cNvSpPr/>
          <p:nvPr/>
        </p:nvSpPr>
        <p:spPr>
          <a:xfrm>
            <a:off x="7520737" y="3835713"/>
            <a:ext cx="289739" cy="276862"/>
          </a:xfrm>
          <a:prstGeom prst="ellipse">
            <a:avLst/>
          </a:prstGeom>
          <a:solidFill>
            <a:srgbClr val="FFC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Tree>
    <p:extLst>
      <p:ext uri="{BB962C8B-B14F-4D97-AF65-F5344CB8AC3E}">
        <p14:creationId xmlns:p14="http://schemas.microsoft.com/office/powerpoint/2010/main" val="3328775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4" name="Straight Arrow Connector 3"/>
          <p:cNvCxnSpPr/>
          <p:nvPr/>
        </p:nvCxnSpPr>
        <p:spPr>
          <a:xfrm>
            <a:off x="3074276" y="5074400"/>
            <a:ext cx="6505010" cy="0"/>
          </a:xfrm>
          <a:prstGeom prst="straightConnector1">
            <a:avLst/>
          </a:prstGeom>
          <a:ln w="222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a:off x="1405227" y="3405352"/>
            <a:ext cx="3338099" cy="0"/>
          </a:xfrm>
          <a:prstGeom prst="straightConnector1">
            <a:avLst/>
          </a:prstGeom>
          <a:ln w="222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91390" y="5139563"/>
            <a:ext cx="3029936" cy="29429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Distance from Sun (r)</a:t>
            </a:r>
            <a:endParaRPr lang="en-US" dirty="0" smtClean="0">
              <a:solidFill>
                <a:srgbClr val="575757"/>
              </a:solidFill>
            </a:endParaRPr>
          </a:p>
        </p:txBody>
      </p:sp>
      <p:sp>
        <p:nvSpPr>
          <p:cNvPr id="10" name="TextBox 9"/>
          <p:cNvSpPr txBox="1"/>
          <p:nvPr/>
        </p:nvSpPr>
        <p:spPr>
          <a:xfrm rot="16200000">
            <a:off x="1102966" y="3258207"/>
            <a:ext cx="3029936" cy="29429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Velocity (v)</a:t>
            </a:r>
            <a:endParaRPr lang="en-US" dirty="0" smtClean="0">
              <a:solidFill>
                <a:srgbClr val="575757"/>
              </a:solidFill>
            </a:endParaRPr>
          </a:p>
        </p:txBody>
      </p:sp>
      <p:cxnSp>
        <p:nvCxnSpPr>
          <p:cNvPr id="12" name="Straight Connector 11"/>
          <p:cNvCxnSpPr/>
          <p:nvPr/>
        </p:nvCxnSpPr>
        <p:spPr>
          <a:xfrm>
            <a:off x="3467656" y="3850037"/>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rot="10582623">
            <a:off x="3475778" y="3575256"/>
            <a:ext cx="1649685"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p:nvPr/>
        </p:nvCxnSpPr>
        <p:spPr>
          <a:xfrm>
            <a:off x="4304643" y="3612653"/>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10582623">
            <a:off x="4305696" y="3328445"/>
            <a:ext cx="1814654"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5223950" y="3371054"/>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18" name="Arc 17"/>
          <p:cNvSpPr/>
          <p:nvPr/>
        </p:nvSpPr>
        <p:spPr>
          <a:xfrm rot="10582623">
            <a:off x="5219114" y="3086846"/>
            <a:ext cx="1996119"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a:off x="6233809" y="3135187"/>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rot="10582623">
            <a:off x="6232864" y="2832125"/>
            <a:ext cx="2195731"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7343275" y="2880553"/>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22" name="Arc 21"/>
          <p:cNvSpPr/>
          <p:nvPr/>
        </p:nvSpPr>
        <p:spPr>
          <a:xfrm rot="10582623">
            <a:off x="7345667" y="2568064"/>
            <a:ext cx="2415304"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a:off x="7343275" y="2248960"/>
            <a:ext cx="0" cy="509047"/>
          </a:xfrm>
          <a:prstGeom prst="straightConnector1">
            <a:avLst/>
          </a:prstGeom>
          <a:ln w="15875"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39909" y="2248960"/>
            <a:ext cx="0" cy="745296"/>
          </a:xfrm>
          <a:prstGeom prst="straightConnector1">
            <a:avLst/>
          </a:prstGeom>
          <a:ln w="15875"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881821" y="1875968"/>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Step burns</a:t>
            </a:r>
            <a:endParaRPr lang="en-US" dirty="0" smtClean="0">
              <a:solidFill>
                <a:srgbClr val="575757"/>
              </a:solidFill>
            </a:endParaRPr>
          </a:p>
        </p:txBody>
      </p:sp>
      <p:sp>
        <p:nvSpPr>
          <p:cNvPr id="27" name="TextBox 26"/>
          <p:cNvSpPr txBox="1"/>
          <p:nvPr/>
        </p:nvSpPr>
        <p:spPr>
          <a:xfrm>
            <a:off x="4826018" y="4200777"/>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Cruise period</a:t>
            </a:r>
            <a:endParaRPr lang="en-US" dirty="0" smtClean="0">
              <a:solidFill>
                <a:srgbClr val="575757"/>
              </a:solidFill>
            </a:endParaRPr>
          </a:p>
        </p:txBody>
      </p:sp>
      <p:cxnSp>
        <p:nvCxnSpPr>
          <p:cNvPr id="29" name="Straight Connector 28"/>
          <p:cNvCxnSpPr/>
          <p:nvPr/>
        </p:nvCxnSpPr>
        <p:spPr>
          <a:xfrm>
            <a:off x="5223950" y="4063501"/>
            <a:ext cx="1009859" cy="0"/>
          </a:xfrm>
          <a:prstGeom prst="line">
            <a:avLst/>
          </a:prstGeom>
          <a:ln w="1905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3809" y="3974116"/>
            <a:ext cx="0" cy="178770"/>
          </a:xfrm>
          <a:prstGeom prst="line">
            <a:avLst/>
          </a:prstGeom>
          <a:ln w="1905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217215" y="3974116"/>
            <a:ext cx="0" cy="178770"/>
          </a:xfrm>
          <a:prstGeom prst="line">
            <a:avLst/>
          </a:prstGeom>
          <a:ln w="1905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156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62</TotalTime>
  <Words>50</Words>
  <Application>Microsoft Office PowerPoint</Application>
  <PresentationFormat>Widescreen</PresentationFormat>
  <Paragraphs>25</Paragraphs>
  <Slides>5</Slides>
  <Notes>4</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ariant>
        <vt:lpstr>Custom Shows</vt:lpstr>
      </vt:variant>
      <vt:variant>
        <vt:i4>1</vt:i4>
      </vt:variant>
    </vt:vector>
  </HeadingPairs>
  <TitlesOfParts>
    <vt:vector size="10" baseType="lpstr">
      <vt:lpstr>Arial</vt:lpstr>
      <vt:lpstr>Trebuchet MS</vt:lpstr>
      <vt:lpstr>BCG Grid 16:9</vt:lpstr>
      <vt:lpstr>think-cell Slide</vt:lpstr>
      <vt:lpstr>PowerPoint Presentation</vt:lpstr>
      <vt:lpstr>PowerPoint Presentation</vt:lpstr>
      <vt:lpstr>PowerPoint Presentation</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Timothy</dc:creator>
  <cp:lastModifiedBy>Liu, Timothy</cp:lastModifiedBy>
  <cp:revision>22</cp:revision>
  <cp:lastPrinted>2016-04-06T18:59:25Z</cp:lastPrinted>
  <dcterms:created xsi:type="dcterms:W3CDTF">2019-04-21T00:45:40Z</dcterms:created>
  <dcterms:modified xsi:type="dcterms:W3CDTF">2019-04-21T22:56:49Z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