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5455"/>
  </p:normalViewPr>
  <p:slideViewPr>
    <p:cSldViewPr snapToGrid="0">
      <p:cViewPr varScale="1">
        <p:scale>
          <a:sx n="102" d="100"/>
          <a:sy n="102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8B9D-0066-12B3-1F7D-F7F11ABCB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G" dirty="0"/>
              <a:t>CLASS PROJECT!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F7F57-74F5-0F79-1806-8C21D9A18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G" dirty="0"/>
              <a:t>WEEK:1</a:t>
            </a:r>
          </a:p>
        </p:txBody>
      </p:sp>
    </p:spTree>
    <p:extLst>
      <p:ext uri="{BB962C8B-B14F-4D97-AF65-F5344CB8AC3E}">
        <p14:creationId xmlns:p14="http://schemas.microsoft.com/office/powerpoint/2010/main" val="203464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C818-1812-ECF3-E758-5C6AA5D4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Flow chart for simple interest!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0F2242-4C49-67D1-0125-CA3074934B9B}"/>
              </a:ext>
            </a:extLst>
          </p:cNvPr>
          <p:cNvSpPr/>
          <p:nvPr/>
        </p:nvSpPr>
        <p:spPr>
          <a:xfrm>
            <a:off x="6229592" y="338202"/>
            <a:ext cx="2605414" cy="7640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D1F396-9E07-E8BE-043E-C9B43E3CFAF7}"/>
              </a:ext>
            </a:extLst>
          </p:cNvPr>
          <p:cNvCxnSpPr>
            <a:cxnSpLocks/>
          </p:cNvCxnSpPr>
          <p:nvPr/>
        </p:nvCxnSpPr>
        <p:spPr>
          <a:xfrm>
            <a:off x="7532317" y="1102289"/>
            <a:ext cx="0" cy="3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484C98B-B304-0913-FEBB-699C61C806BA}"/>
              </a:ext>
            </a:extLst>
          </p:cNvPr>
          <p:cNvSpPr/>
          <p:nvPr/>
        </p:nvSpPr>
        <p:spPr>
          <a:xfrm>
            <a:off x="6229609" y="1484332"/>
            <a:ext cx="2605415" cy="764087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Input principal(p),Rate(r), and Time (t)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8B5804-7DD6-3AAD-0686-18E5649222F9}"/>
              </a:ext>
            </a:extLst>
          </p:cNvPr>
          <p:cNvCxnSpPr>
            <a:cxnSpLocks/>
          </p:cNvCxnSpPr>
          <p:nvPr/>
        </p:nvCxnSpPr>
        <p:spPr>
          <a:xfrm>
            <a:off x="7532316" y="2248419"/>
            <a:ext cx="0" cy="3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ABD3781-8FA0-8879-629C-4990D23E1232}"/>
              </a:ext>
            </a:extLst>
          </p:cNvPr>
          <p:cNvSpPr/>
          <p:nvPr/>
        </p:nvSpPr>
        <p:spPr>
          <a:xfrm>
            <a:off x="6229609" y="2599149"/>
            <a:ext cx="2605415" cy="764087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Read: p , r, t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E42BA9-6FFD-384E-0A99-90FF5D6478C1}"/>
              </a:ext>
            </a:extLst>
          </p:cNvPr>
          <p:cNvCxnSpPr>
            <a:cxnSpLocks/>
          </p:cNvCxnSpPr>
          <p:nvPr/>
        </p:nvCxnSpPr>
        <p:spPr>
          <a:xfrm>
            <a:off x="7532316" y="3363236"/>
            <a:ext cx="0" cy="3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F74AF-9805-8837-F02E-78E81DAE2AD4}"/>
              </a:ext>
            </a:extLst>
          </p:cNvPr>
          <p:cNvSpPr/>
          <p:nvPr/>
        </p:nvSpPr>
        <p:spPr>
          <a:xfrm>
            <a:off x="6229608" y="3713966"/>
            <a:ext cx="2605415" cy="6889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SI= p*r*t/100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3A5282-D440-9292-4C98-0035690BDEBA}"/>
              </a:ext>
            </a:extLst>
          </p:cNvPr>
          <p:cNvCxnSpPr>
            <a:cxnSpLocks/>
          </p:cNvCxnSpPr>
          <p:nvPr/>
        </p:nvCxnSpPr>
        <p:spPr>
          <a:xfrm>
            <a:off x="7532316" y="4402898"/>
            <a:ext cx="0" cy="3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324E960-740D-5E5C-0DAE-1970AE307D61}"/>
              </a:ext>
            </a:extLst>
          </p:cNvPr>
          <p:cNvSpPr/>
          <p:nvPr/>
        </p:nvSpPr>
        <p:spPr>
          <a:xfrm>
            <a:off x="6229607" y="4736927"/>
            <a:ext cx="2605415" cy="764087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Write: SI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9931A-058F-32CD-F32A-495771045B03}"/>
              </a:ext>
            </a:extLst>
          </p:cNvPr>
          <p:cNvCxnSpPr>
            <a:cxnSpLocks/>
          </p:cNvCxnSpPr>
          <p:nvPr/>
        </p:nvCxnSpPr>
        <p:spPr>
          <a:xfrm>
            <a:off x="7538576" y="5501014"/>
            <a:ext cx="0" cy="3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649717A-51DF-52B8-F3A4-D7CE95F20ECC}"/>
              </a:ext>
            </a:extLst>
          </p:cNvPr>
          <p:cNvSpPr/>
          <p:nvPr/>
        </p:nvSpPr>
        <p:spPr>
          <a:xfrm>
            <a:off x="6229592" y="5851743"/>
            <a:ext cx="2605414" cy="7640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1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97040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3E6C-D421-1B9D-4A20-A655604B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Flow chart for compound interest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1EEF5B-B013-B291-A719-209CBD5A355C}"/>
              </a:ext>
            </a:extLst>
          </p:cNvPr>
          <p:cNvSpPr/>
          <p:nvPr/>
        </p:nvSpPr>
        <p:spPr>
          <a:xfrm>
            <a:off x="6459255" y="0"/>
            <a:ext cx="2008340" cy="6764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C15D99-8B05-4CC0-3B45-DCBA67E189F0}"/>
              </a:ext>
            </a:extLst>
          </p:cNvPr>
          <p:cNvCxnSpPr>
            <a:stCxn id="4" idx="2"/>
          </p:cNvCxnSpPr>
          <p:nvPr/>
        </p:nvCxnSpPr>
        <p:spPr>
          <a:xfrm>
            <a:off x="7463425" y="676406"/>
            <a:ext cx="2088" cy="42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3F76D71-77D0-9734-5558-DC148CDFBBBC}"/>
              </a:ext>
            </a:extLst>
          </p:cNvPr>
          <p:cNvSpPr/>
          <p:nvPr/>
        </p:nvSpPr>
        <p:spPr>
          <a:xfrm>
            <a:off x="6463431" y="1102291"/>
            <a:ext cx="2004164" cy="1079075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Input: principal(p), rate(r), n, timt(t).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C045D1-9713-D096-5DB7-0B18B2C483B6}"/>
              </a:ext>
            </a:extLst>
          </p:cNvPr>
          <p:cNvCxnSpPr>
            <a:cxnSpLocks/>
          </p:cNvCxnSpPr>
          <p:nvPr/>
        </p:nvCxnSpPr>
        <p:spPr>
          <a:xfrm>
            <a:off x="7461337" y="2173267"/>
            <a:ext cx="2088" cy="42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B56B87F2-8861-0090-2BC9-E060740887B8}"/>
              </a:ext>
            </a:extLst>
          </p:cNvPr>
          <p:cNvSpPr/>
          <p:nvPr/>
        </p:nvSpPr>
        <p:spPr>
          <a:xfrm>
            <a:off x="6459255" y="2607252"/>
            <a:ext cx="2004164" cy="676406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Read: p, r, n ,t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FA1E71-805F-DD2D-7423-6D3DBAE82A5C}"/>
              </a:ext>
            </a:extLst>
          </p:cNvPr>
          <p:cNvCxnSpPr>
            <a:cxnSpLocks/>
          </p:cNvCxnSpPr>
          <p:nvPr/>
        </p:nvCxnSpPr>
        <p:spPr>
          <a:xfrm>
            <a:off x="7461337" y="3291758"/>
            <a:ext cx="2088" cy="42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B2642-7520-996D-7F2E-90884E1A079B}"/>
              </a:ext>
            </a:extLst>
          </p:cNvPr>
          <p:cNvSpPr/>
          <p:nvPr/>
        </p:nvSpPr>
        <p:spPr>
          <a:xfrm>
            <a:off x="6459255" y="3755220"/>
            <a:ext cx="2004164" cy="6764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CI= p*(1+r/n)**n*t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24F99A-147B-777B-F133-E0D535916C01}"/>
              </a:ext>
            </a:extLst>
          </p:cNvPr>
          <p:cNvCxnSpPr>
            <a:cxnSpLocks/>
          </p:cNvCxnSpPr>
          <p:nvPr/>
        </p:nvCxnSpPr>
        <p:spPr>
          <a:xfrm>
            <a:off x="7459249" y="4477303"/>
            <a:ext cx="2088" cy="42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9158B8EE-9BB1-D0E2-0874-2C524481CB8B}"/>
              </a:ext>
            </a:extLst>
          </p:cNvPr>
          <p:cNvSpPr/>
          <p:nvPr/>
        </p:nvSpPr>
        <p:spPr>
          <a:xfrm>
            <a:off x="6467605" y="4932855"/>
            <a:ext cx="2008340" cy="676406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Write: CI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D4B0EA-30A3-4C9F-0227-B22F3931CBBC}"/>
              </a:ext>
            </a:extLst>
          </p:cNvPr>
          <p:cNvCxnSpPr>
            <a:cxnSpLocks/>
          </p:cNvCxnSpPr>
          <p:nvPr/>
        </p:nvCxnSpPr>
        <p:spPr>
          <a:xfrm>
            <a:off x="7459249" y="5596881"/>
            <a:ext cx="2088" cy="42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1D0582E-5E58-22E9-2EB6-FF8170C1E6FA}"/>
              </a:ext>
            </a:extLst>
          </p:cNvPr>
          <p:cNvSpPr/>
          <p:nvPr/>
        </p:nvSpPr>
        <p:spPr>
          <a:xfrm>
            <a:off x="6467605" y="6035147"/>
            <a:ext cx="2008340" cy="6764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02141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E268-228A-EF71-8A00-22F69F41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Flow chart for annuity plan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FEC2B9-6503-6109-FA32-16352B7B5053}"/>
              </a:ext>
            </a:extLst>
          </p:cNvPr>
          <p:cNvSpPr/>
          <p:nvPr/>
        </p:nvSpPr>
        <p:spPr>
          <a:xfrm>
            <a:off x="6096000" y="137786"/>
            <a:ext cx="1607507" cy="61377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0C0D76-36E0-4E38-826C-2BF40BE92AF0}"/>
              </a:ext>
            </a:extLst>
          </p:cNvPr>
          <p:cNvCxnSpPr>
            <a:stCxn id="4" idx="2"/>
          </p:cNvCxnSpPr>
          <p:nvPr/>
        </p:nvCxnSpPr>
        <p:spPr>
          <a:xfrm flipH="1">
            <a:off x="6889315" y="751562"/>
            <a:ext cx="10439" cy="36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AC84FBDA-9701-F4DE-5F43-24F33A47E330}"/>
              </a:ext>
            </a:extLst>
          </p:cNvPr>
          <p:cNvSpPr/>
          <p:nvPr/>
        </p:nvSpPr>
        <p:spPr>
          <a:xfrm>
            <a:off x="5966564" y="1114816"/>
            <a:ext cx="1845501" cy="751562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sz="1600" dirty="0"/>
              <a:t>Input: PMT, R, n, 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15CBE0-D473-EABD-4543-3629A4F46F69}"/>
              </a:ext>
            </a:extLst>
          </p:cNvPr>
          <p:cNvCxnSpPr/>
          <p:nvPr/>
        </p:nvCxnSpPr>
        <p:spPr>
          <a:xfrm flipH="1">
            <a:off x="6899753" y="1891430"/>
            <a:ext cx="10439" cy="36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49D9DDE-A256-EDAF-1865-FDE9CBEDDA5C}"/>
              </a:ext>
            </a:extLst>
          </p:cNvPr>
          <p:cNvSpPr/>
          <p:nvPr/>
        </p:nvSpPr>
        <p:spPr>
          <a:xfrm>
            <a:off x="5958891" y="2229632"/>
            <a:ext cx="1845501" cy="751562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sz="1600" dirty="0"/>
              <a:t>Read: PMT, R, n, 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F0B39A-9883-A1C0-44F8-1F6951A5E449}"/>
              </a:ext>
            </a:extLst>
          </p:cNvPr>
          <p:cNvCxnSpPr/>
          <p:nvPr/>
        </p:nvCxnSpPr>
        <p:spPr>
          <a:xfrm flipH="1">
            <a:off x="6899753" y="2981194"/>
            <a:ext cx="10439" cy="36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57747-4D4C-DEFF-2FA1-08E955464E0B}"/>
              </a:ext>
            </a:extLst>
          </p:cNvPr>
          <p:cNvSpPr/>
          <p:nvPr/>
        </p:nvSpPr>
        <p:spPr>
          <a:xfrm>
            <a:off x="5375754" y="3344448"/>
            <a:ext cx="3068876" cy="8560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sz="1400" dirty="0"/>
              <a:t>AP= PMT*((1+R/n)**n*t-1)/R/n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621EF-291E-E5D3-AF2D-0A346C63EFFC}"/>
              </a:ext>
            </a:extLst>
          </p:cNvPr>
          <p:cNvCxnSpPr/>
          <p:nvPr/>
        </p:nvCxnSpPr>
        <p:spPr>
          <a:xfrm flipH="1">
            <a:off x="6910192" y="4200516"/>
            <a:ext cx="10439" cy="36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C9EDDCC-4DF8-D531-28A7-17BB709B2600}"/>
              </a:ext>
            </a:extLst>
          </p:cNvPr>
          <p:cNvSpPr/>
          <p:nvPr/>
        </p:nvSpPr>
        <p:spPr>
          <a:xfrm>
            <a:off x="5900435" y="4563770"/>
            <a:ext cx="1962411" cy="809896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Write: AP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5E48B-A63C-7AF9-ACB9-15C1397E91A6}"/>
              </a:ext>
            </a:extLst>
          </p:cNvPr>
          <p:cNvCxnSpPr/>
          <p:nvPr/>
        </p:nvCxnSpPr>
        <p:spPr>
          <a:xfrm flipH="1">
            <a:off x="6920631" y="5348613"/>
            <a:ext cx="10439" cy="36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92BAB7E-4422-ECE9-68C6-A03CC6CA121B}"/>
              </a:ext>
            </a:extLst>
          </p:cNvPr>
          <p:cNvSpPr/>
          <p:nvPr/>
        </p:nvSpPr>
        <p:spPr>
          <a:xfrm>
            <a:off x="6127316" y="5736920"/>
            <a:ext cx="1607507" cy="61377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2620194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181</TotalTime>
  <Words>140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CLASS PROJECT!</vt:lpstr>
      <vt:lpstr>Flow chart for simple interest!</vt:lpstr>
      <vt:lpstr>Flow chart for compound interest</vt:lpstr>
      <vt:lpstr>Flow chart for annuity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PROJECT!</dc:title>
  <dc:creator>Timi MARTINS</dc:creator>
  <cp:lastModifiedBy>Timi MARTINS</cp:lastModifiedBy>
  <cp:revision>2</cp:revision>
  <dcterms:created xsi:type="dcterms:W3CDTF">2025-03-10T22:57:21Z</dcterms:created>
  <dcterms:modified xsi:type="dcterms:W3CDTF">2025-03-11T22:09:24Z</dcterms:modified>
</cp:coreProperties>
</file>