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8EE0F1A-6A8E-429B-8BB6-1E8FBBC9A783}">
  <a:tblStyle styleId="{A8EE0F1A-6A8E-429B-8BB6-1E8FBBC9A7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5.xml"/><Relationship Id="rId22" Type="http://schemas.openxmlformats.org/officeDocument/2006/relationships/font" Target="fonts/OpenSans-italic.fntdata"/><Relationship Id="rId10" Type="http://schemas.openxmlformats.org/officeDocument/2006/relationships/slide" Target="slides/slide4.xml"/><Relationship Id="rId21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da945b2d6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da945b2d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62408a31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62408a31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a945b2d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a945b2d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62408a31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62408a31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62408a31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62408a3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62408a31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62408a31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62408a31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62408a31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62408a31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62408a31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62408a31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62408a31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f62408a311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f62408a311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nyc.gov/site/doh/index.page" TargetMode="External"/><Relationship Id="rId4" Type="http://schemas.openxmlformats.org/officeDocument/2006/relationships/hyperlink" Target="https://www.nyc.gov/site/doh/business/food-operators/the-inspection-process.page" TargetMode="External"/><Relationship Id="rId9" Type="http://schemas.openxmlformats.org/officeDocument/2006/relationships/hyperlink" Target="https://scottscheapflights.com/guides/queens-new-york-borough-most-diverse-spot-in-the-us" TargetMode="External"/><Relationship Id="rId5" Type="http://schemas.openxmlformats.org/officeDocument/2006/relationships/hyperlink" Target="https://a816-health.nyc.gov/ABCEatsRestaurants/#!/Search" TargetMode="External"/><Relationship Id="rId6" Type="http://schemas.openxmlformats.org/officeDocument/2006/relationships/hyperlink" Target="https://www.nyc.gov/site/doh/business/food-operators/letter-grading-for-restaurants.page" TargetMode="External"/><Relationship Id="rId7" Type="http://schemas.openxmlformats.org/officeDocument/2006/relationships/hyperlink" Target="https://data.cityofnewyork.us/Health/DOHMH-New-York-City-Restaurant-Inspection-Results/43nn-pn8j" TargetMode="External"/><Relationship Id="rId8" Type="http://schemas.openxmlformats.org/officeDocument/2006/relationships/hyperlink" Target="https://nypost.com/2019/07/04/queens-is-crowned-nations-most-diverse-large-count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ypost.com/2019/07/04/queens-is-crowned-nations-most-diverse-large-county/" TargetMode="External"/><Relationship Id="rId4" Type="http://schemas.openxmlformats.org/officeDocument/2006/relationships/hyperlink" Target="https://scottscheapflights.com/guides/queens-new-york-borough-most-diverse-spot-in-the-us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i.pinimg.com/originals/f9/69/fc/f969fcc99b73bc29734554ae9d6345eb.png"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6575" y="3179625"/>
            <a:ext cx="1858626" cy="187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Queens NY Restaurant Inspection 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For January 2021- </a:t>
            </a:r>
            <a:r>
              <a:rPr lang="en" sz="2500"/>
              <a:t>December</a:t>
            </a:r>
            <a:r>
              <a:rPr lang="en" sz="2500"/>
              <a:t> 2022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32"/>
              <a:t>Timothy Yip</a:t>
            </a:r>
            <a:endParaRPr sz="2032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Conclusion for Queens Restaurant </a:t>
            </a:r>
            <a:r>
              <a:rPr lang="en" sz="3140"/>
              <a:t>Inspection</a:t>
            </a:r>
            <a:r>
              <a:rPr lang="en" sz="3140"/>
              <a:t>  2021-2022</a:t>
            </a:r>
            <a:endParaRPr sz="3140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Chinese </a:t>
            </a:r>
            <a:r>
              <a:rPr lang="en"/>
              <a:t>Restaurants</a:t>
            </a:r>
            <a:r>
              <a:rPr lang="en"/>
              <a:t> was the most inspected at 1595 inspections.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Flushing zip code 11354 was the highest amount of inspection of 863 inspections.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Average score among </a:t>
            </a:r>
            <a:r>
              <a:rPr lang="en"/>
              <a:t>cuisine was Filipino of 32.6.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Average score Creole/Cajun of 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this data it will not influence my decision making for looking at restaurants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*If I were to look at this data again I would look at the rate of inspection for restaurants since restaurant can get multiple inspections a year. This could have skewed some of the data reported.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56225" y="125047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NYC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The Inspection Process - NYC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NYC Restaurant Inspection Scores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Letter Grading for Restaurants - NYC Health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DOHMH New York City Restaurant Inspection Results | NYC Open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Queens is crowned nation's most diverse large county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Queens: The New York Borough That’s The Most Diverse Spot in the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02575" y="95663"/>
            <a:ext cx="31095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	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02575" y="3069975"/>
            <a:ext cx="8556900" cy="18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5908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87"/>
              <a:t>What’s the most inspection by cuisine in Queens?</a:t>
            </a:r>
            <a:endParaRPr sz="3287"/>
          </a:p>
          <a:p>
            <a:pPr indent="-35908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87"/>
              <a:t>What zip code had the most inspection in Queens?</a:t>
            </a:r>
            <a:endParaRPr sz="3287"/>
          </a:p>
          <a:p>
            <a:pPr indent="-359089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3287"/>
              <a:t>Which cuisine has the best and worst score in Queens?</a:t>
            </a:r>
            <a:endParaRPr sz="328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aseline="30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202575" y="635088"/>
            <a:ext cx="88803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 love trying new cuisines and restaurants.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Queens, NY is the most diverse county in the United States. </a:t>
            </a:r>
            <a:r>
              <a:rPr baseline="30000" lang="en" sz="1800" u="sng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</a:t>
            </a:r>
            <a:endParaRPr baseline="30000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Queens residents are said to speak over 130 languages and represent over 120 countries. </a:t>
            </a:r>
            <a:r>
              <a:rPr baseline="30000" lang="en" sz="18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2</a:t>
            </a:r>
            <a:endParaRPr baseline="30000"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202575" y="2445250"/>
            <a:ext cx="35148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46025" y="1789947"/>
            <a:ext cx="1513450" cy="19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7924800" y="3686175"/>
            <a:ext cx="762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800"/>
              <a:t>Üter Zörker</a:t>
            </a:r>
            <a:endParaRPr b="1" sz="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DOHMH Inspection Process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152475"/>
            <a:ext cx="390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Restaurant </a:t>
            </a:r>
            <a:r>
              <a:rPr lang="en"/>
              <a:t>receives</a:t>
            </a:r>
            <a:r>
              <a:rPr lang="en"/>
              <a:t> initial inspection. Points are assigned if any violation are found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&lt; 14 points a restaurant </a:t>
            </a:r>
            <a:r>
              <a:rPr lang="en"/>
              <a:t>receives a “A” and will be inspected in 12 months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&gt;14 the restaurant will be reinspected in 7+ days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score from reinspection will determine the grade posted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scored more than &gt;14 again they have an option of posted “B” or “C” or “Pending”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100" y="1236600"/>
            <a:ext cx="4506199" cy="32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16"/>
          <p:cNvGraphicFramePr/>
          <p:nvPr/>
        </p:nvGraphicFramePr>
        <p:xfrm>
          <a:off x="661800" y="66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{A8EE0F1A-6A8E-429B-8BB6-1E8FBBC9A783}</a:tableStyleId>
              </a:tblPr>
              <a:tblGrid>
                <a:gridCol w="1394150"/>
                <a:gridCol w="1099800"/>
              </a:tblGrid>
              <a:tr h="655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Cuisine Description</a:t>
                      </a:r>
                      <a:endParaRPr b="1"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# of Inspection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Chinese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1595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American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1577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Pizza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847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Latin American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781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70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Bakery Products/Desserts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707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Coffee/Tea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Caribbean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594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Spanish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Mexican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Donuts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050" y="673375"/>
            <a:ext cx="4155305" cy="416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650675" y="147175"/>
            <a:ext cx="764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Top 10 # of inspection by cuisine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17"/>
          <p:cNvGraphicFramePr/>
          <p:nvPr/>
        </p:nvGraphicFramePr>
        <p:xfrm>
          <a:off x="596175" y="69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{A8EE0F1A-6A8E-429B-8BB6-1E8FBBC9A783}</a:tableStyleId>
              </a:tblPr>
              <a:tblGrid>
                <a:gridCol w="1601600"/>
                <a:gridCol w="981900"/>
              </a:tblGrid>
              <a:tr h="360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Zip Code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Grade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11354 - Flushing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863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11372 - Jackson Heights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723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11385 - Glendale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11101 - Long Island City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11368 - Corona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11373 - Elmhurst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595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11103 - Astoria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521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11377 - Woodside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11375 - Forest Hills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11432 -Parts of Jamaica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625" y="811838"/>
            <a:ext cx="4863375" cy="38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650675" y="147175"/>
            <a:ext cx="764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Top 10 # of inspection by Zip Code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18"/>
          <p:cNvGraphicFramePr/>
          <p:nvPr/>
        </p:nvGraphicFramePr>
        <p:xfrm>
          <a:off x="201075" y="6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{A8EE0F1A-6A8E-429B-8BB6-1E8FBBC9A783}</a:tableStyleId>
              </a:tblPr>
              <a:tblGrid>
                <a:gridCol w="469550"/>
                <a:gridCol w="1605525"/>
                <a:gridCol w="1744325"/>
              </a:tblGrid>
              <a:tr h="341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Cuisine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 Score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Filipino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32.604938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Southeast Asian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28.300000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Bangladeshi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28.162162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African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23.476190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Chinese/Japanese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Peruvian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22.138686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Pakistani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21.705882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Asian/Asian Fusion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21.405738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Portuguese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21.266667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41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Barbecue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20.260870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8"/>
          <p:cNvGraphicFramePr/>
          <p:nvPr/>
        </p:nvGraphicFramePr>
        <p:xfrm>
          <a:off x="4417500" y="64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{A8EE0F1A-6A8E-429B-8BB6-1E8FBBC9A783}</a:tableStyleId>
              </a:tblPr>
              <a:tblGrid>
                <a:gridCol w="535775"/>
                <a:gridCol w="1961200"/>
                <a:gridCol w="1259800"/>
              </a:tblGrid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Cuisine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Average Score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Indian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19.911504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Bakery Products/Desserts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19.708628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Thai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19.600000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Latin American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19.441741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Spanish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19.072125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Korean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18.832797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Seafood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18.615385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Brazilian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18.428571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Jewish/Kosher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18.107843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Eastern European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18.105263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899550" y="53600"/>
            <a:ext cx="764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Worst 20 Average by cuisine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650675" y="147175"/>
            <a:ext cx="764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Worst 20</a:t>
            </a:r>
            <a:r>
              <a:rPr b="1" lang="en" sz="2000"/>
              <a:t> Average by cuisine</a:t>
            </a:r>
            <a:endParaRPr b="1" sz="2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625" y="578750"/>
            <a:ext cx="4485175" cy="43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650675" y="147175"/>
            <a:ext cx="764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Best </a:t>
            </a:r>
            <a:r>
              <a:rPr b="1" lang="en" sz="2000"/>
              <a:t>20 Average by cuisine</a:t>
            </a:r>
            <a:endParaRPr b="1" sz="2000"/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918600" y="762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{A8EE0F1A-6A8E-429B-8BB6-1E8FBBC9A783}</a:tableStyleId>
              </a:tblPr>
              <a:tblGrid>
                <a:gridCol w="487500"/>
                <a:gridCol w="1494675"/>
                <a:gridCol w="991100"/>
              </a:tblGrid>
              <a:tr h="3352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Cuisine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Score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Creole/Cajun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Fruits/Vegetables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0.583333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Southwestern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Scandinavian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Vegan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Polish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6.250000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Czech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7.400000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Chilean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7.500000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Donuts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9.199017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8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Not Listed/Not Applicable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9.750000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0"/>
          <p:cNvGraphicFramePr/>
          <p:nvPr/>
        </p:nvGraphicFramePr>
        <p:xfrm>
          <a:off x="4692675" y="762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{A8EE0F1A-6A8E-429B-8BB6-1E8FBBC9A783}</a:tableStyleId>
              </a:tblPr>
              <a:tblGrid>
                <a:gridCol w="490825"/>
                <a:gridCol w="1290225"/>
                <a:gridCol w="890525"/>
              </a:tblGrid>
              <a:tr h="65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Cuisine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Score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Salads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9.833333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Soups/Salads/Sandwiches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Indonesian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Cajun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10.125000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Moroccan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10.571429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Sandwiches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10.649718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Australian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Tapas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11.000000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Soul Food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11.222222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Irish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11.270000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025" y="639775"/>
            <a:ext cx="4291925" cy="420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50675" y="147175"/>
            <a:ext cx="764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Best 20 Average by cuisine</a:t>
            </a:r>
            <a:endParaRPr b="1" sz="2000"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0" y="3071375"/>
            <a:ext cx="2575375" cy="16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