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14" r:id="rId3"/>
    <p:sldId id="305" r:id="rId4"/>
    <p:sldId id="315" r:id="rId5"/>
    <p:sldId id="280" r:id="rId6"/>
    <p:sldId id="271" r:id="rId7"/>
    <p:sldId id="278" r:id="rId8"/>
    <p:sldId id="257" r:id="rId9"/>
    <p:sldId id="275" r:id="rId10"/>
    <p:sldId id="258" r:id="rId11"/>
    <p:sldId id="272" r:id="rId12"/>
    <p:sldId id="281" r:id="rId13"/>
    <p:sldId id="276" r:id="rId14"/>
    <p:sldId id="282" r:id="rId15"/>
    <p:sldId id="277" r:id="rId16"/>
    <p:sldId id="286" r:id="rId17"/>
    <p:sldId id="308" r:id="rId18"/>
    <p:sldId id="284" r:id="rId19"/>
    <p:sldId id="313" r:id="rId20"/>
    <p:sldId id="261" r:id="rId21"/>
    <p:sldId id="287" r:id="rId22"/>
    <p:sldId id="288" r:id="rId23"/>
    <p:sldId id="290" r:id="rId24"/>
    <p:sldId id="292" r:id="rId25"/>
    <p:sldId id="293" r:id="rId26"/>
    <p:sldId id="294" r:id="rId27"/>
    <p:sldId id="295" r:id="rId28"/>
    <p:sldId id="296" r:id="rId29"/>
    <p:sldId id="297" r:id="rId30"/>
    <p:sldId id="311" r:id="rId31"/>
    <p:sldId id="312" r:id="rId32"/>
    <p:sldId id="303" r:id="rId33"/>
    <p:sldId id="263" r:id="rId34"/>
    <p:sldId id="331" r:id="rId35"/>
    <p:sldId id="332" r:id="rId36"/>
    <p:sldId id="264" r:id="rId37"/>
    <p:sldId id="316" r:id="rId38"/>
    <p:sldId id="298" r:id="rId39"/>
    <p:sldId id="285" r:id="rId40"/>
    <p:sldId id="301" r:id="rId41"/>
    <p:sldId id="299" r:id="rId42"/>
    <p:sldId id="302" r:id="rId43"/>
    <p:sldId id="268" r:id="rId44"/>
    <p:sldId id="304" r:id="rId45"/>
    <p:sldId id="322" r:id="rId46"/>
    <p:sldId id="323" r:id="rId47"/>
    <p:sldId id="321" r:id="rId48"/>
    <p:sldId id="283" r:id="rId49"/>
    <p:sldId id="317" r:id="rId50"/>
    <p:sldId id="320" r:id="rId51"/>
    <p:sldId id="269" r:id="rId52"/>
    <p:sldId id="324" r:id="rId53"/>
    <p:sldId id="310" r:id="rId54"/>
    <p:sldId id="327" r:id="rId55"/>
    <p:sldId id="328" r:id="rId56"/>
    <p:sldId id="329" r:id="rId57"/>
    <p:sldId id="330" r:id="rId58"/>
    <p:sldId id="270" r:id="rId59"/>
    <p:sldId id="32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9696"/>
    <a:srgbClr val="C96767"/>
    <a:srgbClr val="6CC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281" autoAdjust="0"/>
    <p:restoredTop sz="79154" autoAdjust="0"/>
  </p:normalViewPr>
  <p:slideViewPr>
    <p:cSldViewPr snapToGrid="0">
      <p:cViewPr>
        <p:scale>
          <a:sx n="66" d="100"/>
          <a:sy n="66" d="100"/>
        </p:scale>
        <p:origin x="-2064" y="-9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28E9BA-7FCC-4950-92BA-987142C0ECF3}" type="datetimeFigureOut">
              <a:rPr lang="en-US" smtClean="0"/>
              <a:t>7/24/2014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A9FB4-B401-496B-AB84-8967D50DDFFD}" type="slidenum">
              <a:rPr lang="en-US" smtClean="0"/>
              <a:t>‹#›</a:t>
            </a:fld>
            <a:endParaRPr lang="en-US"/>
          </a:p>
        </p:txBody>
      </p:sp>
    </p:spTree>
    <p:extLst>
      <p:ext uri="{BB962C8B-B14F-4D97-AF65-F5344CB8AC3E}">
        <p14:creationId xmlns:p14="http://schemas.microsoft.com/office/powerpoint/2010/main" val="400886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 reference to Chicago, Penn</a:t>
            </a:r>
            <a:r>
              <a:rPr lang="en-US" baseline="0" dirty="0" smtClean="0"/>
              <a:t> papers for “true” 2D HMM</a:t>
            </a:r>
            <a:r>
              <a:rPr lang="en-US" dirty="0" smtClean="0"/>
              <a:t>]</a:t>
            </a:r>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4</a:t>
            </a:fld>
            <a:endParaRPr lang="en-US"/>
          </a:p>
        </p:txBody>
      </p:sp>
    </p:spTree>
    <p:extLst>
      <p:ext uri="{BB962C8B-B14F-4D97-AF65-F5344CB8AC3E}">
        <p14:creationId xmlns:p14="http://schemas.microsoft.com/office/powerpoint/2010/main" val="306909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23</a:t>
            </a:fld>
            <a:endParaRPr lang="en-US"/>
          </a:p>
        </p:txBody>
      </p:sp>
    </p:spTree>
    <p:extLst>
      <p:ext uri="{BB962C8B-B14F-4D97-AF65-F5344CB8AC3E}">
        <p14:creationId xmlns:p14="http://schemas.microsoft.com/office/powerpoint/2010/main" val="156619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24</a:t>
            </a:fld>
            <a:endParaRPr lang="en-US"/>
          </a:p>
        </p:txBody>
      </p:sp>
    </p:spTree>
    <p:extLst>
      <p:ext uri="{BB962C8B-B14F-4D97-AF65-F5344CB8AC3E}">
        <p14:creationId xmlns:p14="http://schemas.microsoft.com/office/powerpoint/2010/main" val="185758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26</a:t>
            </a:fld>
            <a:endParaRPr lang="en-US"/>
          </a:p>
        </p:txBody>
      </p:sp>
    </p:spTree>
    <p:extLst>
      <p:ext uri="{BB962C8B-B14F-4D97-AF65-F5344CB8AC3E}">
        <p14:creationId xmlns:p14="http://schemas.microsoft.com/office/powerpoint/2010/main" val="3145169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be easier to see with real numbers substituted in for the variables</a:t>
            </a:r>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28</a:t>
            </a:fld>
            <a:endParaRPr lang="en-US"/>
          </a:p>
        </p:txBody>
      </p:sp>
    </p:spTree>
    <p:extLst>
      <p:ext uri="{BB962C8B-B14F-4D97-AF65-F5344CB8AC3E}">
        <p14:creationId xmlns:p14="http://schemas.microsoft.com/office/powerpoint/2010/main" val="2805715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3A9FB4-B401-496B-AB84-8967D50DDFFD}" type="slidenum">
              <a:rPr lang="en-US" smtClean="0"/>
              <a:t>30</a:t>
            </a:fld>
            <a:endParaRPr lang="en-US"/>
          </a:p>
        </p:txBody>
      </p:sp>
    </p:spTree>
    <p:extLst>
      <p:ext uri="{BB962C8B-B14F-4D97-AF65-F5344CB8AC3E}">
        <p14:creationId xmlns:p14="http://schemas.microsoft.com/office/powerpoint/2010/main" val="3882264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32</a:t>
            </a:fld>
            <a:endParaRPr lang="en-US"/>
          </a:p>
        </p:txBody>
      </p:sp>
    </p:spTree>
    <p:extLst>
      <p:ext uri="{BB962C8B-B14F-4D97-AF65-F5344CB8AC3E}">
        <p14:creationId xmlns:p14="http://schemas.microsoft.com/office/powerpoint/2010/main" val="197045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37</a:t>
            </a:fld>
            <a:endParaRPr lang="en-US"/>
          </a:p>
        </p:txBody>
      </p:sp>
    </p:spTree>
    <p:extLst>
      <p:ext uri="{BB962C8B-B14F-4D97-AF65-F5344CB8AC3E}">
        <p14:creationId xmlns:p14="http://schemas.microsoft.com/office/powerpoint/2010/main" val="1806482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38</a:t>
            </a:fld>
            <a:endParaRPr lang="en-US"/>
          </a:p>
        </p:txBody>
      </p:sp>
    </p:spTree>
    <p:extLst>
      <p:ext uri="{BB962C8B-B14F-4D97-AF65-F5344CB8AC3E}">
        <p14:creationId xmlns:p14="http://schemas.microsoft.com/office/powerpoint/2010/main" val="130608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39</a:t>
            </a:fld>
            <a:endParaRPr lang="en-US"/>
          </a:p>
        </p:txBody>
      </p:sp>
    </p:spTree>
    <p:extLst>
      <p:ext uri="{BB962C8B-B14F-4D97-AF65-F5344CB8AC3E}">
        <p14:creationId xmlns:p14="http://schemas.microsoft.com/office/powerpoint/2010/main" val="225488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41</a:t>
            </a:fld>
            <a:endParaRPr lang="en-US"/>
          </a:p>
        </p:txBody>
      </p:sp>
    </p:spTree>
    <p:extLst>
      <p:ext uri="{BB962C8B-B14F-4D97-AF65-F5344CB8AC3E}">
        <p14:creationId xmlns:p14="http://schemas.microsoft.com/office/powerpoint/2010/main" val="278582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HMM solves three main problems:</a:t>
            </a:r>
          </a:p>
          <a:p>
            <a:pPr marL="228600" indent="-228600">
              <a:buAutoNum type="arabicParenR"/>
            </a:pPr>
            <a:r>
              <a:rPr lang="en-US" baseline="0" dirty="0" smtClean="0"/>
              <a:t>Given observation sequence and a model, how do we compute the probability of the sequence given the model?</a:t>
            </a:r>
          </a:p>
          <a:p>
            <a:pPr marL="228600" indent="-228600">
              <a:buAutoNum type="arabicParenR"/>
            </a:pPr>
            <a:r>
              <a:rPr lang="en-US" baseline="0" dirty="0" smtClean="0"/>
              <a:t>Given observation sequence and a model, how do we choose a corresponding state sequence that best explains the observations?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How do we adjust the model parameters to maximize the probability of the sequence given the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Arrows represent “dependency”</a:t>
            </a:r>
          </a:p>
          <a:p>
            <a:pPr marL="0" indent="0">
              <a:buNone/>
            </a:pPr>
            <a:endParaRPr lang="en-US" baseline="0" dirty="0" smtClean="0"/>
          </a:p>
          <a:p>
            <a:pPr marL="0" indent="0">
              <a:buNone/>
            </a:pPr>
            <a:r>
              <a:rPr lang="en-US" baseline="0" dirty="0" smtClean="0"/>
              <a:t>Further reading: “A Tutorial on Hidden Markov Models and Selected Applications in Speech Recognition” by Lawrence R. </a:t>
            </a:r>
            <a:r>
              <a:rPr lang="en-US" baseline="0" dirty="0" err="1" smtClean="0"/>
              <a:t>Rabiner</a:t>
            </a:r>
            <a:endParaRPr lang="en-US" baseline="0" dirty="0" smtClean="0"/>
          </a:p>
        </p:txBody>
      </p:sp>
      <p:sp>
        <p:nvSpPr>
          <p:cNvPr id="4" name="Slide Number Placeholder 3"/>
          <p:cNvSpPr>
            <a:spLocks noGrp="1"/>
          </p:cNvSpPr>
          <p:nvPr>
            <p:ph type="sldNum" sz="quarter" idx="10"/>
          </p:nvPr>
        </p:nvSpPr>
        <p:spPr/>
        <p:txBody>
          <a:bodyPr/>
          <a:lstStyle/>
          <a:p>
            <a:fld id="{733A9FB4-B401-496B-AB84-8967D50DDFFD}" type="slidenum">
              <a:rPr lang="en-US" smtClean="0"/>
              <a:t>8</a:t>
            </a:fld>
            <a:endParaRPr lang="en-US"/>
          </a:p>
        </p:txBody>
      </p:sp>
    </p:spTree>
    <p:extLst>
      <p:ext uri="{BB962C8B-B14F-4D97-AF65-F5344CB8AC3E}">
        <p14:creationId xmlns:p14="http://schemas.microsoft.com/office/powerpoint/2010/main" val="183761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44</a:t>
            </a:fld>
            <a:endParaRPr lang="en-US"/>
          </a:p>
        </p:txBody>
      </p:sp>
    </p:spTree>
    <p:extLst>
      <p:ext uri="{BB962C8B-B14F-4D97-AF65-F5344CB8AC3E}">
        <p14:creationId xmlns:p14="http://schemas.microsoft.com/office/powerpoint/2010/main" val="2717507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48</a:t>
            </a:fld>
            <a:endParaRPr lang="en-US"/>
          </a:p>
        </p:txBody>
      </p:sp>
    </p:spTree>
    <p:extLst>
      <p:ext uri="{BB962C8B-B14F-4D97-AF65-F5344CB8AC3E}">
        <p14:creationId xmlns:p14="http://schemas.microsoft.com/office/powerpoint/2010/main" val="492581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50</a:t>
            </a:fld>
            <a:endParaRPr lang="en-US"/>
          </a:p>
        </p:txBody>
      </p:sp>
    </p:spTree>
    <p:extLst>
      <p:ext uri="{BB962C8B-B14F-4D97-AF65-F5344CB8AC3E}">
        <p14:creationId xmlns:p14="http://schemas.microsoft.com/office/powerpoint/2010/main" val="13060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9</a:t>
            </a:fld>
            <a:endParaRPr lang="en-US"/>
          </a:p>
        </p:txBody>
      </p:sp>
    </p:spTree>
    <p:extLst>
      <p:ext uri="{BB962C8B-B14F-4D97-AF65-F5344CB8AC3E}">
        <p14:creationId xmlns:p14="http://schemas.microsoft.com/office/powerpoint/2010/main" val="10106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Transitions from S1(</a:t>
            </a:r>
            <a:r>
              <a:rPr lang="en-US" baseline="0" dirty="0" smtClean="0"/>
              <a:t>t-1) + S2(t) + S2(t-1) to S1(t)</a:t>
            </a:r>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10</a:t>
            </a:fld>
            <a:endParaRPr lang="en-US"/>
          </a:p>
        </p:txBody>
      </p:sp>
    </p:spTree>
    <p:extLst>
      <p:ext uri="{BB962C8B-B14F-4D97-AF65-F5344CB8AC3E}">
        <p14:creationId xmlns:p14="http://schemas.microsoft.com/office/powerpoint/2010/main" val="215897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11</a:t>
            </a:fld>
            <a:endParaRPr lang="en-US"/>
          </a:p>
        </p:txBody>
      </p:sp>
    </p:spTree>
    <p:extLst>
      <p:ext uri="{BB962C8B-B14F-4D97-AF65-F5344CB8AC3E}">
        <p14:creationId xmlns:p14="http://schemas.microsoft.com/office/powerpoint/2010/main" val="289763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12</a:t>
            </a:fld>
            <a:endParaRPr lang="en-US"/>
          </a:p>
        </p:txBody>
      </p:sp>
    </p:spTree>
    <p:extLst>
      <p:ext uri="{BB962C8B-B14F-4D97-AF65-F5344CB8AC3E}">
        <p14:creationId xmlns:p14="http://schemas.microsoft.com/office/powerpoint/2010/main" val="17048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aseline="0" dirty="0" smtClean="0"/>
              <a:t>Further reading: “A Tutorial on Hidden Markov Models and Selected Applications in Speech Recognition” by Lawrence R. </a:t>
            </a:r>
            <a:r>
              <a:rPr lang="en-US" baseline="0" dirty="0" err="1" smtClean="0"/>
              <a:t>Rabiner</a:t>
            </a:r>
            <a:endParaRPr lang="en-US" baseline="0" dirty="0" smtClean="0"/>
          </a:p>
        </p:txBody>
      </p:sp>
      <p:sp>
        <p:nvSpPr>
          <p:cNvPr id="4" name="Slide Number Placeholder 3"/>
          <p:cNvSpPr>
            <a:spLocks noGrp="1"/>
          </p:cNvSpPr>
          <p:nvPr>
            <p:ph type="sldNum" sz="quarter" idx="10"/>
          </p:nvPr>
        </p:nvSpPr>
        <p:spPr/>
        <p:txBody>
          <a:bodyPr/>
          <a:lstStyle/>
          <a:p>
            <a:fld id="{733A9FB4-B401-496B-AB84-8967D50DDFFD}" type="slidenum">
              <a:rPr lang="en-US" smtClean="0"/>
              <a:t>14</a:t>
            </a:fld>
            <a:endParaRPr lang="en-US"/>
          </a:p>
        </p:txBody>
      </p:sp>
    </p:spTree>
    <p:extLst>
      <p:ext uri="{BB962C8B-B14F-4D97-AF65-F5344CB8AC3E}">
        <p14:creationId xmlns:p14="http://schemas.microsoft.com/office/powerpoint/2010/main" val="206542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15</a:t>
            </a:fld>
            <a:endParaRPr lang="en-US"/>
          </a:p>
        </p:txBody>
      </p:sp>
    </p:spTree>
    <p:extLst>
      <p:ext uri="{BB962C8B-B14F-4D97-AF65-F5344CB8AC3E}">
        <p14:creationId xmlns:p14="http://schemas.microsoft.com/office/powerpoint/2010/main" val="75086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A9FB4-B401-496B-AB84-8967D50DDFFD}" type="slidenum">
              <a:rPr lang="en-US" smtClean="0"/>
              <a:t>21</a:t>
            </a:fld>
            <a:endParaRPr lang="en-US"/>
          </a:p>
        </p:txBody>
      </p:sp>
    </p:spTree>
    <p:extLst>
      <p:ext uri="{BB962C8B-B14F-4D97-AF65-F5344CB8AC3E}">
        <p14:creationId xmlns:p14="http://schemas.microsoft.com/office/powerpoint/2010/main" val="363402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08FEBD-D16D-4F6D-9C33-D8BC8D93ABFA}"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188412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8FEBD-D16D-4F6D-9C33-D8BC8D93ABFA}"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111591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8FEBD-D16D-4F6D-9C33-D8BC8D93ABFA}"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335864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8FEBD-D16D-4F6D-9C33-D8BC8D93ABFA}"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290736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08FEBD-D16D-4F6D-9C33-D8BC8D93ABFA}"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263589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08FEBD-D16D-4F6D-9C33-D8BC8D93ABFA}"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323987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08FEBD-D16D-4F6D-9C33-D8BC8D93ABFA}"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17844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08FEBD-D16D-4F6D-9C33-D8BC8D93ABFA}"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219535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8FEBD-D16D-4F6D-9C33-D8BC8D93ABFA}"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334401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8FEBD-D16D-4F6D-9C33-D8BC8D93ABFA}"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8926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8FEBD-D16D-4F6D-9C33-D8BC8D93ABFA}"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4F235-F222-4C7C-82B1-799625144773}" type="slidenum">
              <a:rPr lang="en-US" smtClean="0"/>
              <a:pPr/>
              <a:t>‹#›</a:t>
            </a:fld>
            <a:endParaRPr lang="en-US"/>
          </a:p>
        </p:txBody>
      </p:sp>
    </p:spTree>
    <p:extLst>
      <p:ext uri="{BB962C8B-B14F-4D97-AF65-F5344CB8AC3E}">
        <p14:creationId xmlns:p14="http://schemas.microsoft.com/office/powerpoint/2010/main" val="93603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8FEBD-D16D-4F6D-9C33-D8BC8D93ABFA}" type="datetimeFigureOut">
              <a:rPr lang="en-US" smtClean="0"/>
              <a:pPr/>
              <a:t>7/24/2014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4F235-F222-4C7C-82B1-799625144773}" type="slidenum">
              <a:rPr lang="en-US" smtClean="0"/>
              <a:pPr/>
              <a:t>‹#›</a:t>
            </a:fld>
            <a:endParaRPr lang="en-US"/>
          </a:p>
        </p:txBody>
      </p:sp>
    </p:spTree>
    <p:extLst>
      <p:ext uri="{BB962C8B-B14F-4D97-AF65-F5344CB8AC3E}">
        <p14:creationId xmlns:p14="http://schemas.microsoft.com/office/powerpoint/2010/main" val="271464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600"/>
            <a:ext cx="9144000" cy="3327399"/>
          </a:xfrm>
        </p:spPr>
        <p:txBody>
          <a:bodyPr>
            <a:normAutofit fontScale="90000"/>
          </a:bodyPr>
          <a:lstStyle/>
          <a:p>
            <a:r>
              <a:rPr lang="en-US" dirty="0" smtClean="0"/>
              <a:t>Determining neuronal connectivity using pseudo-multidimensional Hidden Markov Models </a:t>
            </a:r>
            <a:endParaRPr lang="en-US" dirty="0"/>
          </a:p>
        </p:txBody>
      </p:sp>
      <p:sp>
        <p:nvSpPr>
          <p:cNvPr id="3" name="Subtitle 2"/>
          <p:cNvSpPr>
            <a:spLocks noGrp="1"/>
          </p:cNvSpPr>
          <p:nvPr>
            <p:ph type="subTitle" idx="1"/>
          </p:nvPr>
        </p:nvSpPr>
        <p:spPr>
          <a:xfrm>
            <a:off x="1549400" y="4135438"/>
            <a:ext cx="9144000" cy="1655762"/>
          </a:xfrm>
        </p:spPr>
        <p:txBody>
          <a:bodyPr/>
          <a:lstStyle/>
          <a:p>
            <a:endParaRPr lang="en-US" dirty="0" smtClean="0"/>
          </a:p>
          <a:p>
            <a:r>
              <a:rPr lang="en-US" dirty="0" smtClean="0"/>
              <a:t>Danil Tyulmankov</a:t>
            </a:r>
          </a:p>
          <a:p>
            <a:r>
              <a:rPr lang="en-US" dirty="0" smtClean="0"/>
              <a:t>Alexander Friedman</a:t>
            </a:r>
            <a:endParaRPr lang="en-US" dirty="0"/>
          </a:p>
        </p:txBody>
      </p:sp>
    </p:spTree>
    <p:extLst>
      <p:ext uri="{BB962C8B-B14F-4D97-AF65-F5344CB8AC3E}">
        <p14:creationId xmlns:p14="http://schemas.microsoft.com/office/powerpoint/2010/main" val="3941043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2-D HMM</a:t>
            </a:r>
            <a:endParaRPr lang="en-US" dirty="0"/>
          </a:p>
        </p:txBody>
      </p:sp>
      <p:sp>
        <p:nvSpPr>
          <p:cNvPr id="4" name="Rectangle 3"/>
          <p:cNvSpPr/>
          <p:nvPr/>
        </p:nvSpPr>
        <p:spPr>
          <a:xfrm>
            <a:off x="1952880" y="409818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87509" y="410223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22138" y="410223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52038" y="411032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531412" y="434498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38676" y="43571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07424" y="436117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76172" y="435308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78024" y="434498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44788"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87509"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30230"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72951"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2199687" y="460798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42408"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091198"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019075"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52880" y="2925366"/>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87509" y="292941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22138" y="292941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752038" y="293751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531412" y="3172171"/>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38676" y="318431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7424" y="31883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76172" y="318026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78024" y="3172171"/>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10800000">
            <a:off x="1944788" y="1793742"/>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0800000">
            <a:off x="2878418" y="179829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0800000">
            <a:off x="3867978" y="1793742"/>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0800000">
            <a:off x="4756792" y="179829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rot="10800000" flipH="1">
            <a:off x="2207780" y="2320223"/>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3140385" y="233868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H="1">
            <a:off x="4099291" y="2332368"/>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a:off x="5027168" y="2332368"/>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087745" y="3447310"/>
            <a:ext cx="8092"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3033164" y="3435165"/>
            <a:ext cx="8092"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330163" y="3435165"/>
            <a:ext cx="6744"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2477177" y="330529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485006" y="330529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413474" y="3303266"/>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421303" y="3303266"/>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4334956" y="329631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342785" y="329631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953293" y="3435165"/>
            <a:ext cx="8092"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4195711" y="3423020"/>
            <a:ext cx="6744"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899045" y="3447310"/>
            <a:ext cx="8092"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5141463" y="3435165"/>
            <a:ext cx="6744"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537313" y="329631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545142" y="329631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249015" y="3303266"/>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256844" y="3303266"/>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00962" y="4008869"/>
            <a:ext cx="321669" cy="369332"/>
          </a:xfrm>
          <a:prstGeom prst="rect">
            <a:avLst/>
          </a:prstGeom>
          <a:noFill/>
        </p:spPr>
        <p:txBody>
          <a:bodyPr wrap="square" rtlCol="0">
            <a:spAutoFit/>
          </a:bodyPr>
          <a:lstStyle/>
          <a:p>
            <a:r>
              <a:rPr lang="en-US" dirty="0" smtClean="0"/>
              <a:t>…</a:t>
            </a:r>
            <a:endParaRPr lang="en-US" dirty="0"/>
          </a:p>
        </p:txBody>
      </p:sp>
      <p:sp>
        <p:nvSpPr>
          <p:cNvPr id="107" name="TextBox 106"/>
          <p:cNvSpPr txBox="1"/>
          <p:nvPr/>
        </p:nvSpPr>
        <p:spPr>
          <a:xfrm>
            <a:off x="5545057" y="5164433"/>
            <a:ext cx="321669" cy="369332"/>
          </a:xfrm>
          <a:prstGeom prst="rect">
            <a:avLst/>
          </a:prstGeom>
          <a:noFill/>
        </p:spPr>
        <p:txBody>
          <a:bodyPr wrap="square" rtlCol="0">
            <a:spAutoFit/>
          </a:bodyPr>
          <a:lstStyle/>
          <a:p>
            <a:r>
              <a:rPr lang="en-US" dirty="0" smtClean="0"/>
              <a:t>…</a:t>
            </a:r>
            <a:endParaRPr lang="en-US" dirty="0"/>
          </a:p>
        </p:txBody>
      </p:sp>
      <p:sp>
        <p:nvSpPr>
          <p:cNvPr id="108" name="TextBox 107"/>
          <p:cNvSpPr txBox="1"/>
          <p:nvPr/>
        </p:nvSpPr>
        <p:spPr>
          <a:xfrm>
            <a:off x="5576093" y="1785281"/>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5755146" y="3022517"/>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1074320" y="3989568"/>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350173" y="5179032"/>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1319344" y="1813752"/>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1028504" y="3003216"/>
            <a:ext cx="321669" cy="369332"/>
          </a:xfrm>
          <a:prstGeom prst="rect">
            <a:avLst/>
          </a:prstGeom>
          <a:noFill/>
        </p:spPr>
        <p:txBody>
          <a:bodyPr wrap="square" rtlCol="0">
            <a:spAutoFit/>
          </a:bodyPr>
          <a:lstStyle/>
          <a:p>
            <a:r>
              <a:rPr lang="en-US" dirty="0" smtClean="0"/>
              <a:t>…</a:t>
            </a:r>
            <a:endParaRPr lang="en-US" dirty="0"/>
          </a:p>
        </p:txBody>
      </p:sp>
      <p:sp>
        <p:nvSpPr>
          <p:cNvPr id="62" name="Rectangle 61"/>
          <p:cNvSpPr/>
          <p:nvPr/>
        </p:nvSpPr>
        <p:spPr>
          <a:xfrm>
            <a:off x="1967723" y="292536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flipH="1" flipV="1">
            <a:off x="3240517" y="3435165"/>
            <a:ext cx="6744" cy="650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36010" y="2300719"/>
            <a:ext cx="5012770" cy="2554545"/>
          </a:xfrm>
          <a:prstGeom prst="rect">
            <a:avLst/>
          </a:prstGeom>
          <a:noFill/>
        </p:spPr>
        <p:txBody>
          <a:bodyPr wrap="square" rtlCol="0">
            <a:spAutoFit/>
          </a:bodyPr>
          <a:lstStyle/>
          <a:p>
            <a:r>
              <a:rPr lang="en-US" sz="2000" dirty="0" smtClean="0"/>
              <a:t>Transition depends on:</a:t>
            </a:r>
          </a:p>
          <a:p>
            <a:pPr marL="342900" indent="-342900">
              <a:buAutoNum type="arabicParenR"/>
            </a:pPr>
            <a:r>
              <a:rPr lang="en-US" sz="2000" dirty="0" smtClean="0"/>
              <a:t>State of self at previous time</a:t>
            </a:r>
          </a:p>
          <a:p>
            <a:pPr marL="342900" indent="-342900">
              <a:buAutoNum type="arabicParenR"/>
            </a:pPr>
            <a:r>
              <a:rPr lang="en-US" sz="2000" dirty="0" smtClean="0"/>
              <a:t>State of other at previous time</a:t>
            </a:r>
          </a:p>
          <a:p>
            <a:pPr marL="342900" indent="-342900">
              <a:buAutoNum type="arabicParenR"/>
            </a:pPr>
            <a:r>
              <a:rPr lang="en-US" sz="2000" dirty="0" smtClean="0"/>
              <a:t>State of other at current time</a:t>
            </a:r>
          </a:p>
          <a:p>
            <a:pPr marL="342900" indent="-342900">
              <a:buAutoNum type="arabicParenR"/>
            </a:pPr>
            <a:endParaRPr lang="en-US" sz="2000" dirty="0"/>
          </a:p>
          <a:p>
            <a:r>
              <a:rPr lang="en-US" sz="2000" dirty="0" smtClean="0"/>
              <a:t>Emission depends on:</a:t>
            </a:r>
          </a:p>
          <a:p>
            <a:pPr marL="342900" indent="-342900">
              <a:buAutoNum type="arabicParenR"/>
            </a:pPr>
            <a:r>
              <a:rPr lang="en-US" sz="2000" dirty="0" smtClean="0"/>
              <a:t>State of self at current time</a:t>
            </a:r>
          </a:p>
          <a:p>
            <a:pPr marL="342900" indent="-342900">
              <a:buAutoNum type="arabicParenR"/>
            </a:pPr>
            <a:r>
              <a:rPr lang="en-US" sz="2000" dirty="0" smtClean="0"/>
              <a:t>State of other at current time</a:t>
            </a:r>
            <a:endParaRPr lang="en-US" sz="2000" dirty="0"/>
          </a:p>
        </p:txBody>
      </p:sp>
    </p:spTree>
    <p:extLst>
      <p:ext uri="{BB962C8B-B14F-4D97-AF65-F5344CB8AC3E}">
        <p14:creationId xmlns:p14="http://schemas.microsoft.com/office/powerpoint/2010/main" val="3049127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2-D HMM for neuronal decoding</a:t>
            </a:r>
          </a:p>
        </p:txBody>
      </p:sp>
      <p:sp>
        <p:nvSpPr>
          <p:cNvPr id="4" name="Rectangle 3"/>
          <p:cNvSpPr/>
          <p:nvPr/>
        </p:nvSpPr>
        <p:spPr>
          <a:xfrm>
            <a:off x="1952880" y="409818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87509" y="410223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22138" y="410223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52038" y="411032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531412" y="434498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38676" y="43571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07424" y="436117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76172" y="435308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78024" y="434498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44788"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87509"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30230"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72951" y="519466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2199687" y="460798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42408"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091198"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019075" y="462012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52880" y="2925366"/>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87509" y="292941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22138" y="292941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752038" y="293751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531412" y="3172171"/>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38676" y="318431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7424" y="31883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76172" y="318026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78024" y="3172171"/>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10800000">
            <a:off x="1944788" y="1793742"/>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0800000">
            <a:off x="2878418" y="179829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0800000">
            <a:off x="3867978" y="1793742"/>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0800000">
            <a:off x="4756792" y="179829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rot="10800000" flipH="1">
            <a:off x="2207780" y="2320223"/>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3140385" y="233868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H="1">
            <a:off x="4099291" y="2332368"/>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a:off x="5027168" y="2332368"/>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2477177" y="330529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485006" y="330529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413474" y="3303266"/>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421303" y="3303266"/>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4334956" y="329631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342785" y="329631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537313" y="329631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545142" y="329631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249015" y="3303266"/>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256844" y="3303266"/>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00962" y="4008869"/>
            <a:ext cx="321669" cy="369332"/>
          </a:xfrm>
          <a:prstGeom prst="rect">
            <a:avLst/>
          </a:prstGeom>
          <a:noFill/>
        </p:spPr>
        <p:txBody>
          <a:bodyPr wrap="square" rtlCol="0">
            <a:spAutoFit/>
          </a:bodyPr>
          <a:lstStyle/>
          <a:p>
            <a:r>
              <a:rPr lang="en-US" dirty="0" smtClean="0"/>
              <a:t>…</a:t>
            </a:r>
            <a:endParaRPr lang="en-US" dirty="0"/>
          </a:p>
        </p:txBody>
      </p:sp>
      <p:sp>
        <p:nvSpPr>
          <p:cNvPr id="107" name="TextBox 106"/>
          <p:cNvSpPr txBox="1"/>
          <p:nvPr/>
        </p:nvSpPr>
        <p:spPr>
          <a:xfrm>
            <a:off x="5545057" y="5164433"/>
            <a:ext cx="321669" cy="369332"/>
          </a:xfrm>
          <a:prstGeom prst="rect">
            <a:avLst/>
          </a:prstGeom>
          <a:noFill/>
        </p:spPr>
        <p:txBody>
          <a:bodyPr wrap="square" rtlCol="0">
            <a:spAutoFit/>
          </a:bodyPr>
          <a:lstStyle/>
          <a:p>
            <a:r>
              <a:rPr lang="en-US" dirty="0" smtClean="0"/>
              <a:t>…</a:t>
            </a:r>
            <a:endParaRPr lang="en-US" dirty="0"/>
          </a:p>
        </p:txBody>
      </p:sp>
      <p:sp>
        <p:nvSpPr>
          <p:cNvPr id="108" name="TextBox 107"/>
          <p:cNvSpPr txBox="1"/>
          <p:nvPr/>
        </p:nvSpPr>
        <p:spPr>
          <a:xfrm>
            <a:off x="5576093" y="1785281"/>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5755146" y="3022517"/>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1074320" y="3989568"/>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350173" y="5179032"/>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1319344" y="1813752"/>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1028504" y="3003216"/>
            <a:ext cx="321669" cy="369332"/>
          </a:xfrm>
          <a:prstGeom prst="rect">
            <a:avLst/>
          </a:prstGeom>
          <a:noFill/>
        </p:spPr>
        <p:txBody>
          <a:bodyPr wrap="square" rtlCol="0">
            <a:spAutoFit/>
          </a:bodyPr>
          <a:lstStyle/>
          <a:p>
            <a:r>
              <a:rPr lang="en-US" dirty="0" smtClean="0"/>
              <a:t>…</a:t>
            </a:r>
            <a:endParaRPr lang="en-US" dirty="0"/>
          </a:p>
        </p:txBody>
      </p:sp>
      <p:sp>
        <p:nvSpPr>
          <p:cNvPr id="62" name="Rectangle 61"/>
          <p:cNvSpPr/>
          <p:nvPr/>
        </p:nvSpPr>
        <p:spPr>
          <a:xfrm>
            <a:off x="1967723" y="292536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05542" y="1813752"/>
            <a:ext cx="5012770" cy="1938992"/>
          </a:xfrm>
          <a:prstGeom prst="rect">
            <a:avLst/>
          </a:prstGeom>
          <a:noFill/>
        </p:spPr>
        <p:txBody>
          <a:bodyPr wrap="square" rtlCol="0">
            <a:spAutoFit/>
          </a:bodyPr>
          <a:lstStyle/>
          <a:p>
            <a:r>
              <a:rPr lang="en-US" sz="2000" dirty="0" smtClean="0"/>
              <a:t>Transition depends on:</a:t>
            </a:r>
          </a:p>
          <a:p>
            <a:pPr marL="342900" indent="-342900">
              <a:buAutoNum type="arabicParenR"/>
            </a:pPr>
            <a:r>
              <a:rPr lang="en-US" sz="2000" dirty="0" smtClean="0"/>
              <a:t>State of self at previous time</a:t>
            </a:r>
          </a:p>
          <a:p>
            <a:pPr marL="342900" indent="-342900">
              <a:buAutoNum type="arabicParenR"/>
            </a:pPr>
            <a:r>
              <a:rPr lang="en-US" sz="2000" dirty="0" smtClean="0"/>
              <a:t>State of other at previous time</a:t>
            </a:r>
          </a:p>
          <a:p>
            <a:endParaRPr lang="en-US" sz="2000" dirty="0"/>
          </a:p>
          <a:p>
            <a:r>
              <a:rPr lang="en-US" sz="2000" dirty="0" smtClean="0"/>
              <a:t>Emission depends on:</a:t>
            </a:r>
          </a:p>
          <a:p>
            <a:pPr marL="342900" indent="-342900">
              <a:buAutoNum type="arabicParenR"/>
            </a:pPr>
            <a:r>
              <a:rPr lang="en-US" sz="2000" dirty="0" smtClean="0"/>
              <a:t>State of self at current time</a:t>
            </a:r>
          </a:p>
        </p:txBody>
      </p:sp>
      <p:sp>
        <p:nvSpPr>
          <p:cNvPr id="3" name="TextBox 2"/>
          <p:cNvSpPr txBox="1"/>
          <p:nvPr/>
        </p:nvSpPr>
        <p:spPr>
          <a:xfrm>
            <a:off x="6888333" y="4267108"/>
            <a:ext cx="4137019" cy="1569660"/>
          </a:xfrm>
          <a:prstGeom prst="rect">
            <a:avLst/>
          </a:prstGeom>
          <a:noFill/>
          <a:ln>
            <a:solidFill>
              <a:schemeClr val="tx1"/>
            </a:solidFill>
          </a:ln>
        </p:spPr>
        <p:txBody>
          <a:bodyPr wrap="square" rtlCol="0">
            <a:spAutoFit/>
          </a:bodyPr>
          <a:lstStyle/>
          <a:p>
            <a:r>
              <a:rPr lang="en-US" sz="2400" dirty="0" smtClean="0"/>
              <a:t>More natural representation of neuronal activity – current state depends only on </a:t>
            </a:r>
            <a:r>
              <a:rPr lang="en-US" sz="2400" b="1" dirty="0" smtClean="0"/>
              <a:t>previous time instant</a:t>
            </a:r>
            <a:endParaRPr lang="en-US" sz="2400" b="1" dirty="0"/>
          </a:p>
        </p:txBody>
      </p:sp>
    </p:spTree>
    <p:extLst>
      <p:ext uri="{BB962C8B-B14F-4D97-AF65-F5344CB8AC3E}">
        <p14:creationId xmlns:p14="http://schemas.microsoft.com/office/powerpoint/2010/main" val="1899947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t>
            </a:r>
            <a:r>
              <a:rPr lang="en-US" dirty="0" smtClean="0"/>
              <a:t>Representation</a:t>
            </a:r>
            <a:endParaRPr lang="en-US" dirty="0"/>
          </a:p>
        </p:txBody>
      </p:sp>
      <p:sp>
        <p:nvSpPr>
          <p:cNvPr id="3" name="Text Placeholder 2"/>
          <p:cNvSpPr>
            <a:spLocks noGrp="1"/>
          </p:cNvSpPr>
          <p:nvPr>
            <p:ph type="body" idx="1"/>
          </p:nvPr>
        </p:nvSpPr>
        <p:spPr>
          <a:xfrm>
            <a:off x="839788" y="1373678"/>
            <a:ext cx="5157787" cy="823912"/>
          </a:xfrm>
        </p:spPr>
        <p:txBody>
          <a:bodyPr>
            <a:normAutofit lnSpcReduction="10000"/>
          </a:bodyPr>
          <a:lstStyle/>
          <a:p>
            <a:pPr algn="ctr"/>
            <a:r>
              <a:rPr lang="en-US" dirty="0" smtClean="0"/>
              <a:t>3-D Transition matrix 1</a:t>
            </a:r>
          </a:p>
          <a:p>
            <a:pPr algn="ctr"/>
            <a:r>
              <a:rPr lang="en-US" dirty="0" smtClean="0"/>
              <a:t>(</a:t>
            </a:r>
            <a:r>
              <a:rPr lang="en-US" dirty="0" err="1" smtClean="0"/>
              <a:t>NxNxM</a:t>
            </a:r>
            <a:r>
              <a:rPr lang="en-US" dirty="0" smtClean="0"/>
              <a:t>) for N states</a:t>
            </a:r>
            <a:endParaRPr lang="en-US" dirty="0"/>
          </a:p>
        </p:txBody>
      </p:sp>
      <p:sp>
        <p:nvSpPr>
          <p:cNvPr id="5" name="Text Placeholder 4"/>
          <p:cNvSpPr>
            <a:spLocks noGrp="1"/>
          </p:cNvSpPr>
          <p:nvPr>
            <p:ph type="body" sz="quarter" idx="3"/>
          </p:nvPr>
        </p:nvSpPr>
        <p:spPr>
          <a:xfrm>
            <a:off x="6172199" y="1331980"/>
            <a:ext cx="5183188" cy="823912"/>
          </a:xfrm>
        </p:spPr>
        <p:txBody>
          <a:bodyPr>
            <a:normAutofit lnSpcReduction="10000"/>
          </a:bodyPr>
          <a:lstStyle/>
          <a:p>
            <a:pPr algn="ctr"/>
            <a:r>
              <a:rPr lang="en-US" dirty="0" smtClean="0"/>
              <a:t>3-D Transition matrix 2</a:t>
            </a:r>
          </a:p>
          <a:p>
            <a:pPr algn="ctr"/>
            <a:r>
              <a:rPr lang="en-US" dirty="0" smtClean="0"/>
              <a:t>(</a:t>
            </a:r>
            <a:r>
              <a:rPr lang="en-US" dirty="0" err="1" smtClean="0"/>
              <a:t>MxMxN</a:t>
            </a:r>
            <a:r>
              <a:rPr lang="en-US" dirty="0" smtClean="0"/>
              <a:t>) </a:t>
            </a:r>
            <a:r>
              <a:rPr lang="en-US" dirty="0"/>
              <a:t>for </a:t>
            </a:r>
            <a:r>
              <a:rPr lang="en-US" dirty="0" smtClean="0"/>
              <a:t>M </a:t>
            </a:r>
            <a:r>
              <a:rPr lang="en-US" dirty="0"/>
              <a:t>states</a:t>
            </a:r>
          </a:p>
        </p:txBody>
      </p:sp>
      <p:sp>
        <p:nvSpPr>
          <p:cNvPr id="7" name="Double Bracket 6"/>
          <p:cNvSpPr/>
          <p:nvPr/>
        </p:nvSpPr>
        <p:spPr>
          <a:xfrm>
            <a:off x="7420303" y="4020530"/>
            <a:ext cx="3216166"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121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131 </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221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231 </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321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331 </a:t>
            </a:r>
            <a:endParaRPr lang="en-US" sz="3200" baseline="-25000" dirty="0">
              <a:latin typeface="Courier New" panose="02070309020205020404" pitchFamily="49" charset="0"/>
              <a:cs typeface="Courier New" panose="02070309020205020404" pitchFamily="49" charset="0"/>
            </a:endParaRPr>
          </a:p>
        </p:txBody>
      </p:sp>
      <p:sp>
        <p:nvSpPr>
          <p:cNvPr id="8" name="TextBox 7"/>
          <p:cNvSpPr txBox="1"/>
          <p:nvPr/>
        </p:nvSpPr>
        <p:spPr>
          <a:xfrm>
            <a:off x="6432330" y="4503675"/>
            <a:ext cx="987973" cy="584775"/>
          </a:xfrm>
          <a:prstGeom prst="rect">
            <a:avLst/>
          </a:prstGeom>
          <a:noFill/>
        </p:spPr>
        <p:txBody>
          <a:bodyPr wrap="square" rtlCol="0">
            <a:spAutoFit/>
          </a:bodyPr>
          <a:lstStyle/>
          <a:p>
            <a:r>
              <a:rPr lang="en-US" sz="3200" dirty="0" smtClean="0"/>
              <a:t>tr2 =</a:t>
            </a:r>
            <a:endParaRPr lang="en-US" sz="3200" dirty="0"/>
          </a:p>
        </p:txBody>
      </p:sp>
      <p:sp>
        <p:nvSpPr>
          <p:cNvPr id="9" name="Double Bracket 8"/>
          <p:cNvSpPr/>
          <p:nvPr/>
        </p:nvSpPr>
        <p:spPr>
          <a:xfrm>
            <a:off x="8329448" y="2430610"/>
            <a:ext cx="3216166"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132 </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232 </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322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332 </a:t>
            </a:r>
            <a:endParaRPr lang="en-US" sz="3200" baseline="-25000" dirty="0">
              <a:latin typeface="Courier New" panose="02070309020205020404" pitchFamily="49" charset="0"/>
              <a:cs typeface="Courier New" panose="02070309020205020404" pitchFamily="49" charset="0"/>
            </a:endParaRPr>
          </a:p>
        </p:txBody>
      </p:sp>
      <p:cxnSp>
        <p:nvCxnSpPr>
          <p:cNvPr id="11" name="Straight Connector 10"/>
          <p:cNvCxnSpPr/>
          <p:nvPr/>
        </p:nvCxnSpPr>
        <p:spPr>
          <a:xfrm flipH="1">
            <a:off x="7420303" y="257596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636469" y="388454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596015" y="2537106"/>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Double Bracket 13"/>
          <p:cNvSpPr/>
          <p:nvPr/>
        </p:nvSpPr>
        <p:spPr>
          <a:xfrm>
            <a:off x="1353329" y="4515636"/>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121</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221</a:t>
            </a:r>
            <a:endParaRPr lang="en-US" sz="3200" baseline="-25000" dirty="0">
              <a:latin typeface="Courier New" panose="02070309020205020404" pitchFamily="49" charset="0"/>
              <a:cs typeface="Courier New" panose="02070309020205020404" pitchFamily="49" charset="0"/>
            </a:endParaRPr>
          </a:p>
        </p:txBody>
      </p:sp>
      <p:sp>
        <p:nvSpPr>
          <p:cNvPr id="15" name="TextBox 14"/>
          <p:cNvSpPr txBox="1"/>
          <p:nvPr/>
        </p:nvSpPr>
        <p:spPr>
          <a:xfrm>
            <a:off x="260254" y="4756295"/>
            <a:ext cx="987973" cy="584775"/>
          </a:xfrm>
          <a:prstGeom prst="rect">
            <a:avLst/>
          </a:prstGeom>
          <a:noFill/>
        </p:spPr>
        <p:txBody>
          <a:bodyPr wrap="square" rtlCol="0">
            <a:spAutoFit/>
          </a:bodyPr>
          <a:lstStyle/>
          <a:p>
            <a:r>
              <a:rPr lang="en-US" sz="3200" dirty="0" smtClean="0"/>
              <a:t>tr1 =</a:t>
            </a:r>
            <a:endParaRPr lang="en-US" sz="3200" dirty="0"/>
          </a:p>
        </p:txBody>
      </p:sp>
      <p:cxnSp>
        <p:nvCxnSpPr>
          <p:cNvPr id="17" name="Straight Connector 16"/>
          <p:cNvCxnSpPr/>
          <p:nvPr/>
        </p:nvCxnSpPr>
        <p:spPr>
          <a:xfrm flipH="1">
            <a:off x="1353330" y="2424065"/>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340121" y="2525556"/>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350296" y="3447715"/>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Double Bracket 19"/>
          <p:cNvSpPr/>
          <p:nvPr/>
        </p:nvSpPr>
        <p:spPr>
          <a:xfrm>
            <a:off x="2030329" y="3517354"/>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122</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222</a:t>
            </a:r>
            <a:endParaRPr lang="en-US" sz="3200" baseline="-25000" dirty="0">
              <a:latin typeface="Courier New" panose="02070309020205020404" pitchFamily="49" charset="0"/>
              <a:cs typeface="Courier New" panose="02070309020205020404" pitchFamily="49" charset="0"/>
            </a:endParaRPr>
          </a:p>
        </p:txBody>
      </p:sp>
      <p:sp>
        <p:nvSpPr>
          <p:cNvPr id="21" name="Double Bracket 20"/>
          <p:cNvSpPr/>
          <p:nvPr/>
        </p:nvSpPr>
        <p:spPr>
          <a:xfrm>
            <a:off x="2760004" y="2430610"/>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113</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123</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213</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223</a:t>
            </a:r>
            <a:endParaRPr lang="en-US" sz="3200" baseline="-25000" dirty="0">
              <a:latin typeface="Courier New" panose="02070309020205020404" pitchFamily="49" charset="0"/>
              <a:cs typeface="Courier New" panose="02070309020205020404" pitchFamily="49" charset="0"/>
            </a:endParaRPr>
          </a:p>
        </p:txBody>
      </p:sp>
      <p:sp>
        <p:nvSpPr>
          <p:cNvPr id="25" name="TextBox 24"/>
          <p:cNvSpPr txBox="1"/>
          <p:nvPr/>
        </p:nvSpPr>
        <p:spPr>
          <a:xfrm>
            <a:off x="260254" y="5903893"/>
            <a:ext cx="12402207" cy="954107"/>
          </a:xfrm>
          <a:prstGeom prst="rect">
            <a:avLst/>
          </a:prstGeom>
          <a:noFill/>
        </p:spPr>
        <p:txBody>
          <a:bodyPr wrap="square" rtlCol="0">
            <a:spAutoFit/>
          </a:bodyPr>
          <a:lstStyle/>
          <a:p>
            <a:r>
              <a:rPr lang="en-US" sz="2800" dirty="0" err="1" smtClean="0">
                <a:latin typeface="Courier New" panose="02070309020205020404" pitchFamily="49" charset="0"/>
                <a:cs typeface="Courier New" panose="02070309020205020404" pitchFamily="49" charset="0"/>
              </a:rPr>
              <a:t>a</a:t>
            </a:r>
            <a:r>
              <a:rPr lang="en-US" sz="2800" baseline="-25000" dirty="0" err="1" smtClean="0">
                <a:latin typeface="Courier New" panose="02070309020205020404" pitchFamily="49" charset="0"/>
                <a:cs typeface="Courier New" panose="02070309020205020404" pitchFamily="49" charset="0"/>
              </a:rPr>
              <a:t>ijk</a:t>
            </a:r>
            <a:r>
              <a:rPr lang="en-US" sz="2800" baseline="-250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i="1" dirty="0" smtClean="0">
                <a:cs typeface="Courier New" panose="02070309020205020404" pitchFamily="49" charset="0"/>
              </a:rPr>
              <a:t>P</a:t>
            </a:r>
            <a:r>
              <a:rPr lang="en-US" sz="2800" dirty="0" smtClean="0">
                <a:cs typeface="Courier New" panose="02070309020205020404" pitchFamily="49" charset="0"/>
              </a:rPr>
              <a:t>(state1 at time </a:t>
            </a:r>
            <a:r>
              <a:rPr lang="en-US" sz="2800" i="1" dirty="0" smtClean="0">
                <a:cs typeface="Courier New" panose="02070309020205020404" pitchFamily="49" charset="0"/>
              </a:rPr>
              <a:t>t+1</a:t>
            </a:r>
            <a:r>
              <a:rPr lang="en-US" sz="2800" dirty="0" smtClean="0">
                <a:cs typeface="Courier New" panose="02070309020205020404" pitchFamily="49" charset="0"/>
              </a:rPr>
              <a:t> is </a:t>
            </a:r>
            <a:r>
              <a:rPr lang="en-US" sz="2800" i="1" dirty="0" smtClean="0">
                <a:cs typeface="Courier New" panose="02070309020205020404" pitchFamily="49" charset="0"/>
              </a:rPr>
              <a:t>j</a:t>
            </a:r>
            <a:r>
              <a:rPr lang="en-US" sz="2800" dirty="0" smtClean="0">
                <a:cs typeface="Courier New" panose="02070309020205020404" pitchFamily="49" charset="0"/>
              </a:rPr>
              <a:t> | state1 at time </a:t>
            </a:r>
            <a:r>
              <a:rPr lang="en-US" sz="2800" i="1" dirty="0" smtClean="0">
                <a:cs typeface="Courier New" panose="02070309020205020404" pitchFamily="49" charset="0"/>
              </a:rPr>
              <a:t>t</a:t>
            </a:r>
            <a:r>
              <a:rPr lang="en-US" sz="2800" dirty="0" smtClean="0">
                <a:cs typeface="Courier New" panose="02070309020205020404" pitchFamily="49" charset="0"/>
              </a:rPr>
              <a:t> is </a:t>
            </a:r>
            <a:r>
              <a:rPr lang="en-US" sz="2800" i="1" dirty="0" err="1" smtClean="0">
                <a:cs typeface="Courier New" panose="02070309020205020404" pitchFamily="49" charset="0"/>
              </a:rPr>
              <a:t>i</a:t>
            </a:r>
            <a:r>
              <a:rPr lang="en-US" sz="2800" dirty="0" smtClean="0">
                <a:cs typeface="Courier New" panose="02070309020205020404" pitchFamily="49" charset="0"/>
              </a:rPr>
              <a:t>, state2 at time t is </a:t>
            </a:r>
            <a:r>
              <a:rPr lang="en-US" sz="2800" i="1" dirty="0" smtClean="0">
                <a:cs typeface="Courier New" panose="02070309020205020404" pitchFamily="49" charset="0"/>
              </a:rPr>
              <a:t>k</a:t>
            </a:r>
            <a:r>
              <a:rPr lang="en-US" sz="2800" dirty="0" smtClean="0">
                <a:cs typeface="Courier New" panose="02070309020205020404" pitchFamily="49" charset="0"/>
              </a:rPr>
              <a:t>)</a:t>
            </a:r>
          </a:p>
          <a:p>
            <a:r>
              <a:rPr lang="en-US" sz="2800" i="1" dirty="0" smtClean="0">
                <a:cs typeface="Courier New" panose="02070309020205020404" pitchFamily="49" charset="0"/>
              </a:rPr>
              <a:t>	i.e. </a:t>
            </a:r>
            <a:r>
              <a:rPr lang="en-US" sz="2800" dirty="0" smtClean="0">
                <a:cs typeface="Courier New" panose="02070309020205020404" pitchFamily="49" charset="0"/>
              </a:rPr>
              <a:t>Probability of transition from state </a:t>
            </a:r>
            <a:r>
              <a:rPr lang="en-US" sz="2800" i="1" dirty="0" err="1" smtClean="0">
                <a:cs typeface="Courier New" panose="02070309020205020404" pitchFamily="49" charset="0"/>
              </a:rPr>
              <a:t>i</a:t>
            </a:r>
            <a:r>
              <a:rPr lang="en-US" sz="2800" dirty="0" smtClean="0">
                <a:cs typeface="Courier New" panose="02070309020205020404" pitchFamily="49" charset="0"/>
              </a:rPr>
              <a:t> to state </a:t>
            </a:r>
            <a:r>
              <a:rPr lang="en-US" sz="2800" i="1" dirty="0" smtClean="0">
                <a:cs typeface="Courier New" panose="02070309020205020404" pitchFamily="49" charset="0"/>
              </a:rPr>
              <a:t>j</a:t>
            </a:r>
            <a:r>
              <a:rPr lang="en-US" sz="2800" dirty="0" smtClean="0">
                <a:cs typeface="Courier New" panose="02070309020205020404" pitchFamily="49" charset="0"/>
              </a:rPr>
              <a:t> while other is in state </a:t>
            </a:r>
            <a:r>
              <a:rPr lang="en-US" sz="2800" i="1" dirty="0" smtClean="0">
                <a:cs typeface="Courier New" panose="02070309020205020404" pitchFamily="49" charset="0"/>
              </a:rPr>
              <a:t>k</a:t>
            </a:r>
            <a:r>
              <a:rPr lang="en-US" sz="2800" dirty="0" smtClean="0">
                <a:latin typeface="Courier New" panose="02070309020205020404" pitchFamily="49" charset="0"/>
                <a:cs typeface="Courier New" panose="02070309020205020404" pitchFamily="49" charset="0"/>
              </a:rPr>
              <a:t> </a:t>
            </a:r>
            <a:endParaRPr lang="en-US" sz="2800" dirty="0"/>
          </a:p>
        </p:txBody>
      </p:sp>
    </p:spTree>
    <p:extLst>
      <p:ext uri="{BB962C8B-B14F-4D97-AF65-F5344CB8AC3E}">
        <p14:creationId xmlns:p14="http://schemas.microsoft.com/office/powerpoint/2010/main" val="158062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t>
            </a:r>
            <a:r>
              <a:rPr lang="en-US" dirty="0" smtClean="0"/>
              <a:t>Representation</a:t>
            </a:r>
            <a:endParaRPr lang="en-US" dirty="0"/>
          </a:p>
        </p:txBody>
      </p:sp>
      <p:sp>
        <p:nvSpPr>
          <p:cNvPr id="3" name="Text Placeholder 2"/>
          <p:cNvSpPr>
            <a:spLocks noGrp="1"/>
          </p:cNvSpPr>
          <p:nvPr>
            <p:ph type="body" idx="1"/>
          </p:nvPr>
        </p:nvSpPr>
        <p:spPr>
          <a:xfrm>
            <a:off x="839788" y="1904078"/>
            <a:ext cx="5157787" cy="823912"/>
          </a:xfrm>
        </p:spPr>
        <p:txBody>
          <a:bodyPr>
            <a:normAutofit lnSpcReduction="10000"/>
          </a:bodyPr>
          <a:lstStyle/>
          <a:p>
            <a:pPr algn="ctr"/>
            <a:r>
              <a:rPr lang="en-US" dirty="0" smtClean="0"/>
              <a:t>Emission matrix 1</a:t>
            </a:r>
          </a:p>
          <a:p>
            <a:pPr algn="ctr"/>
            <a:r>
              <a:rPr lang="en-US" dirty="0" smtClean="0"/>
              <a:t>(</a:t>
            </a:r>
            <a:r>
              <a:rPr lang="en-US" dirty="0" err="1" smtClean="0"/>
              <a:t>NxK</a:t>
            </a:r>
            <a:r>
              <a:rPr lang="en-US" dirty="0" smtClean="0"/>
              <a:t>) for N states</a:t>
            </a:r>
            <a:endParaRPr lang="en-US" dirty="0"/>
          </a:p>
        </p:txBody>
      </p:sp>
      <p:sp>
        <p:nvSpPr>
          <p:cNvPr id="5" name="Text Placeholder 4"/>
          <p:cNvSpPr>
            <a:spLocks noGrp="1"/>
          </p:cNvSpPr>
          <p:nvPr>
            <p:ph type="body" sz="quarter" idx="3"/>
          </p:nvPr>
        </p:nvSpPr>
        <p:spPr>
          <a:xfrm>
            <a:off x="6172200" y="1890410"/>
            <a:ext cx="5183188" cy="823912"/>
          </a:xfrm>
        </p:spPr>
        <p:txBody>
          <a:bodyPr>
            <a:normAutofit lnSpcReduction="10000"/>
          </a:bodyPr>
          <a:lstStyle/>
          <a:p>
            <a:pPr algn="ctr"/>
            <a:r>
              <a:rPr lang="en-US" dirty="0" smtClean="0"/>
              <a:t>Emission matrix 2</a:t>
            </a:r>
          </a:p>
          <a:p>
            <a:pPr algn="ctr"/>
            <a:r>
              <a:rPr lang="en-US" dirty="0" smtClean="0"/>
              <a:t>(</a:t>
            </a:r>
            <a:r>
              <a:rPr lang="en-US" dirty="0" err="1" smtClean="0"/>
              <a:t>MxL</a:t>
            </a:r>
            <a:r>
              <a:rPr lang="en-US" dirty="0" smtClean="0"/>
              <a:t>) </a:t>
            </a:r>
            <a:r>
              <a:rPr lang="en-US" dirty="0"/>
              <a:t>for </a:t>
            </a:r>
            <a:r>
              <a:rPr lang="en-US" dirty="0" smtClean="0"/>
              <a:t>M </a:t>
            </a:r>
            <a:r>
              <a:rPr lang="en-US" dirty="0"/>
              <a:t>states</a:t>
            </a:r>
          </a:p>
        </p:txBody>
      </p:sp>
      <p:sp>
        <p:nvSpPr>
          <p:cNvPr id="8" name="Double Bracket 7"/>
          <p:cNvSpPr/>
          <p:nvPr/>
        </p:nvSpPr>
        <p:spPr>
          <a:xfrm>
            <a:off x="7591097" y="3397189"/>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14 </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24</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32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33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34</a:t>
            </a:r>
            <a:endParaRPr lang="en-US" sz="3200" baseline="-25000" dirty="0">
              <a:latin typeface="Courier New" panose="02070309020205020404" pitchFamily="49" charset="0"/>
              <a:cs typeface="Courier New" panose="02070309020205020404" pitchFamily="49" charset="0"/>
            </a:endParaRPr>
          </a:p>
        </p:txBody>
      </p:sp>
      <p:sp>
        <p:nvSpPr>
          <p:cNvPr id="9" name="TextBox 8"/>
          <p:cNvSpPr txBox="1"/>
          <p:nvPr/>
        </p:nvSpPr>
        <p:spPr>
          <a:xfrm>
            <a:off x="6603124" y="3880334"/>
            <a:ext cx="987973" cy="584775"/>
          </a:xfrm>
          <a:prstGeom prst="rect">
            <a:avLst/>
          </a:prstGeom>
          <a:noFill/>
        </p:spPr>
        <p:txBody>
          <a:bodyPr wrap="square" rtlCol="0">
            <a:spAutoFit/>
          </a:bodyPr>
          <a:lstStyle/>
          <a:p>
            <a:r>
              <a:rPr lang="en-US" sz="3200" dirty="0" smtClean="0"/>
              <a:t>e2 =</a:t>
            </a:r>
            <a:endParaRPr lang="en-US" sz="3200" dirty="0"/>
          </a:p>
        </p:txBody>
      </p:sp>
      <p:sp>
        <p:nvSpPr>
          <p:cNvPr id="10" name="Double Bracket 9"/>
          <p:cNvSpPr/>
          <p:nvPr/>
        </p:nvSpPr>
        <p:spPr>
          <a:xfrm>
            <a:off x="1441506" y="3638762"/>
            <a:ext cx="4072758"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14</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15 </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24</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a:t>
            </a:r>
            <a:r>
              <a:rPr lang="en-US" sz="3200" baseline="-25000" dirty="0">
                <a:latin typeface="Courier New" panose="02070309020205020404" pitchFamily="49" charset="0"/>
                <a:cs typeface="Courier New" panose="02070309020205020404" pitchFamily="49" charset="0"/>
              </a:rPr>
              <a:t>5</a:t>
            </a:r>
            <a:r>
              <a:rPr lang="en-US" sz="3200" baseline="-25000" dirty="0" smtClean="0">
                <a:latin typeface="Courier New" panose="02070309020205020404" pitchFamily="49" charset="0"/>
                <a:cs typeface="Courier New" panose="02070309020205020404" pitchFamily="49" charset="0"/>
              </a:rPr>
              <a:t> </a:t>
            </a:r>
            <a:endParaRPr lang="en-US" sz="3200" baseline="-25000" dirty="0">
              <a:latin typeface="Courier New" panose="02070309020205020404" pitchFamily="49" charset="0"/>
              <a:cs typeface="Courier New" panose="02070309020205020404" pitchFamily="49" charset="0"/>
            </a:endParaRPr>
          </a:p>
        </p:txBody>
      </p:sp>
      <p:sp>
        <p:nvSpPr>
          <p:cNvPr id="11" name="TextBox 10"/>
          <p:cNvSpPr txBox="1"/>
          <p:nvPr/>
        </p:nvSpPr>
        <p:spPr>
          <a:xfrm>
            <a:off x="510301" y="3821113"/>
            <a:ext cx="987973" cy="584775"/>
          </a:xfrm>
          <a:prstGeom prst="rect">
            <a:avLst/>
          </a:prstGeom>
          <a:noFill/>
        </p:spPr>
        <p:txBody>
          <a:bodyPr wrap="square" rtlCol="0">
            <a:spAutoFit/>
          </a:bodyPr>
          <a:lstStyle/>
          <a:p>
            <a:r>
              <a:rPr lang="en-US" sz="3200" dirty="0" smtClean="0"/>
              <a:t>e1 =</a:t>
            </a:r>
            <a:endParaRPr lang="en-US" sz="3200" dirty="0"/>
          </a:p>
        </p:txBody>
      </p:sp>
    </p:spTree>
    <p:extLst>
      <p:ext uri="{BB962C8B-B14F-4D97-AF65-F5344CB8AC3E}">
        <p14:creationId xmlns:p14="http://schemas.microsoft.com/office/powerpoint/2010/main" val="9421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that is already solved</a:t>
            </a:r>
            <a:endParaRPr lang="en-US" dirty="0"/>
          </a:p>
        </p:txBody>
      </p:sp>
      <p:sp>
        <p:nvSpPr>
          <p:cNvPr id="5" name="Rectangle 4"/>
          <p:cNvSpPr/>
          <p:nvPr/>
        </p:nvSpPr>
        <p:spPr>
          <a:xfrm>
            <a:off x="1585555" y="210973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520184" y="21137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454813" y="21137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384713" y="2121883"/>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1164087" y="235654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71351" y="236868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0099" y="237273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08847" y="236463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10699" y="235654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577463" y="32062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2520184" y="32062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2905" y="32062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05626" y="32062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1832362" y="261953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775083" y="26316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723873" y="26316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51750" y="26316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6847" y="3218364"/>
            <a:ext cx="321669" cy="369332"/>
          </a:xfrm>
          <a:prstGeom prst="rect">
            <a:avLst/>
          </a:prstGeom>
          <a:noFill/>
        </p:spPr>
        <p:txBody>
          <a:bodyPr wrap="square" rtlCol="0">
            <a:spAutoFit/>
          </a:bodyPr>
          <a:lstStyle/>
          <a:p>
            <a:r>
              <a:rPr lang="en-US" dirty="0" smtClean="0"/>
              <a:t>…</a:t>
            </a:r>
            <a:endParaRPr lang="en-US" dirty="0"/>
          </a:p>
        </p:txBody>
      </p:sp>
      <p:sp>
        <p:nvSpPr>
          <p:cNvPr id="30" name="TextBox 29"/>
          <p:cNvSpPr txBox="1"/>
          <p:nvPr/>
        </p:nvSpPr>
        <p:spPr>
          <a:xfrm>
            <a:off x="5412387" y="2121883"/>
            <a:ext cx="321669"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728461" y="2109738"/>
            <a:ext cx="321669" cy="369332"/>
          </a:xfrm>
          <a:prstGeom prst="rect">
            <a:avLst/>
          </a:prstGeom>
          <a:noFill/>
        </p:spPr>
        <p:txBody>
          <a:bodyPr wrap="square" rtlCol="0">
            <a:spAutoFit/>
          </a:bodyPr>
          <a:lstStyle/>
          <a:p>
            <a:r>
              <a:rPr lang="en-US" dirty="0" smtClean="0"/>
              <a:t>…</a:t>
            </a:r>
            <a:endParaRPr lang="en-US" dirty="0"/>
          </a:p>
        </p:txBody>
      </p:sp>
      <p:sp>
        <p:nvSpPr>
          <p:cNvPr id="32" name="TextBox 31"/>
          <p:cNvSpPr txBox="1"/>
          <p:nvPr/>
        </p:nvSpPr>
        <p:spPr>
          <a:xfrm>
            <a:off x="5118732" y="3206219"/>
            <a:ext cx="321669" cy="369332"/>
          </a:xfrm>
          <a:prstGeom prst="rect">
            <a:avLst/>
          </a:prstGeom>
          <a:noFill/>
        </p:spPr>
        <p:txBody>
          <a:bodyPr wrap="square" rtlCol="0">
            <a:spAutoFit/>
          </a:bodyPr>
          <a:lstStyle/>
          <a:p>
            <a:r>
              <a:rPr lang="en-US" dirty="0" smtClean="0"/>
              <a:t>…</a:t>
            </a:r>
            <a:endParaRPr lang="en-US" dirty="0"/>
          </a:p>
        </p:txBody>
      </p:sp>
      <p:sp>
        <p:nvSpPr>
          <p:cNvPr id="3" name="TextBox 2"/>
          <p:cNvSpPr txBox="1"/>
          <p:nvPr/>
        </p:nvSpPr>
        <p:spPr>
          <a:xfrm>
            <a:off x="5819678" y="2121883"/>
            <a:ext cx="1606350" cy="461665"/>
          </a:xfrm>
          <a:prstGeom prst="rect">
            <a:avLst/>
          </a:prstGeom>
          <a:noFill/>
        </p:spPr>
        <p:txBody>
          <a:bodyPr wrap="square" rtlCol="0">
            <a:spAutoFit/>
          </a:bodyPr>
          <a:lstStyle/>
          <a:p>
            <a:r>
              <a:rPr lang="en-US" sz="2400" dirty="0" smtClean="0">
                <a:solidFill>
                  <a:srgbClr val="FF0000"/>
                </a:solidFill>
              </a:rPr>
              <a:t>Unknown</a:t>
            </a:r>
            <a:endParaRPr lang="en-US" dirty="0">
              <a:solidFill>
                <a:srgbClr val="FF0000"/>
              </a:solidFill>
            </a:endParaRPr>
          </a:p>
        </p:txBody>
      </p:sp>
      <p:sp>
        <p:nvSpPr>
          <p:cNvPr id="25" name="TextBox 24"/>
          <p:cNvSpPr txBox="1"/>
          <p:nvPr/>
        </p:nvSpPr>
        <p:spPr>
          <a:xfrm>
            <a:off x="5855439" y="3206219"/>
            <a:ext cx="1078298" cy="461665"/>
          </a:xfrm>
          <a:prstGeom prst="rect">
            <a:avLst/>
          </a:prstGeom>
          <a:noFill/>
        </p:spPr>
        <p:txBody>
          <a:bodyPr wrap="square" rtlCol="0">
            <a:spAutoFit/>
          </a:bodyPr>
          <a:lstStyle/>
          <a:p>
            <a:r>
              <a:rPr lang="en-US" sz="2400" dirty="0" smtClean="0">
                <a:solidFill>
                  <a:srgbClr val="00B050"/>
                </a:solidFill>
              </a:rPr>
              <a:t>Known</a:t>
            </a:r>
            <a:endParaRPr lang="en-US" dirty="0">
              <a:solidFill>
                <a:srgbClr val="00B050"/>
              </a:solidFill>
            </a:endParaRPr>
          </a:p>
        </p:txBody>
      </p:sp>
      <p:sp>
        <p:nvSpPr>
          <p:cNvPr id="37" name="Double Bracket 36"/>
          <p:cNvSpPr/>
          <p:nvPr/>
        </p:nvSpPr>
        <p:spPr>
          <a:xfrm>
            <a:off x="1254200" y="4626348"/>
            <a:ext cx="2438401"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13 </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23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32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33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350310" y="5109493"/>
            <a:ext cx="987973" cy="584775"/>
          </a:xfrm>
          <a:prstGeom prst="rect">
            <a:avLst/>
          </a:prstGeom>
          <a:noFill/>
        </p:spPr>
        <p:txBody>
          <a:bodyPr wrap="square" rtlCol="0">
            <a:spAutoFit/>
          </a:bodyPr>
          <a:lstStyle/>
          <a:p>
            <a:r>
              <a:rPr lang="en-US" sz="3200" dirty="0" err="1" smtClean="0"/>
              <a:t>tr</a:t>
            </a:r>
            <a:r>
              <a:rPr lang="en-US" sz="3200" dirty="0" smtClean="0"/>
              <a:t> =</a:t>
            </a:r>
            <a:endParaRPr lang="en-US" sz="3200" dirty="0"/>
          </a:p>
        </p:txBody>
      </p:sp>
      <p:sp>
        <p:nvSpPr>
          <p:cNvPr id="39" name="Double Bracket 38"/>
          <p:cNvSpPr/>
          <p:nvPr/>
        </p:nvSpPr>
        <p:spPr>
          <a:xfrm>
            <a:off x="5183499" y="4610208"/>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12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13</a:t>
            </a: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14 </a:t>
            </a:r>
          </a:p>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22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23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24</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32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33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34</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40" name="TextBox 39"/>
          <p:cNvSpPr txBox="1"/>
          <p:nvPr/>
        </p:nvSpPr>
        <p:spPr>
          <a:xfrm>
            <a:off x="4384713" y="5093354"/>
            <a:ext cx="987973" cy="584775"/>
          </a:xfrm>
          <a:prstGeom prst="rect">
            <a:avLst/>
          </a:prstGeom>
          <a:noFill/>
        </p:spPr>
        <p:txBody>
          <a:bodyPr wrap="square" rtlCol="0">
            <a:spAutoFit/>
          </a:bodyPr>
          <a:lstStyle/>
          <a:p>
            <a:r>
              <a:rPr lang="en-US" sz="3200" dirty="0" smtClean="0"/>
              <a:t>e =</a:t>
            </a:r>
            <a:endParaRPr lang="en-US" sz="3200" dirty="0"/>
          </a:p>
        </p:txBody>
      </p:sp>
      <p:sp>
        <p:nvSpPr>
          <p:cNvPr id="4" name="TextBox 3"/>
          <p:cNvSpPr txBox="1"/>
          <p:nvPr/>
        </p:nvSpPr>
        <p:spPr>
          <a:xfrm>
            <a:off x="8000285" y="2121883"/>
            <a:ext cx="3784045" cy="1754326"/>
          </a:xfrm>
          <a:prstGeom prst="rect">
            <a:avLst/>
          </a:prstGeom>
          <a:noFill/>
          <a:ln>
            <a:solidFill>
              <a:schemeClr val="tx1"/>
            </a:solidFill>
          </a:ln>
        </p:spPr>
        <p:txBody>
          <a:bodyPr wrap="square" rtlCol="0">
            <a:spAutoFit/>
          </a:bodyPr>
          <a:lstStyle/>
          <a:p>
            <a:r>
              <a:rPr lang="en-US" dirty="0" smtClean="0"/>
              <a:t>Forward-Backward Algorithm</a:t>
            </a:r>
          </a:p>
          <a:p>
            <a:endParaRPr lang="en-US" dirty="0"/>
          </a:p>
          <a:p>
            <a:r>
              <a:rPr lang="en-US" dirty="0" smtClean="0"/>
              <a:t>Baum-Welch Algorithm</a:t>
            </a:r>
          </a:p>
          <a:p>
            <a:endParaRPr lang="en-US" dirty="0"/>
          </a:p>
          <a:p>
            <a:r>
              <a:rPr lang="en-US" i="1" dirty="0" smtClean="0"/>
              <a:t>(Also see: </a:t>
            </a:r>
          </a:p>
          <a:p>
            <a:r>
              <a:rPr lang="en-US" i="1" dirty="0" smtClean="0"/>
              <a:t>Expectation-Maximization Algorithm)</a:t>
            </a:r>
            <a:endParaRPr lang="en-US" i="1" dirty="0"/>
          </a:p>
        </p:txBody>
      </p:sp>
    </p:spTree>
    <p:extLst>
      <p:ext uri="{BB962C8B-B14F-4D97-AF65-F5344CB8AC3E}">
        <p14:creationId xmlns:p14="http://schemas.microsoft.com/office/powerpoint/2010/main" val="82056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we are solving</a:t>
            </a:r>
            <a:endParaRPr lang="en-US" dirty="0"/>
          </a:p>
        </p:txBody>
      </p:sp>
      <p:sp>
        <p:nvSpPr>
          <p:cNvPr id="4" name="Rectangle 3"/>
          <p:cNvSpPr/>
          <p:nvPr/>
        </p:nvSpPr>
        <p:spPr>
          <a:xfrm>
            <a:off x="1942370" y="427685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6999" y="428090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1628" y="428090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41528" y="4289003"/>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520902" y="45236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28166" y="453580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96914" y="453985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65662" y="453175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67514" y="45236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34278"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76999"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9720"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62441"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2189177" y="478665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31898"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080688"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008565"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42370" y="3104042"/>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76999" y="310809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11628" y="310809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741528" y="31161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520902" y="335084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28166" y="336299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96914" y="336703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65662" y="335894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67514" y="335084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10800000">
            <a:off x="1934278" y="197241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0800000">
            <a:off x="2867908" y="197697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0800000">
            <a:off x="3857468" y="197241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0800000">
            <a:off x="4746282" y="197697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rot="10800000" flipH="1">
            <a:off x="2197270" y="249889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3129875" y="2517360"/>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H="1">
            <a:off x="4088781" y="251104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a:off x="5016658" y="251104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2466667" y="3483968"/>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474496" y="3483968"/>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402964" y="348194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410793" y="348194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4324446" y="3474993"/>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332275" y="3474993"/>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526803" y="3474993"/>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534632" y="3474993"/>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238505" y="348194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246334" y="348194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90452" y="4187545"/>
            <a:ext cx="321669" cy="369332"/>
          </a:xfrm>
          <a:prstGeom prst="rect">
            <a:avLst/>
          </a:prstGeom>
          <a:noFill/>
        </p:spPr>
        <p:txBody>
          <a:bodyPr wrap="square" rtlCol="0">
            <a:spAutoFit/>
          </a:bodyPr>
          <a:lstStyle/>
          <a:p>
            <a:r>
              <a:rPr lang="en-US" dirty="0" smtClean="0"/>
              <a:t>…</a:t>
            </a:r>
            <a:endParaRPr lang="en-US" dirty="0"/>
          </a:p>
        </p:txBody>
      </p:sp>
      <p:sp>
        <p:nvSpPr>
          <p:cNvPr id="107" name="TextBox 106"/>
          <p:cNvSpPr txBox="1"/>
          <p:nvPr/>
        </p:nvSpPr>
        <p:spPr>
          <a:xfrm>
            <a:off x="5534547" y="5343109"/>
            <a:ext cx="321669" cy="369332"/>
          </a:xfrm>
          <a:prstGeom prst="rect">
            <a:avLst/>
          </a:prstGeom>
          <a:noFill/>
        </p:spPr>
        <p:txBody>
          <a:bodyPr wrap="square" rtlCol="0">
            <a:spAutoFit/>
          </a:bodyPr>
          <a:lstStyle/>
          <a:p>
            <a:r>
              <a:rPr lang="en-US" dirty="0" smtClean="0"/>
              <a:t>…</a:t>
            </a:r>
            <a:endParaRPr lang="en-US" dirty="0"/>
          </a:p>
        </p:txBody>
      </p:sp>
      <p:sp>
        <p:nvSpPr>
          <p:cNvPr id="108" name="TextBox 107"/>
          <p:cNvSpPr txBox="1"/>
          <p:nvPr/>
        </p:nvSpPr>
        <p:spPr>
          <a:xfrm>
            <a:off x="5565583" y="1963957"/>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5744636" y="3201193"/>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1063810" y="4168244"/>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339663" y="5357708"/>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1308834" y="1992428"/>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1017994" y="3181892"/>
            <a:ext cx="321669" cy="369332"/>
          </a:xfrm>
          <a:prstGeom prst="rect">
            <a:avLst/>
          </a:prstGeom>
          <a:noFill/>
        </p:spPr>
        <p:txBody>
          <a:bodyPr wrap="square" rtlCol="0">
            <a:spAutoFit/>
          </a:bodyPr>
          <a:lstStyle/>
          <a:p>
            <a:r>
              <a:rPr lang="en-US" dirty="0" smtClean="0"/>
              <a:t>…</a:t>
            </a:r>
            <a:endParaRPr lang="en-US" dirty="0"/>
          </a:p>
        </p:txBody>
      </p:sp>
      <p:sp>
        <p:nvSpPr>
          <p:cNvPr id="62" name="Rectangle 61"/>
          <p:cNvSpPr/>
          <p:nvPr/>
        </p:nvSpPr>
        <p:spPr>
          <a:xfrm>
            <a:off x="1957213" y="310404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80571" y="1639290"/>
            <a:ext cx="5410742" cy="1200329"/>
          </a:xfrm>
          <a:prstGeom prst="rect">
            <a:avLst/>
          </a:prstGeom>
          <a:noFill/>
        </p:spPr>
        <p:txBody>
          <a:bodyPr wrap="square" rtlCol="0">
            <a:spAutoFit/>
          </a:bodyPr>
          <a:lstStyle/>
          <a:p>
            <a:r>
              <a:rPr lang="en-US" sz="2400" dirty="0" smtClean="0">
                <a:solidFill>
                  <a:srgbClr val="00B050"/>
                </a:solidFill>
              </a:rPr>
              <a:t>Given: “seq1”</a:t>
            </a:r>
          </a:p>
          <a:p>
            <a:r>
              <a:rPr lang="en-US" sz="2400" dirty="0" smtClean="0">
                <a:solidFill>
                  <a:srgbClr val="00B050"/>
                </a:solidFill>
              </a:rPr>
              <a:t>Sequence of </a:t>
            </a:r>
            <a:r>
              <a:rPr lang="en-US" sz="2400" b="1" dirty="0" smtClean="0">
                <a:solidFill>
                  <a:srgbClr val="00B050"/>
                </a:solidFill>
              </a:rPr>
              <a:t>observations</a:t>
            </a:r>
            <a:r>
              <a:rPr lang="en-US" sz="2400" dirty="0" smtClean="0">
                <a:solidFill>
                  <a:srgbClr val="00B050"/>
                </a:solidFill>
              </a:rPr>
              <a:t> from Neuron 1</a:t>
            </a:r>
          </a:p>
          <a:p>
            <a:r>
              <a:rPr lang="en-US" sz="2400" dirty="0" smtClean="0">
                <a:solidFill>
                  <a:srgbClr val="00B050"/>
                </a:solidFill>
              </a:rPr>
              <a:t>(Binned spike sequence)</a:t>
            </a:r>
            <a:endParaRPr lang="en-US" dirty="0">
              <a:solidFill>
                <a:srgbClr val="00B050"/>
              </a:solidFill>
            </a:endParaRPr>
          </a:p>
        </p:txBody>
      </p:sp>
      <p:sp>
        <p:nvSpPr>
          <p:cNvPr id="58" name="TextBox 57"/>
          <p:cNvSpPr txBox="1"/>
          <p:nvPr/>
        </p:nvSpPr>
        <p:spPr>
          <a:xfrm>
            <a:off x="6262827" y="5357708"/>
            <a:ext cx="4280742" cy="461665"/>
          </a:xfrm>
          <a:prstGeom prst="rect">
            <a:avLst/>
          </a:prstGeom>
          <a:noFill/>
        </p:spPr>
        <p:txBody>
          <a:bodyPr wrap="square" rtlCol="0">
            <a:spAutoFit/>
          </a:bodyPr>
          <a:lstStyle/>
          <a:p>
            <a:r>
              <a:rPr lang="en-US" sz="2400" dirty="0" smtClean="0">
                <a:solidFill>
                  <a:srgbClr val="00B050"/>
                </a:solidFill>
              </a:rPr>
              <a:t>Given: “seq2”</a:t>
            </a:r>
            <a:endParaRPr lang="en-US" dirty="0">
              <a:solidFill>
                <a:srgbClr val="00B050"/>
              </a:solidFill>
            </a:endParaRPr>
          </a:p>
        </p:txBody>
      </p:sp>
      <p:sp>
        <p:nvSpPr>
          <p:cNvPr id="59" name="TextBox 58"/>
          <p:cNvSpPr txBox="1"/>
          <p:nvPr/>
        </p:nvSpPr>
        <p:spPr>
          <a:xfrm>
            <a:off x="6180571" y="3066443"/>
            <a:ext cx="5531473" cy="830997"/>
          </a:xfrm>
          <a:prstGeom prst="rect">
            <a:avLst/>
          </a:prstGeom>
          <a:noFill/>
        </p:spPr>
        <p:txBody>
          <a:bodyPr wrap="square" rtlCol="0">
            <a:spAutoFit/>
          </a:bodyPr>
          <a:lstStyle/>
          <a:p>
            <a:r>
              <a:rPr lang="en-US" sz="2400" dirty="0" smtClean="0">
                <a:solidFill>
                  <a:srgbClr val="FF0000"/>
                </a:solidFill>
              </a:rPr>
              <a:t>Unknown: “states1”</a:t>
            </a:r>
          </a:p>
          <a:p>
            <a:r>
              <a:rPr lang="en-US" sz="2400" dirty="0" smtClean="0">
                <a:solidFill>
                  <a:srgbClr val="FF0000"/>
                </a:solidFill>
              </a:rPr>
              <a:t>Sequence of </a:t>
            </a:r>
            <a:r>
              <a:rPr lang="en-US" sz="2400" b="1" dirty="0" smtClean="0">
                <a:solidFill>
                  <a:srgbClr val="FF0000"/>
                </a:solidFill>
              </a:rPr>
              <a:t>hidden states </a:t>
            </a:r>
            <a:r>
              <a:rPr lang="en-US" sz="2400" dirty="0" smtClean="0">
                <a:solidFill>
                  <a:srgbClr val="FF0000"/>
                </a:solidFill>
              </a:rPr>
              <a:t>from Neuron 1 </a:t>
            </a:r>
            <a:endParaRPr lang="en-US" dirty="0">
              <a:solidFill>
                <a:srgbClr val="FF0000"/>
              </a:solidFill>
            </a:endParaRPr>
          </a:p>
        </p:txBody>
      </p:sp>
      <p:sp>
        <p:nvSpPr>
          <p:cNvPr id="60" name="TextBox 59"/>
          <p:cNvSpPr txBox="1"/>
          <p:nvPr/>
        </p:nvSpPr>
        <p:spPr>
          <a:xfrm>
            <a:off x="6262827" y="4276006"/>
            <a:ext cx="5382941" cy="461665"/>
          </a:xfrm>
          <a:prstGeom prst="rect">
            <a:avLst/>
          </a:prstGeom>
          <a:noFill/>
        </p:spPr>
        <p:txBody>
          <a:bodyPr wrap="square" rtlCol="0">
            <a:spAutoFit/>
          </a:bodyPr>
          <a:lstStyle/>
          <a:p>
            <a:r>
              <a:rPr lang="en-US" sz="2400" dirty="0" smtClean="0">
                <a:solidFill>
                  <a:srgbClr val="FF0000"/>
                </a:solidFill>
              </a:rPr>
              <a:t>Unknown: “states2”</a:t>
            </a:r>
            <a:endParaRPr lang="en-US" dirty="0">
              <a:solidFill>
                <a:srgbClr val="FF0000"/>
              </a:solidFill>
            </a:endParaRPr>
          </a:p>
        </p:txBody>
      </p:sp>
    </p:spTree>
    <p:extLst>
      <p:ext uri="{BB962C8B-B14F-4D97-AF65-F5344CB8AC3E}">
        <p14:creationId xmlns:p14="http://schemas.microsoft.com/office/powerpoint/2010/main" val="1644539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uble Bracket 16"/>
          <p:cNvSpPr/>
          <p:nvPr/>
        </p:nvSpPr>
        <p:spPr>
          <a:xfrm>
            <a:off x="7705397" y="4800126"/>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12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13</a:t>
            </a: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14 </a:t>
            </a:r>
          </a:p>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22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23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24</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32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33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34</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18" name="TextBox 17"/>
          <p:cNvSpPr txBox="1"/>
          <p:nvPr/>
        </p:nvSpPr>
        <p:spPr>
          <a:xfrm>
            <a:off x="6717424" y="5283271"/>
            <a:ext cx="987973" cy="584775"/>
          </a:xfrm>
          <a:prstGeom prst="rect">
            <a:avLst/>
          </a:prstGeom>
          <a:noFill/>
        </p:spPr>
        <p:txBody>
          <a:bodyPr wrap="square" rtlCol="0">
            <a:spAutoFit/>
          </a:bodyPr>
          <a:lstStyle/>
          <a:p>
            <a:r>
              <a:rPr lang="en-US" sz="3200" dirty="0" smtClean="0"/>
              <a:t>e2 =</a:t>
            </a:r>
            <a:endParaRPr lang="en-US" sz="3200" dirty="0"/>
          </a:p>
        </p:txBody>
      </p:sp>
      <p:sp>
        <p:nvSpPr>
          <p:cNvPr id="19" name="Double Bracket 18"/>
          <p:cNvSpPr/>
          <p:nvPr/>
        </p:nvSpPr>
        <p:spPr>
          <a:xfrm>
            <a:off x="1555806" y="5041699"/>
            <a:ext cx="4072758"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12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13</a:t>
            </a: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14</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15 </a:t>
            </a:r>
          </a:p>
          <a:p>
            <a:pPr algn="ct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21</a:t>
            </a:r>
            <a:r>
              <a:rPr lang="en-US" sz="3200" dirty="0" smtClean="0">
                <a:solidFill>
                  <a:srgbClr val="FF0000"/>
                </a:solidFill>
                <a:latin typeface="Courier New" panose="02070309020205020404" pitchFamily="49" charset="0"/>
                <a:cs typeface="Courier New" panose="02070309020205020404" pitchFamily="49" charset="0"/>
              </a:rPr>
              <a:t> b</a:t>
            </a:r>
            <a:r>
              <a:rPr lang="en-US" sz="3200" baseline="-25000" dirty="0" smtClean="0">
                <a:solidFill>
                  <a:srgbClr val="FF0000"/>
                </a:solidFill>
                <a:latin typeface="Courier New" panose="02070309020205020404" pitchFamily="49" charset="0"/>
                <a:cs typeface="Courier New" panose="02070309020205020404" pitchFamily="49" charset="0"/>
              </a:rPr>
              <a:t>22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23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24</a:t>
            </a: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b</a:t>
            </a:r>
            <a:r>
              <a:rPr lang="en-US" sz="3200" baseline="-25000" dirty="0" smtClean="0">
                <a:solidFill>
                  <a:srgbClr val="FF0000"/>
                </a:solidFill>
                <a:latin typeface="Courier New" panose="02070309020205020404" pitchFamily="49" charset="0"/>
                <a:cs typeface="Courier New" panose="02070309020205020404" pitchFamily="49" charset="0"/>
              </a:rPr>
              <a:t>2</a:t>
            </a:r>
            <a:r>
              <a:rPr lang="en-US" sz="3200" baseline="-25000" dirty="0">
                <a:solidFill>
                  <a:srgbClr val="FF0000"/>
                </a:solidFill>
                <a:latin typeface="Courier New" panose="02070309020205020404" pitchFamily="49" charset="0"/>
                <a:cs typeface="Courier New" panose="02070309020205020404" pitchFamily="49" charset="0"/>
              </a:rPr>
              <a:t>5</a:t>
            </a:r>
            <a:r>
              <a:rPr lang="en-US" sz="3200" baseline="-25000" dirty="0" smtClean="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0" name="TextBox 19"/>
          <p:cNvSpPr txBox="1"/>
          <p:nvPr/>
        </p:nvSpPr>
        <p:spPr>
          <a:xfrm>
            <a:off x="624601" y="5224050"/>
            <a:ext cx="987973" cy="584775"/>
          </a:xfrm>
          <a:prstGeom prst="rect">
            <a:avLst/>
          </a:prstGeom>
          <a:noFill/>
        </p:spPr>
        <p:txBody>
          <a:bodyPr wrap="square" rtlCol="0">
            <a:spAutoFit/>
          </a:bodyPr>
          <a:lstStyle/>
          <a:p>
            <a:r>
              <a:rPr lang="en-US" sz="3200" dirty="0" smtClean="0"/>
              <a:t>e1 =</a:t>
            </a:r>
            <a:endParaRPr lang="en-US" sz="3200" dirty="0"/>
          </a:p>
        </p:txBody>
      </p:sp>
      <p:sp>
        <p:nvSpPr>
          <p:cNvPr id="21" name="Double Bracket 20"/>
          <p:cNvSpPr/>
          <p:nvPr/>
        </p:nvSpPr>
        <p:spPr>
          <a:xfrm>
            <a:off x="7230151" y="2493264"/>
            <a:ext cx="3216166"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121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131 </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221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231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321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331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6242178" y="2976409"/>
            <a:ext cx="987973" cy="584775"/>
          </a:xfrm>
          <a:prstGeom prst="rect">
            <a:avLst/>
          </a:prstGeom>
          <a:noFill/>
        </p:spPr>
        <p:txBody>
          <a:bodyPr wrap="square" rtlCol="0">
            <a:spAutoFit/>
          </a:bodyPr>
          <a:lstStyle/>
          <a:p>
            <a:r>
              <a:rPr lang="en-US" sz="3200" dirty="0" smtClean="0"/>
              <a:t>tr2 =</a:t>
            </a:r>
            <a:endParaRPr lang="en-US" sz="3200" dirty="0"/>
          </a:p>
        </p:txBody>
      </p:sp>
      <p:sp>
        <p:nvSpPr>
          <p:cNvPr id="23" name="Double Bracket 22"/>
          <p:cNvSpPr/>
          <p:nvPr/>
        </p:nvSpPr>
        <p:spPr>
          <a:xfrm>
            <a:off x="8139296" y="903344"/>
            <a:ext cx="3216166"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112</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132 </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212</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232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312</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322 </a:t>
            </a: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332 </a:t>
            </a:r>
            <a:endParaRPr lang="en-US" sz="3200" baseline="-25000" dirty="0">
              <a:solidFill>
                <a:srgbClr val="FF0000"/>
              </a:solidFill>
              <a:latin typeface="Courier New" panose="02070309020205020404" pitchFamily="49" charset="0"/>
              <a:cs typeface="Courier New" panose="02070309020205020404" pitchFamily="49" charset="0"/>
            </a:endParaRPr>
          </a:p>
        </p:txBody>
      </p:sp>
      <p:cxnSp>
        <p:nvCxnSpPr>
          <p:cNvPr id="24" name="Straight Connector 23"/>
          <p:cNvCxnSpPr/>
          <p:nvPr/>
        </p:nvCxnSpPr>
        <p:spPr>
          <a:xfrm flipH="1">
            <a:off x="7230151" y="1048694"/>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446317" y="2357274"/>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405863" y="100984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1877696" y="2840420"/>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121</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211</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221</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8" name="TextBox 27"/>
          <p:cNvSpPr txBox="1"/>
          <p:nvPr/>
        </p:nvSpPr>
        <p:spPr>
          <a:xfrm>
            <a:off x="784621" y="3081079"/>
            <a:ext cx="987973" cy="584775"/>
          </a:xfrm>
          <a:prstGeom prst="rect">
            <a:avLst/>
          </a:prstGeom>
          <a:noFill/>
        </p:spPr>
        <p:txBody>
          <a:bodyPr wrap="square" rtlCol="0">
            <a:spAutoFit/>
          </a:bodyPr>
          <a:lstStyle/>
          <a:p>
            <a:r>
              <a:rPr lang="en-US" sz="3200" dirty="0" smtClean="0"/>
              <a:t>tr1 =</a:t>
            </a:r>
            <a:endParaRPr lang="en-US" sz="3200" dirty="0"/>
          </a:p>
        </p:txBody>
      </p:sp>
      <p:cxnSp>
        <p:nvCxnSpPr>
          <p:cNvPr id="29" name="Straight Connector 28"/>
          <p:cNvCxnSpPr/>
          <p:nvPr/>
        </p:nvCxnSpPr>
        <p:spPr>
          <a:xfrm flipH="1">
            <a:off x="1877697" y="748849"/>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864488" y="850340"/>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74663" y="1772499"/>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Double Bracket 31"/>
          <p:cNvSpPr/>
          <p:nvPr/>
        </p:nvSpPr>
        <p:spPr>
          <a:xfrm>
            <a:off x="2554696" y="1842138"/>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112</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122</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212</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222</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33" name="Double Bracket 32"/>
          <p:cNvSpPr/>
          <p:nvPr/>
        </p:nvSpPr>
        <p:spPr>
          <a:xfrm>
            <a:off x="3284371" y="755394"/>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113</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123</a:t>
            </a:r>
          </a:p>
          <a:p>
            <a:pPr algn="ctr"/>
            <a:r>
              <a:rPr lang="en-US" sz="3200" dirty="0" smtClean="0">
                <a:solidFill>
                  <a:srgbClr val="FF0000"/>
                </a:solidFill>
                <a:latin typeface="Courier New" panose="02070309020205020404" pitchFamily="49" charset="0"/>
                <a:cs typeface="Courier New" panose="02070309020205020404" pitchFamily="49" charset="0"/>
              </a:rPr>
              <a:t>a</a:t>
            </a:r>
            <a:r>
              <a:rPr lang="en-US" sz="3200" baseline="-25000" dirty="0" smtClean="0">
                <a:solidFill>
                  <a:srgbClr val="FF0000"/>
                </a:solidFill>
                <a:latin typeface="Courier New" panose="02070309020205020404" pitchFamily="49" charset="0"/>
                <a:cs typeface="Courier New" panose="02070309020205020404" pitchFamily="49" charset="0"/>
              </a:rPr>
              <a:t>213</a:t>
            </a:r>
            <a:r>
              <a:rPr lang="en-US" sz="3200" dirty="0" smtClean="0">
                <a:solidFill>
                  <a:srgbClr val="FF0000"/>
                </a:solidFill>
                <a:latin typeface="Courier New" panose="02070309020205020404" pitchFamily="49" charset="0"/>
                <a:cs typeface="Courier New" panose="02070309020205020404" pitchFamily="49" charset="0"/>
              </a:rPr>
              <a:t> a</a:t>
            </a:r>
            <a:r>
              <a:rPr lang="en-US" sz="3200" baseline="-25000" dirty="0" smtClean="0">
                <a:solidFill>
                  <a:srgbClr val="FF0000"/>
                </a:solidFill>
                <a:latin typeface="Courier New" panose="02070309020205020404" pitchFamily="49" charset="0"/>
                <a:cs typeface="Courier New" panose="02070309020205020404" pitchFamily="49" charset="0"/>
              </a:rPr>
              <a:t>223</a:t>
            </a:r>
            <a:endParaRPr lang="en-US" sz="3200"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134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ounded Rectangle 3"/>
          <p:cNvSpPr/>
          <p:nvPr/>
        </p:nvSpPr>
        <p:spPr>
          <a:xfrm>
            <a:off x="517236" y="1690688"/>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algn="ctr"/>
            <a:r>
              <a:rPr lang="en-US" dirty="0" smtClean="0"/>
              <a:t>(estimate state sequence)</a:t>
            </a:r>
            <a:endParaRPr lang="en-US" dirty="0"/>
          </a:p>
        </p:txBody>
      </p:sp>
      <p:sp>
        <p:nvSpPr>
          <p:cNvPr id="5" name="Rounded Rectangle 4"/>
          <p:cNvSpPr/>
          <p:nvPr/>
        </p:nvSpPr>
        <p:spPr>
          <a:xfrm>
            <a:off x="517237" y="3149600"/>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states</a:t>
            </a:r>
          </a:p>
          <a:p>
            <a:pPr algn="ctr"/>
            <a:r>
              <a:rPr lang="en-US" dirty="0" smtClean="0"/>
              <a:t>(based on the state in the </a:t>
            </a:r>
            <a:r>
              <a:rPr lang="en-US" b="1" i="1" u="sng" dirty="0" smtClean="0"/>
              <a:t>other</a:t>
            </a:r>
            <a:r>
              <a:rPr lang="en-US" dirty="0" smtClean="0"/>
              <a:t> sequence)</a:t>
            </a:r>
            <a:endParaRPr lang="en-US" dirty="0"/>
          </a:p>
        </p:txBody>
      </p:sp>
      <p:sp>
        <p:nvSpPr>
          <p:cNvPr id="6" name="Rounded Rectangle 5"/>
          <p:cNvSpPr/>
          <p:nvPr/>
        </p:nvSpPr>
        <p:spPr>
          <a:xfrm>
            <a:off x="517236" y="4608512"/>
            <a:ext cx="2789381"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(estimate the model, i.e. the TR and E matrices)</a:t>
            </a:r>
            <a:endParaRPr lang="en-US" dirty="0"/>
          </a:p>
        </p:txBody>
      </p:sp>
      <p:sp>
        <p:nvSpPr>
          <p:cNvPr id="7" name="Diamond 6"/>
          <p:cNvSpPr/>
          <p:nvPr/>
        </p:nvSpPr>
        <p:spPr>
          <a:xfrm>
            <a:off x="4154049" y="4737819"/>
            <a:ext cx="2613891" cy="86821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Converged?</a:t>
            </a:r>
            <a:endParaRPr lang="en-US" dirty="0"/>
          </a:p>
        </p:txBody>
      </p:sp>
      <p:sp>
        <p:nvSpPr>
          <p:cNvPr id="8" name="Rectangle 7"/>
          <p:cNvSpPr/>
          <p:nvPr/>
        </p:nvSpPr>
        <p:spPr>
          <a:xfrm>
            <a:off x="8358908" y="4857893"/>
            <a:ext cx="748146" cy="62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Yes</a:t>
            </a:r>
            <a:endParaRPr lang="en-US" dirty="0"/>
          </a:p>
        </p:txBody>
      </p:sp>
      <p:sp>
        <p:nvSpPr>
          <p:cNvPr id="10" name="Rectangle 9"/>
          <p:cNvSpPr/>
          <p:nvPr/>
        </p:nvSpPr>
        <p:spPr>
          <a:xfrm>
            <a:off x="5112322" y="3359727"/>
            <a:ext cx="697347" cy="641927"/>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12" name="Rounded Rectangle 11"/>
          <p:cNvSpPr/>
          <p:nvPr/>
        </p:nvSpPr>
        <p:spPr>
          <a:xfrm>
            <a:off x="7338291" y="3149817"/>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final estimated states and model</a:t>
            </a:r>
            <a:endParaRPr lang="en-US" dirty="0"/>
          </a:p>
        </p:txBody>
      </p:sp>
      <p:cxnSp>
        <p:nvCxnSpPr>
          <p:cNvPr id="14" name="Straight Arrow Connector 13"/>
          <p:cNvCxnSpPr>
            <a:stCxn id="4" idx="2"/>
            <a:endCxn id="5" idx="0"/>
          </p:cNvCxnSpPr>
          <p:nvPr/>
        </p:nvCxnSpPr>
        <p:spPr>
          <a:xfrm>
            <a:off x="1911926" y="2817524"/>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1925" y="4285888"/>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3306617" y="5171929"/>
            <a:ext cx="886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6807200" y="5171929"/>
            <a:ext cx="15517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10" idx="2"/>
          </p:cNvCxnSpPr>
          <p:nvPr/>
        </p:nvCxnSpPr>
        <p:spPr>
          <a:xfrm flipV="1">
            <a:off x="5460995" y="4001654"/>
            <a:ext cx="1" cy="7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8732981" y="4276653"/>
            <a:ext cx="0" cy="61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0"/>
          </p:cNvCxnSpPr>
          <p:nvPr/>
        </p:nvCxnSpPr>
        <p:spPr>
          <a:xfrm rot="16200000" flipV="1">
            <a:off x="3635661" y="1534392"/>
            <a:ext cx="1496290" cy="2154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921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hmmdecode2D</a:t>
            </a:r>
          </a:p>
          <a:p>
            <a:r>
              <a:rPr lang="en-US" dirty="0" smtClean="0"/>
              <a:t>hmmtrain2D</a:t>
            </a:r>
          </a:p>
          <a:p>
            <a:r>
              <a:rPr lang="en-US" dirty="0" err="1" smtClean="0"/>
              <a:t>aggregateStates</a:t>
            </a:r>
            <a:endParaRPr lang="en-US" dirty="0"/>
          </a:p>
        </p:txBody>
      </p:sp>
    </p:spTree>
    <p:extLst>
      <p:ext uri="{BB962C8B-B14F-4D97-AF65-F5344CB8AC3E}">
        <p14:creationId xmlns:p14="http://schemas.microsoft.com/office/powerpoint/2010/main" val="767531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2D decode</a:t>
            </a:r>
            <a:endParaRPr lang="en-US" dirty="0"/>
          </a:p>
        </p:txBody>
      </p:sp>
      <p:sp>
        <p:nvSpPr>
          <p:cNvPr id="4" name="Rounded Rectangle 3"/>
          <p:cNvSpPr/>
          <p:nvPr/>
        </p:nvSpPr>
        <p:spPr>
          <a:xfrm>
            <a:off x="517236" y="1690688"/>
            <a:ext cx="2789380" cy="11268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algn="ctr"/>
            <a:r>
              <a:rPr lang="en-US" dirty="0" smtClean="0"/>
              <a:t>(estimate state sequence)</a:t>
            </a:r>
            <a:endParaRPr lang="en-US" dirty="0"/>
          </a:p>
        </p:txBody>
      </p:sp>
      <p:sp>
        <p:nvSpPr>
          <p:cNvPr id="5" name="Rounded Rectangle 4"/>
          <p:cNvSpPr/>
          <p:nvPr/>
        </p:nvSpPr>
        <p:spPr>
          <a:xfrm>
            <a:off x="517237" y="3149600"/>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states</a:t>
            </a:r>
          </a:p>
          <a:p>
            <a:pPr algn="ctr"/>
            <a:r>
              <a:rPr lang="en-US" dirty="0" smtClean="0"/>
              <a:t>(based on the state in the </a:t>
            </a:r>
            <a:r>
              <a:rPr lang="en-US" b="1" i="1" u="sng" dirty="0" smtClean="0"/>
              <a:t>other</a:t>
            </a:r>
            <a:r>
              <a:rPr lang="en-US" dirty="0" smtClean="0"/>
              <a:t> sequence)</a:t>
            </a:r>
            <a:endParaRPr lang="en-US" dirty="0"/>
          </a:p>
        </p:txBody>
      </p:sp>
      <p:sp>
        <p:nvSpPr>
          <p:cNvPr id="6" name="Rounded Rectangle 5"/>
          <p:cNvSpPr/>
          <p:nvPr/>
        </p:nvSpPr>
        <p:spPr>
          <a:xfrm>
            <a:off x="517236" y="4608512"/>
            <a:ext cx="2789381"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(estimate the model, i.e. the TR and E matrices)</a:t>
            </a:r>
            <a:endParaRPr lang="en-US" dirty="0"/>
          </a:p>
        </p:txBody>
      </p:sp>
      <p:sp>
        <p:nvSpPr>
          <p:cNvPr id="7" name="Diamond 6"/>
          <p:cNvSpPr/>
          <p:nvPr/>
        </p:nvSpPr>
        <p:spPr>
          <a:xfrm>
            <a:off x="4154049" y="4737819"/>
            <a:ext cx="2613891" cy="86821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Converged?</a:t>
            </a:r>
            <a:endParaRPr lang="en-US" dirty="0"/>
          </a:p>
        </p:txBody>
      </p:sp>
      <p:sp>
        <p:nvSpPr>
          <p:cNvPr id="8" name="Rectangle 7"/>
          <p:cNvSpPr/>
          <p:nvPr/>
        </p:nvSpPr>
        <p:spPr>
          <a:xfrm>
            <a:off x="8358908" y="4857893"/>
            <a:ext cx="748146" cy="62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Yes</a:t>
            </a:r>
            <a:endParaRPr lang="en-US" dirty="0"/>
          </a:p>
        </p:txBody>
      </p:sp>
      <p:sp>
        <p:nvSpPr>
          <p:cNvPr id="10" name="Rectangle 9"/>
          <p:cNvSpPr/>
          <p:nvPr/>
        </p:nvSpPr>
        <p:spPr>
          <a:xfrm>
            <a:off x="5112322" y="3359727"/>
            <a:ext cx="697347" cy="641927"/>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12" name="Rounded Rectangle 11"/>
          <p:cNvSpPr/>
          <p:nvPr/>
        </p:nvSpPr>
        <p:spPr>
          <a:xfrm>
            <a:off x="7338291" y="3149817"/>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final estimated states and model</a:t>
            </a:r>
            <a:endParaRPr lang="en-US" dirty="0"/>
          </a:p>
        </p:txBody>
      </p:sp>
      <p:cxnSp>
        <p:nvCxnSpPr>
          <p:cNvPr id="14" name="Straight Arrow Connector 13"/>
          <p:cNvCxnSpPr>
            <a:stCxn id="4" idx="2"/>
            <a:endCxn id="5" idx="0"/>
          </p:cNvCxnSpPr>
          <p:nvPr/>
        </p:nvCxnSpPr>
        <p:spPr>
          <a:xfrm>
            <a:off x="1911926" y="2817524"/>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1925" y="4285888"/>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3306617" y="5171929"/>
            <a:ext cx="886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6807200" y="5171929"/>
            <a:ext cx="15517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10" idx="2"/>
          </p:cNvCxnSpPr>
          <p:nvPr/>
        </p:nvCxnSpPr>
        <p:spPr>
          <a:xfrm flipV="1">
            <a:off x="5460995" y="4001654"/>
            <a:ext cx="1" cy="7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8732981" y="4276653"/>
            <a:ext cx="0" cy="61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0"/>
          </p:cNvCxnSpPr>
          <p:nvPr/>
        </p:nvCxnSpPr>
        <p:spPr>
          <a:xfrm rot="16200000" flipV="1">
            <a:off x="3635661" y="1534392"/>
            <a:ext cx="1496290" cy="2154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01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Neuroscience</a:t>
            </a:r>
            <a:endParaRPr lang="en-US" dirty="0"/>
          </a:p>
        </p:txBody>
      </p:sp>
      <p:sp>
        <p:nvSpPr>
          <p:cNvPr id="3" name="Content Placeholder 2"/>
          <p:cNvSpPr>
            <a:spLocks noGrp="1"/>
          </p:cNvSpPr>
          <p:nvPr>
            <p:ph idx="1"/>
          </p:nvPr>
        </p:nvSpPr>
        <p:spPr/>
        <p:txBody>
          <a:bodyPr/>
          <a:lstStyle/>
          <a:p>
            <a:r>
              <a:rPr lang="en-US" dirty="0" smtClean="0"/>
              <a:t>One neuron individually encodes a lot of information</a:t>
            </a:r>
          </a:p>
          <a:p>
            <a:pPr lvl="1"/>
            <a:r>
              <a:rPr lang="en-US" dirty="0" smtClean="0"/>
              <a:t>Single-unit recordings</a:t>
            </a:r>
          </a:p>
          <a:p>
            <a:pPr lvl="1"/>
            <a:r>
              <a:rPr lang="en-US" dirty="0" smtClean="0"/>
              <a:t>1-D HMM analysis</a:t>
            </a:r>
          </a:p>
          <a:p>
            <a:r>
              <a:rPr lang="en-US" dirty="0" smtClean="0"/>
              <a:t>10</a:t>
            </a:r>
            <a:r>
              <a:rPr lang="en-US" baseline="30000" dirty="0" smtClean="0"/>
              <a:t>11</a:t>
            </a:r>
            <a:r>
              <a:rPr lang="en-US" dirty="0"/>
              <a:t> </a:t>
            </a:r>
            <a:r>
              <a:rPr lang="en-US" dirty="0" smtClean="0"/>
              <a:t>neurons in the brain active simultaneously </a:t>
            </a:r>
            <a:endParaRPr lang="en-US" baseline="30000" dirty="0" smtClean="0"/>
          </a:p>
          <a:p>
            <a:pPr lvl="1"/>
            <a:r>
              <a:rPr lang="en-US" dirty="0" smtClean="0"/>
              <a:t>Information encoded in interactions</a:t>
            </a:r>
          </a:p>
          <a:p>
            <a:r>
              <a:rPr lang="en-US" dirty="0" smtClean="0"/>
              <a:t>Want to account for interactions, but preserve “individuality”</a:t>
            </a:r>
          </a:p>
          <a:p>
            <a:pPr lvl="1"/>
            <a:r>
              <a:rPr lang="en-US" dirty="0" smtClean="0"/>
              <a:t>Solution: pseudo-multidimensional HMM analysis</a:t>
            </a:r>
          </a:p>
        </p:txBody>
      </p:sp>
    </p:spTree>
    <p:extLst>
      <p:ext uri="{BB962C8B-B14F-4D97-AF65-F5344CB8AC3E}">
        <p14:creationId xmlns:p14="http://schemas.microsoft.com/office/powerpoint/2010/main" val="1151907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2D decode</a:t>
            </a:r>
            <a:endParaRPr lang="en-US" dirty="0"/>
          </a:p>
        </p:txBody>
      </p:sp>
      <p:sp>
        <p:nvSpPr>
          <p:cNvPr id="3" name="Content Placeholder 2"/>
          <p:cNvSpPr>
            <a:spLocks noGrp="1"/>
          </p:cNvSpPr>
          <p:nvPr>
            <p:ph idx="1"/>
          </p:nvPr>
        </p:nvSpPr>
        <p:spPr>
          <a:xfrm>
            <a:off x="838200" y="1825624"/>
            <a:ext cx="3150870" cy="4117975"/>
          </a:xfrm>
        </p:spPr>
        <p:txBody>
          <a:bodyPr>
            <a:normAutofit/>
          </a:bodyPr>
          <a:lstStyle/>
          <a:p>
            <a:pPr marL="0" indent="0">
              <a:buNone/>
            </a:pPr>
            <a:r>
              <a:rPr lang="en-US" dirty="0" smtClean="0"/>
              <a:t>Given a sequence of observations and a model what is the corresponding </a:t>
            </a:r>
            <a:r>
              <a:rPr lang="en-US" dirty="0"/>
              <a:t>state sequence that best explains the observations?</a:t>
            </a:r>
          </a:p>
          <a:p>
            <a:endParaRPr lang="en-US" dirty="0"/>
          </a:p>
        </p:txBody>
      </p:sp>
      <p:sp>
        <p:nvSpPr>
          <p:cNvPr id="64" name="Rectangle 63"/>
          <p:cNvSpPr/>
          <p:nvPr/>
        </p:nvSpPr>
        <p:spPr>
          <a:xfrm>
            <a:off x="6205760" y="385847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5" name="Rectangle 64"/>
          <p:cNvSpPr/>
          <p:nvPr/>
        </p:nvSpPr>
        <p:spPr>
          <a:xfrm>
            <a:off x="7140389" y="386252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6" name="Rectangle 65"/>
          <p:cNvSpPr/>
          <p:nvPr/>
        </p:nvSpPr>
        <p:spPr>
          <a:xfrm>
            <a:off x="8075018" y="386252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7" name="Rectangle 66"/>
          <p:cNvSpPr/>
          <p:nvPr/>
        </p:nvSpPr>
        <p:spPr>
          <a:xfrm>
            <a:off x="9004918" y="387062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68" name="Straight Arrow Connector 67"/>
          <p:cNvCxnSpPr/>
          <p:nvPr/>
        </p:nvCxnSpPr>
        <p:spPr>
          <a:xfrm>
            <a:off x="5784292" y="410528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591556" y="411742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660304" y="412147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729052" y="411337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530904" y="410528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197668"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4" name="Oval 73"/>
          <p:cNvSpPr/>
          <p:nvPr/>
        </p:nvSpPr>
        <p:spPr>
          <a:xfrm>
            <a:off x="7140389"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5" name="Oval 74"/>
          <p:cNvSpPr/>
          <p:nvPr/>
        </p:nvSpPr>
        <p:spPr>
          <a:xfrm>
            <a:off x="8083110"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6" name="Oval 75"/>
          <p:cNvSpPr/>
          <p:nvPr/>
        </p:nvSpPr>
        <p:spPr>
          <a:xfrm>
            <a:off x="9025831"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77" name="Straight Arrow Connector 76"/>
          <p:cNvCxnSpPr/>
          <p:nvPr/>
        </p:nvCxnSpPr>
        <p:spPr>
          <a:xfrm flipH="1">
            <a:off x="6452567" y="436827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7395288"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8344078"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9271955"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205760" y="2685659"/>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140389" y="268970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3" name="Rectangle 82"/>
          <p:cNvSpPr/>
          <p:nvPr/>
        </p:nvSpPr>
        <p:spPr>
          <a:xfrm>
            <a:off x="8075018" y="268970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4" name="Rectangle 83"/>
          <p:cNvSpPr/>
          <p:nvPr/>
        </p:nvSpPr>
        <p:spPr>
          <a:xfrm>
            <a:off x="9004918" y="269780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85" name="Straight Arrow Connector 84"/>
          <p:cNvCxnSpPr/>
          <p:nvPr/>
        </p:nvCxnSpPr>
        <p:spPr>
          <a:xfrm>
            <a:off x="5784292" y="293246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91556" y="294460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660304" y="294865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729052" y="294055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530904" y="293246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6197668" y="155403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1" name="Oval 90"/>
          <p:cNvSpPr/>
          <p:nvPr/>
        </p:nvSpPr>
        <p:spPr>
          <a:xfrm>
            <a:off x="7131298" y="155858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2" name="Oval 91"/>
          <p:cNvSpPr/>
          <p:nvPr/>
        </p:nvSpPr>
        <p:spPr>
          <a:xfrm rot="21416625">
            <a:off x="8120858" y="155403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3" name="Oval 92"/>
          <p:cNvSpPr/>
          <p:nvPr/>
        </p:nvSpPr>
        <p:spPr>
          <a:xfrm>
            <a:off x="9009672" y="155858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4" name="Straight Arrow Connector 93"/>
          <p:cNvCxnSpPr/>
          <p:nvPr/>
        </p:nvCxnSpPr>
        <p:spPr>
          <a:xfrm rot="10800000" flipH="1">
            <a:off x="6460660" y="208051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H="1">
            <a:off x="7393265" y="209897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0800000" flipH="1">
            <a:off x="8352171" y="209266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H="1">
            <a:off x="9280048" y="209266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730057" y="306558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6737886" y="306558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666354" y="306355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674183" y="306355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8587836" y="3056610"/>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595665" y="3056610"/>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790193" y="3056610"/>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798022" y="3056610"/>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9501895" y="306355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9509724" y="306355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0053842" y="3769162"/>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9797937" y="4924726"/>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9828973" y="1545574"/>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0008026" y="2782810"/>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5327200" y="3749861"/>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5603053" y="4939325"/>
            <a:ext cx="321669" cy="369332"/>
          </a:xfrm>
          <a:prstGeom prst="rect">
            <a:avLst/>
          </a:prstGeom>
          <a:noFill/>
        </p:spPr>
        <p:txBody>
          <a:bodyPr wrap="square" rtlCol="0">
            <a:spAutoFit/>
          </a:bodyPr>
          <a:lstStyle/>
          <a:p>
            <a:r>
              <a:rPr lang="en-US" dirty="0" smtClean="0"/>
              <a:t>…</a:t>
            </a:r>
            <a:endParaRPr lang="en-US" dirty="0"/>
          </a:p>
        </p:txBody>
      </p:sp>
      <p:sp>
        <p:nvSpPr>
          <p:cNvPr id="114" name="TextBox 113"/>
          <p:cNvSpPr txBox="1"/>
          <p:nvPr/>
        </p:nvSpPr>
        <p:spPr>
          <a:xfrm>
            <a:off x="5572224" y="1574045"/>
            <a:ext cx="321669" cy="369332"/>
          </a:xfrm>
          <a:prstGeom prst="rect">
            <a:avLst/>
          </a:prstGeom>
          <a:noFill/>
        </p:spPr>
        <p:txBody>
          <a:bodyPr wrap="square" rtlCol="0">
            <a:spAutoFit/>
          </a:bodyPr>
          <a:lstStyle/>
          <a:p>
            <a:r>
              <a:rPr lang="en-US" dirty="0" smtClean="0"/>
              <a:t>…</a:t>
            </a:r>
            <a:endParaRPr lang="en-US" dirty="0"/>
          </a:p>
        </p:txBody>
      </p:sp>
      <p:sp>
        <p:nvSpPr>
          <p:cNvPr id="115" name="TextBox 114"/>
          <p:cNvSpPr txBox="1"/>
          <p:nvPr/>
        </p:nvSpPr>
        <p:spPr>
          <a:xfrm>
            <a:off x="5281384" y="2763509"/>
            <a:ext cx="321669" cy="369332"/>
          </a:xfrm>
          <a:prstGeom prst="rect">
            <a:avLst/>
          </a:prstGeom>
          <a:noFill/>
        </p:spPr>
        <p:txBody>
          <a:bodyPr wrap="square" rtlCol="0">
            <a:spAutoFit/>
          </a:bodyPr>
          <a:lstStyle/>
          <a:p>
            <a:r>
              <a:rPr lang="en-US" dirty="0" smtClean="0"/>
              <a:t>…</a:t>
            </a:r>
            <a:endParaRPr lang="en-US" dirty="0"/>
          </a:p>
        </p:txBody>
      </p:sp>
      <p:sp>
        <p:nvSpPr>
          <p:cNvPr id="116" name="Rectangle 115"/>
          <p:cNvSpPr/>
          <p:nvPr/>
        </p:nvSpPr>
        <p:spPr>
          <a:xfrm>
            <a:off x="6220603" y="2685659"/>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310529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Use 1D HMM decode as helper</a:t>
            </a:r>
            <a:endParaRPr lang="en-US" dirty="0">
              <a:cs typeface="Courier New" panose="02070309020205020404" pitchFamily="49" charset="0"/>
            </a:endParaRPr>
          </a:p>
        </p:txBody>
      </p:sp>
      <p:sp>
        <p:nvSpPr>
          <p:cNvPr id="3" name="Content Placeholder 2"/>
          <p:cNvSpPr>
            <a:spLocks noGrp="1"/>
          </p:cNvSpPr>
          <p:nvPr>
            <p:ph idx="1"/>
          </p:nvPr>
        </p:nvSpPr>
        <p:spPr>
          <a:xfrm>
            <a:off x="2186669" y="3591627"/>
            <a:ext cx="2766848" cy="1660525"/>
          </a:xfrm>
        </p:spPr>
        <p:txBody>
          <a:bodyPr>
            <a:normAutofit/>
          </a:bodyPr>
          <a:lstStyle/>
          <a:p>
            <a:pPr marL="0" indent="0">
              <a:buNone/>
            </a:pPr>
            <a:r>
              <a:rPr lang="en-US" dirty="0" smtClean="0"/>
              <a:t>Inputs:</a:t>
            </a:r>
          </a:p>
          <a:p>
            <a:pPr lvl="1"/>
            <a:r>
              <a:rPr lang="en-US" dirty="0" err="1" smtClean="0">
                <a:latin typeface="Courier New" panose="02070309020205020404" pitchFamily="49" charset="0"/>
                <a:cs typeface="Courier New" panose="02070309020205020404" pitchFamily="49" charset="0"/>
              </a:rPr>
              <a:t>seq</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tr</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e</a:t>
            </a:r>
            <a:endParaRPr lang="en-US"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6831330" y="3591627"/>
            <a:ext cx="3875689" cy="1283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Outputs:</a:t>
            </a:r>
          </a:p>
          <a:p>
            <a:pPr lvl="1"/>
            <a:r>
              <a:rPr lang="en-US" dirty="0" err="1" smtClean="0">
                <a:latin typeface="Courier New" panose="02070309020205020404" pitchFamily="49" charset="0"/>
                <a:cs typeface="Courier New" panose="02070309020205020404" pitchFamily="49" charset="0"/>
              </a:rPr>
              <a:t>pStates</a:t>
            </a:r>
            <a:endParaRPr lang="en-US" dirty="0">
              <a:latin typeface="Courier New" panose="02070309020205020404" pitchFamily="49" charset="0"/>
              <a:cs typeface="Courier New" panose="02070309020205020404" pitchFamily="49" charset="0"/>
            </a:endParaRPr>
          </a:p>
        </p:txBody>
      </p:sp>
      <p:sp>
        <p:nvSpPr>
          <p:cNvPr id="25" name="TextBox 24"/>
          <p:cNvSpPr txBox="1"/>
          <p:nvPr/>
        </p:nvSpPr>
        <p:spPr>
          <a:xfrm>
            <a:off x="838200" y="1916584"/>
            <a:ext cx="11049000" cy="1138773"/>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function </a:t>
            </a:r>
            <a:r>
              <a:rPr lang="en-US" sz="4000" b="1" dirty="0" err="1" smtClean="0">
                <a:latin typeface="Courier New" panose="02070309020205020404" pitchFamily="49" charset="0"/>
                <a:cs typeface="Courier New" panose="02070309020205020404" pitchFamily="49" charset="0"/>
              </a:rPr>
              <a:t>hmmdecode</a:t>
            </a:r>
            <a:endParaRPr lang="en-US" sz="4000" dirty="0" smtClean="0"/>
          </a:p>
          <a:p>
            <a:pPr marL="457200" indent="-457200">
              <a:buFont typeface="Arial" panose="020B0604020202020204" pitchFamily="34" charset="0"/>
              <a:buChar char="•"/>
            </a:pPr>
            <a:r>
              <a:rPr lang="en-US" sz="2800" dirty="0" smtClean="0"/>
              <a:t>MATLAB </a:t>
            </a:r>
            <a:r>
              <a:rPr lang="en-US" sz="2800" dirty="0" smtClean="0"/>
              <a:t>implementation of Forward-Backward Algorithm</a:t>
            </a:r>
            <a:endParaRPr lang="en-US" sz="2800" dirty="0"/>
          </a:p>
        </p:txBody>
      </p:sp>
    </p:spTree>
    <p:extLst>
      <p:ext uri="{BB962C8B-B14F-4D97-AF65-F5344CB8AC3E}">
        <p14:creationId xmlns:p14="http://schemas.microsoft.com/office/powerpoint/2010/main" val="2483929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59642" y="204455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Oval 4"/>
          <p:cNvSpPr/>
          <p:nvPr/>
        </p:nvSpPr>
        <p:spPr>
          <a:xfrm rot="21332195">
            <a:off x="2892572" y="206279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3831564" y="203766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TextBox 6"/>
          <p:cNvSpPr txBox="1"/>
          <p:nvPr/>
        </p:nvSpPr>
        <p:spPr>
          <a:xfrm>
            <a:off x="4415237" y="1875937"/>
            <a:ext cx="321669" cy="584775"/>
          </a:xfrm>
          <a:prstGeom prst="rect">
            <a:avLst/>
          </a:prstGeom>
          <a:noFill/>
        </p:spPr>
        <p:txBody>
          <a:bodyPr wrap="square" rtlCol="0">
            <a:spAutoFit/>
          </a:bodyPr>
          <a:lstStyle/>
          <a:p>
            <a:r>
              <a:rPr lang="en-US" sz="3200" dirty="0" smtClean="0"/>
              <a:t>…</a:t>
            </a:r>
            <a:endParaRPr lang="en-US" sz="3200" dirty="0"/>
          </a:p>
        </p:txBody>
      </p:sp>
      <p:sp>
        <p:nvSpPr>
          <p:cNvPr id="8" name="TextBox 7"/>
          <p:cNvSpPr txBox="1"/>
          <p:nvPr/>
        </p:nvSpPr>
        <p:spPr>
          <a:xfrm>
            <a:off x="1463786" y="1882829"/>
            <a:ext cx="321669" cy="584775"/>
          </a:xfrm>
          <a:prstGeom prst="rect">
            <a:avLst/>
          </a:prstGeom>
          <a:noFill/>
        </p:spPr>
        <p:txBody>
          <a:bodyPr wrap="square" rtlCol="0">
            <a:spAutoFit/>
          </a:bodyPr>
          <a:lstStyle/>
          <a:p>
            <a:r>
              <a:rPr lang="en-US" sz="3200" dirty="0" smtClean="0"/>
              <a:t>…</a:t>
            </a:r>
            <a:endParaRPr lang="en-US" sz="3200" dirty="0"/>
          </a:p>
        </p:txBody>
      </p:sp>
      <p:sp>
        <p:nvSpPr>
          <p:cNvPr id="9" name="Double Bracket 8"/>
          <p:cNvSpPr/>
          <p:nvPr/>
        </p:nvSpPr>
        <p:spPr>
          <a:xfrm>
            <a:off x="1101895" y="2963368"/>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a:t>
            </a: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0" name="Double Bracket 9"/>
          <p:cNvSpPr/>
          <p:nvPr/>
        </p:nvSpPr>
        <p:spPr>
          <a:xfrm>
            <a:off x="1055268" y="4522108"/>
            <a:ext cx="2673294"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13</a:t>
            </a: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23</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1" name="Double Bracket 10"/>
          <p:cNvSpPr/>
          <p:nvPr/>
        </p:nvSpPr>
        <p:spPr>
          <a:xfrm>
            <a:off x="6728460" y="3265672"/>
            <a:ext cx="5207377"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P(s</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P(s</a:t>
            </a:r>
            <a:r>
              <a:rPr lang="en-US" sz="3200" baseline="-25000" dirty="0">
                <a:solidFill>
                  <a:schemeClr val="tx1">
                    <a:lumMod val="95000"/>
                    <a:lumOff val="5000"/>
                  </a:schemeClr>
                </a:solidFill>
                <a:latin typeface="Courier New" panose="02070309020205020404" pitchFamily="49" charset="0"/>
                <a:cs typeface="Courier New" panose="02070309020205020404" pitchFamily="49" charset="0"/>
              </a:rPr>
              <a:t>1</a:t>
            </a:r>
            <a:r>
              <a:rPr lang="en-US" sz="3200" dirty="0">
                <a:solidFill>
                  <a:schemeClr val="tx1">
                    <a:lumMod val="95000"/>
                    <a:lumOff val="5000"/>
                  </a:schemeClr>
                </a:solidFill>
                <a:latin typeface="Courier New" panose="02070309020205020404" pitchFamily="49" charset="0"/>
                <a:cs typeface="Courier New" panose="02070309020205020404" pitchFamily="49" charset="0"/>
              </a:rPr>
              <a:t>)</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a:solidFill>
                  <a:schemeClr val="tx1">
                    <a:lumMod val="95000"/>
                    <a:lumOff val="5000"/>
                  </a:schemeClr>
                </a:solidFill>
                <a:latin typeface="Courier New" panose="02070309020205020404" pitchFamily="49" charset="0"/>
                <a:cs typeface="Courier New" panose="02070309020205020404" pitchFamily="49" charset="0"/>
              </a:rPr>
              <a:t>P(s</a:t>
            </a:r>
            <a:r>
              <a:rPr lang="en-US" sz="3200" baseline="-25000" dirty="0">
                <a:solidFill>
                  <a:schemeClr val="tx1">
                    <a:lumMod val="95000"/>
                    <a:lumOff val="5000"/>
                  </a:schemeClr>
                </a:solidFill>
                <a:latin typeface="Courier New" panose="02070309020205020404" pitchFamily="49" charset="0"/>
                <a:cs typeface="Courier New" panose="02070309020205020404" pitchFamily="49" charset="0"/>
              </a:rPr>
              <a:t>1</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endParaRP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a:solidFill>
                  <a:schemeClr val="tx1">
                    <a:lumMod val="95000"/>
                    <a:lumOff val="5000"/>
                  </a:schemeClr>
                </a:solidFill>
                <a:latin typeface="Courier New" panose="02070309020205020404" pitchFamily="49" charset="0"/>
                <a:cs typeface="Courier New" panose="02070309020205020404" pitchFamily="49" charset="0"/>
              </a:rPr>
              <a:t>P(s</a:t>
            </a:r>
            <a:r>
              <a:rPr lang="en-US" sz="3200" baseline="-25000" dirty="0">
                <a:solidFill>
                  <a:schemeClr val="tx1">
                    <a:lumMod val="95000"/>
                    <a:lumOff val="5000"/>
                  </a:schemeClr>
                </a:solidFill>
                <a:latin typeface="Courier New" panose="02070309020205020404" pitchFamily="49" charset="0"/>
                <a:cs typeface="Courier New" panose="02070309020205020404" pitchFamily="49" charset="0"/>
              </a:rPr>
              <a:t>2</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P(s</a:t>
            </a:r>
            <a:r>
              <a:rPr lang="en-US" sz="3200" baseline="-25000" dirty="0">
                <a:solidFill>
                  <a:schemeClr val="tx1">
                    <a:lumMod val="95000"/>
                    <a:lumOff val="5000"/>
                  </a:schemeClr>
                </a:solidFill>
                <a:latin typeface="Courier New" panose="02070309020205020404" pitchFamily="49" charset="0"/>
                <a:cs typeface="Courier New" panose="02070309020205020404" pitchFamily="49" charset="0"/>
              </a:rPr>
              <a:t>2</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P(s</a:t>
            </a:r>
            <a:r>
              <a:rPr lang="en-US" sz="3200" baseline="-25000" dirty="0">
                <a:solidFill>
                  <a:schemeClr val="tx1">
                    <a:lumMod val="95000"/>
                    <a:lumOff val="5000"/>
                  </a:schemeClr>
                </a:solidFill>
                <a:latin typeface="Courier New" panose="02070309020205020404" pitchFamily="49" charset="0"/>
                <a:cs typeface="Courier New" panose="02070309020205020404" pitchFamily="49" charset="0"/>
              </a:rPr>
              <a:t>2</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2" name="TextBox 11"/>
          <p:cNvSpPr txBox="1"/>
          <p:nvPr/>
        </p:nvSpPr>
        <p:spPr>
          <a:xfrm>
            <a:off x="2972784" y="1552689"/>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3" name="TextBox 12"/>
          <p:cNvSpPr txBox="1"/>
          <p:nvPr/>
        </p:nvSpPr>
        <p:spPr>
          <a:xfrm>
            <a:off x="3831563" y="1527557"/>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4" name="TextBox 13"/>
          <p:cNvSpPr txBox="1"/>
          <p:nvPr/>
        </p:nvSpPr>
        <p:spPr>
          <a:xfrm>
            <a:off x="1876574" y="1527556"/>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5" name="TextBox 14"/>
          <p:cNvSpPr txBox="1"/>
          <p:nvPr/>
        </p:nvSpPr>
        <p:spPr>
          <a:xfrm>
            <a:off x="9143022" y="2791555"/>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6" name="TextBox 15"/>
          <p:cNvSpPr txBox="1"/>
          <p:nvPr/>
        </p:nvSpPr>
        <p:spPr>
          <a:xfrm>
            <a:off x="10344701" y="2812678"/>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7" name="TextBox 16"/>
          <p:cNvSpPr txBox="1"/>
          <p:nvPr/>
        </p:nvSpPr>
        <p:spPr>
          <a:xfrm>
            <a:off x="7621020" y="2791555"/>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8" name="Right Arrow 17"/>
          <p:cNvSpPr/>
          <p:nvPr/>
        </p:nvSpPr>
        <p:spPr>
          <a:xfrm>
            <a:off x="4505136" y="2963368"/>
            <a:ext cx="2076450" cy="1559352"/>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Courier New" panose="02070309020205020404" pitchFamily="49" charset="0"/>
                <a:cs typeface="Courier New" panose="02070309020205020404" pitchFamily="49" charset="0"/>
              </a:rPr>
              <a:t>hmmdecode</a:t>
            </a:r>
            <a:endParaRPr lang="en-US" dirty="0"/>
          </a:p>
        </p:txBody>
      </p:sp>
      <p:sp>
        <p:nvSpPr>
          <p:cNvPr id="20" name="TextBox 19"/>
          <p:cNvSpPr txBox="1"/>
          <p:nvPr/>
        </p:nvSpPr>
        <p:spPr>
          <a:xfrm>
            <a:off x="260254" y="4756295"/>
            <a:ext cx="987973" cy="584775"/>
          </a:xfrm>
          <a:prstGeom prst="rect">
            <a:avLst/>
          </a:prstGeom>
          <a:noFill/>
        </p:spPr>
        <p:txBody>
          <a:bodyPr wrap="square" rtlCol="0">
            <a:spAutoFit/>
          </a:bodyPr>
          <a:lstStyle/>
          <a:p>
            <a:r>
              <a:rPr lang="en-US" sz="3200" dirty="0"/>
              <a:t>e</a:t>
            </a:r>
            <a:r>
              <a:rPr lang="en-US" sz="3200" dirty="0" smtClean="0"/>
              <a:t> =</a:t>
            </a:r>
            <a:endParaRPr lang="en-US" sz="3200" dirty="0"/>
          </a:p>
        </p:txBody>
      </p:sp>
      <p:sp>
        <p:nvSpPr>
          <p:cNvPr id="21" name="TextBox 20"/>
          <p:cNvSpPr txBox="1"/>
          <p:nvPr/>
        </p:nvSpPr>
        <p:spPr>
          <a:xfrm>
            <a:off x="226315" y="3133255"/>
            <a:ext cx="987973" cy="584775"/>
          </a:xfrm>
          <a:prstGeom prst="rect">
            <a:avLst/>
          </a:prstGeom>
          <a:noFill/>
        </p:spPr>
        <p:txBody>
          <a:bodyPr wrap="square" rtlCol="0">
            <a:spAutoFit/>
          </a:bodyPr>
          <a:lstStyle/>
          <a:p>
            <a:r>
              <a:rPr lang="en-US" sz="3200" dirty="0" err="1" smtClean="0"/>
              <a:t>tr</a:t>
            </a:r>
            <a:r>
              <a:rPr lang="en-US" sz="3200" dirty="0" smtClean="0"/>
              <a:t> =</a:t>
            </a:r>
            <a:endParaRPr lang="en-US" sz="3200" dirty="0"/>
          </a:p>
        </p:txBody>
      </p:sp>
      <p:sp>
        <p:nvSpPr>
          <p:cNvPr id="22" name="TextBox 21"/>
          <p:cNvSpPr txBox="1"/>
          <p:nvPr/>
        </p:nvSpPr>
        <p:spPr>
          <a:xfrm>
            <a:off x="473974" y="1889120"/>
            <a:ext cx="1155320" cy="584775"/>
          </a:xfrm>
          <a:prstGeom prst="rect">
            <a:avLst/>
          </a:prstGeom>
          <a:noFill/>
        </p:spPr>
        <p:txBody>
          <a:bodyPr wrap="square" rtlCol="0">
            <a:spAutoFit/>
          </a:bodyPr>
          <a:lstStyle/>
          <a:p>
            <a:r>
              <a:rPr lang="en-US" sz="3200" dirty="0" err="1" smtClean="0"/>
              <a:t>seq</a:t>
            </a:r>
            <a:r>
              <a:rPr lang="en-US" sz="3200" dirty="0" smtClean="0"/>
              <a:t> = </a:t>
            </a:r>
            <a:endParaRPr lang="en-US" sz="3200" dirty="0"/>
          </a:p>
        </p:txBody>
      </p:sp>
      <p:sp>
        <p:nvSpPr>
          <p:cNvPr id="23" name="Title 1"/>
          <p:cNvSpPr txBox="1">
            <a:spLocks/>
          </p:cNvSpPr>
          <p:nvPr/>
        </p:nvSpPr>
        <p:spPr>
          <a:xfrm>
            <a:off x="6221025" y="6161201"/>
            <a:ext cx="6193971" cy="66278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err="1" smtClean="0">
                <a:latin typeface="Courier New" panose="02070309020205020404" pitchFamily="49" charset="0"/>
                <a:cs typeface="Courier New" panose="02070309020205020404" pitchFamily="49" charset="0"/>
              </a:rPr>
              <a:t>hmmdecode</a:t>
            </a:r>
            <a:endParaRPr lang="en-US" b="1" dirty="0">
              <a:latin typeface="Courier New" panose="02070309020205020404" pitchFamily="49" charset="0"/>
              <a:cs typeface="Courier New" panose="02070309020205020404" pitchFamily="49" charset="0"/>
            </a:endParaRPr>
          </a:p>
        </p:txBody>
      </p:sp>
      <p:sp>
        <p:nvSpPr>
          <p:cNvPr id="25" name="Title 1"/>
          <p:cNvSpPr>
            <a:spLocks noGrp="1"/>
          </p:cNvSpPr>
          <p:nvPr>
            <p:ph type="title"/>
          </p:nvPr>
        </p:nvSpPr>
        <p:spPr/>
        <p:txBody>
          <a:bodyPr/>
          <a:lstStyle/>
          <a:p>
            <a:r>
              <a:rPr lang="en-US" dirty="0" smtClean="0">
                <a:cs typeface="Courier New" panose="02070309020205020404" pitchFamily="49" charset="0"/>
              </a:rPr>
              <a:t>Use 1D HMM decode as helper</a:t>
            </a:r>
            <a:endParaRPr lang="en-US" dirty="0">
              <a:cs typeface="Courier New" panose="02070309020205020404" pitchFamily="49" charset="0"/>
            </a:endParaRPr>
          </a:p>
        </p:txBody>
      </p:sp>
    </p:spTree>
    <p:extLst>
      <p:ext uri="{BB962C8B-B14F-4D97-AF65-F5344CB8AC3E}">
        <p14:creationId xmlns:p14="http://schemas.microsoft.com/office/powerpoint/2010/main" val="1620035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2D HMM decoding</a:t>
            </a:r>
            <a:endParaRPr lang="en-US" b="1" dirty="0">
              <a:cs typeface="Courier New" panose="02070309020205020404" pitchFamily="49" charset="0"/>
            </a:endParaRPr>
          </a:p>
        </p:txBody>
      </p:sp>
      <p:sp>
        <p:nvSpPr>
          <p:cNvPr id="3" name="Content Placeholder 2"/>
          <p:cNvSpPr>
            <a:spLocks noGrp="1"/>
          </p:cNvSpPr>
          <p:nvPr>
            <p:ph idx="1"/>
          </p:nvPr>
        </p:nvSpPr>
        <p:spPr>
          <a:xfrm>
            <a:off x="2352858" y="3144952"/>
            <a:ext cx="2766848" cy="1976370"/>
          </a:xfrm>
        </p:spPr>
        <p:txBody>
          <a:bodyPr>
            <a:normAutofit/>
          </a:bodyPr>
          <a:lstStyle/>
          <a:p>
            <a:pPr marL="0" indent="0">
              <a:buNone/>
            </a:pPr>
            <a:r>
              <a:rPr lang="en-US" dirty="0" smtClean="0"/>
              <a:t>Inputs:</a:t>
            </a:r>
          </a:p>
          <a:p>
            <a:pPr lvl="1"/>
            <a:r>
              <a:rPr lang="en-US" dirty="0" err="1" smtClean="0">
                <a:latin typeface="Courier New" panose="02070309020205020404" pitchFamily="49" charset="0"/>
                <a:cs typeface="Courier New" panose="02070309020205020404" pitchFamily="49" charset="0"/>
              </a:rPr>
              <a:t>seq</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tr_2d</a:t>
            </a:r>
          </a:p>
          <a:p>
            <a:pPr lvl="1"/>
            <a:r>
              <a:rPr lang="en-US" dirty="0" smtClean="0">
                <a:latin typeface="Courier New" panose="02070309020205020404" pitchFamily="49" charset="0"/>
                <a:cs typeface="Courier New" panose="02070309020205020404" pitchFamily="49" charset="0"/>
              </a:rPr>
              <a:t>e_2d</a:t>
            </a:r>
          </a:p>
        </p:txBody>
      </p:sp>
      <p:sp>
        <p:nvSpPr>
          <p:cNvPr id="4" name="Content Placeholder 2"/>
          <p:cNvSpPr txBox="1">
            <a:spLocks/>
          </p:cNvSpPr>
          <p:nvPr/>
        </p:nvSpPr>
        <p:spPr>
          <a:xfrm>
            <a:off x="6968489" y="3131993"/>
            <a:ext cx="3875689" cy="1316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Outputs:</a:t>
            </a:r>
          </a:p>
          <a:p>
            <a:pPr lvl="1"/>
            <a:r>
              <a:rPr lang="en-US" dirty="0" err="1" smtClean="0">
                <a:latin typeface="Courier New" panose="02070309020205020404" pitchFamily="49" charset="0"/>
                <a:cs typeface="Courier New" panose="02070309020205020404" pitchFamily="49" charset="0"/>
              </a:rPr>
              <a:t>pStates</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states</a:t>
            </a: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838200" y="1771441"/>
            <a:ext cx="11049000" cy="1138773"/>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function </a:t>
            </a:r>
            <a:r>
              <a:rPr lang="en-US" sz="4000" b="1" dirty="0" smtClean="0">
                <a:latin typeface="Courier New" panose="02070309020205020404" pitchFamily="49" charset="0"/>
                <a:cs typeface="Courier New" panose="02070309020205020404" pitchFamily="49" charset="0"/>
              </a:rPr>
              <a:t>hmmdecode2d</a:t>
            </a:r>
          </a:p>
          <a:p>
            <a:pPr marL="457200" indent="-457200">
              <a:buFont typeface="Arial" panose="020B0604020202020204" pitchFamily="34" charset="0"/>
              <a:buChar char="•"/>
            </a:pPr>
            <a:r>
              <a:rPr lang="en-US" sz="2800" dirty="0" smtClean="0"/>
              <a:t>Decodes each layer using 1D decoding, the integrates the results</a:t>
            </a:r>
            <a:endParaRPr lang="en-US" sz="2800" dirty="0"/>
          </a:p>
        </p:txBody>
      </p:sp>
    </p:spTree>
    <p:extLst>
      <p:ext uri="{BB962C8B-B14F-4D97-AF65-F5344CB8AC3E}">
        <p14:creationId xmlns:p14="http://schemas.microsoft.com/office/powerpoint/2010/main" val="2097486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1) Decode first layer with 1D decoding</a:t>
            </a:r>
            <a:endParaRPr lang="en-US" b="1" dirty="0">
              <a:cs typeface="Courier New" panose="02070309020205020404" pitchFamily="49" charset="0"/>
            </a:endParaRPr>
          </a:p>
        </p:txBody>
      </p:sp>
      <p:sp>
        <p:nvSpPr>
          <p:cNvPr id="6" name="Double Bracket 5"/>
          <p:cNvSpPr/>
          <p:nvPr/>
        </p:nvSpPr>
        <p:spPr>
          <a:xfrm>
            <a:off x="1437121" y="2789754"/>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111</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121</a:t>
            </a:r>
          </a:p>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211</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221</a:t>
            </a:r>
            <a:endParaRPr lang="en-US" sz="3200" baseline="-25000" dirty="0">
              <a:solidFill>
                <a:srgbClr val="7030A0"/>
              </a:solidFill>
              <a:latin typeface="Courier New" panose="02070309020205020404" pitchFamily="49" charset="0"/>
              <a:cs typeface="Courier New" panose="02070309020205020404" pitchFamily="49" charset="0"/>
            </a:endParaRPr>
          </a:p>
        </p:txBody>
      </p:sp>
      <p:cxnSp>
        <p:nvCxnSpPr>
          <p:cNvPr id="7" name="Straight Connector 6"/>
          <p:cNvCxnSpPr/>
          <p:nvPr/>
        </p:nvCxnSpPr>
        <p:spPr>
          <a:xfrm flipH="1">
            <a:off x="1437122" y="1881984"/>
            <a:ext cx="658047" cy="10142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423914" y="1881984"/>
            <a:ext cx="651220" cy="977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434088" y="2859392"/>
            <a:ext cx="600188" cy="8917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Double Bracket 9"/>
          <p:cNvSpPr/>
          <p:nvPr/>
        </p:nvSpPr>
        <p:spPr>
          <a:xfrm>
            <a:off x="2114121" y="1791472"/>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122</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212</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222</a:t>
            </a:r>
            <a:endParaRPr lang="en-US" sz="3200" baseline="-25000" dirty="0">
              <a:latin typeface="Courier New" panose="02070309020205020404" pitchFamily="49" charset="0"/>
              <a:cs typeface="Courier New" panose="02070309020205020404" pitchFamily="49" charset="0"/>
            </a:endParaRPr>
          </a:p>
        </p:txBody>
      </p:sp>
      <p:sp>
        <p:nvSpPr>
          <p:cNvPr id="23" name="TextBox 22"/>
          <p:cNvSpPr txBox="1"/>
          <p:nvPr/>
        </p:nvSpPr>
        <p:spPr>
          <a:xfrm>
            <a:off x="10314694" y="2422817"/>
            <a:ext cx="321669" cy="584775"/>
          </a:xfrm>
          <a:prstGeom prst="rect">
            <a:avLst/>
          </a:prstGeom>
          <a:noFill/>
        </p:spPr>
        <p:txBody>
          <a:bodyPr wrap="square" rtlCol="0">
            <a:spAutoFit/>
          </a:bodyPr>
          <a:lstStyle/>
          <a:p>
            <a:r>
              <a:rPr lang="en-US" sz="3200" dirty="0" smtClean="0"/>
              <a:t>…</a:t>
            </a:r>
            <a:endParaRPr lang="en-US" sz="3200" dirty="0"/>
          </a:p>
        </p:txBody>
      </p:sp>
      <p:sp>
        <p:nvSpPr>
          <p:cNvPr id="24" name="TextBox 23"/>
          <p:cNvSpPr txBox="1"/>
          <p:nvPr/>
        </p:nvSpPr>
        <p:spPr>
          <a:xfrm>
            <a:off x="7363243" y="2429709"/>
            <a:ext cx="321669" cy="584775"/>
          </a:xfrm>
          <a:prstGeom prst="rect">
            <a:avLst/>
          </a:prstGeom>
          <a:noFill/>
        </p:spPr>
        <p:txBody>
          <a:bodyPr wrap="square" rtlCol="0">
            <a:spAutoFit/>
          </a:bodyPr>
          <a:lstStyle/>
          <a:p>
            <a:r>
              <a:rPr lang="en-US" sz="3200" dirty="0" smtClean="0"/>
              <a:t>…</a:t>
            </a:r>
            <a:endParaRPr lang="en-US" sz="3200" dirty="0"/>
          </a:p>
        </p:txBody>
      </p:sp>
      <p:sp>
        <p:nvSpPr>
          <p:cNvPr id="25" name="TextBox 24"/>
          <p:cNvSpPr txBox="1"/>
          <p:nvPr/>
        </p:nvSpPr>
        <p:spPr>
          <a:xfrm>
            <a:off x="8872241" y="2099569"/>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26" name="TextBox 25"/>
          <p:cNvSpPr txBox="1"/>
          <p:nvPr/>
        </p:nvSpPr>
        <p:spPr>
          <a:xfrm>
            <a:off x="9731020" y="2074437"/>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27" name="TextBox 26"/>
          <p:cNvSpPr txBox="1"/>
          <p:nvPr/>
        </p:nvSpPr>
        <p:spPr>
          <a:xfrm>
            <a:off x="7776031" y="2074436"/>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28" name="Double Bracket 27"/>
          <p:cNvSpPr/>
          <p:nvPr/>
        </p:nvSpPr>
        <p:spPr>
          <a:xfrm>
            <a:off x="5937008" y="4061696"/>
            <a:ext cx="2407409"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a:t>
            </a:r>
            <a:endParaRPr lang="en-US" sz="3200" baseline="-25000" dirty="0">
              <a:latin typeface="Courier New" panose="02070309020205020404" pitchFamily="49" charset="0"/>
              <a:cs typeface="Courier New" panose="02070309020205020404" pitchFamily="49" charset="0"/>
            </a:endParaRPr>
          </a:p>
        </p:txBody>
      </p:sp>
      <p:sp>
        <p:nvSpPr>
          <p:cNvPr id="29" name="TextBox 28"/>
          <p:cNvSpPr txBox="1"/>
          <p:nvPr/>
        </p:nvSpPr>
        <p:spPr>
          <a:xfrm>
            <a:off x="415612" y="3072119"/>
            <a:ext cx="987973" cy="584775"/>
          </a:xfrm>
          <a:prstGeom prst="rect">
            <a:avLst/>
          </a:prstGeom>
          <a:noFill/>
        </p:spPr>
        <p:txBody>
          <a:bodyPr wrap="square" rtlCol="0">
            <a:spAutoFit/>
          </a:bodyPr>
          <a:lstStyle/>
          <a:p>
            <a:r>
              <a:rPr lang="en-US" sz="3200" dirty="0" smtClean="0"/>
              <a:t>tr1 =</a:t>
            </a:r>
            <a:endParaRPr lang="en-US" sz="3200" dirty="0"/>
          </a:p>
        </p:txBody>
      </p:sp>
      <p:sp>
        <p:nvSpPr>
          <p:cNvPr id="30" name="TextBox 29"/>
          <p:cNvSpPr txBox="1"/>
          <p:nvPr/>
        </p:nvSpPr>
        <p:spPr>
          <a:xfrm>
            <a:off x="4858231" y="4268812"/>
            <a:ext cx="987973" cy="584775"/>
          </a:xfrm>
          <a:prstGeom prst="rect">
            <a:avLst/>
          </a:prstGeom>
          <a:noFill/>
        </p:spPr>
        <p:txBody>
          <a:bodyPr wrap="square" rtlCol="0">
            <a:spAutoFit/>
          </a:bodyPr>
          <a:lstStyle/>
          <a:p>
            <a:r>
              <a:rPr lang="en-US" sz="3200" dirty="0" smtClean="0"/>
              <a:t>e1 =</a:t>
            </a:r>
            <a:endParaRPr lang="en-US" sz="3200" dirty="0"/>
          </a:p>
        </p:txBody>
      </p:sp>
      <p:sp>
        <p:nvSpPr>
          <p:cNvPr id="31" name="TextBox 30"/>
          <p:cNvSpPr txBox="1"/>
          <p:nvPr/>
        </p:nvSpPr>
        <p:spPr>
          <a:xfrm>
            <a:off x="6092079" y="2422817"/>
            <a:ext cx="1378986" cy="584775"/>
          </a:xfrm>
          <a:prstGeom prst="rect">
            <a:avLst/>
          </a:prstGeom>
          <a:noFill/>
        </p:spPr>
        <p:txBody>
          <a:bodyPr wrap="square" rtlCol="0">
            <a:spAutoFit/>
          </a:bodyPr>
          <a:lstStyle/>
          <a:p>
            <a:r>
              <a:rPr lang="en-US" sz="3200" dirty="0" smtClean="0"/>
              <a:t>seq1 =</a:t>
            </a:r>
            <a:endParaRPr lang="en-US" sz="3200" dirty="0"/>
          </a:p>
        </p:txBody>
      </p:sp>
      <p:sp>
        <p:nvSpPr>
          <p:cNvPr id="3" name="Oval 2"/>
          <p:cNvSpPr/>
          <p:nvPr/>
        </p:nvSpPr>
        <p:spPr>
          <a:xfrm>
            <a:off x="1150339" y="2657988"/>
            <a:ext cx="2674620" cy="140109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818435" y="262968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4" name="Oval 43"/>
          <p:cNvSpPr/>
          <p:nvPr/>
        </p:nvSpPr>
        <p:spPr>
          <a:xfrm rot="21332195">
            <a:off x="8751365" y="264792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5" name="Oval 44"/>
          <p:cNvSpPr/>
          <p:nvPr/>
        </p:nvSpPr>
        <p:spPr>
          <a:xfrm>
            <a:off x="9690357" y="262278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Title 1"/>
          <p:cNvSpPr txBox="1">
            <a:spLocks/>
          </p:cNvSpPr>
          <p:nvPr/>
        </p:nvSpPr>
        <p:spPr>
          <a:xfrm>
            <a:off x="6221025" y="6161201"/>
            <a:ext cx="6193971" cy="6627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smtClean="0">
                <a:latin typeface="Courier New" panose="02070309020205020404" pitchFamily="49" charset="0"/>
                <a:cs typeface="Courier New" panose="02070309020205020404" pitchFamily="49" charset="0"/>
              </a:rPr>
              <a:t>hmmdecode2D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7350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69032" y="1878219"/>
            <a:ext cx="321669" cy="584775"/>
          </a:xfrm>
          <a:prstGeom prst="rect">
            <a:avLst/>
          </a:prstGeom>
          <a:noFill/>
        </p:spPr>
        <p:txBody>
          <a:bodyPr wrap="square" rtlCol="0">
            <a:spAutoFit/>
          </a:bodyPr>
          <a:lstStyle/>
          <a:p>
            <a:r>
              <a:rPr lang="en-US" sz="3200" dirty="0" smtClean="0"/>
              <a:t>…</a:t>
            </a:r>
            <a:endParaRPr lang="en-US" sz="3200" dirty="0"/>
          </a:p>
        </p:txBody>
      </p:sp>
      <p:sp>
        <p:nvSpPr>
          <p:cNvPr id="8" name="TextBox 7"/>
          <p:cNvSpPr txBox="1"/>
          <p:nvPr/>
        </p:nvSpPr>
        <p:spPr>
          <a:xfrm>
            <a:off x="1917581" y="1885111"/>
            <a:ext cx="321669" cy="584775"/>
          </a:xfrm>
          <a:prstGeom prst="rect">
            <a:avLst/>
          </a:prstGeom>
          <a:noFill/>
        </p:spPr>
        <p:txBody>
          <a:bodyPr wrap="square" rtlCol="0">
            <a:spAutoFit/>
          </a:bodyPr>
          <a:lstStyle/>
          <a:p>
            <a:r>
              <a:rPr lang="en-US" sz="3200" dirty="0" smtClean="0"/>
              <a:t>…</a:t>
            </a:r>
            <a:endParaRPr lang="en-US" sz="3200" dirty="0"/>
          </a:p>
        </p:txBody>
      </p:sp>
      <p:sp>
        <p:nvSpPr>
          <p:cNvPr id="9" name="Double Bracket 8"/>
          <p:cNvSpPr/>
          <p:nvPr/>
        </p:nvSpPr>
        <p:spPr>
          <a:xfrm>
            <a:off x="1711064" y="2962970"/>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111</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121</a:t>
            </a:r>
          </a:p>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211</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221</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10" name="Double Bracket 9"/>
          <p:cNvSpPr/>
          <p:nvPr/>
        </p:nvSpPr>
        <p:spPr>
          <a:xfrm>
            <a:off x="1423643" y="4526256"/>
            <a:ext cx="2673294"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a:t>
            </a:r>
            <a:endParaRPr lang="en-US" sz="3200" baseline="-25000" dirty="0">
              <a:latin typeface="Courier New" panose="02070309020205020404" pitchFamily="49" charset="0"/>
              <a:cs typeface="Courier New" panose="02070309020205020404" pitchFamily="49" charset="0"/>
            </a:endParaRPr>
          </a:p>
        </p:txBody>
      </p:sp>
      <p:sp>
        <p:nvSpPr>
          <p:cNvPr id="11" name="Double Bracket 10"/>
          <p:cNvSpPr/>
          <p:nvPr/>
        </p:nvSpPr>
        <p:spPr>
          <a:xfrm>
            <a:off x="6728460" y="3265672"/>
            <a:ext cx="5207377"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 P(s</a:t>
            </a:r>
            <a:r>
              <a:rPr lang="en-US" sz="3200" baseline="-25000" dirty="0" smtClean="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a:t>
            </a:r>
            <a:r>
              <a:rPr lang="en-US" sz="3200" baseline="-25000" dirty="0" smtClean="0">
                <a:solidFill>
                  <a:srgbClr val="7030A0"/>
                </a:solidFill>
                <a:latin typeface="Courier New" panose="02070309020205020404" pitchFamily="49" charset="0"/>
                <a:cs typeface="Courier New" panose="02070309020205020404" pitchFamily="49" charset="0"/>
              </a:rPr>
              <a:t> </a:t>
            </a:r>
            <a:r>
              <a:rPr lang="en-US" sz="3200" dirty="0">
                <a:solidFill>
                  <a:srgbClr val="7030A0"/>
                </a:solidFill>
                <a:latin typeface="Courier New" panose="02070309020205020404" pitchFamily="49" charset="0"/>
                <a:cs typeface="Courier New" panose="02070309020205020404" pitchFamily="49" charset="0"/>
              </a:rPr>
              <a:t>P(s</a:t>
            </a:r>
            <a:r>
              <a:rPr lang="en-US" sz="3200" baseline="-25000" dirty="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a:t>
            </a:r>
            <a:endParaRPr lang="en-US" sz="3200" baseline="-25000" dirty="0" smtClean="0">
              <a:solidFill>
                <a:srgbClr val="7030A0"/>
              </a:solidFill>
              <a:latin typeface="Courier New" panose="02070309020205020404" pitchFamily="49" charset="0"/>
              <a:cs typeface="Courier New" panose="02070309020205020404" pitchFamily="49" charset="0"/>
            </a:endParaRPr>
          </a:p>
          <a:p>
            <a:pPr algn="ctr"/>
            <a:r>
              <a:rPr lang="en-US" sz="3200" dirty="0" smtClean="0">
                <a:solidFill>
                  <a:srgbClr val="7030A0"/>
                </a:solidFill>
                <a:latin typeface="Courier New" panose="02070309020205020404" pitchFamily="49" charset="0"/>
                <a:cs typeface="Courier New" panose="02070309020205020404" pitchFamily="49" charset="0"/>
              </a:rPr>
              <a:t>… </a:t>
            </a:r>
            <a:r>
              <a:rPr lang="en-US" sz="3200" dirty="0">
                <a:solidFill>
                  <a:srgbClr val="7030A0"/>
                </a:solidFill>
                <a:latin typeface="Courier New" panose="02070309020205020404" pitchFamily="49" charset="0"/>
                <a:cs typeface="Courier New" panose="02070309020205020404" pitchFamily="49" charset="0"/>
              </a:rPr>
              <a:t>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12" name="TextBox 11"/>
          <p:cNvSpPr txBox="1"/>
          <p:nvPr/>
        </p:nvSpPr>
        <p:spPr>
          <a:xfrm>
            <a:off x="3426579" y="1554971"/>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3" name="TextBox 12"/>
          <p:cNvSpPr txBox="1"/>
          <p:nvPr/>
        </p:nvSpPr>
        <p:spPr>
          <a:xfrm>
            <a:off x="4285358" y="1529839"/>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4" name="TextBox 13"/>
          <p:cNvSpPr txBox="1"/>
          <p:nvPr/>
        </p:nvSpPr>
        <p:spPr>
          <a:xfrm>
            <a:off x="2330369" y="1529838"/>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5" name="TextBox 14"/>
          <p:cNvSpPr txBox="1"/>
          <p:nvPr/>
        </p:nvSpPr>
        <p:spPr>
          <a:xfrm>
            <a:off x="9143022" y="2791555"/>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6" name="TextBox 15"/>
          <p:cNvSpPr txBox="1"/>
          <p:nvPr/>
        </p:nvSpPr>
        <p:spPr>
          <a:xfrm>
            <a:off x="10344701" y="2812678"/>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7" name="TextBox 16"/>
          <p:cNvSpPr txBox="1"/>
          <p:nvPr/>
        </p:nvSpPr>
        <p:spPr>
          <a:xfrm>
            <a:off x="7621020" y="2791555"/>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9" name="Title 1"/>
          <p:cNvSpPr>
            <a:spLocks noGrp="1"/>
          </p:cNvSpPr>
          <p:nvPr>
            <p:ph type="title"/>
          </p:nvPr>
        </p:nvSpPr>
        <p:spPr>
          <a:xfrm>
            <a:off x="838200" y="365125"/>
            <a:ext cx="10515600" cy="1325563"/>
          </a:xfrm>
        </p:spPr>
        <p:txBody>
          <a:bodyPr/>
          <a:lstStyle/>
          <a:p>
            <a:r>
              <a:rPr lang="en-US" dirty="0">
                <a:cs typeface="Courier New" panose="02070309020205020404" pitchFamily="49" charset="0"/>
              </a:rPr>
              <a:t>1) Decode first layer with 1D decoding</a:t>
            </a:r>
            <a:endParaRPr lang="en-US" b="1" dirty="0">
              <a:latin typeface="Courier New" panose="02070309020205020404" pitchFamily="49" charset="0"/>
              <a:cs typeface="Courier New" panose="02070309020205020404" pitchFamily="49" charset="0"/>
            </a:endParaRPr>
          </a:p>
        </p:txBody>
      </p:sp>
      <p:sp>
        <p:nvSpPr>
          <p:cNvPr id="20" name="TextBox 19"/>
          <p:cNvSpPr txBox="1"/>
          <p:nvPr/>
        </p:nvSpPr>
        <p:spPr>
          <a:xfrm>
            <a:off x="260254" y="4756295"/>
            <a:ext cx="987973" cy="584775"/>
          </a:xfrm>
          <a:prstGeom prst="rect">
            <a:avLst/>
          </a:prstGeom>
          <a:noFill/>
        </p:spPr>
        <p:txBody>
          <a:bodyPr wrap="square" rtlCol="0">
            <a:spAutoFit/>
          </a:bodyPr>
          <a:lstStyle/>
          <a:p>
            <a:r>
              <a:rPr lang="en-US" sz="3200" dirty="0" smtClean="0"/>
              <a:t>e1 =</a:t>
            </a:r>
            <a:endParaRPr lang="en-US" sz="3200" dirty="0"/>
          </a:p>
        </p:txBody>
      </p:sp>
      <p:sp>
        <p:nvSpPr>
          <p:cNvPr id="21" name="TextBox 20"/>
          <p:cNvSpPr txBox="1"/>
          <p:nvPr/>
        </p:nvSpPr>
        <p:spPr>
          <a:xfrm>
            <a:off x="151924" y="3161402"/>
            <a:ext cx="1559140" cy="584775"/>
          </a:xfrm>
          <a:prstGeom prst="rect">
            <a:avLst/>
          </a:prstGeom>
          <a:noFill/>
        </p:spPr>
        <p:txBody>
          <a:bodyPr wrap="square" rtlCol="0">
            <a:spAutoFit/>
          </a:bodyPr>
          <a:lstStyle/>
          <a:p>
            <a:r>
              <a:rPr lang="en-US" sz="3200" dirty="0" smtClean="0"/>
              <a:t>tr1(1) =</a:t>
            </a:r>
            <a:endParaRPr lang="en-US" sz="3200" dirty="0"/>
          </a:p>
        </p:txBody>
      </p:sp>
      <p:sp>
        <p:nvSpPr>
          <p:cNvPr id="22" name="TextBox 21"/>
          <p:cNvSpPr txBox="1"/>
          <p:nvPr/>
        </p:nvSpPr>
        <p:spPr>
          <a:xfrm>
            <a:off x="473974" y="1889120"/>
            <a:ext cx="1385916" cy="584775"/>
          </a:xfrm>
          <a:prstGeom prst="rect">
            <a:avLst/>
          </a:prstGeom>
          <a:noFill/>
        </p:spPr>
        <p:txBody>
          <a:bodyPr wrap="square" rtlCol="0">
            <a:spAutoFit/>
          </a:bodyPr>
          <a:lstStyle/>
          <a:p>
            <a:r>
              <a:rPr lang="en-US" sz="3200" dirty="0" smtClean="0"/>
              <a:t>seq1 = </a:t>
            </a:r>
            <a:endParaRPr lang="en-US" sz="3200" dirty="0"/>
          </a:p>
        </p:txBody>
      </p:sp>
      <p:sp>
        <p:nvSpPr>
          <p:cNvPr id="23" name="Right Arrow 22"/>
          <p:cNvSpPr/>
          <p:nvPr/>
        </p:nvSpPr>
        <p:spPr>
          <a:xfrm>
            <a:off x="4484471" y="2971537"/>
            <a:ext cx="2076450" cy="1559352"/>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Courier New" panose="02070309020205020404" pitchFamily="49" charset="0"/>
                <a:cs typeface="Courier New" panose="02070309020205020404" pitchFamily="49" charset="0"/>
              </a:rPr>
              <a:t>hmmdecode</a:t>
            </a:r>
            <a:endParaRPr lang="en-US" dirty="0"/>
          </a:p>
        </p:txBody>
      </p:sp>
      <p:sp>
        <p:nvSpPr>
          <p:cNvPr id="24" name="Oval 23"/>
          <p:cNvSpPr/>
          <p:nvPr/>
        </p:nvSpPr>
        <p:spPr>
          <a:xfrm>
            <a:off x="2428332" y="203192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rot="21332195">
            <a:off x="3361262" y="205016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6" name="Oval 25"/>
          <p:cNvSpPr/>
          <p:nvPr/>
        </p:nvSpPr>
        <p:spPr>
          <a:xfrm>
            <a:off x="4300254" y="202502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Title 1"/>
          <p:cNvSpPr txBox="1">
            <a:spLocks/>
          </p:cNvSpPr>
          <p:nvPr/>
        </p:nvSpPr>
        <p:spPr>
          <a:xfrm>
            <a:off x="6221025" y="6161201"/>
            <a:ext cx="6193971" cy="66278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err="1" smtClean="0">
                <a:latin typeface="Courier New" panose="02070309020205020404" pitchFamily="49" charset="0"/>
                <a:cs typeface="Courier New" panose="02070309020205020404" pitchFamily="49" charset="0"/>
              </a:rPr>
              <a:t>hmmdecode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9250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uble Bracket 5"/>
          <p:cNvSpPr/>
          <p:nvPr/>
        </p:nvSpPr>
        <p:spPr>
          <a:xfrm>
            <a:off x="1437121" y="2789754"/>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121</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221</a:t>
            </a:r>
            <a:endParaRPr lang="en-US" sz="3200" baseline="-250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flipH="1">
            <a:off x="1437122" y="1881984"/>
            <a:ext cx="658047" cy="10142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423914" y="1881984"/>
            <a:ext cx="651220" cy="977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434088" y="2859392"/>
            <a:ext cx="600188" cy="8917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Double Bracket 9"/>
          <p:cNvSpPr/>
          <p:nvPr/>
        </p:nvSpPr>
        <p:spPr>
          <a:xfrm>
            <a:off x="2114121" y="1791472"/>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a</a:t>
            </a:r>
            <a:r>
              <a:rPr lang="en-US" sz="3200" baseline="-25000" dirty="0" smtClean="0">
                <a:solidFill>
                  <a:srgbClr val="FFC000"/>
                </a:solidFill>
                <a:latin typeface="Courier New" panose="02070309020205020404" pitchFamily="49" charset="0"/>
                <a:cs typeface="Courier New" panose="02070309020205020404" pitchFamily="49" charset="0"/>
              </a:rPr>
              <a:t>112</a:t>
            </a:r>
            <a:r>
              <a:rPr lang="en-US" sz="3200" dirty="0" smtClean="0">
                <a:solidFill>
                  <a:srgbClr val="FFC000"/>
                </a:solidFill>
                <a:latin typeface="Courier New" panose="02070309020205020404" pitchFamily="49" charset="0"/>
                <a:cs typeface="Courier New" panose="02070309020205020404" pitchFamily="49" charset="0"/>
              </a:rPr>
              <a:t> a</a:t>
            </a:r>
            <a:r>
              <a:rPr lang="en-US" sz="3200" baseline="-25000" dirty="0" smtClean="0">
                <a:solidFill>
                  <a:srgbClr val="FFC000"/>
                </a:solidFill>
                <a:latin typeface="Courier New" panose="02070309020205020404" pitchFamily="49" charset="0"/>
                <a:cs typeface="Courier New" panose="02070309020205020404" pitchFamily="49" charset="0"/>
              </a:rPr>
              <a:t>122</a:t>
            </a:r>
          </a:p>
          <a:p>
            <a:pPr algn="ctr"/>
            <a:r>
              <a:rPr lang="en-US" sz="3200" dirty="0" smtClean="0">
                <a:solidFill>
                  <a:srgbClr val="FFC000"/>
                </a:solidFill>
                <a:latin typeface="Courier New" panose="02070309020205020404" pitchFamily="49" charset="0"/>
                <a:cs typeface="Courier New" panose="02070309020205020404" pitchFamily="49" charset="0"/>
              </a:rPr>
              <a:t>a</a:t>
            </a:r>
            <a:r>
              <a:rPr lang="en-US" sz="3200" baseline="-25000" dirty="0" smtClean="0">
                <a:solidFill>
                  <a:srgbClr val="FFC000"/>
                </a:solidFill>
                <a:latin typeface="Courier New" panose="02070309020205020404" pitchFamily="49" charset="0"/>
                <a:cs typeface="Courier New" panose="02070309020205020404" pitchFamily="49" charset="0"/>
              </a:rPr>
              <a:t>212</a:t>
            </a:r>
            <a:r>
              <a:rPr lang="en-US" sz="3200" dirty="0" smtClean="0">
                <a:solidFill>
                  <a:srgbClr val="FFC000"/>
                </a:solidFill>
                <a:latin typeface="Courier New" panose="02070309020205020404" pitchFamily="49" charset="0"/>
                <a:cs typeface="Courier New" panose="02070309020205020404" pitchFamily="49" charset="0"/>
              </a:rPr>
              <a:t> a</a:t>
            </a:r>
            <a:r>
              <a:rPr lang="en-US" sz="3200" baseline="-25000" dirty="0" smtClean="0">
                <a:solidFill>
                  <a:srgbClr val="FFC000"/>
                </a:solidFill>
                <a:latin typeface="Courier New" panose="02070309020205020404" pitchFamily="49" charset="0"/>
                <a:cs typeface="Courier New" panose="02070309020205020404" pitchFamily="49" charset="0"/>
              </a:rPr>
              <a:t>222</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10314694" y="2422817"/>
            <a:ext cx="321669" cy="584775"/>
          </a:xfrm>
          <a:prstGeom prst="rect">
            <a:avLst/>
          </a:prstGeom>
          <a:noFill/>
        </p:spPr>
        <p:txBody>
          <a:bodyPr wrap="square" rtlCol="0">
            <a:spAutoFit/>
          </a:bodyPr>
          <a:lstStyle/>
          <a:p>
            <a:r>
              <a:rPr lang="en-US" sz="3200" dirty="0" smtClean="0"/>
              <a:t>…</a:t>
            </a:r>
            <a:endParaRPr lang="en-US" sz="3200" dirty="0"/>
          </a:p>
        </p:txBody>
      </p:sp>
      <p:sp>
        <p:nvSpPr>
          <p:cNvPr id="24" name="TextBox 23"/>
          <p:cNvSpPr txBox="1"/>
          <p:nvPr/>
        </p:nvSpPr>
        <p:spPr>
          <a:xfrm>
            <a:off x="7363243" y="2429709"/>
            <a:ext cx="321669" cy="584775"/>
          </a:xfrm>
          <a:prstGeom prst="rect">
            <a:avLst/>
          </a:prstGeom>
          <a:noFill/>
        </p:spPr>
        <p:txBody>
          <a:bodyPr wrap="square" rtlCol="0">
            <a:spAutoFit/>
          </a:bodyPr>
          <a:lstStyle/>
          <a:p>
            <a:r>
              <a:rPr lang="en-US" sz="3200" dirty="0" smtClean="0"/>
              <a:t>…</a:t>
            </a:r>
            <a:endParaRPr lang="en-US" sz="3200" dirty="0"/>
          </a:p>
        </p:txBody>
      </p:sp>
      <p:sp>
        <p:nvSpPr>
          <p:cNvPr id="25" name="TextBox 24"/>
          <p:cNvSpPr txBox="1"/>
          <p:nvPr/>
        </p:nvSpPr>
        <p:spPr>
          <a:xfrm>
            <a:off x="8872241" y="2099569"/>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26" name="TextBox 25"/>
          <p:cNvSpPr txBox="1"/>
          <p:nvPr/>
        </p:nvSpPr>
        <p:spPr>
          <a:xfrm>
            <a:off x="9731020" y="2074437"/>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27" name="TextBox 26"/>
          <p:cNvSpPr txBox="1"/>
          <p:nvPr/>
        </p:nvSpPr>
        <p:spPr>
          <a:xfrm>
            <a:off x="7776031" y="2074436"/>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29" name="TextBox 28"/>
          <p:cNvSpPr txBox="1"/>
          <p:nvPr/>
        </p:nvSpPr>
        <p:spPr>
          <a:xfrm>
            <a:off x="415612" y="3072119"/>
            <a:ext cx="987973" cy="584775"/>
          </a:xfrm>
          <a:prstGeom prst="rect">
            <a:avLst/>
          </a:prstGeom>
          <a:noFill/>
        </p:spPr>
        <p:txBody>
          <a:bodyPr wrap="square" rtlCol="0">
            <a:spAutoFit/>
          </a:bodyPr>
          <a:lstStyle/>
          <a:p>
            <a:r>
              <a:rPr lang="en-US" sz="3200" dirty="0" smtClean="0"/>
              <a:t>tr1 =</a:t>
            </a:r>
            <a:endParaRPr lang="en-US" sz="3200" dirty="0"/>
          </a:p>
        </p:txBody>
      </p:sp>
      <p:sp>
        <p:nvSpPr>
          <p:cNvPr id="31" name="TextBox 30"/>
          <p:cNvSpPr txBox="1"/>
          <p:nvPr/>
        </p:nvSpPr>
        <p:spPr>
          <a:xfrm>
            <a:off x="6092079" y="2422817"/>
            <a:ext cx="1378986" cy="584775"/>
          </a:xfrm>
          <a:prstGeom prst="rect">
            <a:avLst/>
          </a:prstGeom>
          <a:noFill/>
        </p:spPr>
        <p:txBody>
          <a:bodyPr wrap="square" rtlCol="0">
            <a:spAutoFit/>
          </a:bodyPr>
          <a:lstStyle/>
          <a:p>
            <a:r>
              <a:rPr lang="en-US" sz="3200" dirty="0" smtClean="0"/>
              <a:t>seq1 =</a:t>
            </a:r>
            <a:endParaRPr lang="en-US" sz="3200" dirty="0"/>
          </a:p>
        </p:txBody>
      </p:sp>
      <p:sp>
        <p:nvSpPr>
          <p:cNvPr id="3" name="Oval 2"/>
          <p:cNvSpPr/>
          <p:nvPr/>
        </p:nvSpPr>
        <p:spPr>
          <a:xfrm>
            <a:off x="1740958" y="1590068"/>
            <a:ext cx="2674620" cy="140109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904490" y="260454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5" name="Oval 34"/>
          <p:cNvSpPr/>
          <p:nvPr/>
        </p:nvSpPr>
        <p:spPr>
          <a:xfrm rot="21332195">
            <a:off x="8837420" y="262278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9776412" y="25976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Title 1"/>
          <p:cNvSpPr txBox="1">
            <a:spLocks/>
          </p:cNvSpPr>
          <p:nvPr/>
        </p:nvSpPr>
        <p:spPr>
          <a:xfrm>
            <a:off x="6221025" y="6161201"/>
            <a:ext cx="6193971" cy="6627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smtClean="0">
                <a:latin typeface="Courier New" panose="02070309020205020404" pitchFamily="49" charset="0"/>
                <a:cs typeface="Courier New" panose="02070309020205020404" pitchFamily="49" charset="0"/>
              </a:rPr>
              <a:t>hmmdecode2D</a:t>
            </a:r>
            <a:endParaRPr lang="en-US" b="1" dirty="0">
              <a:latin typeface="Courier New" panose="02070309020205020404" pitchFamily="49" charset="0"/>
              <a:cs typeface="Courier New" panose="02070309020205020404" pitchFamily="49" charset="0"/>
            </a:endParaRPr>
          </a:p>
        </p:txBody>
      </p:sp>
      <p:sp>
        <p:nvSpPr>
          <p:cNvPr id="32" name="Double Bracket 31"/>
          <p:cNvSpPr/>
          <p:nvPr/>
        </p:nvSpPr>
        <p:spPr>
          <a:xfrm>
            <a:off x="5937008" y="4061696"/>
            <a:ext cx="2407409"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a:t>
            </a:r>
            <a:endParaRPr lang="en-US" sz="3200" baseline="-25000" dirty="0">
              <a:latin typeface="Courier New" panose="02070309020205020404" pitchFamily="49" charset="0"/>
              <a:cs typeface="Courier New" panose="02070309020205020404" pitchFamily="49" charset="0"/>
            </a:endParaRPr>
          </a:p>
        </p:txBody>
      </p:sp>
      <p:sp>
        <p:nvSpPr>
          <p:cNvPr id="33" name="TextBox 32"/>
          <p:cNvSpPr txBox="1"/>
          <p:nvPr/>
        </p:nvSpPr>
        <p:spPr>
          <a:xfrm>
            <a:off x="4858231" y="4268812"/>
            <a:ext cx="987973" cy="584775"/>
          </a:xfrm>
          <a:prstGeom prst="rect">
            <a:avLst/>
          </a:prstGeom>
          <a:noFill/>
        </p:spPr>
        <p:txBody>
          <a:bodyPr wrap="square" rtlCol="0">
            <a:spAutoFit/>
          </a:bodyPr>
          <a:lstStyle/>
          <a:p>
            <a:r>
              <a:rPr lang="en-US" sz="3200" dirty="0" smtClean="0"/>
              <a:t>e1 =</a:t>
            </a:r>
            <a:endParaRPr lang="en-US" sz="3200" dirty="0"/>
          </a:p>
        </p:txBody>
      </p:sp>
      <p:sp>
        <p:nvSpPr>
          <p:cNvPr id="37" name="Title 1"/>
          <p:cNvSpPr>
            <a:spLocks noGrp="1"/>
          </p:cNvSpPr>
          <p:nvPr>
            <p:ph type="title"/>
          </p:nvPr>
        </p:nvSpPr>
        <p:spPr/>
        <p:txBody>
          <a:bodyPr/>
          <a:lstStyle/>
          <a:p>
            <a:r>
              <a:rPr lang="en-US" dirty="0" smtClean="0">
                <a:cs typeface="Courier New" panose="02070309020205020404" pitchFamily="49" charset="0"/>
              </a:rPr>
              <a:t>2) Decode next layer with 1D decoding</a:t>
            </a:r>
            <a:endParaRPr lang="en-US" b="1" dirty="0">
              <a:cs typeface="Courier New" panose="02070309020205020404" pitchFamily="49" charset="0"/>
            </a:endParaRPr>
          </a:p>
        </p:txBody>
      </p:sp>
    </p:spTree>
    <p:extLst>
      <p:ext uri="{BB962C8B-B14F-4D97-AF65-F5344CB8AC3E}">
        <p14:creationId xmlns:p14="http://schemas.microsoft.com/office/powerpoint/2010/main" val="49389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69032" y="1878219"/>
            <a:ext cx="321669" cy="584775"/>
          </a:xfrm>
          <a:prstGeom prst="rect">
            <a:avLst/>
          </a:prstGeom>
          <a:noFill/>
        </p:spPr>
        <p:txBody>
          <a:bodyPr wrap="square" rtlCol="0">
            <a:spAutoFit/>
          </a:bodyPr>
          <a:lstStyle/>
          <a:p>
            <a:r>
              <a:rPr lang="en-US" sz="3200" dirty="0" smtClean="0"/>
              <a:t>…</a:t>
            </a:r>
            <a:endParaRPr lang="en-US" sz="3200" dirty="0"/>
          </a:p>
        </p:txBody>
      </p:sp>
      <p:sp>
        <p:nvSpPr>
          <p:cNvPr id="8" name="TextBox 7"/>
          <p:cNvSpPr txBox="1"/>
          <p:nvPr/>
        </p:nvSpPr>
        <p:spPr>
          <a:xfrm>
            <a:off x="1917581" y="1885111"/>
            <a:ext cx="321669" cy="584775"/>
          </a:xfrm>
          <a:prstGeom prst="rect">
            <a:avLst/>
          </a:prstGeom>
          <a:noFill/>
        </p:spPr>
        <p:txBody>
          <a:bodyPr wrap="square" rtlCol="0">
            <a:spAutoFit/>
          </a:bodyPr>
          <a:lstStyle/>
          <a:p>
            <a:r>
              <a:rPr lang="en-US" sz="3200" dirty="0" smtClean="0"/>
              <a:t>…</a:t>
            </a:r>
            <a:endParaRPr lang="en-US" sz="3200" dirty="0"/>
          </a:p>
        </p:txBody>
      </p:sp>
      <p:sp>
        <p:nvSpPr>
          <p:cNvPr id="9" name="Double Bracket 8"/>
          <p:cNvSpPr/>
          <p:nvPr/>
        </p:nvSpPr>
        <p:spPr>
          <a:xfrm>
            <a:off x="1711064" y="2962970"/>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a</a:t>
            </a:r>
            <a:r>
              <a:rPr lang="en-US" sz="3200" baseline="-25000" dirty="0" smtClean="0">
                <a:solidFill>
                  <a:srgbClr val="FFC000"/>
                </a:solidFill>
                <a:latin typeface="Courier New" panose="02070309020205020404" pitchFamily="49" charset="0"/>
                <a:cs typeface="Courier New" panose="02070309020205020404" pitchFamily="49" charset="0"/>
              </a:rPr>
              <a:t>111</a:t>
            </a:r>
            <a:r>
              <a:rPr lang="en-US" sz="3200" dirty="0" smtClean="0">
                <a:solidFill>
                  <a:srgbClr val="FFC000"/>
                </a:solidFill>
                <a:latin typeface="Courier New" panose="02070309020205020404" pitchFamily="49" charset="0"/>
                <a:cs typeface="Courier New" panose="02070309020205020404" pitchFamily="49" charset="0"/>
              </a:rPr>
              <a:t> a</a:t>
            </a:r>
            <a:r>
              <a:rPr lang="en-US" sz="3200" baseline="-25000" dirty="0" smtClean="0">
                <a:solidFill>
                  <a:srgbClr val="FFC000"/>
                </a:solidFill>
                <a:latin typeface="Courier New" panose="02070309020205020404" pitchFamily="49" charset="0"/>
                <a:cs typeface="Courier New" panose="02070309020205020404" pitchFamily="49" charset="0"/>
              </a:rPr>
              <a:t>121</a:t>
            </a:r>
          </a:p>
          <a:p>
            <a:pPr algn="ctr"/>
            <a:r>
              <a:rPr lang="en-US" sz="3200" dirty="0" smtClean="0">
                <a:solidFill>
                  <a:srgbClr val="FFC000"/>
                </a:solidFill>
                <a:latin typeface="Courier New" panose="02070309020205020404" pitchFamily="49" charset="0"/>
                <a:cs typeface="Courier New" panose="02070309020205020404" pitchFamily="49" charset="0"/>
              </a:rPr>
              <a:t>a</a:t>
            </a:r>
            <a:r>
              <a:rPr lang="en-US" sz="3200" baseline="-25000" dirty="0" smtClean="0">
                <a:solidFill>
                  <a:srgbClr val="FFC000"/>
                </a:solidFill>
                <a:latin typeface="Courier New" panose="02070309020205020404" pitchFamily="49" charset="0"/>
                <a:cs typeface="Courier New" panose="02070309020205020404" pitchFamily="49" charset="0"/>
              </a:rPr>
              <a:t>211</a:t>
            </a:r>
            <a:r>
              <a:rPr lang="en-US" sz="3200" dirty="0" smtClean="0">
                <a:solidFill>
                  <a:srgbClr val="FFC000"/>
                </a:solidFill>
                <a:latin typeface="Courier New" panose="02070309020205020404" pitchFamily="49" charset="0"/>
                <a:cs typeface="Courier New" panose="02070309020205020404" pitchFamily="49" charset="0"/>
              </a:rPr>
              <a:t> a</a:t>
            </a:r>
            <a:r>
              <a:rPr lang="en-US" sz="3200" baseline="-25000" dirty="0" smtClean="0">
                <a:solidFill>
                  <a:srgbClr val="FFC000"/>
                </a:solidFill>
                <a:latin typeface="Courier New" panose="02070309020205020404" pitchFamily="49" charset="0"/>
                <a:cs typeface="Courier New" panose="02070309020205020404" pitchFamily="49" charset="0"/>
              </a:rPr>
              <a:t>221</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10" name="Double Bracket 9"/>
          <p:cNvSpPr/>
          <p:nvPr/>
        </p:nvSpPr>
        <p:spPr>
          <a:xfrm>
            <a:off x="1423643" y="4526256"/>
            <a:ext cx="2673294"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a:t>
            </a:r>
            <a:endParaRPr lang="en-US" sz="3200" baseline="-25000" dirty="0">
              <a:latin typeface="Courier New" panose="02070309020205020404" pitchFamily="49" charset="0"/>
              <a:cs typeface="Courier New" panose="02070309020205020404" pitchFamily="49" charset="0"/>
            </a:endParaRPr>
          </a:p>
        </p:txBody>
      </p:sp>
      <p:sp>
        <p:nvSpPr>
          <p:cNvPr id="11" name="Double Bracket 10"/>
          <p:cNvSpPr/>
          <p:nvPr/>
        </p:nvSpPr>
        <p:spPr>
          <a:xfrm>
            <a:off x="6728460" y="3265672"/>
            <a:ext cx="5207377"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 P(s</a:t>
            </a:r>
            <a:r>
              <a:rPr lang="en-US" sz="3200" baseline="-25000" dirty="0" smtClean="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a:t>
            </a:r>
            <a:r>
              <a:rPr lang="en-US" sz="3200" baseline="-25000" dirty="0" smtClean="0">
                <a:solidFill>
                  <a:srgbClr val="FFC000"/>
                </a:solidFill>
                <a:latin typeface="Courier New" panose="02070309020205020404" pitchFamily="49" charset="0"/>
                <a:cs typeface="Courier New" panose="02070309020205020404" pitchFamily="49" charset="0"/>
              </a:rPr>
              <a:t> </a:t>
            </a:r>
            <a:r>
              <a:rPr lang="en-US" sz="3200" dirty="0">
                <a:solidFill>
                  <a:srgbClr val="FFC000"/>
                </a:solidFill>
                <a:latin typeface="Courier New" panose="02070309020205020404" pitchFamily="49" charset="0"/>
                <a:cs typeface="Courier New" panose="02070309020205020404" pitchFamily="49" charset="0"/>
              </a:rPr>
              <a:t>P(s</a:t>
            </a:r>
            <a:r>
              <a:rPr lang="en-US" sz="3200" baseline="-25000" dirty="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a:t>
            </a:r>
            <a:endParaRPr lang="en-US" sz="3200" baseline="-25000" dirty="0" smtClean="0">
              <a:solidFill>
                <a:srgbClr val="FFC000"/>
              </a:solidFill>
              <a:latin typeface="Courier New" panose="02070309020205020404" pitchFamily="49" charset="0"/>
              <a:cs typeface="Courier New" panose="02070309020205020404" pitchFamily="49" charset="0"/>
            </a:endParaRPr>
          </a:p>
          <a:p>
            <a:pPr algn="ctr"/>
            <a:r>
              <a:rPr lang="en-US" sz="3200" dirty="0" smtClean="0">
                <a:solidFill>
                  <a:srgbClr val="FFC000"/>
                </a:solidFill>
                <a:latin typeface="Courier New" panose="02070309020205020404" pitchFamily="49" charset="0"/>
                <a:cs typeface="Courier New" panose="02070309020205020404" pitchFamily="49" charset="0"/>
              </a:rPr>
              <a:t>… </a:t>
            </a:r>
            <a:r>
              <a:rPr lang="en-US" sz="3200" dirty="0">
                <a:solidFill>
                  <a:srgbClr val="FFC000"/>
                </a:solidFill>
                <a:latin typeface="Courier New" panose="02070309020205020404" pitchFamily="49" charset="0"/>
                <a:cs typeface="Courier New" panose="02070309020205020404" pitchFamily="49" charset="0"/>
              </a:rPr>
              <a:t>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12" name="TextBox 11"/>
          <p:cNvSpPr txBox="1"/>
          <p:nvPr/>
        </p:nvSpPr>
        <p:spPr>
          <a:xfrm>
            <a:off x="3426579" y="1554971"/>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3" name="TextBox 12"/>
          <p:cNvSpPr txBox="1"/>
          <p:nvPr/>
        </p:nvSpPr>
        <p:spPr>
          <a:xfrm>
            <a:off x="4285358" y="1529839"/>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4" name="TextBox 13"/>
          <p:cNvSpPr txBox="1"/>
          <p:nvPr/>
        </p:nvSpPr>
        <p:spPr>
          <a:xfrm>
            <a:off x="2330369" y="1529838"/>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5" name="TextBox 14"/>
          <p:cNvSpPr txBox="1"/>
          <p:nvPr/>
        </p:nvSpPr>
        <p:spPr>
          <a:xfrm>
            <a:off x="9143022" y="2791555"/>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6" name="TextBox 15"/>
          <p:cNvSpPr txBox="1"/>
          <p:nvPr/>
        </p:nvSpPr>
        <p:spPr>
          <a:xfrm>
            <a:off x="10344701" y="2812678"/>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7" name="TextBox 16"/>
          <p:cNvSpPr txBox="1"/>
          <p:nvPr/>
        </p:nvSpPr>
        <p:spPr>
          <a:xfrm>
            <a:off x="7621020" y="2791555"/>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9" name="Title 1"/>
          <p:cNvSpPr>
            <a:spLocks noGrp="1"/>
          </p:cNvSpPr>
          <p:nvPr>
            <p:ph type="title"/>
          </p:nvPr>
        </p:nvSpPr>
        <p:spPr>
          <a:xfrm>
            <a:off x="838200" y="365125"/>
            <a:ext cx="10515600" cy="1325563"/>
          </a:xfrm>
        </p:spPr>
        <p:txBody>
          <a:bodyPr/>
          <a:lstStyle/>
          <a:p>
            <a:r>
              <a:rPr lang="en-US" dirty="0">
                <a:cs typeface="Courier New" panose="02070309020205020404" pitchFamily="49" charset="0"/>
              </a:rPr>
              <a:t>2) Decode next layer with 1D decoding</a:t>
            </a:r>
            <a:endParaRPr lang="en-US" b="1" dirty="0">
              <a:latin typeface="Courier New" panose="02070309020205020404" pitchFamily="49" charset="0"/>
              <a:cs typeface="Courier New" panose="02070309020205020404" pitchFamily="49" charset="0"/>
            </a:endParaRPr>
          </a:p>
        </p:txBody>
      </p:sp>
      <p:sp>
        <p:nvSpPr>
          <p:cNvPr id="20" name="TextBox 19"/>
          <p:cNvSpPr txBox="1"/>
          <p:nvPr/>
        </p:nvSpPr>
        <p:spPr>
          <a:xfrm>
            <a:off x="260254" y="4756295"/>
            <a:ext cx="987973" cy="584775"/>
          </a:xfrm>
          <a:prstGeom prst="rect">
            <a:avLst/>
          </a:prstGeom>
          <a:noFill/>
        </p:spPr>
        <p:txBody>
          <a:bodyPr wrap="square" rtlCol="0">
            <a:spAutoFit/>
          </a:bodyPr>
          <a:lstStyle/>
          <a:p>
            <a:r>
              <a:rPr lang="en-US" sz="3200" dirty="0" smtClean="0"/>
              <a:t>e1 =</a:t>
            </a:r>
            <a:endParaRPr lang="en-US" sz="3200" dirty="0"/>
          </a:p>
        </p:txBody>
      </p:sp>
      <p:sp>
        <p:nvSpPr>
          <p:cNvPr id="21" name="TextBox 20"/>
          <p:cNvSpPr txBox="1"/>
          <p:nvPr/>
        </p:nvSpPr>
        <p:spPr>
          <a:xfrm>
            <a:off x="151924" y="3161402"/>
            <a:ext cx="1559140" cy="584775"/>
          </a:xfrm>
          <a:prstGeom prst="rect">
            <a:avLst/>
          </a:prstGeom>
          <a:noFill/>
        </p:spPr>
        <p:txBody>
          <a:bodyPr wrap="square" rtlCol="0">
            <a:spAutoFit/>
          </a:bodyPr>
          <a:lstStyle/>
          <a:p>
            <a:r>
              <a:rPr lang="en-US" sz="3200" dirty="0" smtClean="0"/>
              <a:t>tr1(1) =</a:t>
            </a:r>
            <a:endParaRPr lang="en-US" sz="3200" dirty="0"/>
          </a:p>
        </p:txBody>
      </p:sp>
      <p:sp>
        <p:nvSpPr>
          <p:cNvPr id="22" name="TextBox 21"/>
          <p:cNvSpPr txBox="1"/>
          <p:nvPr/>
        </p:nvSpPr>
        <p:spPr>
          <a:xfrm>
            <a:off x="473974" y="1889120"/>
            <a:ext cx="1385916" cy="584775"/>
          </a:xfrm>
          <a:prstGeom prst="rect">
            <a:avLst/>
          </a:prstGeom>
          <a:noFill/>
        </p:spPr>
        <p:txBody>
          <a:bodyPr wrap="square" rtlCol="0">
            <a:spAutoFit/>
          </a:bodyPr>
          <a:lstStyle/>
          <a:p>
            <a:r>
              <a:rPr lang="en-US" sz="3200" dirty="0" smtClean="0"/>
              <a:t>seq1 = </a:t>
            </a:r>
            <a:endParaRPr lang="en-US" sz="3200" dirty="0"/>
          </a:p>
        </p:txBody>
      </p:sp>
      <p:sp>
        <p:nvSpPr>
          <p:cNvPr id="23" name="Right Arrow 22"/>
          <p:cNvSpPr/>
          <p:nvPr/>
        </p:nvSpPr>
        <p:spPr>
          <a:xfrm>
            <a:off x="4484471" y="2971537"/>
            <a:ext cx="2076450" cy="1559352"/>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Courier New" panose="02070309020205020404" pitchFamily="49" charset="0"/>
                <a:cs typeface="Courier New" panose="02070309020205020404" pitchFamily="49" charset="0"/>
              </a:rPr>
              <a:t>hmmdecode</a:t>
            </a:r>
            <a:endParaRPr lang="en-US" dirty="0"/>
          </a:p>
        </p:txBody>
      </p:sp>
      <p:sp>
        <p:nvSpPr>
          <p:cNvPr id="24" name="Oval 23"/>
          <p:cNvSpPr/>
          <p:nvPr/>
        </p:nvSpPr>
        <p:spPr>
          <a:xfrm>
            <a:off x="2471128" y="208198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rot="21332195">
            <a:off x="3404058" y="210022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6" name="Oval 25"/>
          <p:cNvSpPr/>
          <p:nvPr/>
        </p:nvSpPr>
        <p:spPr>
          <a:xfrm>
            <a:off x="4343050" y="2075092"/>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Title 1"/>
          <p:cNvSpPr txBox="1">
            <a:spLocks/>
          </p:cNvSpPr>
          <p:nvPr/>
        </p:nvSpPr>
        <p:spPr>
          <a:xfrm>
            <a:off x="6221025" y="6161201"/>
            <a:ext cx="6193971" cy="66278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err="1" smtClean="0">
                <a:latin typeface="Courier New" panose="02070309020205020404" pitchFamily="49" charset="0"/>
                <a:cs typeface="Courier New" panose="02070309020205020404" pitchFamily="49" charset="0"/>
              </a:rPr>
              <a:t>hmmdecode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6666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a:xfrm>
            <a:off x="1322070" y="2261287"/>
            <a:ext cx="5207377"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 P(s</a:t>
            </a:r>
            <a:r>
              <a:rPr lang="en-US" sz="3200" baseline="-25000" dirty="0" smtClean="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a:t>
            </a:r>
            <a:r>
              <a:rPr lang="en-US" sz="3200" baseline="-25000" dirty="0" smtClean="0">
                <a:solidFill>
                  <a:srgbClr val="7030A0"/>
                </a:solidFill>
                <a:latin typeface="Courier New" panose="02070309020205020404" pitchFamily="49" charset="0"/>
                <a:cs typeface="Courier New" panose="02070309020205020404" pitchFamily="49" charset="0"/>
              </a:rPr>
              <a:t> </a:t>
            </a:r>
            <a:r>
              <a:rPr lang="en-US" sz="3200" dirty="0">
                <a:solidFill>
                  <a:srgbClr val="7030A0"/>
                </a:solidFill>
                <a:latin typeface="Courier New" panose="02070309020205020404" pitchFamily="49" charset="0"/>
                <a:cs typeface="Courier New" panose="02070309020205020404" pitchFamily="49" charset="0"/>
              </a:rPr>
              <a:t>P(s</a:t>
            </a:r>
            <a:r>
              <a:rPr lang="en-US" sz="3200" baseline="-25000" dirty="0">
                <a:solidFill>
                  <a:srgbClr val="7030A0"/>
                </a:solidFill>
                <a:latin typeface="Courier New" panose="02070309020205020404" pitchFamily="49" charset="0"/>
                <a:cs typeface="Courier New" panose="02070309020205020404" pitchFamily="49" charset="0"/>
              </a:rPr>
              <a:t>1</a:t>
            </a:r>
            <a:r>
              <a:rPr lang="en-US" sz="3200" dirty="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a:t>
            </a:r>
            <a:endParaRPr lang="en-US" sz="3200" baseline="-25000" dirty="0" smtClean="0">
              <a:solidFill>
                <a:srgbClr val="7030A0"/>
              </a:solidFill>
              <a:latin typeface="Courier New" panose="02070309020205020404" pitchFamily="49" charset="0"/>
              <a:cs typeface="Courier New" panose="02070309020205020404" pitchFamily="49" charset="0"/>
            </a:endParaRPr>
          </a:p>
          <a:p>
            <a:pPr algn="ctr"/>
            <a:r>
              <a:rPr lang="en-US" sz="3200" dirty="0" smtClean="0">
                <a:solidFill>
                  <a:srgbClr val="7030A0"/>
                </a:solidFill>
                <a:latin typeface="Courier New" panose="02070309020205020404" pitchFamily="49" charset="0"/>
                <a:cs typeface="Courier New" panose="02070309020205020404" pitchFamily="49" charset="0"/>
              </a:rPr>
              <a:t>… </a:t>
            </a:r>
            <a:r>
              <a:rPr lang="en-US" sz="3200" dirty="0">
                <a:solidFill>
                  <a:srgbClr val="7030A0"/>
                </a:solidFill>
                <a:latin typeface="Courier New" panose="02070309020205020404" pitchFamily="49" charset="0"/>
                <a:cs typeface="Courier New" panose="02070309020205020404" pitchFamily="49" charset="0"/>
              </a:rPr>
              <a:t>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P(s</a:t>
            </a:r>
            <a:r>
              <a:rPr lang="en-US" sz="3200" baseline="-25000" dirty="0">
                <a:solidFill>
                  <a:srgbClr val="7030A0"/>
                </a:solidFill>
                <a:latin typeface="Courier New" panose="02070309020205020404" pitchFamily="49" charset="0"/>
                <a:cs typeface="Courier New" panose="02070309020205020404" pitchFamily="49" charset="0"/>
              </a:rPr>
              <a:t>2</a:t>
            </a:r>
            <a:r>
              <a:rPr lang="en-US" sz="3200" dirty="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8" name="Double Bracket 7"/>
          <p:cNvSpPr/>
          <p:nvPr/>
        </p:nvSpPr>
        <p:spPr>
          <a:xfrm>
            <a:off x="1322070" y="3819797"/>
            <a:ext cx="5207377"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 P(s</a:t>
            </a:r>
            <a:r>
              <a:rPr lang="en-US" sz="3200" baseline="-25000" dirty="0" smtClean="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a:t>
            </a:r>
            <a:r>
              <a:rPr lang="en-US" sz="3200" baseline="-25000" dirty="0" smtClean="0">
                <a:solidFill>
                  <a:srgbClr val="FFC000"/>
                </a:solidFill>
                <a:latin typeface="Courier New" panose="02070309020205020404" pitchFamily="49" charset="0"/>
                <a:cs typeface="Courier New" panose="02070309020205020404" pitchFamily="49" charset="0"/>
              </a:rPr>
              <a:t> </a:t>
            </a:r>
            <a:r>
              <a:rPr lang="en-US" sz="3200" dirty="0">
                <a:solidFill>
                  <a:srgbClr val="FFC000"/>
                </a:solidFill>
                <a:latin typeface="Courier New" panose="02070309020205020404" pitchFamily="49" charset="0"/>
                <a:cs typeface="Courier New" panose="02070309020205020404" pitchFamily="49" charset="0"/>
              </a:rPr>
              <a:t>P(s</a:t>
            </a:r>
            <a:r>
              <a:rPr lang="en-US" sz="3200" baseline="-25000" dirty="0">
                <a:solidFill>
                  <a:srgbClr val="FFC000"/>
                </a:solidFill>
                <a:latin typeface="Courier New" panose="02070309020205020404" pitchFamily="49" charset="0"/>
                <a:cs typeface="Courier New" panose="02070309020205020404" pitchFamily="49" charset="0"/>
              </a:rPr>
              <a:t>1</a:t>
            </a:r>
            <a:r>
              <a:rPr lang="en-US" sz="3200" dirty="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a:t>
            </a:r>
            <a:endParaRPr lang="en-US" sz="3200" baseline="-25000" dirty="0" smtClean="0">
              <a:solidFill>
                <a:srgbClr val="FFC000"/>
              </a:solidFill>
              <a:latin typeface="Courier New" panose="02070309020205020404" pitchFamily="49" charset="0"/>
              <a:cs typeface="Courier New" panose="02070309020205020404" pitchFamily="49" charset="0"/>
            </a:endParaRPr>
          </a:p>
          <a:p>
            <a:pPr algn="ctr"/>
            <a:r>
              <a:rPr lang="en-US" sz="3200" dirty="0" smtClean="0">
                <a:solidFill>
                  <a:srgbClr val="FFC000"/>
                </a:solidFill>
                <a:latin typeface="Courier New" panose="02070309020205020404" pitchFamily="49" charset="0"/>
                <a:cs typeface="Courier New" panose="02070309020205020404" pitchFamily="49" charset="0"/>
              </a:rPr>
              <a:t>… </a:t>
            </a:r>
            <a:r>
              <a:rPr lang="en-US" sz="3200" dirty="0">
                <a:solidFill>
                  <a:srgbClr val="FFC000"/>
                </a:solidFill>
                <a:latin typeface="Courier New" panose="02070309020205020404" pitchFamily="49" charset="0"/>
                <a:cs typeface="Courier New" panose="02070309020205020404" pitchFamily="49" charset="0"/>
              </a:rPr>
              <a:t>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P(s</a:t>
            </a:r>
            <a:r>
              <a:rPr lang="en-US" sz="3200" baseline="-25000" dirty="0">
                <a:solidFill>
                  <a:srgbClr val="FFC000"/>
                </a:solidFill>
                <a:latin typeface="Courier New" panose="02070309020205020404" pitchFamily="49" charset="0"/>
                <a:cs typeface="Courier New" panose="02070309020205020404" pitchFamily="49" charset="0"/>
              </a:rPr>
              <a:t>2</a:t>
            </a:r>
            <a:r>
              <a:rPr lang="en-US" sz="3200" dirty="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12" name="Title 1"/>
          <p:cNvSpPr>
            <a:spLocks noGrp="1"/>
          </p:cNvSpPr>
          <p:nvPr>
            <p:ph type="title"/>
          </p:nvPr>
        </p:nvSpPr>
        <p:spPr>
          <a:xfrm>
            <a:off x="838200" y="365125"/>
            <a:ext cx="10515600" cy="1325563"/>
          </a:xfrm>
        </p:spPr>
        <p:txBody>
          <a:bodyPr/>
          <a:lstStyle/>
          <a:p>
            <a:r>
              <a:rPr lang="en-US" dirty="0" smtClean="0">
                <a:cs typeface="Courier New" panose="02070309020205020404" pitchFamily="49" charset="0"/>
              </a:rPr>
              <a:t>3) Integrate outputs from all layers</a:t>
            </a:r>
            <a:endParaRPr lang="en-US" b="1" dirty="0">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6221025" y="6161201"/>
            <a:ext cx="6193971" cy="66278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err="1" smtClean="0">
                <a:latin typeface="Courier New" panose="02070309020205020404" pitchFamily="49" charset="0"/>
                <a:cs typeface="Courier New" panose="02070309020205020404" pitchFamily="49" charset="0"/>
              </a:rPr>
              <a:t>hmmdecode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1914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a:xfrm>
            <a:off x="1322070" y="2204137"/>
            <a:ext cx="3569970"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 .7 .4</a:t>
            </a:r>
            <a:r>
              <a:rPr lang="en-US" sz="3200" baseline="-25000" dirty="0" smtClean="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.6 …</a:t>
            </a:r>
            <a:endParaRPr lang="en-US" sz="3200" baseline="-25000" dirty="0">
              <a:solidFill>
                <a:srgbClr val="7030A0"/>
              </a:solidFill>
              <a:latin typeface="Courier New" panose="02070309020205020404" pitchFamily="49" charset="0"/>
              <a:cs typeface="Courier New" panose="02070309020205020404" pitchFamily="49" charset="0"/>
            </a:endParaRPr>
          </a:p>
          <a:p>
            <a:pPr algn="ctr"/>
            <a:r>
              <a:rPr lang="en-US" sz="3200" dirty="0" smtClean="0">
                <a:solidFill>
                  <a:srgbClr val="7030A0"/>
                </a:solidFill>
                <a:latin typeface="Courier New" panose="02070309020205020404" pitchFamily="49" charset="0"/>
                <a:cs typeface="Courier New" panose="02070309020205020404" pitchFamily="49" charset="0"/>
              </a:rPr>
              <a:t>… .3 .6 .4 …</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8" name="Double Bracket 7"/>
          <p:cNvSpPr/>
          <p:nvPr/>
        </p:nvSpPr>
        <p:spPr>
          <a:xfrm>
            <a:off x="1322070" y="3785507"/>
            <a:ext cx="3569971"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 .8 .4</a:t>
            </a:r>
            <a:r>
              <a:rPr lang="en-US" sz="3200" baseline="-25000" dirty="0" smtClean="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.1 …</a:t>
            </a:r>
            <a:endParaRPr lang="en-US" sz="3200" baseline="-25000" dirty="0" smtClean="0">
              <a:solidFill>
                <a:srgbClr val="FFC000"/>
              </a:solidFill>
              <a:latin typeface="Courier New" panose="02070309020205020404" pitchFamily="49" charset="0"/>
              <a:cs typeface="Courier New" panose="02070309020205020404" pitchFamily="49" charset="0"/>
            </a:endParaRPr>
          </a:p>
          <a:p>
            <a:pPr algn="ctr"/>
            <a:r>
              <a:rPr lang="en-US" sz="3200" dirty="0" smtClean="0">
                <a:solidFill>
                  <a:srgbClr val="FFC000"/>
                </a:solidFill>
                <a:latin typeface="Courier New" panose="02070309020205020404" pitchFamily="49" charset="0"/>
                <a:cs typeface="Courier New" panose="02070309020205020404" pitchFamily="49" charset="0"/>
              </a:rPr>
              <a:t>… .2 .6 .9 …</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12" name="Title 1"/>
          <p:cNvSpPr>
            <a:spLocks noGrp="1"/>
          </p:cNvSpPr>
          <p:nvPr>
            <p:ph type="title"/>
          </p:nvPr>
        </p:nvSpPr>
        <p:spPr>
          <a:xfrm>
            <a:off x="838200" y="365125"/>
            <a:ext cx="10515600" cy="1325563"/>
          </a:xfrm>
        </p:spPr>
        <p:txBody>
          <a:bodyPr/>
          <a:lstStyle/>
          <a:p>
            <a:r>
              <a:rPr lang="en-US" dirty="0">
                <a:cs typeface="Courier New" panose="02070309020205020404" pitchFamily="49" charset="0"/>
              </a:rPr>
              <a:t>3) Integrate outputs from all layers</a:t>
            </a:r>
            <a:endParaRPr lang="en-US" b="1" dirty="0">
              <a:latin typeface="Courier New" panose="02070309020205020404" pitchFamily="49" charset="0"/>
              <a:cs typeface="Courier New" panose="02070309020205020404" pitchFamily="49" charset="0"/>
            </a:endParaRPr>
          </a:p>
        </p:txBody>
      </p:sp>
      <p:sp>
        <p:nvSpPr>
          <p:cNvPr id="2" name="Oval 1"/>
          <p:cNvSpPr/>
          <p:nvPr/>
        </p:nvSpPr>
        <p:spPr>
          <a:xfrm>
            <a:off x="2103120" y="2057400"/>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84170" y="2623099"/>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68065" y="2057400"/>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03120" y="3638770"/>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8065" y="4172731"/>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ket 12"/>
          <p:cNvSpPr/>
          <p:nvPr/>
        </p:nvSpPr>
        <p:spPr>
          <a:xfrm>
            <a:off x="6454140" y="2397748"/>
            <a:ext cx="3569970" cy="566924"/>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 1 2</a:t>
            </a:r>
            <a:r>
              <a:rPr lang="en-US" sz="3200" baseline="-25000" dirty="0" smtClean="0">
                <a:solidFill>
                  <a:srgbClr val="7030A0"/>
                </a:solidFill>
                <a:latin typeface="Courier New" panose="02070309020205020404" pitchFamily="49" charset="0"/>
                <a:cs typeface="Courier New" panose="02070309020205020404" pitchFamily="49" charset="0"/>
              </a:rPr>
              <a:t> </a:t>
            </a:r>
            <a:r>
              <a:rPr lang="en-US" sz="3200" dirty="0" smtClean="0">
                <a:solidFill>
                  <a:srgbClr val="7030A0"/>
                </a:solidFill>
                <a:latin typeface="Courier New" panose="02070309020205020404" pitchFamily="49" charset="0"/>
                <a:cs typeface="Courier New" panose="02070309020205020404" pitchFamily="49" charset="0"/>
              </a:rPr>
              <a:t>1 …</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17" name="Double Bracket 16"/>
          <p:cNvSpPr/>
          <p:nvPr/>
        </p:nvSpPr>
        <p:spPr>
          <a:xfrm>
            <a:off x="6454140" y="4081726"/>
            <a:ext cx="3569970" cy="566924"/>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C000"/>
                </a:solidFill>
                <a:latin typeface="Courier New" panose="02070309020205020404" pitchFamily="49" charset="0"/>
                <a:cs typeface="Courier New" panose="02070309020205020404" pitchFamily="49" charset="0"/>
              </a:rPr>
              <a:t>… 1 2</a:t>
            </a:r>
            <a:r>
              <a:rPr lang="en-US" sz="3200" baseline="-25000" dirty="0" smtClean="0">
                <a:solidFill>
                  <a:srgbClr val="FFC000"/>
                </a:solidFill>
                <a:latin typeface="Courier New" panose="02070309020205020404" pitchFamily="49" charset="0"/>
                <a:cs typeface="Courier New" panose="02070309020205020404" pitchFamily="49" charset="0"/>
              </a:rPr>
              <a:t> </a:t>
            </a:r>
            <a:r>
              <a:rPr lang="en-US" sz="3200" dirty="0" smtClean="0">
                <a:solidFill>
                  <a:srgbClr val="FFC000"/>
                </a:solidFill>
                <a:latin typeface="Courier New" panose="02070309020205020404" pitchFamily="49" charset="0"/>
                <a:cs typeface="Courier New" panose="02070309020205020404" pitchFamily="49" charset="0"/>
              </a:rPr>
              <a:t>2 …</a:t>
            </a:r>
            <a:endParaRPr lang="en-US" sz="3200" baseline="-25000" dirty="0">
              <a:solidFill>
                <a:srgbClr val="FFC000"/>
              </a:solidFill>
              <a:latin typeface="Courier New" panose="02070309020205020404" pitchFamily="49" charset="0"/>
              <a:cs typeface="Courier New" panose="02070309020205020404" pitchFamily="49" charset="0"/>
            </a:endParaRPr>
          </a:p>
        </p:txBody>
      </p:sp>
      <p:sp>
        <p:nvSpPr>
          <p:cNvPr id="18" name="Oval 17"/>
          <p:cNvSpPr/>
          <p:nvPr/>
        </p:nvSpPr>
        <p:spPr>
          <a:xfrm>
            <a:off x="2884169" y="4172731"/>
            <a:ext cx="640080" cy="68069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uble Bracket 18"/>
          <p:cNvSpPr/>
          <p:nvPr/>
        </p:nvSpPr>
        <p:spPr>
          <a:xfrm>
            <a:off x="6496050" y="5765704"/>
            <a:ext cx="3569970" cy="566924"/>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latin typeface="Courier New" panose="02070309020205020404" pitchFamily="49" charset="0"/>
                <a:cs typeface="Courier New" panose="02070309020205020404" pitchFamily="49" charset="0"/>
              </a:rPr>
              <a:t>… 1 2</a:t>
            </a:r>
            <a:r>
              <a:rPr lang="en-US" sz="3200" b="1" baseline="-25000" dirty="0" smtClean="0">
                <a:latin typeface="Courier New" panose="02070309020205020404" pitchFamily="49" charset="0"/>
                <a:cs typeface="Courier New" panose="02070309020205020404" pitchFamily="49" charset="0"/>
              </a:rPr>
              <a:t> </a:t>
            </a:r>
            <a:r>
              <a:rPr lang="en-US" sz="3200" b="1" dirty="0" smtClean="0">
                <a:latin typeface="Courier New" panose="02070309020205020404" pitchFamily="49" charset="0"/>
                <a:cs typeface="Courier New" panose="02070309020205020404" pitchFamily="49" charset="0"/>
              </a:rPr>
              <a:t>2 …</a:t>
            </a:r>
            <a:endParaRPr lang="en-US" sz="3200" b="1" baseline="-25000" dirty="0">
              <a:latin typeface="Courier New" panose="02070309020205020404" pitchFamily="49" charset="0"/>
              <a:cs typeface="Courier New" panose="02070309020205020404" pitchFamily="49" charset="0"/>
            </a:endParaRPr>
          </a:p>
        </p:txBody>
      </p:sp>
      <p:sp>
        <p:nvSpPr>
          <p:cNvPr id="3" name="Right Arrow 2"/>
          <p:cNvSpPr/>
          <p:nvPr/>
        </p:nvSpPr>
        <p:spPr>
          <a:xfrm>
            <a:off x="5128260" y="2511035"/>
            <a:ext cx="1097280" cy="34034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28260" y="4195013"/>
            <a:ext cx="1097280" cy="3403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accent2"/>
              </a:solidFill>
            </a:endParaRPr>
          </a:p>
        </p:txBody>
      </p:sp>
      <p:sp>
        <p:nvSpPr>
          <p:cNvPr id="5" name="Down Arrow 4"/>
          <p:cNvSpPr/>
          <p:nvPr/>
        </p:nvSpPr>
        <p:spPr>
          <a:xfrm>
            <a:off x="7376160" y="4853428"/>
            <a:ext cx="1725930" cy="69012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4825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pseudo-2D HMM</a:t>
            </a:r>
            <a:endParaRPr lang="en-US" dirty="0"/>
          </a:p>
        </p:txBody>
      </p:sp>
      <p:sp>
        <p:nvSpPr>
          <p:cNvPr id="3" name="Content Placeholder 2"/>
          <p:cNvSpPr>
            <a:spLocks noGrp="1"/>
          </p:cNvSpPr>
          <p:nvPr>
            <p:ph idx="1"/>
          </p:nvPr>
        </p:nvSpPr>
        <p:spPr/>
        <p:txBody>
          <a:bodyPr/>
          <a:lstStyle/>
          <a:p>
            <a:r>
              <a:rPr lang="en-US" dirty="0" smtClean="0"/>
              <a:t>A neuron may behave in one way if its neighbor is outputting “A,” and behave in a different way if its neighbor is outputting “B”</a:t>
            </a:r>
          </a:p>
          <a:p>
            <a:r>
              <a:rPr lang="en-US" dirty="0" smtClean="0"/>
              <a:t>We can evaluate connectivity level based on whether a neuron changes its behavior according to its neighbor’s output</a:t>
            </a:r>
          </a:p>
          <a:p>
            <a:endParaRPr lang="en-US" dirty="0" smtClean="0"/>
          </a:p>
        </p:txBody>
      </p:sp>
    </p:spTree>
    <p:extLst>
      <p:ext uri="{BB962C8B-B14F-4D97-AF65-F5344CB8AC3E}">
        <p14:creationId xmlns:p14="http://schemas.microsoft.com/office/powerpoint/2010/main" val="2265125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decoded states</a:t>
            </a:r>
            <a:endParaRPr lang="en-US" dirty="0"/>
          </a:p>
        </p:txBody>
      </p:sp>
      <p:sp>
        <p:nvSpPr>
          <p:cNvPr id="64" name="Rectangle 63"/>
          <p:cNvSpPr/>
          <p:nvPr/>
        </p:nvSpPr>
        <p:spPr>
          <a:xfrm>
            <a:off x="1957033" y="415403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5" name="Rectangle 64"/>
          <p:cNvSpPr/>
          <p:nvPr/>
        </p:nvSpPr>
        <p:spPr>
          <a:xfrm>
            <a:off x="2891662" y="41580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6" name="Rectangle 65"/>
          <p:cNvSpPr/>
          <p:nvPr/>
        </p:nvSpPr>
        <p:spPr>
          <a:xfrm>
            <a:off x="3826291" y="41580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7" name="Rectangle 66"/>
          <p:cNvSpPr/>
          <p:nvPr/>
        </p:nvSpPr>
        <p:spPr>
          <a:xfrm>
            <a:off x="4756191" y="4166183"/>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68" name="Straight Arrow Connector 67"/>
          <p:cNvCxnSpPr/>
          <p:nvPr/>
        </p:nvCxnSpPr>
        <p:spPr>
          <a:xfrm>
            <a:off x="1535565" y="440084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342829" y="441298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3411577" y="441703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480325" y="440893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282177" y="440084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948941" y="52505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4" name="Oval 73"/>
          <p:cNvSpPr/>
          <p:nvPr/>
        </p:nvSpPr>
        <p:spPr>
          <a:xfrm>
            <a:off x="2891662" y="52505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5" name="Oval 74"/>
          <p:cNvSpPr/>
          <p:nvPr/>
        </p:nvSpPr>
        <p:spPr>
          <a:xfrm>
            <a:off x="3834383" y="52505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6" name="Oval 75"/>
          <p:cNvSpPr/>
          <p:nvPr/>
        </p:nvSpPr>
        <p:spPr>
          <a:xfrm>
            <a:off x="4777104" y="525051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77" name="Straight Arrow Connector 76"/>
          <p:cNvCxnSpPr/>
          <p:nvPr/>
        </p:nvCxnSpPr>
        <p:spPr>
          <a:xfrm flipH="1">
            <a:off x="2203840" y="466383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3146561" y="46759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095351" y="46759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5023228" y="467598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957033" y="2981222"/>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891662" y="298527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3" name="Rectangle 82"/>
          <p:cNvSpPr/>
          <p:nvPr/>
        </p:nvSpPr>
        <p:spPr>
          <a:xfrm>
            <a:off x="3826291" y="298527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4" name="Rectangle 83"/>
          <p:cNvSpPr/>
          <p:nvPr/>
        </p:nvSpPr>
        <p:spPr>
          <a:xfrm>
            <a:off x="4756191" y="299336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85" name="Straight Arrow Connector 84"/>
          <p:cNvCxnSpPr/>
          <p:nvPr/>
        </p:nvCxnSpPr>
        <p:spPr>
          <a:xfrm>
            <a:off x="1535565" y="322802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342829" y="324017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411577" y="324421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480325" y="323612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282177" y="322802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948941" y="184959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1" name="Oval 90"/>
          <p:cNvSpPr/>
          <p:nvPr/>
        </p:nvSpPr>
        <p:spPr>
          <a:xfrm>
            <a:off x="2882571" y="185415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2" name="Oval 91"/>
          <p:cNvSpPr/>
          <p:nvPr/>
        </p:nvSpPr>
        <p:spPr>
          <a:xfrm rot="21416625">
            <a:off x="3872131" y="184959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3" name="Oval 92"/>
          <p:cNvSpPr/>
          <p:nvPr/>
        </p:nvSpPr>
        <p:spPr>
          <a:xfrm>
            <a:off x="4760945" y="185415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4" name="Straight Arrow Connector 93"/>
          <p:cNvCxnSpPr/>
          <p:nvPr/>
        </p:nvCxnSpPr>
        <p:spPr>
          <a:xfrm rot="10800000" flipH="1">
            <a:off x="2211933" y="237607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H="1">
            <a:off x="3144538" y="2394540"/>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0800000" flipH="1">
            <a:off x="4103444" y="238822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H="1">
            <a:off x="5031321" y="238822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2481330" y="3361148"/>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489159" y="3361148"/>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3417627" y="335912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425456" y="335912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339109" y="3352173"/>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346938" y="3352173"/>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1541466" y="3352173"/>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1549295" y="3352173"/>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5253168" y="3359122"/>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260997" y="3359122"/>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805115" y="4064725"/>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5549210" y="5220289"/>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5580246" y="1841137"/>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5759299" y="3078373"/>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1078473" y="4045424"/>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1354326" y="5234888"/>
            <a:ext cx="321669" cy="369332"/>
          </a:xfrm>
          <a:prstGeom prst="rect">
            <a:avLst/>
          </a:prstGeom>
          <a:noFill/>
        </p:spPr>
        <p:txBody>
          <a:bodyPr wrap="square" rtlCol="0">
            <a:spAutoFit/>
          </a:bodyPr>
          <a:lstStyle/>
          <a:p>
            <a:r>
              <a:rPr lang="en-US" dirty="0" smtClean="0"/>
              <a:t>…</a:t>
            </a:r>
            <a:endParaRPr lang="en-US" dirty="0"/>
          </a:p>
        </p:txBody>
      </p:sp>
      <p:sp>
        <p:nvSpPr>
          <p:cNvPr id="114" name="TextBox 113"/>
          <p:cNvSpPr txBox="1"/>
          <p:nvPr/>
        </p:nvSpPr>
        <p:spPr>
          <a:xfrm>
            <a:off x="1323497" y="1869608"/>
            <a:ext cx="321669" cy="369332"/>
          </a:xfrm>
          <a:prstGeom prst="rect">
            <a:avLst/>
          </a:prstGeom>
          <a:noFill/>
        </p:spPr>
        <p:txBody>
          <a:bodyPr wrap="square" rtlCol="0">
            <a:spAutoFit/>
          </a:bodyPr>
          <a:lstStyle/>
          <a:p>
            <a:r>
              <a:rPr lang="en-US" dirty="0" smtClean="0"/>
              <a:t>…</a:t>
            </a:r>
            <a:endParaRPr lang="en-US" dirty="0"/>
          </a:p>
        </p:txBody>
      </p:sp>
      <p:sp>
        <p:nvSpPr>
          <p:cNvPr id="115" name="TextBox 114"/>
          <p:cNvSpPr txBox="1"/>
          <p:nvPr/>
        </p:nvSpPr>
        <p:spPr>
          <a:xfrm>
            <a:off x="1032657" y="3059072"/>
            <a:ext cx="321669" cy="369332"/>
          </a:xfrm>
          <a:prstGeom prst="rect">
            <a:avLst/>
          </a:prstGeom>
          <a:noFill/>
        </p:spPr>
        <p:txBody>
          <a:bodyPr wrap="square" rtlCol="0">
            <a:spAutoFit/>
          </a:bodyPr>
          <a:lstStyle/>
          <a:p>
            <a:r>
              <a:rPr lang="en-US" dirty="0" smtClean="0"/>
              <a:t>…</a:t>
            </a:r>
            <a:endParaRPr lang="en-US" dirty="0"/>
          </a:p>
        </p:txBody>
      </p:sp>
      <p:sp>
        <p:nvSpPr>
          <p:cNvPr id="116" name="Rectangle 115"/>
          <p:cNvSpPr/>
          <p:nvPr/>
        </p:nvSpPr>
        <p:spPr>
          <a:xfrm>
            <a:off x="1971876" y="298122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TextBox 4"/>
          <p:cNvSpPr txBox="1"/>
          <p:nvPr/>
        </p:nvSpPr>
        <p:spPr>
          <a:xfrm>
            <a:off x="6822678" y="2111746"/>
            <a:ext cx="4461164" cy="3108543"/>
          </a:xfrm>
          <a:prstGeom prst="rect">
            <a:avLst/>
          </a:prstGeom>
          <a:noFill/>
        </p:spPr>
        <p:txBody>
          <a:bodyPr wrap="square" rtlCol="0">
            <a:spAutoFit/>
          </a:bodyPr>
          <a:lstStyle/>
          <a:p>
            <a:r>
              <a:rPr lang="en-US" sz="2800" dirty="0" smtClean="0"/>
              <a:t>Using an estimate of the model (i.e. the two transition matrices tr1 and tr2 and the two emission matrices e1 and e2) we’ve made an estimate of the two sequences of hidden states</a:t>
            </a:r>
            <a:endParaRPr lang="en-US" sz="2800" dirty="0"/>
          </a:p>
        </p:txBody>
      </p:sp>
    </p:spTree>
    <p:extLst>
      <p:ext uri="{BB962C8B-B14F-4D97-AF65-F5344CB8AC3E}">
        <p14:creationId xmlns:p14="http://schemas.microsoft.com/office/powerpoint/2010/main" val="4002535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Aggregate States</a:t>
            </a:r>
            <a:endParaRPr lang="en-US" dirty="0"/>
          </a:p>
        </p:txBody>
      </p:sp>
      <p:sp>
        <p:nvSpPr>
          <p:cNvPr id="4" name="Rounded Rectangle 3"/>
          <p:cNvSpPr/>
          <p:nvPr/>
        </p:nvSpPr>
        <p:spPr>
          <a:xfrm>
            <a:off x="517236" y="1690688"/>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algn="ctr"/>
            <a:r>
              <a:rPr lang="en-US" dirty="0" smtClean="0"/>
              <a:t>(estimate state sequence)</a:t>
            </a:r>
            <a:endParaRPr lang="en-US" dirty="0"/>
          </a:p>
        </p:txBody>
      </p:sp>
      <p:sp>
        <p:nvSpPr>
          <p:cNvPr id="5" name="Rounded Rectangle 4"/>
          <p:cNvSpPr/>
          <p:nvPr/>
        </p:nvSpPr>
        <p:spPr>
          <a:xfrm>
            <a:off x="517237" y="3149600"/>
            <a:ext cx="2789380" cy="11268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states</a:t>
            </a:r>
          </a:p>
          <a:p>
            <a:pPr algn="ctr"/>
            <a:r>
              <a:rPr lang="en-US" dirty="0" smtClean="0"/>
              <a:t>(based on the state in the </a:t>
            </a:r>
            <a:r>
              <a:rPr lang="en-US" b="1" i="1" u="sng" dirty="0" smtClean="0"/>
              <a:t>other</a:t>
            </a:r>
            <a:r>
              <a:rPr lang="en-US" dirty="0" smtClean="0"/>
              <a:t> sequence)</a:t>
            </a:r>
            <a:endParaRPr lang="en-US" dirty="0"/>
          </a:p>
        </p:txBody>
      </p:sp>
      <p:sp>
        <p:nvSpPr>
          <p:cNvPr id="6" name="Rounded Rectangle 5"/>
          <p:cNvSpPr/>
          <p:nvPr/>
        </p:nvSpPr>
        <p:spPr>
          <a:xfrm>
            <a:off x="517236" y="4608512"/>
            <a:ext cx="2789381"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(estimate the model, i.e. the TR and E matrices)</a:t>
            </a:r>
            <a:endParaRPr lang="en-US" dirty="0"/>
          </a:p>
        </p:txBody>
      </p:sp>
      <p:sp>
        <p:nvSpPr>
          <p:cNvPr id="7" name="Diamond 6"/>
          <p:cNvSpPr/>
          <p:nvPr/>
        </p:nvSpPr>
        <p:spPr>
          <a:xfrm>
            <a:off x="4154049" y="4737819"/>
            <a:ext cx="2613891" cy="86821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Converged?</a:t>
            </a:r>
            <a:endParaRPr lang="en-US" dirty="0"/>
          </a:p>
        </p:txBody>
      </p:sp>
      <p:sp>
        <p:nvSpPr>
          <p:cNvPr id="8" name="Rectangle 7"/>
          <p:cNvSpPr/>
          <p:nvPr/>
        </p:nvSpPr>
        <p:spPr>
          <a:xfrm>
            <a:off x="8358908" y="4857893"/>
            <a:ext cx="748146" cy="62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Yes</a:t>
            </a:r>
            <a:endParaRPr lang="en-US" dirty="0"/>
          </a:p>
        </p:txBody>
      </p:sp>
      <p:sp>
        <p:nvSpPr>
          <p:cNvPr id="10" name="Rectangle 9"/>
          <p:cNvSpPr/>
          <p:nvPr/>
        </p:nvSpPr>
        <p:spPr>
          <a:xfrm>
            <a:off x="5112322" y="3359727"/>
            <a:ext cx="697347" cy="641927"/>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12" name="Rounded Rectangle 11"/>
          <p:cNvSpPr/>
          <p:nvPr/>
        </p:nvSpPr>
        <p:spPr>
          <a:xfrm>
            <a:off x="7338291" y="3149817"/>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final estimated states and model</a:t>
            </a:r>
            <a:endParaRPr lang="en-US" dirty="0"/>
          </a:p>
        </p:txBody>
      </p:sp>
      <p:cxnSp>
        <p:nvCxnSpPr>
          <p:cNvPr id="14" name="Straight Arrow Connector 13"/>
          <p:cNvCxnSpPr>
            <a:stCxn id="4" idx="2"/>
            <a:endCxn id="5" idx="0"/>
          </p:cNvCxnSpPr>
          <p:nvPr/>
        </p:nvCxnSpPr>
        <p:spPr>
          <a:xfrm>
            <a:off x="1911926" y="2817524"/>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1925" y="4285888"/>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3306617" y="5171929"/>
            <a:ext cx="886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6807200" y="5171929"/>
            <a:ext cx="15517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10" idx="2"/>
          </p:cNvCxnSpPr>
          <p:nvPr/>
        </p:nvCxnSpPr>
        <p:spPr>
          <a:xfrm flipV="1">
            <a:off x="5460995" y="4001654"/>
            <a:ext cx="1" cy="7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8732981" y="4276653"/>
            <a:ext cx="0" cy="61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0"/>
          </p:cNvCxnSpPr>
          <p:nvPr/>
        </p:nvCxnSpPr>
        <p:spPr>
          <a:xfrm rot="16200000" flipV="1">
            <a:off x="3635661" y="1534392"/>
            <a:ext cx="1496290" cy="2154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59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6560" y="414422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2111189" y="414827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3045818" y="414827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Rectangle 6"/>
          <p:cNvSpPr/>
          <p:nvPr/>
        </p:nvSpPr>
        <p:spPr>
          <a:xfrm>
            <a:off x="3975718" y="415637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 name="Straight Arrow Connector 8"/>
          <p:cNvCxnSpPr/>
          <p:nvPr/>
        </p:nvCxnSpPr>
        <p:spPr>
          <a:xfrm>
            <a:off x="3562356" y="440317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31104" y="440722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99852" y="439912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01704" y="43910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423367" y="465402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366088" y="466616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314878" y="466616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242755" y="466616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6560" y="2971409"/>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1189" y="297545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3" name="Rectangle 22"/>
          <p:cNvSpPr/>
          <p:nvPr/>
        </p:nvSpPr>
        <p:spPr>
          <a:xfrm>
            <a:off x="3045818" y="297545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Rectangle 23"/>
          <p:cNvSpPr/>
          <p:nvPr/>
        </p:nvSpPr>
        <p:spPr>
          <a:xfrm>
            <a:off x="3975718" y="298355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6" name="Straight Arrow Connector 25"/>
          <p:cNvCxnSpPr/>
          <p:nvPr/>
        </p:nvCxnSpPr>
        <p:spPr>
          <a:xfrm>
            <a:off x="3562356" y="323035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31104" y="323440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699852" y="322630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01704" y="321821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168468" y="183978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102098" y="184433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rot="21416625">
            <a:off x="3091658" y="183978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980472" y="184433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rot="10800000" flipH="1">
            <a:off x="1431460" y="236626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2364065" y="238472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H="1">
            <a:off x="3322971" y="237841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a:off x="4250848" y="237841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700857" y="335133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708686" y="335133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637154" y="334930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644983" y="334930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58636" y="3342360"/>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66465" y="3342360"/>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472695" y="334930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480524" y="334930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191403" y="2971409"/>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7" name="Rectangle 56"/>
          <p:cNvSpPr/>
          <p:nvPr/>
        </p:nvSpPr>
        <p:spPr>
          <a:xfrm>
            <a:off x="4938251" y="416268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8" name="Straight Arrow Connector 57"/>
          <p:cNvCxnSpPr/>
          <p:nvPr/>
        </p:nvCxnSpPr>
        <p:spPr>
          <a:xfrm>
            <a:off x="5464237" y="439734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205288" y="467248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938251" y="298987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62" name="Straight Arrow Connector 61"/>
          <p:cNvCxnSpPr/>
          <p:nvPr/>
        </p:nvCxnSpPr>
        <p:spPr>
          <a:xfrm>
            <a:off x="5464237" y="32245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43005" y="185065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Arrow Connector 63"/>
          <p:cNvCxnSpPr/>
          <p:nvPr/>
        </p:nvCxnSpPr>
        <p:spPr>
          <a:xfrm rot="10800000" flipH="1">
            <a:off x="5213381" y="238472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435228" y="335562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443057" y="335562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877622" y="416268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68" name="Straight Arrow Connector 67"/>
          <p:cNvCxnSpPr/>
          <p:nvPr/>
        </p:nvCxnSpPr>
        <p:spPr>
          <a:xfrm>
            <a:off x="6403608" y="439734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144659" y="467248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877622" y="298987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2" name="Straight Arrow Connector 71"/>
          <p:cNvCxnSpPr/>
          <p:nvPr/>
        </p:nvCxnSpPr>
        <p:spPr>
          <a:xfrm>
            <a:off x="6403608" y="32245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5882376" y="185065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Arrow Connector 73"/>
          <p:cNvCxnSpPr/>
          <p:nvPr/>
        </p:nvCxnSpPr>
        <p:spPr>
          <a:xfrm rot="10800000" flipH="1">
            <a:off x="6152752" y="238472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374599" y="335562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82428" y="335562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810944" y="415181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8" name="Straight Arrow Connector 77"/>
          <p:cNvCxnSpPr/>
          <p:nvPr/>
        </p:nvCxnSpPr>
        <p:spPr>
          <a:xfrm>
            <a:off x="7336930" y="438647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077981" y="466161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810944" y="297900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82" name="Straight Arrow Connector 81"/>
          <p:cNvCxnSpPr/>
          <p:nvPr/>
        </p:nvCxnSpPr>
        <p:spPr>
          <a:xfrm>
            <a:off x="7336930" y="321366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a:off x="7086074" y="237385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7307921" y="334475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315750" y="334475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3857" y="413817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88" name="Straight Arrow Connector 87"/>
          <p:cNvCxnSpPr/>
          <p:nvPr/>
        </p:nvCxnSpPr>
        <p:spPr>
          <a:xfrm>
            <a:off x="8289843" y="437283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8030894" y="464797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763857" y="296536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2" name="Straight Arrow Connector 91"/>
          <p:cNvCxnSpPr/>
          <p:nvPr/>
        </p:nvCxnSpPr>
        <p:spPr>
          <a:xfrm>
            <a:off x="8289843" y="320002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flipH="1">
            <a:off x="8038987" y="236021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8260834" y="333111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8268663" y="333111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700002" y="413817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98" name="Straight Arrow Connector 97"/>
          <p:cNvCxnSpPr/>
          <p:nvPr/>
        </p:nvCxnSpPr>
        <p:spPr>
          <a:xfrm>
            <a:off x="9225988" y="437283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967039" y="464797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8700002" y="296536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02" name="Straight Arrow Connector 101"/>
          <p:cNvCxnSpPr/>
          <p:nvPr/>
        </p:nvCxnSpPr>
        <p:spPr>
          <a:xfrm>
            <a:off x="9225988" y="320002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flipH="1">
            <a:off x="8975132" y="236021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9196979" y="333111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204808" y="333111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622618" y="416268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8" name="Straight Arrow Connector 107"/>
          <p:cNvCxnSpPr/>
          <p:nvPr/>
        </p:nvCxnSpPr>
        <p:spPr>
          <a:xfrm>
            <a:off x="10148604" y="439734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9889655" y="467248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9622618" y="298987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12" name="Straight Arrow Connector 111"/>
          <p:cNvCxnSpPr/>
          <p:nvPr/>
        </p:nvCxnSpPr>
        <p:spPr>
          <a:xfrm>
            <a:off x="10148604" y="32245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H="1">
            <a:off x="9897748" y="238472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10119595" y="335562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10127424" y="335562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10562685" y="416268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8" name="Straight Arrow Connector 117"/>
          <p:cNvCxnSpPr/>
          <p:nvPr/>
        </p:nvCxnSpPr>
        <p:spPr>
          <a:xfrm>
            <a:off x="11088671" y="439734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0829722" y="4672485"/>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0562685" y="298987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22" name="Straight Arrow Connector 121"/>
          <p:cNvCxnSpPr/>
          <p:nvPr/>
        </p:nvCxnSpPr>
        <p:spPr>
          <a:xfrm>
            <a:off x="11088671" y="322453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flipH="1">
            <a:off x="10837815" y="238472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11059662" y="335562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1067491" y="335562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765153" y="438647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765153" y="321366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736144" y="3344757"/>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743973" y="3344757"/>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itle 1"/>
          <p:cNvSpPr>
            <a:spLocks noGrp="1"/>
          </p:cNvSpPr>
          <p:nvPr>
            <p:ph type="title"/>
          </p:nvPr>
        </p:nvSpPr>
        <p:spPr>
          <a:xfrm>
            <a:off x="838200" y="365125"/>
            <a:ext cx="10515600" cy="1325563"/>
          </a:xfrm>
        </p:spPr>
        <p:txBody>
          <a:bodyPr/>
          <a:lstStyle/>
          <a:p>
            <a:r>
              <a:rPr lang="en-US" dirty="0" smtClean="0"/>
              <a:t>Step 2 – Aggregate States</a:t>
            </a:r>
            <a:endParaRPr lang="en-US" dirty="0"/>
          </a:p>
        </p:txBody>
      </p:sp>
      <p:sp>
        <p:nvSpPr>
          <p:cNvPr id="141" name="Oval 140"/>
          <p:cNvSpPr/>
          <p:nvPr/>
        </p:nvSpPr>
        <p:spPr>
          <a:xfrm>
            <a:off x="7706486" y="184255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8640116" y="184711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rot="21416625">
            <a:off x="9629676" y="184255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p:cNvSpPr/>
          <p:nvPr/>
        </p:nvSpPr>
        <p:spPr>
          <a:xfrm>
            <a:off x="10518490" y="184711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6781939" y="184255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1171806" y="523743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2105436" y="524198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rot="21416625">
            <a:off x="3094996" y="5237431"/>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3983810" y="524198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4946343" y="524829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885714" y="524829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7709824" y="524020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8643454" y="524475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rot="21416625">
            <a:off x="9633014" y="524020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10521828" y="524475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6785277" y="524020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TextBox 170"/>
          <p:cNvSpPr txBox="1"/>
          <p:nvPr/>
        </p:nvSpPr>
        <p:spPr>
          <a:xfrm>
            <a:off x="198460" y="4022927"/>
            <a:ext cx="321669" cy="369332"/>
          </a:xfrm>
          <a:prstGeom prst="rect">
            <a:avLst/>
          </a:prstGeom>
          <a:noFill/>
        </p:spPr>
        <p:txBody>
          <a:bodyPr wrap="square" rtlCol="0">
            <a:spAutoFit/>
          </a:bodyPr>
          <a:lstStyle/>
          <a:p>
            <a:r>
              <a:rPr lang="en-US" dirty="0" smtClean="0"/>
              <a:t>…</a:t>
            </a:r>
            <a:endParaRPr lang="en-US" dirty="0"/>
          </a:p>
        </p:txBody>
      </p:sp>
      <p:sp>
        <p:nvSpPr>
          <p:cNvPr id="172" name="TextBox 171"/>
          <p:cNvSpPr txBox="1"/>
          <p:nvPr/>
        </p:nvSpPr>
        <p:spPr>
          <a:xfrm>
            <a:off x="474313" y="5212391"/>
            <a:ext cx="321669" cy="369332"/>
          </a:xfrm>
          <a:prstGeom prst="rect">
            <a:avLst/>
          </a:prstGeom>
          <a:noFill/>
        </p:spPr>
        <p:txBody>
          <a:bodyPr wrap="square" rtlCol="0">
            <a:spAutoFit/>
          </a:bodyPr>
          <a:lstStyle/>
          <a:p>
            <a:r>
              <a:rPr lang="en-US" dirty="0" smtClean="0"/>
              <a:t>…</a:t>
            </a:r>
            <a:endParaRPr lang="en-US" dirty="0"/>
          </a:p>
        </p:txBody>
      </p:sp>
      <p:sp>
        <p:nvSpPr>
          <p:cNvPr id="173" name="TextBox 172"/>
          <p:cNvSpPr txBox="1"/>
          <p:nvPr/>
        </p:nvSpPr>
        <p:spPr>
          <a:xfrm>
            <a:off x="443484" y="1847111"/>
            <a:ext cx="321669" cy="369332"/>
          </a:xfrm>
          <a:prstGeom prst="rect">
            <a:avLst/>
          </a:prstGeom>
          <a:noFill/>
        </p:spPr>
        <p:txBody>
          <a:bodyPr wrap="square" rtlCol="0">
            <a:spAutoFit/>
          </a:bodyPr>
          <a:lstStyle/>
          <a:p>
            <a:r>
              <a:rPr lang="en-US" dirty="0" smtClean="0"/>
              <a:t>…</a:t>
            </a:r>
            <a:endParaRPr lang="en-US" dirty="0"/>
          </a:p>
        </p:txBody>
      </p:sp>
      <p:sp>
        <p:nvSpPr>
          <p:cNvPr id="174" name="TextBox 173"/>
          <p:cNvSpPr txBox="1"/>
          <p:nvPr/>
        </p:nvSpPr>
        <p:spPr>
          <a:xfrm>
            <a:off x="152644" y="3036575"/>
            <a:ext cx="321669" cy="369332"/>
          </a:xfrm>
          <a:prstGeom prst="rect">
            <a:avLst/>
          </a:prstGeom>
          <a:noFill/>
        </p:spPr>
        <p:txBody>
          <a:bodyPr wrap="square" rtlCol="0">
            <a:spAutoFit/>
          </a:bodyPr>
          <a:lstStyle/>
          <a:p>
            <a:r>
              <a:rPr lang="en-US" dirty="0" smtClean="0"/>
              <a:t>…</a:t>
            </a:r>
            <a:endParaRPr lang="en-US" dirty="0"/>
          </a:p>
        </p:txBody>
      </p:sp>
      <p:sp>
        <p:nvSpPr>
          <p:cNvPr id="175" name="TextBox 174"/>
          <p:cNvSpPr txBox="1"/>
          <p:nvPr/>
        </p:nvSpPr>
        <p:spPr>
          <a:xfrm>
            <a:off x="11625307" y="4193985"/>
            <a:ext cx="321669" cy="369332"/>
          </a:xfrm>
          <a:prstGeom prst="rect">
            <a:avLst/>
          </a:prstGeom>
          <a:noFill/>
        </p:spPr>
        <p:txBody>
          <a:bodyPr wrap="square" rtlCol="0">
            <a:spAutoFit/>
          </a:bodyPr>
          <a:lstStyle/>
          <a:p>
            <a:r>
              <a:rPr lang="en-US" dirty="0" smtClean="0"/>
              <a:t>…</a:t>
            </a:r>
            <a:endParaRPr lang="en-US" dirty="0"/>
          </a:p>
        </p:txBody>
      </p:sp>
      <p:sp>
        <p:nvSpPr>
          <p:cNvPr id="176" name="TextBox 175"/>
          <p:cNvSpPr txBox="1"/>
          <p:nvPr/>
        </p:nvSpPr>
        <p:spPr>
          <a:xfrm>
            <a:off x="11518697" y="5319802"/>
            <a:ext cx="321669" cy="369332"/>
          </a:xfrm>
          <a:prstGeom prst="rect">
            <a:avLst/>
          </a:prstGeom>
          <a:noFill/>
        </p:spPr>
        <p:txBody>
          <a:bodyPr wrap="square" rtlCol="0">
            <a:spAutoFit/>
          </a:bodyPr>
          <a:lstStyle/>
          <a:p>
            <a:r>
              <a:rPr lang="en-US" dirty="0" smtClean="0"/>
              <a:t>…</a:t>
            </a:r>
            <a:endParaRPr lang="en-US" dirty="0"/>
          </a:p>
        </p:txBody>
      </p:sp>
      <p:sp>
        <p:nvSpPr>
          <p:cNvPr id="177" name="TextBox 176"/>
          <p:cNvSpPr txBox="1"/>
          <p:nvPr/>
        </p:nvSpPr>
        <p:spPr>
          <a:xfrm>
            <a:off x="11418656" y="1971165"/>
            <a:ext cx="321669" cy="369332"/>
          </a:xfrm>
          <a:prstGeom prst="rect">
            <a:avLst/>
          </a:prstGeom>
          <a:noFill/>
        </p:spPr>
        <p:txBody>
          <a:bodyPr wrap="square" rtlCol="0">
            <a:spAutoFit/>
          </a:bodyPr>
          <a:lstStyle/>
          <a:p>
            <a:r>
              <a:rPr lang="en-US" dirty="0" smtClean="0"/>
              <a:t>…</a:t>
            </a:r>
            <a:endParaRPr lang="en-US" dirty="0"/>
          </a:p>
        </p:txBody>
      </p:sp>
      <p:sp>
        <p:nvSpPr>
          <p:cNvPr id="178" name="TextBox 177"/>
          <p:cNvSpPr txBox="1"/>
          <p:nvPr/>
        </p:nvSpPr>
        <p:spPr>
          <a:xfrm>
            <a:off x="11579491" y="3207633"/>
            <a:ext cx="321669"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872503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Group states according to neighbor</a:t>
            </a:r>
            <a:endParaRPr lang="en-US" dirty="0"/>
          </a:p>
        </p:txBody>
      </p:sp>
      <p:sp>
        <p:nvSpPr>
          <p:cNvPr id="3" name="Content Placeholder 2"/>
          <p:cNvSpPr>
            <a:spLocks noGrp="1"/>
          </p:cNvSpPr>
          <p:nvPr>
            <p:ph idx="1"/>
          </p:nvPr>
        </p:nvSpPr>
        <p:spPr>
          <a:xfrm>
            <a:off x="1022350" y="1753054"/>
            <a:ext cx="10337800" cy="1425575"/>
          </a:xfrm>
        </p:spPr>
        <p:txBody>
          <a:bodyPr>
            <a:normAutofit lnSpcReduction="10000"/>
          </a:bodyPr>
          <a:lstStyle/>
          <a:p>
            <a:pPr marL="0" indent="0">
              <a:buNone/>
            </a:pPr>
            <a:r>
              <a:rPr lang="en-US" sz="4000" dirty="0">
                <a:latin typeface="Courier New" panose="02070309020205020404" pitchFamily="49" charset="0"/>
                <a:cs typeface="Courier New" panose="02070309020205020404" pitchFamily="49" charset="0"/>
              </a:rPr>
              <a:t>function </a:t>
            </a:r>
            <a:r>
              <a:rPr lang="en-US" sz="4000" b="1" dirty="0" err="1">
                <a:latin typeface="Courier New" panose="02070309020205020404" pitchFamily="49" charset="0"/>
                <a:cs typeface="Courier New" panose="02070309020205020404" pitchFamily="49" charset="0"/>
              </a:rPr>
              <a:t>aggregateStates</a:t>
            </a:r>
            <a:endParaRPr lang="en-US" sz="4000" dirty="0" smtClean="0"/>
          </a:p>
          <a:p>
            <a:r>
              <a:rPr lang="en-US" dirty="0" smtClean="0"/>
              <a:t>Group </a:t>
            </a:r>
            <a:r>
              <a:rPr lang="en-US" dirty="0" smtClean="0"/>
              <a:t>the observations from </a:t>
            </a:r>
            <a:r>
              <a:rPr lang="en-US" dirty="0" smtClean="0"/>
              <a:t>Neuron </a:t>
            </a:r>
            <a:r>
              <a:rPr lang="en-US" dirty="0" smtClean="0"/>
              <a:t>1 based on the state of </a:t>
            </a:r>
            <a:r>
              <a:rPr lang="en-US" dirty="0" smtClean="0"/>
              <a:t>Neuron </a:t>
            </a:r>
            <a:r>
              <a:rPr lang="en-US" dirty="0" smtClean="0"/>
              <a:t>2 and vice versa</a:t>
            </a:r>
          </a:p>
        </p:txBody>
      </p:sp>
      <p:sp>
        <p:nvSpPr>
          <p:cNvPr id="4" name="TextBox 3"/>
          <p:cNvSpPr txBox="1"/>
          <p:nvPr/>
        </p:nvSpPr>
        <p:spPr>
          <a:xfrm>
            <a:off x="622300" y="3922876"/>
            <a:ext cx="1231900" cy="369332"/>
          </a:xfrm>
          <a:prstGeom prst="rect">
            <a:avLst/>
          </a:prstGeom>
          <a:noFill/>
        </p:spPr>
        <p:txBody>
          <a:bodyPr wrap="square" rtlCol="0">
            <a:spAutoFit/>
          </a:bodyPr>
          <a:lstStyle/>
          <a:p>
            <a:r>
              <a:rPr lang="en-US" dirty="0" smtClean="0"/>
              <a:t>Neuron 1</a:t>
            </a:r>
            <a:endParaRPr lang="en-US" dirty="0"/>
          </a:p>
        </p:txBody>
      </p:sp>
      <p:sp>
        <p:nvSpPr>
          <p:cNvPr id="5" name="TextBox 4"/>
          <p:cNvSpPr txBox="1"/>
          <p:nvPr/>
        </p:nvSpPr>
        <p:spPr>
          <a:xfrm>
            <a:off x="622300" y="5078576"/>
            <a:ext cx="1231900" cy="369332"/>
          </a:xfrm>
          <a:prstGeom prst="rect">
            <a:avLst/>
          </a:prstGeom>
          <a:noFill/>
        </p:spPr>
        <p:txBody>
          <a:bodyPr wrap="square" rtlCol="0">
            <a:spAutoFit/>
          </a:bodyPr>
          <a:lstStyle/>
          <a:p>
            <a:r>
              <a:rPr lang="en-US" dirty="0" smtClean="0"/>
              <a:t>Neuron 2</a:t>
            </a:r>
            <a:endParaRPr lang="en-US" dirty="0"/>
          </a:p>
        </p:txBody>
      </p:sp>
      <p:sp>
        <p:nvSpPr>
          <p:cNvPr id="6" name="TextBox 5"/>
          <p:cNvSpPr txBox="1"/>
          <p:nvPr/>
        </p:nvSpPr>
        <p:spPr>
          <a:xfrm>
            <a:off x="1854200" y="3922876"/>
            <a:ext cx="10033000" cy="400110"/>
          </a:xfrm>
          <a:prstGeom prst="rect">
            <a:avLst/>
          </a:prstGeom>
          <a:noFill/>
        </p:spPr>
        <p:txBody>
          <a:bodyPr wrap="square" rtlCol="0">
            <a:spAutoFit/>
          </a:bodyPr>
          <a:lstStyle/>
          <a:p>
            <a:r>
              <a:rPr lang="en-US" sz="2000" b="1" dirty="0" smtClean="0">
                <a:solidFill>
                  <a:schemeClr val="tx2"/>
                </a:solidFill>
                <a:latin typeface="Courier New" panose="02070309020205020404" pitchFamily="49" charset="0"/>
                <a:cs typeface="Courier New" panose="02070309020205020404" pitchFamily="49" charset="0"/>
              </a:rPr>
              <a:t>A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B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C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C</a:t>
            </a:r>
            <a:r>
              <a:rPr lang="en-US" sz="2000" b="1" dirty="0" smtClean="0">
                <a:solidFill>
                  <a:schemeClr val="tx2"/>
                </a:solidFill>
                <a:latin typeface="Courier New" panose="02070309020205020404" pitchFamily="49" charset="0"/>
                <a:cs typeface="Courier New" panose="02070309020205020404" pitchFamily="49" charset="0"/>
              </a:rPr>
              <a:t> A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a:t>
            </a:r>
            <a:endParaRPr lang="en-US" sz="2000" b="1" dirty="0">
              <a:solidFill>
                <a:schemeClr val="tx2"/>
              </a:solidFill>
              <a:latin typeface="Courier New" panose="02070309020205020404" pitchFamily="49" charset="0"/>
              <a:cs typeface="Courier New" panose="02070309020205020404" pitchFamily="49" charset="0"/>
            </a:endParaRPr>
          </a:p>
        </p:txBody>
      </p:sp>
      <p:sp>
        <p:nvSpPr>
          <p:cNvPr id="7" name="TextBox 6"/>
          <p:cNvSpPr txBox="1"/>
          <p:nvPr/>
        </p:nvSpPr>
        <p:spPr>
          <a:xfrm>
            <a:off x="1854199" y="5066908"/>
            <a:ext cx="10192657" cy="400110"/>
          </a:xfrm>
          <a:prstGeom prst="rect">
            <a:avLst/>
          </a:prstGeom>
          <a:noFill/>
        </p:spPr>
        <p:txBody>
          <a:bodyPr wrap="square" rtlCol="0">
            <a:spAutoFit/>
          </a:bodyPr>
          <a:lstStyle/>
          <a:p>
            <a:r>
              <a:rPr lang="en-US" sz="2000" b="1" dirty="0" smtClean="0">
                <a:solidFill>
                  <a:srgbClr val="00B050"/>
                </a:solidFill>
                <a:latin typeface="Courier New" panose="02070309020205020404" pitchFamily="49" charset="0"/>
                <a:cs typeface="Courier New" panose="02070309020205020404" pitchFamily="49" charset="0"/>
              </a:rPr>
              <a:t>a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b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p>
        </p:txBody>
      </p:sp>
      <p:cxnSp>
        <p:nvCxnSpPr>
          <p:cNvPr id="9" name="Straight Connector 8"/>
          <p:cNvCxnSpPr/>
          <p:nvPr/>
        </p:nvCxnSpPr>
        <p:spPr>
          <a:xfrm flipV="1">
            <a:off x="3657600" y="3585029"/>
            <a:ext cx="0" cy="2148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812972" y="3585029"/>
            <a:ext cx="0" cy="2148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265885" y="3531958"/>
            <a:ext cx="0" cy="21481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788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Group states according to neighbor</a:t>
            </a:r>
            <a:endParaRPr lang="en-US" dirty="0"/>
          </a:p>
        </p:txBody>
      </p:sp>
      <p:sp>
        <p:nvSpPr>
          <p:cNvPr id="3" name="Content Placeholder 2"/>
          <p:cNvSpPr>
            <a:spLocks noGrp="1"/>
          </p:cNvSpPr>
          <p:nvPr>
            <p:ph idx="1"/>
          </p:nvPr>
        </p:nvSpPr>
        <p:spPr>
          <a:xfrm>
            <a:off x="1022350" y="1753054"/>
            <a:ext cx="10337800" cy="1425575"/>
          </a:xfrm>
        </p:spPr>
        <p:txBody>
          <a:bodyPr>
            <a:normAutofit lnSpcReduction="10000"/>
          </a:bodyPr>
          <a:lstStyle/>
          <a:p>
            <a:pPr marL="0" indent="0">
              <a:buNone/>
            </a:pPr>
            <a:r>
              <a:rPr lang="en-US" sz="4000" dirty="0">
                <a:latin typeface="Courier New" panose="02070309020205020404" pitchFamily="49" charset="0"/>
                <a:cs typeface="Courier New" panose="02070309020205020404" pitchFamily="49" charset="0"/>
              </a:rPr>
              <a:t>function </a:t>
            </a:r>
            <a:r>
              <a:rPr lang="en-US" sz="4000" b="1" dirty="0" err="1">
                <a:latin typeface="Courier New" panose="02070309020205020404" pitchFamily="49" charset="0"/>
                <a:cs typeface="Courier New" panose="02070309020205020404" pitchFamily="49" charset="0"/>
              </a:rPr>
              <a:t>aggregateStates</a:t>
            </a:r>
            <a:endParaRPr lang="en-US" sz="4000" dirty="0" smtClean="0"/>
          </a:p>
          <a:p>
            <a:r>
              <a:rPr lang="en-US" dirty="0" smtClean="0"/>
              <a:t>Group </a:t>
            </a:r>
            <a:r>
              <a:rPr lang="en-US" dirty="0" smtClean="0"/>
              <a:t>the observations from </a:t>
            </a:r>
            <a:r>
              <a:rPr lang="en-US" dirty="0" smtClean="0"/>
              <a:t>Neuron </a:t>
            </a:r>
            <a:r>
              <a:rPr lang="en-US" dirty="0" smtClean="0"/>
              <a:t>1 based on the state of </a:t>
            </a:r>
            <a:r>
              <a:rPr lang="en-US" dirty="0" smtClean="0"/>
              <a:t>Neuron </a:t>
            </a:r>
            <a:r>
              <a:rPr lang="en-US" dirty="0" smtClean="0"/>
              <a:t>2 and vice versa</a:t>
            </a:r>
          </a:p>
        </p:txBody>
      </p:sp>
      <p:sp>
        <p:nvSpPr>
          <p:cNvPr id="4" name="TextBox 3"/>
          <p:cNvSpPr txBox="1"/>
          <p:nvPr/>
        </p:nvSpPr>
        <p:spPr>
          <a:xfrm>
            <a:off x="622300" y="3922876"/>
            <a:ext cx="1231900" cy="369332"/>
          </a:xfrm>
          <a:prstGeom prst="rect">
            <a:avLst/>
          </a:prstGeom>
          <a:noFill/>
        </p:spPr>
        <p:txBody>
          <a:bodyPr wrap="square" rtlCol="0">
            <a:spAutoFit/>
          </a:bodyPr>
          <a:lstStyle/>
          <a:p>
            <a:r>
              <a:rPr lang="en-US" dirty="0" smtClean="0"/>
              <a:t>Neuron 1</a:t>
            </a:r>
            <a:endParaRPr lang="en-US" dirty="0"/>
          </a:p>
        </p:txBody>
      </p:sp>
      <p:sp>
        <p:nvSpPr>
          <p:cNvPr id="5" name="TextBox 4"/>
          <p:cNvSpPr txBox="1"/>
          <p:nvPr/>
        </p:nvSpPr>
        <p:spPr>
          <a:xfrm>
            <a:off x="622300" y="5078576"/>
            <a:ext cx="1231900" cy="369332"/>
          </a:xfrm>
          <a:prstGeom prst="rect">
            <a:avLst/>
          </a:prstGeom>
          <a:noFill/>
        </p:spPr>
        <p:txBody>
          <a:bodyPr wrap="square" rtlCol="0">
            <a:spAutoFit/>
          </a:bodyPr>
          <a:lstStyle/>
          <a:p>
            <a:r>
              <a:rPr lang="en-US" dirty="0" smtClean="0"/>
              <a:t>Neuron 2</a:t>
            </a:r>
            <a:endParaRPr lang="en-US" dirty="0"/>
          </a:p>
        </p:txBody>
      </p:sp>
      <p:sp>
        <p:nvSpPr>
          <p:cNvPr id="6" name="TextBox 5"/>
          <p:cNvSpPr txBox="1"/>
          <p:nvPr/>
        </p:nvSpPr>
        <p:spPr>
          <a:xfrm>
            <a:off x="1854200" y="3922876"/>
            <a:ext cx="10033000" cy="400110"/>
          </a:xfrm>
          <a:prstGeom prst="rect">
            <a:avLst/>
          </a:prstGeom>
          <a:noFill/>
        </p:spPr>
        <p:txBody>
          <a:bodyPr wrap="square" rtlCol="0">
            <a:spAutoFit/>
          </a:bodyPr>
          <a:lstStyle/>
          <a:p>
            <a:r>
              <a:rPr lang="en-US" sz="2000" b="1" dirty="0" smtClean="0">
                <a:solidFill>
                  <a:srgbClr val="FF0000"/>
                </a:solidFill>
                <a:latin typeface="Courier New" panose="02070309020205020404" pitchFamily="49" charset="0"/>
                <a:cs typeface="Courier New" panose="02070309020205020404" pitchFamily="49" charset="0"/>
              </a:rPr>
              <a:t>A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B </a:t>
            </a:r>
            <a:r>
              <a:rPr lang="en-US" sz="2000" b="1" dirty="0" err="1" smtClean="0">
                <a:solidFill>
                  <a:srgbClr val="FF0000"/>
                </a:solidFill>
                <a:latin typeface="Courier New" panose="02070309020205020404" pitchFamily="49" charset="0"/>
                <a:cs typeface="Courier New" panose="02070309020205020404" pitchFamily="49" charset="0"/>
              </a:rPr>
              <a:t>B</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B</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C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1854199" y="5066908"/>
            <a:ext cx="10192657" cy="400110"/>
          </a:xfrm>
          <a:prstGeom prst="rect">
            <a:avLst/>
          </a:prstGeom>
          <a:noFill/>
        </p:spPr>
        <p:txBody>
          <a:bodyPr wrap="square" rtlCol="0">
            <a:spAutoFit/>
          </a:bodyPr>
          <a:lstStyle/>
          <a:p>
            <a:r>
              <a:rPr lang="en-US" sz="2000" b="1" dirty="0" smtClean="0">
                <a:solidFill>
                  <a:schemeClr val="tx2"/>
                </a:solidFill>
                <a:latin typeface="Courier New" panose="02070309020205020404" pitchFamily="49" charset="0"/>
                <a:cs typeface="Courier New" panose="02070309020205020404" pitchFamily="49" charset="0"/>
              </a:rPr>
              <a:t>a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b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b</a:t>
            </a:r>
            <a:r>
              <a:rPr lang="en-US" sz="2000" b="1" dirty="0" smtClean="0">
                <a:solidFill>
                  <a:schemeClr val="tx2"/>
                </a:solidFill>
                <a:latin typeface="Courier New" panose="02070309020205020404" pitchFamily="49" charset="0"/>
                <a:cs typeface="Courier New" panose="02070309020205020404" pitchFamily="49" charset="0"/>
              </a:rPr>
              <a:t> a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r>
              <a:rPr lang="en-US" sz="2000" b="1" dirty="0" err="1" smtClean="0">
                <a:solidFill>
                  <a:schemeClr val="tx2"/>
                </a:solidFill>
                <a:latin typeface="Courier New" panose="02070309020205020404" pitchFamily="49" charset="0"/>
                <a:cs typeface="Courier New" panose="02070309020205020404" pitchFamily="49" charset="0"/>
              </a:rPr>
              <a:t>a</a:t>
            </a:r>
            <a:r>
              <a:rPr lang="en-US" sz="2000" b="1" dirty="0" smtClean="0">
                <a:solidFill>
                  <a:schemeClr val="tx2"/>
                </a:solidFill>
                <a:latin typeface="Courier New" panose="02070309020205020404" pitchFamily="49" charset="0"/>
                <a:cs typeface="Courier New" panose="02070309020205020404" pitchFamily="49" charset="0"/>
              </a:rPr>
              <a:t>  </a:t>
            </a:r>
          </a:p>
        </p:txBody>
      </p:sp>
      <p:cxnSp>
        <p:nvCxnSpPr>
          <p:cNvPr id="9" name="Straight Connector 8"/>
          <p:cNvCxnSpPr/>
          <p:nvPr/>
        </p:nvCxnSpPr>
        <p:spPr>
          <a:xfrm flipV="1">
            <a:off x="4586515" y="3531957"/>
            <a:ext cx="0" cy="2148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0080171" y="3531958"/>
            <a:ext cx="0" cy="21481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35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Group states according to neighbor</a:t>
            </a:r>
            <a:endParaRPr lang="en-US" dirty="0"/>
          </a:p>
        </p:txBody>
      </p:sp>
      <p:sp>
        <p:nvSpPr>
          <p:cNvPr id="3" name="Content Placeholder 2"/>
          <p:cNvSpPr>
            <a:spLocks noGrp="1"/>
          </p:cNvSpPr>
          <p:nvPr>
            <p:ph idx="1"/>
          </p:nvPr>
        </p:nvSpPr>
        <p:spPr>
          <a:xfrm>
            <a:off x="1022350" y="1753054"/>
            <a:ext cx="10337800" cy="1425575"/>
          </a:xfrm>
        </p:spPr>
        <p:txBody>
          <a:bodyPr>
            <a:normAutofit lnSpcReduction="10000"/>
          </a:bodyPr>
          <a:lstStyle/>
          <a:p>
            <a:pPr marL="0" indent="0">
              <a:buNone/>
            </a:pPr>
            <a:r>
              <a:rPr lang="en-US" sz="4000" dirty="0">
                <a:latin typeface="Courier New" panose="02070309020205020404" pitchFamily="49" charset="0"/>
                <a:cs typeface="Courier New" panose="02070309020205020404" pitchFamily="49" charset="0"/>
              </a:rPr>
              <a:t>function </a:t>
            </a:r>
            <a:r>
              <a:rPr lang="en-US" sz="4000" b="1" dirty="0" err="1">
                <a:latin typeface="Courier New" panose="02070309020205020404" pitchFamily="49" charset="0"/>
                <a:cs typeface="Courier New" panose="02070309020205020404" pitchFamily="49" charset="0"/>
              </a:rPr>
              <a:t>aggregateStates</a:t>
            </a:r>
            <a:endParaRPr lang="en-US" sz="4000" dirty="0" smtClean="0"/>
          </a:p>
          <a:p>
            <a:r>
              <a:rPr lang="en-US" dirty="0" smtClean="0"/>
              <a:t>Group </a:t>
            </a:r>
            <a:r>
              <a:rPr lang="en-US" dirty="0" smtClean="0"/>
              <a:t>the observations from </a:t>
            </a:r>
            <a:r>
              <a:rPr lang="en-US" dirty="0" smtClean="0"/>
              <a:t>Neuron </a:t>
            </a:r>
            <a:r>
              <a:rPr lang="en-US" dirty="0" smtClean="0"/>
              <a:t>1 based on the state of </a:t>
            </a:r>
            <a:r>
              <a:rPr lang="en-US" dirty="0" smtClean="0"/>
              <a:t>Neuron </a:t>
            </a:r>
            <a:r>
              <a:rPr lang="en-US" dirty="0" smtClean="0"/>
              <a:t>2 and vice versa</a:t>
            </a:r>
          </a:p>
        </p:txBody>
      </p:sp>
      <p:sp>
        <p:nvSpPr>
          <p:cNvPr id="4" name="TextBox 3"/>
          <p:cNvSpPr txBox="1"/>
          <p:nvPr/>
        </p:nvSpPr>
        <p:spPr>
          <a:xfrm>
            <a:off x="622300" y="3922876"/>
            <a:ext cx="1231900" cy="369332"/>
          </a:xfrm>
          <a:prstGeom prst="rect">
            <a:avLst/>
          </a:prstGeom>
          <a:noFill/>
        </p:spPr>
        <p:txBody>
          <a:bodyPr wrap="square" rtlCol="0">
            <a:spAutoFit/>
          </a:bodyPr>
          <a:lstStyle/>
          <a:p>
            <a:r>
              <a:rPr lang="en-US" dirty="0" smtClean="0"/>
              <a:t>Neuron 1</a:t>
            </a:r>
            <a:endParaRPr lang="en-US" dirty="0"/>
          </a:p>
        </p:txBody>
      </p:sp>
      <p:sp>
        <p:nvSpPr>
          <p:cNvPr id="5" name="TextBox 4"/>
          <p:cNvSpPr txBox="1"/>
          <p:nvPr/>
        </p:nvSpPr>
        <p:spPr>
          <a:xfrm>
            <a:off x="622300" y="5078576"/>
            <a:ext cx="1231900" cy="369332"/>
          </a:xfrm>
          <a:prstGeom prst="rect">
            <a:avLst/>
          </a:prstGeom>
          <a:noFill/>
        </p:spPr>
        <p:txBody>
          <a:bodyPr wrap="square" rtlCol="0">
            <a:spAutoFit/>
          </a:bodyPr>
          <a:lstStyle/>
          <a:p>
            <a:r>
              <a:rPr lang="en-US" dirty="0" smtClean="0"/>
              <a:t>Neuron 2</a:t>
            </a:r>
            <a:endParaRPr lang="en-US" dirty="0"/>
          </a:p>
        </p:txBody>
      </p:sp>
      <p:sp>
        <p:nvSpPr>
          <p:cNvPr id="6" name="TextBox 5"/>
          <p:cNvSpPr txBox="1"/>
          <p:nvPr/>
        </p:nvSpPr>
        <p:spPr>
          <a:xfrm>
            <a:off x="1854200" y="3922876"/>
            <a:ext cx="10033000" cy="400110"/>
          </a:xfrm>
          <a:prstGeom prst="rect">
            <a:avLst/>
          </a:prstGeom>
          <a:noFill/>
        </p:spPr>
        <p:txBody>
          <a:bodyPr wrap="square" rtlCol="0">
            <a:spAutoFit/>
          </a:bodyPr>
          <a:lstStyle/>
          <a:p>
            <a:r>
              <a:rPr lang="en-US" sz="2000" b="1" dirty="0" smtClean="0">
                <a:solidFill>
                  <a:srgbClr val="FF0000"/>
                </a:solidFill>
                <a:latin typeface="Courier New" panose="02070309020205020404" pitchFamily="49" charset="0"/>
                <a:cs typeface="Courier New" panose="02070309020205020404" pitchFamily="49" charset="0"/>
              </a:rPr>
              <a:t>A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B </a:t>
            </a:r>
            <a:r>
              <a:rPr lang="en-US" sz="2000" b="1" dirty="0" err="1" smtClean="0">
                <a:solidFill>
                  <a:srgbClr val="FF0000"/>
                </a:solidFill>
                <a:latin typeface="Courier New" panose="02070309020205020404" pitchFamily="49" charset="0"/>
                <a:cs typeface="Courier New" panose="02070309020205020404" pitchFamily="49" charset="0"/>
              </a:rPr>
              <a:t>B</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B</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B</a:t>
            </a:r>
            <a:r>
              <a:rPr lang="en-US" sz="2000" b="1" dirty="0" smtClean="0">
                <a:solidFill>
                  <a:srgbClr val="0070C0"/>
                </a:solidFill>
                <a:latin typeface="Courier New" panose="02070309020205020404" pitchFamily="49" charset="0"/>
                <a:cs typeface="Courier New" panose="02070309020205020404" pitchFamily="49" charset="0"/>
              </a:rPr>
              <a:t> C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C</a:t>
            </a:r>
            <a:r>
              <a:rPr lang="en-US" sz="2000" b="1" dirty="0" smtClean="0">
                <a:solidFill>
                  <a:srgbClr val="0070C0"/>
                </a:solidFill>
                <a:latin typeface="Courier New" panose="02070309020205020404" pitchFamily="49" charset="0"/>
                <a:cs typeface="Courier New" panose="02070309020205020404" pitchFamily="49" charset="0"/>
              </a:rPr>
              <a:t> A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0070C0"/>
                </a:solidFill>
                <a:latin typeface="Courier New" panose="02070309020205020404" pitchFamily="49" charset="0"/>
                <a:cs typeface="Courier New" panose="02070309020205020404" pitchFamily="49" charset="0"/>
              </a:rPr>
              <a:t>A</a:t>
            </a:r>
            <a:r>
              <a:rPr lang="en-US" sz="2000" b="1" dirty="0" smtClean="0">
                <a:solidFill>
                  <a:srgbClr val="0070C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A</a:t>
            </a:r>
            <a:r>
              <a:rPr lang="en-US" sz="2000" b="1" dirty="0" smtClean="0">
                <a:solidFill>
                  <a:srgbClr val="FF0000"/>
                </a:solidFill>
                <a:latin typeface="Courier New" panose="02070309020205020404" pitchFamily="49" charset="0"/>
                <a:cs typeface="Courier New" panose="02070309020205020404" pitchFamily="49" charset="0"/>
              </a:rPr>
              <a:t> A</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1854199" y="5066908"/>
            <a:ext cx="10192657" cy="400110"/>
          </a:xfrm>
          <a:prstGeom prst="rect">
            <a:avLst/>
          </a:prstGeom>
          <a:noFill/>
        </p:spPr>
        <p:txBody>
          <a:bodyPr wrap="square" rtlCol="0">
            <a:spAutoFit/>
          </a:bodyPr>
          <a:lstStyle/>
          <a:p>
            <a:r>
              <a:rPr lang="en-US" sz="2000" b="1" dirty="0" smtClean="0">
                <a:solidFill>
                  <a:srgbClr val="00B050"/>
                </a:solidFill>
                <a:latin typeface="Courier New" panose="02070309020205020404" pitchFamily="49" charset="0"/>
                <a:cs typeface="Courier New" panose="02070309020205020404" pitchFamily="49" charset="0"/>
              </a:rPr>
              <a:t>a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a</a:t>
            </a:r>
            <a:r>
              <a:rPr lang="en-US" sz="2000" b="1" dirty="0" smtClean="0">
                <a:solidFill>
                  <a:srgbClr val="7030A0"/>
                </a:solidFill>
                <a:latin typeface="Courier New" panose="02070309020205020404" pitchFamily="49" charset="0"/>
                <a:cs typeface="Courier New" panose="02070309020205020404" pitchFamily="49" charset="0"/>
              </a:rPr>
              <a:t> b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rgbClr val="7030A0"/>
                </a:solidFill>
                <a:latin typeface="Courier New" panose="02070309020205020404" pitchFamily="49" charset="0"/>
                <a:cs typeface="Courier New" panose="02070309020205020404" pitchFamily="49" charset="0"/>
              </a:rPr>
              <a:t>b</a:t>
            </a:r>
            <a:r>
              <a:rPr lang="en-US" sz="2000" b="1" dirty="0" smtClean="0">
                <a:solidFill>
                  <a:srgbClr val="7030A0"/>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sz="20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b</a:t>
            </a:r>
            <a:r>
              <a:rPr lang="en-US" sz="2000" b="1" dirty="0" smtClean="0">
                <a:solidFill>
                  <a:srgbClr val="00B050"/>
                </a:solidFill>
                <a:latin typeface="Courier New" panose="02070309020205020404" pitchFamily="49" charset="0"/>
                <a:cs typeface="Courier New" panose="02070309020205020404" pitchFamily="49" charset="0"/>
              </a:rPr>
              <a:t> a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r>
              <a:rPr lang="en-US" sz="2000" b="1" dirty="0" err="1" smtClean="0">
                <a:solidFill>
                  <a:srgbClr val="00B050"/>
                </a:solidFill>
                <a:latin typeface="Courier New" panose="02070309020205020404" pitchFamily="49" charset="0"/>
                <a:cs typeface="Courier New" panose="02070309020205020404" pitchFamily="49" charset="0"/>
              </a:rPr>
              <a:t>a</a:t>
            </a:r>
            <a:r>
              <a:rPr lang="en-US" sz="2000" b="1" dirty="0" smtClean="0">
                <a:solidFill>
                  <a:srgbClr val="00B05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02435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Aggregated States</a:t>
            </a:r>
            <a:endParaRPr lang="en-US" dirty="0"/>
          </a:p>
        </p:txBody>
      </p:sp>
      <p:sp>
        <p:nvSpPr>
          <p:cNvPr id="4" name="TextBox 3"/>
          <p:cNvSpPr txBox="1"/>
          <p:nvPr/>
        </p:nvSpPr>
        <p:spPr>
          <a:xfrm>
            <a:off x="838200" y="1760080"/>
            <a:ext cx="4165600" cy="1200329"/>
          </a:xfrm>
          <a:prstGeom prst="rect">
            <a:avLst/>
          </a:prstGeom>
          <a:noFill/>
        </p:spPr>
        <p:txBody>
          <a:bodyPr wrap="square" rtlCol="0">
            <a:spAutoFit/>
          </a:bodyPr>
          <a:lstStyle/>
          <a:p>
            <a:r>
              <a:rPr lang="en-US" b="1" dirty="0" smtClean="0">
                <a:solidFill>
                  <a:srgbClr val="FF0000"/>
                </a:solidFill>
                <a:latin typeface="Courier New" panose="02070309020205020404" pitchFamily="49" charset="0"/>
                <a:cs typeface="Courier New" panose="02070309020205020404" pitchFamily="49" charset="0"/>
              </a:rPr>
              <a:t>A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B </a:t>
            </a:r>
            <a:r>
              <a:rPr lang="en-US" b="1" dirty="0" err="1" smtClean="0">
                <a:solidFill>
                  <a:srgbClr val="FF0000"/>
                </a:solidFill>
                <a:latin typeface="Courier New" panose="02070309020205020404" pitchFamily="49" charset="0"/>
                <a:cs typeface="Courier New" panose="02070309020205020404" pitchFamily="49" charset="0"/>
              </a:rPr>
              <a:t>B</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B</a:t>
            </a:r>
            <a:r>
              <a:rPr lang="en-US" b="1" dirty="0" smtClean="0">
                <a:solidFill>
                  <a:srgbClr val="FF0000"/>
                </a:solidFill>
                <a:latin typeface="Courier New" panose="02070309020205020404" pitchFamily="49" charset="0"/>
                <a:cs typeface="Courier New" panose="02070309020205020404" pitchFamily="49" charset="0"/>
              </a:rPr>
              <a:t> </a:t>
            </a:r>
          </a:p>
          <a:p>
            <a:r>
              <a:rPr lang="en-US" b="1" dirty="0" smtClean="0">
                <a:solidFill>
                  <a:srgbClr val="FF0000"/>
                </a:solidFill>
                <a:latin typeface="Courier New" panose="02070309020205020404" pitchFamily="49" charset="0"/>
                <a:cs typeface="Courier New" panose="02070309020205020404" pitchFamily="49" charset="0"/>
              </a:rPr>
              <a:t>A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A</a:t>
            </a:r>
            <a:endParaRPr lang="en-US" b="1" dirty="0" smtClean="0">
              <a:solidFill>
                <a:srgbClr val="FF0000"/>
              </a:solidFill>
              <a:latin typeface="Courier New" panose="02070309020205020404" pitchFamily="49" charset="0"/>
              <a:cs typeface="Courier New" panose="02070309020205020404" pitchFamily="49" charset="0"/>
            </a:endParaRPr>
          </a:p>
          <a:p>
            <a:endParaRPr lang="en-US" b="1" dirty="0" smtClean="0">
              <a:solidFill>
                <a:srgbClr val="FF0000"/>
              </a:solidFill>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B </a:t>
            </a:r>
            <a:r>
              <a:rPr lang="en-US" b="1" dirty="0" err="1" smtClean="0">
                <a:solidFill>
                  <a:srgbClr val="0070C0"/>
                </a:solidFill>
                <a:latin typeface="Courier New" panose="02070309020205020404" pitchFamily="49" charset="0"/>
                <a:cs typeface="Courier New" panose="02070309020205020404" pitchFamily="49" charset="0"/>
              </a:rPr>
              <a:t>B</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B</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B</a:t>
            </a:r>
            <a:r>
              <a:rPr lang="en-US" b="1" dirty="0" smtClean="0">
                <a:solidFill>
                  <a:srgbClr val="0070C0"/>
                </a:solidFill>
                <a:latin typeface="Courier New" panose="02070309020205020404" pitchFamily="49" charset="0"/>
                <a:cs typeface="Courier New" panose="02070309020205020404" pitchFamily="49" charset="0"/>
              </a:rPr>
              <a:t> C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latin typeface="Courier New" panose="02070309020205020404" pitchFamily="49" charset="0"/>
                <a:cs typeface="Courier New" panose="02070309020205020404" pitchFamily="49" charset="0"/>
              </a:rPr>
              <a:t> A </a:t>
            </a:r>
            <a:r>
              <a:rPr lang="en-US" b="1" dirty="0" err="1" smtClean="0">
                <a:solidFill>
                  <a:srgbClr val="0070C0"/>
                </a:solidFill>
                <a:latin typeface="Courier New" panose="02070309020205020404" pitchFamily="49" charset="0"/>
                <a:cs typeface="Courier New" panose="02070309020205020404" pitchFamily="49" charset="0"/>
              </a:rPr>
              <a:t>A</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A</a:t>
            </a:r>
            <a:endParaRPr lang="en-US" b="1" dirty="0">
              <a:solidFill>
                <a:srgbClr val="FF0000"/>
              </a:solidFill>
              <a:latin typeface="Courier New" panose="02070309020205020404" pitchFamily="49" charset="0"/>
              <a:cs typeface="Courier New" panose="02070309020205020404" pitchFamily="49" charset="0"/>
            </a:endParaRPr>
          </a:p>
        </p:txBody>
      </p:sp>
      <p:sp>
        <p:nvSpPr>
          <p:cNvPr id="5" name="TextBox 4"/>
          <p:cNvSpPr txBox="1"/>
          <p:nvPr/>
        </p:nvSpPr>
        <p:spPr>
          <a:xfrm>
            <a:off x="838200" y="3860798"/>
            <a:ext cx="2946400" cy="1754326"/>
          </a:xfrm>
          <a:prstGeom prst="rect">
            <a:avLst/>
          </a:prstGeom>
          <a:noFill/>
        </p:spPr>
        <p:txBody>
          <a:bodyPr wrap="square" rtlCol="0">
            <a:spAutoFit/>
          </a:bodyPr>
          <a:lstStyle/>
          <a:p>
            <a:r>
              <a:rPr lang="en-US" b="1" dirty="0" smtClean="0">
                <a:solidFill>
                  <a:srgbClr val="00B050"/>
                </a:solidFill>
                <a:latin typeface="Courier New" panose="02070309020205020404" pitchFamily="49" charset="0"/>
                <a:cs typeface="Courier New" panose="02070309020205020404" pitchFamily="49" charset="0"/>
              </a:rPr>
              <a:t>a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p>
          <a:p>
            <a:r>
              <a:rPr lang="en-US" b="1" dirty="0" smtClean="0">
                <a:solidFill>
                  <a:srgbClr val="00B050"/>
                </a:solidFill>
                <a:latin typeface="Courier New" panose="02070309020205020404" pitchFamily="49" charset="0"/>
                <a:cs typeface="Courier New" panose="02070309020205020404" pitchFamily="49" charset="0"/>
              </a:rPr>
              <a:t>b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p>
          <a:p>
            <a:endParaRPr lang="en-US" b="1" dirty="0" smtClean="0">
              <a:solidFill>
                <a:srgbClr val="00B050"/>
              </a:solidFill>
              <a:latin typeface="Courier New" panose="02070309020205020404" pitchFamily="49" charset="0"/>
              <a:cs typeface="Courier New" panose="02070309020205020404" pitchFamily="49" charset="0"/>
            </a:endParaRPr>
          </a:p>
          <a:p>
            <a:r>
              <a:rPr lang="en-US" b="1" dirty="0" smtClean="0">
                <a:solidFill>
                  <a:srgbClr val="7030A0"/>
                </a:solidFill>
                <a:latin typeface="Courier New" panose="02070309020205020404" pitchFamily="49" charset="0"/>
                <a:cs typeface="Courier New" panose="02070309020205020404" pitchFamily="49" charset="0"/>
              </a:rPr>
              <a:t>a </a:t>
            </a:r>
            <a:r>
              <a:rPr lang="en-US" b="1" dirty="0" err="1" smtClean="0">
                <a:solidFill>
                  <a:srgbClr val="7030A0"/>
                </a:solidFill>
                <a:latin typeface="Courier New" panose="02070309020205020404" pitchFamily="49" charset="0"/>
                <a:cs typeface="Courier New" panose="02070309020205020404" pitchFamily="49" charset="0"/>
              </a:rPr>
              <a:t>a</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a</a:t>
            </a:r>
            <a:r>
              <a:rPr lang="en-US" b="1" dirty="0" smtClean="0">
                <a:solidFill>
                  <a:srgbClr val="7030A0"/>
                </a:solidFill>
                <a:latin typeface="Courier New" panose="02070309020205020404" pitchFamily="49" charset="0"/>
                <a:cs typeface="Courier New" panose="02070309020205020404" pitchFamily="49" charset="0"/>
              </a:rPr>
              <a:t> b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p>
          <a:p>
            <a:endParaRPr lang="en-US" b="1" dirty="0" smtClean="0">
              <a:solidFill>
                <a:srgbClr val="7030A0"/>
              </a:solidFill>
              <a:latin typeface="Courier New" panose="02070309020205020404" pitchFamily="49" charset="0"/>
              <a:cs typeface="Courier New" panose="02070309020205020404" pitchFamily="49" charset="0"/>
            </a:endParaRPr>
          </a:p>
          <a:p>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b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r>
              <a:rPr lang="en-US"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b="1" dirty="0" err="1" smtClean="0">
                <a:solidFill>
                  <a:schemeClr val="tx1">
                    <a:lumMod val="95000"/>
                    <a:lumOff val="5000"/>
                  </a:schemeClr>
                </a:solidFill>
                <a:latin typeface="Courier New" panose="02070309020205020404" pitchFamily="49" charset="0"/>
                <a:cs typeface="Courier New" panose="02070309020205020404" pitchFamily="49" charset="0"/>
              </a:rPr>
              <a:t>b</a:t>
            </a:r>
            <a:endParaRPr lang="en-US" b="1" dirty="0" smtClean="0">
              <a:solidFill>
                <a:srgbClr val="00B050"/>
              </a:solidFill>
              <a:latin typeface="Courier New" panose="02070309020205020404" pitchFamily="49" charset="0"/>
              <a:cs typeface="Courier New" panose="02070309020205020404" pitchFamily="49" charset="0"/>
            </a:endParaRPr>
          </a:p>
        </p:txBody>
      </p:sp>
      <p:sp>
        <p:nvSpPr>
          <p:cNvPr id="6" name="TextBox 5"/>
          <p:cNvSpPr txBox="1"/>
          <p:nvPr/>
        </p:nvSpPr>
        <p:spPr>
          <a:xfrm>
            <a:off x="3784600" y="1875353"/>
            <a:ext cx="8102600" cy="369332"/>
          </a:xfrm>
          <a:prstGeom prst="rect">
            <a:avLst/>
          </a:prstGeom>
          <a:noFill/>
        </p:spPr>
        <p:txBody>
          <a:bodyPr wrap="square" rtlCol="0">
            <a:spAutoFit/>
          </a:bodyPr>
          <a:lstStyle/>
          <a:p>
            <a:r>
              <a:rPr lang="en-US" dirty="0" smtClean="0"/>
              <a:t>Use to train tr1(1) – Transitions of Neuron 1 while Neuron 2 is in state “a”</a:t>
            </a:r>
            <a:endParaRPr lang="en-US" dirty="0"/>
          </a:p>
        </p:txBody>
      </p:sp>
      <p:sp>
        <p:nvSpPr>
          <p:cNvPr id="7" name="TextBox 6"/>
          <p:cNvSpPr txBox="1"/>
          <p:nvPr/>
        </p:nvSpPr>
        <p:spPr>
          <a:xfrm>
            <a:off x="5454650" y="2591077"/>
            <a:ext cx="2514600" cy="369332"/>
          </a:xfrm>
          <a:prstGeom prst="rect">
            <a:avLst/>
          </a:prstGeom>
          <a:noFill/>
        </p:spPr>
        <p:txBody>
          <a:bodyPr wrap="square" rtlCol="0">
            <a:spAutoFit/>
          </a:bodyPr>
          <a:lstStyle/>
          <a:p>
            <a:r>
              <a:rPr lang="en-US" dirty="0" smtClean="0"/>
              <a:t>Use to train tr1(2)</a:t>
            </a:r>
            <a:endParaRPr lang="en-US" dirty="0"/>
          </a:p>
        </p:txBody>
      </p:sp>
      <p:sp>
        <p:nvSpPr>
          <p:cNvPr id="8" name="TextBox 7"/>
          <p:cNvSpPr txBox="1"/>
          <p:nvPr/>
        </p:nvSpPr>
        <p:spPr>
          <a:xfrm>
            <a:off x="3784600" y="3860798"/>
            <a:ext cx="2514600" cy="369332"/>
          </a:xfrm>
          <a:prstGeom prst="rect">
            <a:avLst/>
          </a:prstGeom>
          <a:noFill/>
        </p:spPr>
        <p:txBody>
          <a:bodyPr wrap="square" rtlCol="0">
            <a:spAutoFit/>
          </a:bodyPr>
          <a:lstStyle/>
          <a:p>
            <a:r>
              <a:rPr lang="en-US" dirty="0" smtClean="0"/>
              <a:t>Use to train tr2(1)</a:t>
            </a:r>
            <a:endParaRPr lang="en-US" dirty="0"/>
          </a:p>
        </p:txBody>
      </p:sp>
      <p:sp>
        <p:nvSpPr>
          <p:cNvPr id="9" name="TextBox 8"/>
          <p:cNvSpPr txBox="1"/>
          <p:nvPr/>
        </p:nvSpPr>
        <p:spPr>
          <a:xfrm>
            <a:off x="3784600" y="4499143"/>
            <a:ext cx="2514600" cy="369332"/>
          </a:xfrm>
          <a:prstGeom prst="rect">
            <a:avLst/>
          </a:prstGeom>
          <a:noFill/>
        </p:spPr>
        <p:txBody>
          <a:bodyPr wrap="square" rtlCol="0">
            <a:spAutoFit/>
          </a:bodyPr>
          <a:lstStyle/>
          <a:p>
            <a:r>
              <a:rPr lang="en-US" dirty="0" smtClean="0"/>
              <a:t>Use to train tr2(2)</a:t>
            </a:r>
            <a:endParaRPr lang="en-US" dirty="0"/>
          </a:p>
        </p:txBody>
      </p:sp>
      <p:sp>
        <p:nvSpPr>
          <p:cNvPr id="10" name="TextBox 9"/>
          <p:cNvSpPr txBox="1"/>
          <p:nvPr/>
        </p:nvSpPr>
        <p:spPr>
          <a:xfrm>
            <a:off x="3784600" y="5031958"/>
            <a:ext cx="2514600" cy="369332"/>
          </a:xfrm>
          <a:prstGeom prst="rect">
            <a:avLst/>
          </a:prstGeom>
          <a:noFill/>
        </p:spPr>
        <p:txBody>
          <a:bodyPr wrap="square" rtlCol="0">
            <a:spAutoFit/>
          </a:bodyPr>
          <a:lstStyle/>
          <a:p>
            <a:r>
              <a:rPr lang="en-US" dirty="0" smtClean="0"/>
              <a:t>Use to train tr2(3)</a:t>
            </a:r>
            <a:endParaRPr lang="en-US" dirty="0"/>
          </a:p>
        </p:txBody>
      </p:sp>
    </p:spTree>
    <p:extLst>
      <p:ext uri="{BB962C8B-B14F-4D97-AF65-F5344CB8AC3E}">
        <p14:creationId xmlns:p14="http://schemas.microsoft.com/office/powerpoint/2010/main" val="2716749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Pseudo-2D training</a:t>
            </a:r>
            <a:endParaRPr lang="en-US" dirty="0"/>
          </a:p>
        </p:txBody>
      </p:sp>
      <p:sp>
        <p:nvSpPr>
          <p:cNvPr id="4" name="Rounded Rectangle 3"/>
          <p:cNvSpPr/>
          <p:nvPr/>
        </p:nvSpPr>
        <p:spPr>
          <a:xfrm>
            <a:off x="517236" y="1690688"/>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algn="ctr"/>
            <a:r>
              <a:rPr lang="en-US" dirty="0" smtClean="0"/>
              <a:t>(estimate state sequence)</a:t>
            </a:r>
            <a:endParaRPr lang="en-US" dirty="0"/>
          </a:p>
        </p:txBody>
      </p:sp>
      <p:sp>
        <p:nvSpPr>
          <p:cNvPr id="7" name="Diamond 6"/>
          <p:cNvSpPr/>
          <p:nvPr/>
        </p:nvSpPr>
        <p:spPr>
          <a:xfrm>
            <a:off x="4154049" y="4737819"/>
            <a:ext cx="2613891" cy="86821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Converged?</a:t>
            </a:r>
            <a:endParaRPr lang="en-US" dirty="0"/>
          </a:p>
        </p:txBody>
      </p:sp>
      <p:sp>
        <p:nvSpPr>
          <p:cNvPr id="8" name="Rectangle 7"/>
          <p:cNvSpPr/>
          <p:nvPr/>
        </p:nvSpPr>
        <p:spPr>
          <a:xfrm>
            <a:off x="8358908" y="4857893"/>
            <a:ext cx="748146" cy="62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Yes</a:t>
            </a:r>
            <a:endParaRPr lang="en-US" dirty="0"/>
          </a:p>
        </p:txBody>
      </p:sp>
      <p:sp>
        <p:nvSpPr>
          <p:cNvPr id="10" name="Rectangle 9"/>
          <p:cNvSpPr/>
          <p:nvPr/>
        </p:nvSpPr>
        <p:spPr>
          <a:xfrm>
            <a:off x="5112322" y="3359727"/>
            <a:ext cx="697347" cy="641927"/>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12" name="Rounded Rectangle 11"/>
          <p:cNvSpPr/>
          <p:nvPr/>
        </p:nvSpPr>
        <p:spPr>
          <a:xfrm>
            <a:off x="7338291" y="3149817"/>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final estimated states and model</a:t>
            </a:r>
            <a:endParaRPr lang="en-US" dirty="0"/>
          </a:p>
        </p:txBody>
      </p:sp>
      <p:cxnSp>
        <p:nvCxnSpPr>
          <p:cNvPr id="14" name="Straight Arrow Connector 13"/>
          <p:cNvCxnSpPr>
            <a:stCxn id="4" idx="2"/>
          </p:cNvCxnSpPr>
          <p:nvPr/>
        </p:nvCxnSpPr>
        <p:spPr>
          <a:xfrm>
            <a:off x="1911926" y="2817524"/>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1925" y="4285888"/>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06617" y="5171929"/>
            <a:ext cx="886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6807200" y="5171929"/>
            <a:ext cx="15517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10" idx="2"/>
          </p:cNvCxnSpPr>
          <p:nvPr/>
        </p:nvCxnSpPr>
        <p:spPr>
          <a:xfrm flipV="1">
            <a:off x="5460995" y="4001654"/>
            <a:ext cx="1" cy="7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8732981" y="4276653"/>
            <a:ext cx="0" cy="61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0"/>
          </p:cNvCxnSpPr>
          <p:nvPr/>
        </p:nvCxnSpPr>
        <p:spPr>
          <a:xfrm rot="16200000" flipV="1">
            <a:off x="3635661" y="1534392"/>
            <a:ext cx="1496290" cy="2154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17235" y="4607342"/>
            <a:ext cx="2789380" cy="11268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a:p>
            <a:pPr algn="ctr"/>
            <a:r>
              <a:rPr lang="en-US" dirty="0"/>
              <a:t>(estimate the model, i.e. the TR and E matrices)</a:t>
            </a:r>
          </a:p>
        </p:txBody>
      </p:sp>
      <p:sp>
        <p:nvSpPr>
          <p:cNvPr id="22" name="Rounded Rectangle 21"/>
          <p:cNvSpPr/>
          <p:nvPr/>
        </p:nvSpPr>
        <p:spPr>
          <a:xfrm>
            <a:off x="517236" y="3159052"/>
            <a:ext cx="2789381"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 states</a:t>
            </a:r>
          </a:p>
          <a:p>
            <a:pPr algn="ctr"/>
            <a:r>
              <a:rPr lang="en-US" dirty="0"/>
              <a:t>(based on the state in the </a:t>
            </a:r>
            <a:r>
              <a:rPr lang="en-US" b="1" i="1" u="sng" dirty="0"/>
              <a:t>other</a:t>
            </a:r>
            <a:r>
              <a:rPr lang="en-US" dirty="0"/>
              <a:t> sequence)</a:t>
            </a:r>
          </a:p>
        </p:txBody>
      </p:sp>
    </p:spTree>
    <p:extLst>
      <p:ext uri="{BB962C8B-B14F-4D97-AF65-F5344CB8AC3E}">
        <p14:creationId xmlns:p14="http://schemas.microsoft.com/office/powerpoint/2010/main" val="1460495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uble Bracket 16"/>
          <p:cNvSpPr/>
          <p:nvPr/>
        </p:nvSpPr>
        <p:spPr>
          <a:xfrm>
            <a:off x="5652748" y="5128545"/>
            <a:ext cx="207868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 ? </a:t>
            </a:r>
            <a:r>
              <a:rPr lang="en-US" sz="3200" dirty="0" smtClean="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 </a:t>
            </a:r>
            <a:r>
              <a:rPr lang="en-US" sz="3200" dirty="0" smtClean="0">
                <a:solidFill>
                  <a:srgbClr val="FF0000"/>
                </a:solidFill>
                <a:latin typeface="Courier New" panose="02070309020205020404" pitchFamily="49" charset="0"/>
                <a:cs typeface="Courier New" panose="02070309020205020404" pitchFamily="49" charset="0"/>
              </a:rPr>
              <a:t>? ?</a:t>
            </a:r>
            <a:endParaRPr lang="en-US" sz="32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 </a:t>
            </a:r>
            <a:r>
              <a:rPr lang="en-US" sz="3200" dirty="0" smtClean="0">
                <a:solidFill>
                  <a:srgbClr val="FF0000"/>
                </a:solidFill>
                <a:latin typeface="Courier New" panose="02070309020205020404" pitchFamily="49" charset="0"/>
                <a:cs typeface="Courier New" panose="02070309020205020404" pitchFamily="49" charset="0"/>
              </a:rPr>
              <a:t>? ?</a:t>
            </a:r>
            <a:endParaRPr lang="en-US" sz="3200" dirty="0">
              <a:solidFill>
                <a:srgbClr val="FF0000"/>
              </a:solidFill>
              <a:latin typeface="Courier New" panose="02070309020205020404" pitchFamily="49" charset="0"/>
              <a:cs typeface="Courier New" panose="02070309020205020404" pitchFamily="49" charset="0"/>
            </a:endParaRPr>
          </a:p>
        </p:txBody>
      </p:sp>
      <p:sp>
        <p:nvSpPr>
          <p:cNvPr id="18" name="TextBox 17"/>
          <p:cNvSpPr txBox="1"/>
          <p:nvPr/>
        </p:nvSpPr>
        <p:spPr>
          <a:xfrm>
            <a:off x="4664775" y="5611690"/>
            <a:ext cx="987973" cy="584775"/>
          </a:xfrm>
          <a:prstGeom prst="rect">
            <a:avLst/>
          </a:prstGeom>
          <a:noFill/>
        </p:spPr>
        <p:txBody>
          <a:bodyPr wrap="square" rtlCol="0">
            <a:spAutoFit/>
          </a:bodyPr>
          <a:lstStyle/>
          <a:p>
            <a:r>
              <a:rPr lang="en-US" sz="3200" dirty="0" smtClean="0"/>
              <a:t>e2 =</a:t>
            </a:r>
            <a:endParaRPr lang="en-US" sz="3200" dirty="0"/>
          </a:p>
        </p:txBody>
      </p:sp>
      <p:sp>
        <p:nvSpPr>
          <p:cNvPr id="19" name="Double Bracket 18"/>
          <p:cNvSpPr/>
          <p:nvPr/>
        </p:nvSpPr>
        <p:spPr>
          <a:xfrm>
            <a:off x="1463984" y="5270884"/>
            <a:ext cx="2810836"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 ? ? ? ?</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 ? ? ? ?</a:t>
            </a:r>
            <a:endParaRPr lang="en-US" sz="3200" dirty="0">
              <a:solidFill>
                <a:srgbClr val="FF0000"/>
              </a:solidFill>
              <a:latin typeface="Courier New" panose="02070309020205020404" pitchFamily="49" charset="0"/>
              <a:cs typeface="Courier New" panose="02070309020205020404" pitchFamily="49" charset="0"/>
            </a:endParaRPr>
          </a:p>
        </p:txBody>
      </p:sp>
      <p:sp>
        <p:nvSpPr>
          <p:cNvPr id="20" name="TextBox 19"/>
          <p:cNvSpPr txBox="1"/>
          <p:nvPr/>
        </p:nvSpPr>
        <p:spPr>
          <a:xfrm>
            <a:off x="476011" y="5432585"/>
            <a:ext cx="987973" cy="584775"/>
          </a:xfrm>
          <a:prstGeom prst="rect">
            <a:avLst/>
          </a:prstGeom>
          <a:noFill/>
        </p:spPr>
        <p:txBody>
          <a:bodyPr wrap="square" rtlCol="0">
            <a:spAutoFit/>
          </a:bodyPr>
          <a:lstStyle/>
          <a:p>
            <a:r>
              <a:rPr lang="en-US" sz="3200" dirty="0" smtClean="0"/>
              <a:t>e1 =</a:t>
            </a:r>
            <a:endParaRPr lang="en-US" sz="3200" dirty="0"/>
          </a:p>
        </p:txBody>
      </p:sp>
      <p:sp>
        <p:nvSpPr>
          <p:cNvPr id="21" name="Double Bracket 20"/>
          <p:cNvSpPr/>
          <p:nvPr/>
        </p:nvSpPr>
        <p:spPr>
          <a:xfrm>
            <a:off x="5159023" y="3195809"/>
            <a:ext cx="155290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 ?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 ?</a:t>
            </a:r>
          </a:p>
          <a:p>
            <a:pPr algn="ctr"/>
            <a:r>
              <a:rPr lang="en-US" sz="3200" dirty="0">
                <a:solidFill>
                  <a:srgbClr val="FF0000"/>
                </a:solidFill>
                <a:latin typeface="Courier New" panose="02070309020205020404" pitchFamily="49" charset="0"/>
                <a:cs typeface="Courier New" panose="02070309020205020404" pitchFamily="49" charset="0"/>
              </a:rPr>
              <a:t>? ? ?</a:t>
            </a:r>
          </a:p>
        </p:txBody>
      </p:sp>
      <p:sp>
        <p:nvSpPr>
          <p:cNvPr id="22" name="TextBox 21"/>
          <p:cNvSpPr txBox="1"/>
          <p:nvPr/>
        </p:nvSpPr>
        <p:spPr>
          <a:xfrm>
            <a:off x="4171050" y="3678954"/>
            <a:ext cx="987973" cy="584775"/>
          </a:xfrm>
          <a:prstGeom prst="rect">
            <a:avLst/>
          </a:prstGeom>
          <a:noFill/>
        </p:spPr>
        <p:txBody>
          <a:bodyPr wrap="square" rtlCol="0">
            <a:spAutoFit/>
          </a:bodyPr>
          <a:lstStyle/>
          <a:p>
            <a:r>
              <a:rPr lang="en-US" sz="3200" dirty="0" smtClean="0"/>
              <a:t>tr2 =</a:t>
            </a:r>
            <a:endParaRPr lang="en-US" sz="3200" dirty="0"/>
          </a:p>
        </p:txBody>
      </p:sp>
      <p:sp>
        <p:nvSpPr>
          <p:cNvPr id="23" name="Double Bracket 22"/>
          <p:cNvSpPr/>
          <p:nvPr/>
        </p:nvSpPr>
        <p:spPr>
          <a:xfrm>
            <a:off x="6068168" y="1605889"/>
            <a:ext cx="166326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 </a:t>
            </a:r>
            <a:r>
              <a:rPr lang="en-US" sz="3200" dirty="0" smtClean="0">
                <a:solidFill>
                  <a:srgbClr val="FF0000"/>
                </a:solidFill>
                <a:latin typeface="Courier New" panose="02070309020205020404" pitchFamily="49" charset="0"/>
                <a:cs typeface="Courier New" panose="02070309020205020404" pitchFamily="49" charset="0"/>
              </a:rPr>
              <a:t>?</a:t>
            </a:r>
          </a:p>
          <a:p>
            <a:pPr algn="ctr"/>
            <a:r>
              <a:rPr lang="en-US" sz="3200" dirty="0">
                <a:solidFill>
                  <a:srgbClr val="FF0000"/>
                </a:solidFill>
                <a:latin typeface="Courier New" panose="02070309020205020404" pitchFamily="49" charset="0"/>
                <a:cs typeface="Courier New" panose="02070309020205020404" pitchFamily="49" charset="0"/>
              </a:rPr>
              <a:t>? ? ?</a:t>
            </a:r>
            <a:endParaRPr lang="en-US" sz="3200" dirty="0" smtClean="0">
              <a:solidFill>
                <a:srgbClr val="FF0000"/>
              </a:solidFill>
              <a:latin typeface="Courier New" panose="02070309020205020404" pitchFamily="49" charset="0"/>
              <a:cs typeface="Courier New" panose="02070309020205020404" pitchFamily="49" charset="0"/>
            </a:endParaRPr>
          </a:p>
        </p:txBody>
      </p:sp>
      <p:cxnSp>
        <p:nvCxnSpPr>
          <p:cNvPr id="24" name="Straight Connector 23"/>
          <p:cNvCxnSpPr/>
          <p:nvPr/>
        </p:nvCxnSpPr>
        <p:spPr>
          <a:xfrm flipH="1">
            <a:off x="5159023" y="1751239"/>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221619" y="320083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221620" y="1843927"/>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1569086" y="3819965"/>
            <a:ext cx="111810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8" name="TextBox 27"/>
          <p:cNvSpPr txBox="1"/>
          <p:nvPr/>
        </p:nvSpPr>
        <p:spPr>
          <a:xfrm>
            <a:off x="476011" y="4060624"/>
            <a:ext cx="987973" cy="584775"/>
          </a:xfrm>
          <a:prstGeom prst="rect">
            <a:avLst/>
          </a:prstGeom>
          <a:noFill/>
        </p:spPr>
        <p:txBody>
          <a:bodyPr wrap="square" rtlCol="0">
            <a:spAutoFit/>
          </a:bodyPr>
          <a:lstStyle/>
          <a:p>
            <a:r>
              <a:rPr lang="en-US" sz="3200" dirty="0" smtClean="0"/>
              <a:t>tr1 =</a:t>
            </a:r>
            <a:endParaRPr lang="en-US" sz="3200" dirty="0"/>
          </a:p>
        </p:txBody>
      </p:sp>
      <p:cxnSp>
        <p:nvCxnSpPr>
          <p:cNvPr id="29" name="Straight Connector 28"/>
          <p:cNvCxnSpPr/>
          <p:nvPr/>
        </p:nvCxnSpPr>
        <p:spPr>
          <a:xfrm flipH="1">
            <a:off x="1569087" y="1728394"/>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71943" y="1814979"/>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687187" y="2703626"/>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Double Bracket 31"/>
          <p:cNvSpPr/>
          <p:nvPr/>
        </p:nvSpPr>
        <p:spPr>
          <a:xfrm>
            <a:off x="2246086" y="2821683"/>
            <a:ext cx="1031393"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 ?</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33" name="Double Bracket 32"/>
          <p:cNvSpPr/>
          <p:nvPr/>
        </p:nvSpPr>
        <p:spPr>
          <a:xfrm>
            <a:off x="2975761" y="1734939"/>
            <a:ext cx="102473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35" name="Title 1"/>
          <p:cNvSpPr>
            <a:spLocks noGrp="1"/>
          </p:cNvSpPr>
          <p:nvPr>
            <p:ph type="title"/>
          </p:nvPr>
        </p:nvSpPr>
        <p:spPr>
          <a:xfrm>
            <a:off x="838200" y="365125"/>
            <a:ext cx="10515600" cy="1325563"/>
          </a:xfrm>
        </p:spPr>
        <p:txBody>
          <a:bodyPr/>
          <a:lstStyle/>
          <a:p>
            <a:r>
              <a:rPr lang="en-US" dirty="0" smtClean="0"/>
              <a:t>Step 3 – Train using aggregated states</a:t>
            </a:r>
            <a:endParaRPr lang="en-US" dirty="0"/>
          </a:p>
        </p:txBody>
      </p:sp>
      <p:sp>
        <p:nvSpPr>
          <p:cNvPr id="2" name="Rectangle 1"/>
          <p:cNvSpPr/>
          <p:nvPr/>
        </p:nvSpPr>
        <p:spPr>
          <a:xfrm>
            <a:off x="8641383" y="2156746"/>
            <a:ext cx="2810624" cy="3539430"/>
          </a:xfrm>
          <a:prstGeom prst="rect">
            <a:avLst/>
          </a:prstGeom>
        </p:spPr>
        <p:txBody>
          <a:bodyPr wrap="square">
            <a:spAutoFit/>
          </a:bodyPr>
          <a:lstStyle/>
          <a:p>
            <a:pPr>
              <a:defRPr/>
            </a:pPr>
            <a:r>
              <a:rPr lang="en-US" sz="2800" dirty="0"/>
              <a:t>How do we adjust the model parameters to maximize the probability of the sequence given the model?</a:t>
            </a:r>
          </a:p>
          <a:p>
            <a:pPr marL="228600" indent="-228600">
              <a:buFontTx/>
              <a:buAutoNum type="arabicParenR"/>
              <a:defRPr/>
            </a:pPr>
            <a:endParaRPr lang="en-US" sz="2800" dirty="0"/>
          </a:p>
        </p:txBody>
      </p:sp>
    </p:spTree>
    <p:extLst>
      <p:ext uri="{BB962C8B-B14F-4D97-AF65-F5344CB8AC3E}">
        <p14:creationId xmlns:p14="http://schemas.microsoft.com/office/powerpoint/2010/main" val="26697924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Use 1D HMM training as helper</a:t>
            </a:r>
            <a:endParaRPr lang="en-US" b="1" dirty="0">
              <a:cs typeface="Courier New" panose="02070309020205020404" pitchFamily="49" charset="0"/>
            </a:endParaRPr>
          </a:p>
        </p:txBody>
      </p:sp>
      <p:sp>
        <p:nvSpPr>
          <p:cNvPr id="3" name="Content Placeholder 2"/>
          <p:cNvSpPr>
            <a:spLocks noGrp="1"/>
          </p:cNvSpPr>
          <p:nvPr>
            <p:ph idx="1"/>
          </p:nvPr>
        </p:nvSpPr>
        <p:spPr>
          <a:xfrm>
            <a:off x="1931276" y="3335110"/>
            <a:ext cx="2766848" cy="2175669"/>
          </a:xfrm>
        </p:spPr>
        <p:txBody>
          <a:bodyPr/>
          <a:lstStyle/>
          <a:p>
            <a:r>
              <a:rPr lang="en-US" dirty="0" smtClean="0"/>
              <a:t>Inputs:</a:t>
            </a:r>
          </a:p>
          <a:p>
            <a:pPr lvl="1"/>
            <a:r>
              <a:rPr lang="en-US" dirty="0" err="1" smtClean="0">
                <a:latin typeface="Courier New" panose="02070309020205020404" pitchFamily="49" charset="0"/>
                <a:cs typeface="Courier New" panose="02070309020205020404" pitchFamily="49" charset="0"/>
              </a:rPr>
              <a:t>seq</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tr_guess</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e_guess</a:t>
            </a:r>
            <a:endParaRPr lang="en-US" dirty="0" smtClean="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6477000" y="3335110"/>
            <a:ext cx="3875689"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Outputs:</a:t>
            </a:r>
          </a:p>
          <a:p>
            <a:pPr lvl="1"/>
            <a:r>
              <a:rPr lang="en-US" dirty="0" err="1" smtClean="0">
                <a:latin typeface="Courier New" panose="02070309020205020404" pitchFamily="49" charset="0"/>
                <a:cs typeface="Courier New" panose="02070309020205020404" pitchFamily="49" charset="0"/>
              </a:rPr>
              <a:t>tr_estimate</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e_estimate</a:t>
            </a:r>
            <a:endParaRPr lang="en-US"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838200" y="1713384"/>
            <a:ext cx="11049000" cy="1138773"/>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function </a:t>
            </a:r>
            <a:r>
              <a:rPr lang="en-US" sz="4000" b="1" dirty="0" err="1" smtClean="0">
                <a:latin typeface="Courier New" panose="02070309020205020404" pitchFamily="49" charset="0"/>
                <a:cs typeface="Courier New" panose="02070309020205020404" pitchFamily="49" charset="0"/>
              </a:rPr>
              <a:t>hmmtrain</a:t>
            </a:r>
            <a:endParaRPr lang="en-US" sz="4000" dirty="0" smtClean="0"/>
          </a:p>
          <a:p>
            <a:pPr marL="457200" indent="-457200">
              <a:buFont typeface="Arial" panose="020B0604020202020204" pitchFamily="34" charset="0"/>
              <a:buChar char="•"/>
            </a:pPr>
            <a:r>
              <a:rPr lang="en-US" sz="2800" dirty="0" smtClean="0"/>
              <a:t>MATLAB implementation of Baum-Welch Algorithm</a:t>
            </a:r>
            <a:endParaRPr lang="en-US" sz="2800" dirty="0"/>
          </a:p>
        </p:txBody>
      </p:sp>
    </p:spTree>
    <p:extLst>
      <p:ext uri="{BB962C8B-B14F-4D97-AF65-F5344CB8AC3E}">
        <p14:creationId xmlns:p14="http://schemas.microsoft.com/office/powerpoint/2010/main" val="130008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pseudo-2D HMM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neurons are connected in this way, we will get a more accurate result than simply analyzing with 1D </a:t>
            </a:r>
            <a:r>
              <a:rPr lang="en-US" dirty="0" smtClean="0"/>
              <a:t>HMM</a:t>
            </a:r>
          </a:p>
          <a:p>
            <a:pPr lvl="1"/>
            <a:r>
              <a:rPr lang="en-US" dirty="0" smtClean="0"/>
              <a:t>More fine-grained analysis, since we break up the neuron’s entire spike sequence into chunks based on the neighbor’s behavior</a:t>
            </a:r>
          </a:p>
          <a:p>
            <a:pPr lvl="1"/>
            <a:r>
              <a:rPr lang="en-US" dirty="0" smtClean="0"/>
              <a:t>1D HMM has no explicit information about interactions</a:t>
            </a:r>
          </a:p>
          <a:p>
            <a:r>
              <a:rPr lang="en-US" dirty="0" smtClean="0"/>
              <a:t>Preserves a neuron’s “individuality” (c.f. “true” 2D HMM)</a:t>
            </a:r>
          </a:p>
          <a:p>
            <a:pPr lvl="1"/>
            <a:r>
              <a:rPr lang="en-US" dirty="0" smtClean="0"/>
              <a:t>A neuron’s </a:t>
            </a:r>
            <a:r>
              <a:rPr lang="en-US" i="1" dirty="0" smtClean="0"/>
              <a:t>state</a:t>
            </a:r>
            <a:r>
              <a:rPr lang="en-US" dirty="0" smtClean="0"/>
              <a:t> does </a:t>
            </a:r>
            <a:r>
              <a:rPr lang="en-US" b="1" dirty="0" smtClean="0"/>
              <a:t>not</a:t>
            </a:r>
            <a:r>
              <a:rPr lang="en-US" dirty="0" smtClean="0"/>
              <a:t> depend on its neighbor’s state. It’s </a:t>
            </a:r>
            <a:r>
              <a:rPr lang="en-US" i="1" dirty="0" smtClean="0"/>
              <a:t>behavior</a:t>
            </a:r>
            <a:r>
              <a:rPr lang="en-US" dirty="0" smtClean="0"/>
              <a:t> depends on its neighbor’s state. </a:t>
            </a:r>
          </a:p>
          <a:p>
            <a:pPr lvl="1"/>
            <a:r>
              <a:rPr lang="en-US" dirty="0" smtClean="0"/>
              <a:t>Essentially 1D HMM, but with external inputs</a:t>
            </a:r>
          </a:p>
          <a:p>
            <a:r>
              <a:rPr lang="en-US" dirty="0" smtClean="0"/>
              <a:t>Accounts for partial interaction (c.f. using cross-correlation) </a:t>
            </a:r>
          </a:p>
          <a:p>
            <a:pPr lvl="1"/>
            <a:r>
              <a:rPr lang="en-US" dirty="0" smtClean="0"/>
              <a:t>A neuron might behave the same if its neighbor is in “A” or “B”, but differently if neighbor is in “C”</a:t>
            </a:r>
            <a:endParaRPr lang="en-US" dirty="0"/>
          </a:p>
          <a:p>
            <a:endParaRPr lang="en-US" dirty="0"/>
          </a:p>
        </p:txBody>
      </p:sp>
    </p:spTree>
    <p:extLst>
      <p:ext uri="{BB962C8B-B14F-4D97-AF65-F5344CB8AC3E}">
        <p14:creationId xmlns:p14="http://schemas.microsoft.com/office/powerpoint/2010/main" val="1216927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59642" y="204455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Oval 4"/>
          <p:cNvSpPr/>
          <p:nvPr/>
        </p:nvSpPr>
        <p:spPr>
          <a:xfrm rot="21332195">
            <a:off x="2892572" y="206279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3831564" y="203766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TextBox 6"/>
          <p:cNvSpPr txBox="1"/>
          <p:nvPr/>
        </p:nvSpPr>
        <p:spPr>
          <a:xfrm>
            <a:off x="4415237" y="1875937"/>
            <a:ext cx="321669" cy="584775"/>
          </a:xfrm>
          <a:prstGeom prst="rect">
            <a:avLst/>
          </a:prstGeom>
          <a:noFill/>
        </p:spPr>
        <p:txBody>
          <a:bodyPr wrap="square" rtlCol="0">
            <a:spAutoFit/>
          </a:bodyPr>
          <a:lstStyle/>
          <a:p>
            <a:r>
              <a:rPr lang="en-US" sz="3200" dirty="0" smtClean="0"/>
              <a:t>…</a:t>
            </a:r>
            <a:endParaRPr lang="en-US" sz="3200" dirty="0"/>
          </a:p>
        </p:txBody>
      </p:sp>
      <p:sp>
        <p:nvSpPr>
          <p:cNvPr id="8" name="TextBox 7"/>
          <p:cNvSpPr txBox="1"/>
          <p:nvPr/>
        </p:nvSpPr>
        <p:spPr>
          <a:xfrm>
            <a:off x="1463786" y="1882829"/>
            <a:ext cx="321669" cy="584775"/>
          </a:xfrm>
          <a:prstGeom prst="rect">
            <a:avLst/>
          </a:prstGeom>
          <a:noFill/>
        </p:spPr>
        <p:txBody>
          <a:bodyPr wrap="square" rtlCol="0">
            <a:spAutoFit/>
          </a:bodyPr>
          <a:lstStyle/>
          <a:p>
            <a:r>
              <a:rPr lang="en-US" sz="3200" dirty="0" smtClean="0"/>
              <a:t>…</a:t>
            </a:r>
            <a:endParaRPr lang="en-US" sz="3200" dirty="0"/>
          </a:p>
        </p:txBody>
      </p:sp>
      <p:sp>
        <p:nvSpPr>
          <p:cNvPr id="9" name="Double Bracket 8"/>
          <p:cNvSpPr/>
          <p:nvPr/>
        </p:nvSpPr>
        <p:spPr>
          <a:xfrm>
            <a:off x="2278851" y="3359999"/>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a:t>
            </a: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0" name="Double Bracket 9"/>
          <p:cNvSpPr/>
          <p:nvPr/>
        </p:nvSpPr>
        <p:spPr>
          <a:xfrm>
            <a:off x="2324382" y="5261439"/>
            <a:ext cx="2673294"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13</a:t>
            </a: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23</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2" name="TextBox 11"/>
          <p:cNvSpPr txBox="1"/>
          <p:nvPr/>
        </p:nvSpPr>
        <p:spPr>
          <a:xfrm>
            <a:off x="2972784" y="1552689"/>
            <a:ext cx="445770"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a:t>
            </a:r>
            <a:endParaRPr lang="en-US" baseline="-25000" dirty="0">
              <a:solidFill>
                <a:schemeClr val="accent1">
                  <a:lumMod val="75000"/>
                </a:schemeClr>
              </a:solidFill>
            </a:endParaRPr>
          </a:p>
        </p:txBody>
      </p:sp>
      <p:sp>
        <p:nvSpPr>
          <p:cNvPr id="13" name="TextBox 12"/>
          <p:cNvSpPr txBox="1"/>
          <p:nvPr/>
        </p:nvSpPr>
        <p:spPr>
          <a:xfrm>
            <a:off x="3831563" y="1527557"/>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4" name="TextBox 13"/>
          <p:cNvSpPr txBox="1"/>
          <p:nvPr/>
        </p:nvSpPr>
        <p:spPr>
          <a:xfrm>
            <a:off x="1876574" y="1527556"/>
            <a:ext cx="1003698" cy="523220"/>
          </a:xfrm>
          <a:prstGeom prst="rect">
            <a:avLst/>
          </a:prstGeom>
          <a:noFill/>
        </p:spPr>
        <p:txBody>
          <a:bodyPr wrap="square" rtlCol="0">
            <a:spAutoFit/>
          </a:bodyPr>
          <a:lstStyle/>
          <a:p>
            <a:r>
              <a:rPr lang="en-US" sz="2800" dirty="0" smtClean="0">
                <a:solidFill>
                  <a:schemeClr val="accent1">
                    <a:lumMod val="75000"/>
                  </a:schemeClr>
                </a:solidFill>
              </a:rPr>
              <a:t>t</a:t>
            </a:r>
            <a:r>
              <a:rPr lang="en-US" sz="2800" baseline="-25000" dirty="0" smtClean="0">
                <a:solidFill>
                  <a:schemeClr val="accent1">
                    <a:lumMod val="75000"/>
                  </a:schemeClr>
                </a:solidFill>
              </a:rPr>
              <a:t>i-1</a:t>
            </a:r>
            <a:endParaRPr lang="en-US" baseline="-25000" dirty="0">
              <a:solidFill>
                <a:schemeClr val="accent1">
                  <a:lumMod val="75000"/>
                </a:schemeClr>
              </a:solidFill>
            </a:endParaRPr>
          </a:p>
        </p:txBody>
      </p:sp>
      <p:sp>
        <p:nvSpPr>
          <p:cNvPr id="18" name="Right Arrow 17"/>
          <p:cNvSpPr/>
          <p:nvPr/>
        </p:nvSpPr>
        <p:spPr>
          <a:xfrm>
            <a:off x="4997676" y="2935183"/>
            <a:ext cx="2076450" cy="1559352"/>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urier New" panose="02070309020205020404" pitchFamily="49" charset="0"/>
                <a:cs typeface="Courier New" panose="02070309020205020404" pitchFamily="49" charset="0"/>
              </a:rPr>
              <a:t>hmmtrain</a:t>
            </a:r>
            <a:endParaRPr lang="en-US" dirty="0"/>
          </a:p>
        </p:txBody>
      </p:sp>
      <p:sp>
        <p:nvSpPr>
          <p:cNvPr id="19" name="Title 1"/>
          <p:cNvSpPr>
            <a:spLocks noGrp="1"/>
          </p:cNvSpPr>
          <p:nvPr>
            <p:ph type="title"/>
          </p:nvPr>
        </p:nvSpPr>
        <p:spPr>
          <a:xfrm>
            <a:off x="838200" y="365125"/>
            <a:ext cx="10515600" cy="1325563"/>
          </a:xfrm>
        </p:spPr>
        <p:txBody>
          <a:bodyPr/>
          <a:lstStyle/>
          <a:p>
            <a:r>
              <a:rPr lang="en-US" dirty="0">
                <a:cs typeface="Courier New" panose="02070309020205020404" pitchFamily="49" charset="0"/>
              </a:rPr>
              <a:t>Use 1D HMM training as helper</a:t>
            </a:r>
            <a:endParaRPr lang="en-US" b="1" dirty="0">
              <a:latin typeface="Courier New" panose="02070309020205020404" pitchFamily="49" charset="0"/>
              <a:cs typeface="Courier New" panose="02070309020205020404" pitchFamily="49" charset="0"/>
            </a:endParaRPr>
          </a:p>
        </p:txBody>
      </p:sp>
      <p:sp>
        <p:nvSpPr>
          <p:cNvPr id="20" name="TextBox 19"/>
          <p:cNvSpPr txBox="1"/>
          <p:nvPr/>
        </p:nvSpPr>
        <p:spPr>
          <a:xfrm>
            <a:off x="479288" y="5460656"/>
            <a:ext cx="2612334" cy="584775"/>
          </a:xfrm>
          <a:prstGeom prst="rect">
            <a:avLst/>
          </a:prstGeom>
          <a:noFill/>
        </p:spPr>
        <p:txBody>
          <a:bodyPr wrap="square" rtlCol="0">
            <a:spAutoFit/>
          </a:bodyPr>
          <a:lstStyle/>
          <a:p>
            <a:r>
              <a:rPr lang="en-US" sz="3200" dirty="0" err="1" smtClean="0"/>
              <a:t>e_guess</a:t>
            </a:r>
            <a:r>
              <a:rPr lang="en-US" sz="3200" dirty="0" smtClean="0"/>
              <a:t> =</a:t>
            </a:r>
            <a:endParaRPr lang="en-US" sz="3200" dirty="0"/>
          </a:p>
        </p:txBody>
      </p:sp>
      <p:sp>
        <p:nvSpPr>
          <p:cNvPr id="21" name="TextBox 20"/>
          <p:cNvSpPr txBox="1"/>
          <p:nvPr/>
        </p:nvSpPr>
        <p:spPr>
          <a:xfrm>
            <a:off x="226315" y="3546420"/>
            <a:ext cx="2259309" cy="584775"/>
          </a:xfrm>
          <a:prstGeom prst="rect">
            <a:avLst/>
          </a:prstGeom>
          <a:noFill/>
        </p:spPr>
        <p:txBody>
          <a:bodyPr wrap="square" rtlCol="0">
            <a:spAutoFit/>
          </a:bodyPr>
          <a:lstStyle/>
          <a:p>
            <a:r>
              <a:rPr lang="en-US" sz="3200" dirty="0" err="1"/>
              <a:t>t</a:t>
            </a:r>
            <a:r>
              <a:rPr lang="en-US" sz="3200" dirty="0" err="1" smtClean="0"/>
              <a:t>r_guess</a:t>
            </a:r>
            <a:r>
              <a:rPr lang="en-US" sz="3200" dirty="0" smtClean="0"/>
              <a:t> =</a:t>
            </a:r>
            <a:endParaRPr lang="en-US" sz="3200" dirty="0"/>
          </a:p>
        </p:txBody>
      </p:sp>
      <p:sp>
        <p:nvSpPr>
          <p:cNvPr id="22" name="TextBox 21"/>
          <p:cNvSpPr txBox="1"/>
          <p:nvPr/>
        </p:nvSpPr>
        <p:spPr>
          <a:xfrm>
            <a:off x="473974" y="1889120"/>
            <a:ext cx="1155320" cy="584775"/>
          </a:xfrm>
          <a:prstGeom prst="rect">
            <a:avLst/>
          </a:prstGeom>
          <a:noFill/>
        </p:spPr>
        <p:txBody>
          <a:bodyPr wrap="square" rtlCol="0">
            <a:spAutoFit/>
          </a:bodyPr>
          <a:lstStyle/>
          <a:p>
            <a:r>
              <a:rPr lang="en-US" sz="3200" dirty="0" err="1" smtClean="0"/>
              <a:t>seq</a:t>
            </a:r>
            <a:r>
              <a:rPr lang="en-US" sz="3200" dirty="0" smtClean="0"/>
              <a:t> = </a:t>
            </a:r>
            <a:endParaRPr lang="en-US" sz="3200" dirty="0"/>
          </a:p>
        </p:txBody>
      </p:sp>
      <p:sp>
        <p:nvSpPr>
          <p:cNvPr id="27" name="Double Bracket 26"/>
          <p:cNvSpPr/>
          <p:nvPr/>
        </p:nvSpPr>
        <p:spPr>
          <a:xfrm>
            <a:off x="8473747" y="2467604"/>
            <a:ext cx="2701136"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endParaRP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a</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6946671" y="4180938"/>
            <a:ext cx="2612334" cy="584775"/>
          </a:xfrm>
          <a:prstGeom prst="rect">
            <a:avLst/>
          </a:prstGeom>
          <a:noFill/>
        </p:spPr>
        <p:txBody>
          <a:bodyPr wrap="square" rtlCol="0">
            <a:spAutoFit/>
          </a:bodyPr>
          <a:lstStyle/>
          <a:p>
            <a:r>
              <a:rPr lang="en-US" sz="3200" dirty="0" err="1" smtClean="0"/>
              <a:t>e_estimate</a:t>
            </a:r>
            <a:r>
              <a:rPr lang="en-US" sz="3200" dirty="0" smtClean="0"/>
              <a:t> =</a:t>
            </a:r>
            <a:endParaRPr lang="en-US" sz="3200" dirty="0"/>
          </a:p>
        </p:txBody>
      </p:sp>
      <p:sp>
        <p:nvSpPr>
          <p:cNvPr id="30" name="TextBox 29"/>
          <p:cNvSpPr txBox="1"/>
          <p:nvPr/>
        </p:nvSpPr>
        <p:spPr>
          <a:xfrm>
            <a:off x="6784387" y="1789166"/>
            <a:ext cx="2546610" cy="584775"/>
          </a:xfrm>
          <a:prstGeom prst="rect">
            <a:avLst/>
          </a:prstGeom>
          <a:noFill/>
        </p:spPr>
        <p:txBody>
          <a:bodyPr wrap="square" rtlCol="0">
            <a:spAutoFit/>
          </a:bodyPr>
          <a:lstStyle/>
          <a:p>
            <a:r>
              <a:rPr lang="en-US" sz="3200" dirty="0" err="1" smtClean="0"/>
              <a:t>tr_estimate</a:t>
            </a:r>
            <a:r>
              <a:rPr lang="en-US" sz="3200" dirty="0" smtClean="0"/>
              <a:t> =</a:t>
            </a:r>
            <a:endParaRPr lang="en-US" sz="3200" dirty="0"/>
          </a:p>
        </p:txBody>
      </p:sp>
      <p:sp>
        <p:nvSpPr>
          <p:cNvPr id="31" name="Double Bracket 30"/>
          <p:cNvSpPr/>
          <p:nvPr/>
        </p:nvSpPr>
        <p:spPr>
          <a:xfrm>
            <a:off x="8252838" y="4926696"/>
            <a:ext cx="360007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12</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13</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endParaRPr>
          </a:p>
          <a:p>
            <a:pPr algn="ct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21</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 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22</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r>
              <a:rPr lang="en-US" sz="3200" dirty="0">
                <a:solidFill>
                  <a:schemeClr val="tx1">
                    <a:lumMod val="95000"/>
                    <a:lumOff val="5000"/>
                  </a:schemeClr>
                </a:solidFill>
                <a:latin typeface="Courier New" panose="02070309020205020404" pitchFamily="49" charset="0"/>
                <a:cs typeface="Courier New" panose="02070309020205020404" pitchFamily="49" charset="0"/>
              </a:rPr>
              <a:t> </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b</a:t>
            </a:r>
            <a:r>
              <a:rPr lang="en-US" sz="3200" baseline="-25000" dirty="0" smtClean="0">
                <a:solidFill>
                  <a:schemeClr val="tx1">
                    <a:lumMod val="95000"/>
                    <a:lumOff val="5000"/>
                  </a:schemeClr>
                </a:solidFill>
                <a:latin typeface="Courier New" panose="02070309020205020404" pitchFamily="49" charset="0"/>
                <a:cs typeface="Courier New" panose="02070309020205020404" pitchFamily="49" charset="0"/>
              </a:rPr>
              <a:t>13</a:t>
            </a:r>
            <a:r>
              <a:rPr lang="en-US" sz="3200" dirty="0" smtClean="0">
                <a:solidFill>
                  <a:schemeClr val="tx1">
                    <a:lumMod val="95000"/>
                    <a:lumOff val="5000"/>
                  </a:schemeClr>
                </a:solidFill>
                <a:latin typeface="Courier New" panose="02070309020205020404" pitchFamily="49" charset="0"/>
                <a:cs typeface="Courier New" panose="02070309020205020404" pitchFamily="49" charset="0"/>
              </a:rPr>
              <a:t>*</a:t>
            </a:r>
            <a:endParaRPr lang="en-US" sz="32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3" name="Title 1"/>
          <p:cNvSpPr txBox="1">
            <a:spLocks/>
          </p:cNvSpPr>
          <p:nvPr/>
        </p:nvSpPr>
        <p:spPr>
          <a:xfrm>
            <a:off x="6946671" y="6329360"/>
            <a:ext cx="5630609" cy="494622"/>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err="1" smtClean="0">
                <a:latin typeface="Courier New" panose="02070309020205020404" pitchFamily="49" charset="0"/>
                <a:cs typeface="Courier New" panose="02070309020205020404" pitchFamily="49" charset="0"/>
              </a:rPr>
              <a:t>hmmtrain</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87863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anose="02070309020205020404" pitchFamily="49" charset="0"/>
              </a:rPr>
              <a:t>Pseudo-2D HMM training</a:t>
            </a:r>
            <a:endParaRPr lang="en-US" b="1" dirty="0">
              <a:cs typeface="Courier New" panose="02070309020205020404" pitchFamily="49" charset="0"/>
            </a:endParaRPr>
          </a:p>
        </p:txBody>
      </p:sp>
      <p:sp>
        <p:nvSpPr>
          <p:cNvPr id="3" name="Content Placeholder 2"/>
          <p:cNvSpPr>
            <a:spLocks noGrp="1"/>
          </p:cNvSpPr>
          <p:nvPr>
            <p:ph idx="1"/>
          </p:nvPr>
        </p:nvSpPr>
        <p:spPr>
          <a:xfrm>
            <a:off x="1931276" y="3322184"/>
            <a:ext cx="2766848" cy="2993118"/>
          </a:xfrm>
        </p:spPr>
        <p:txBody>
          <a:bodyPr/>
          <a:lstStyle/>
          <a:p>
            <a:r>
              <a:rPr lang="en-US" dirty="0" smtClean="0"/>
              <a:t>Inputs:</a:t>
            </a:r>
          </a:p>
          <a:p>
            <a:pPr lvl="1"/>
            <a:r>
              <a:rPr lang="en-US" dirty="0" smtClean="0">
                <a:latin typeface="Courier New" panose="02070309020205020404" pitchFamily="49" charset="0"/>
                <a:cs typeface="Courier New" panose="02070309020205020404" pitchFamily="49" charset="0"/>
              </a:rPr>
              <a:t>tr1_guess</a:t>
            </a:r>
          </a:p>
          <a:p>
            <a:pPr lvl="1"/>
            <a:r>
              <a:rPr lang="en-US" dirty="0" smtClean="0">
                <a:latin typeface="Courier New" panose="02070309020205020404" pitchFamily="49" charset="0"/>
                <a:cs typeface="Courier New" panose="02070309020205020404" pitchFamily="49" charset="0"/>
              </a:rPr>
              <a:t>tr2_guess</a:t>
            </a:r>
          </a:p>
          <a:p>
            <a:pPr lvl="1"/>
            <a:r>
              <a:rPr lang="en-US" dirty="0" smtClean="0">
                <a:latin typeface="Courier New" panose="02070309020205020404" pitchFamily="49" charset="0"/>
                <a:cs typeface="Courier New" panose="02070309020205020404" pitchFamily="49" charset="0"/>
              </a:rPr>
              <a:t>e1_guess</a:t>
            </a:r>
          </a:p>
          <a:p>
            <a:pPr lvl="1"/>
            <a:r>
              <a:rPr lang="en-US" dirty="0" smtClean="0">
                <a:latin typeface="Courier New" panose="02070309020205020404" pitchFamily="49" charset="0"/>
                <a:cs typeface="Courier New" panose="02070309020205020404" pitchFamily="49" charset="0"/>
              </a:rPr>
              <a:t>e2_guess</a:t>
            </a:r>
          </a:p>
          <a:p>
            <a:pPr lvl="1"/>
            <a:r>
              <a:rPr lang="en-US" dirty="0" smtClean="0">
                <a:latin typeface="Courier New" panose="02070309020205020404" pitchFamily="49" charset="0"/>
                <a:cs typeface="Courier New" panose="02070309020205020404" pitchFamily="49" charset="0"/>
              </a:rPr>
              <a:t>seq1</a:t>
            </a:r>
          </a:p>
          <a:p>
            <a:pPr lvl="1"/>
            <a:r>
              <a:rPr lang="en-US" dirty="0" smtClean="0">
                <a:latin typeface="Courier New" panose="02070309020205020404" pitchFamily="49" charset="0"/>
                <a:cs typeface="Courier New" panose="02070309020205020404" pitchFamily="49" charset="0"/>
              </a:rPr>
              <a:t>seq2</a:t>
            </a:r>
            <a:endParaRPr lang="en-US"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6477000" y="3322184"/>
            <a:ext cx="3875689" cy="2993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Outputs:</a:t>
            </a:r>
          </a:p>
          <a:p>
            <a:pPr lvl="1"/>
            <a:r>
              <a:rPr lang="en-US" dirty="0" smtClean="0">
                <a:latin typeface="Courier New" panose="02070309020205020404" pitchFamily="49" charset="0"/>
                <a:cs typeface="Courier New" panose="02070309020205020404" pitchFamily="49" charset="0"/>
              </a:rPr>
              <a:t>tr1</a:t>
            </a:r>
          </a:p>
          <a:p>
            <a:pPr lvl="1"/>
            <a:r>
              <a:rPr lang="en-US" dirty="0" smtClean="0">
                <a:latin typeface="Courier New" panose="02070309020205020404" pitchFamily="49" charset="0"/>
                <a:cs typeface="Courier New" panose="02070309020205020404" pitchFamily="49" charset="0"/>
              </a:rPr>
              <a:t>tr2</a:t>
            </a:r>
          </a:p>
          <a:p>
            <a:pPr lvl="1"/>
            <a:r>
              <a:rPr lang="en-US" dirty="0" smtClean="0">
                <a:latin typeface="Courier New" panose="02070309020205020404" pitchFamily="49" charset="0"/>
                <a:cs typeface="Courier New" panose="02070309020205020404" pitchFamily="49" charset="0"/>
              </a:rPr>
              <a:t>e1</a:t>
            </a:r>
          </a:p>
          <a:p>
            <a:pPr lvl="1"/>
            <a:r>
              <a:rPr lang="en-US" dirty="0" smtClean="0">
                <a:latin typeface="Courier New" panose="02070309020205020404" pitchFamily="49" charset="0"/>
                <a:cs typeface="Courier New" panose="02070309020205020404" pitchFamily="49" charset="0"/>
              </a:rPr>
              <a:t>e2</a:t>
            </a:r>
          </a:p>
          <a:p>
            <a:pPr lvl="1"/>
            <a:r>
              <a:rPr lang="en-US" dirty="0" smtClean="0">
                <a:latin typeface="Courier New" panose="02070309020205020404" pitchFamily="49" charset="0"/>
                <a:cs typeface="Courier New" panose="02070309020205020404" pitchFamily="49" charset="0"/>
              </a:rPr>
              <a:t>states1</a:t>
            </a:r>
          </a:p>
          <a:p>
            <a:pPr lvl="1"/>
            <a:r>
              <a:rPr lang="en-US" dirty="0" smtClean="0">
                <a:latin typeface="Courier New" panose="02070309020205020404" pitchFamily="49" charset="0"/>
                <a:cs typeface="Courier New" panose="02070309020205020404" pitchFamily="49" charset="0"/>
              </a:rPr>
              <a:t>states2</a:t>
            </a: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838200" y="1771441"/>
            <a:ext cx="11049000" cy="1138773"/>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function </a:t>
            </a:r>
            <a:r>
              <a:rPr lang="en-US" sz="4000" b="1" dirty="0">
                <a:latin typeface="Courier New" panose="02070309020205020404" pitchFamily="49" charset="0"/>
                <a:cs typeface="Courier New" panose="02070309020205020404" pitchFamily="49" charset="0"/>
              </a:rPr>
              <a:t>hmmtrain2D</a:t>
            </a:r>
            <a:endParaRPr lang="en-US" sz="4000" b="1" dirty="0" smtClean="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800" dirty="0" smtClean="0"/>
              <a:t>Train each layer with Baum-Welch using aggregated information</a:t>
            </a:r>
            <a:endParaRPr lang="en-US" sz="2800" dirty="0"/>
          </a:p>
        </p:txBody>
      </p:sp>
    </p:spTree>
    <p:extLst>
      <p:ext uri="{BB962C8B-B14F-4D97-AF65-F5344CB8AC3E}">
        <p14:creationId xmlns:p14="http://schemas.microsoft.com/office/powerpoint/2010/main" val="2140130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5337" y="2170018"/>
            <a:ext cx="2946400" cy="2862322"/>
          </a:xfrm>
          <a:prstGeom prst="rect">
            <a:avLst/>
          </a:prstGeom>
          <a:noFill/>
        </p:spPr>
        <p:txBody>
          <a:bodyPr wrap="square" rtlCol="0">
            <a:spAutoFit/>
          </a:bodyPr>
          <a:lstStyle/>
          <a:p>
            <a:r>
              <a:rPr lang="en-US" b="1" dirty="0" smtClean="0">
                <a:solidFill>
                  <a:srgbClr val="00B050"/>
                </a:solidFill>
                <a:latin typeface="Courier New" panose="02070309020205020404" pitchFamily="49" charset="0"/>
                <a:cs typeface="Courier New" panose="02070309020205020404" pitchFamily="49" charset="0"/>
              </a:rPr>
              <a:t>a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p>
          <a:p>
            <a:r>
              <a:rPr lang="en-US" b="1" dirty="0" smtClean="0">
                <a:solidFill>
                  <a:srgbClr val="00B050"/>
                </a:solidFill>
                <a:latin typeface="Courier New" panose="02070309020205020404" pitchFamily="49" charset="0"/>
                <a:cs typeface="Courier New" panose="02070309020205020404" pitchFamily="49" charset="0"/>
              </a:rPr>
              <a:t>b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b</a:t>
            </a:r>
            <a:r>
              <a:rPr lang="en-US" b="1" dirty="0" smtClean="0">
                <a:solidFill>
                  <a:srgbClr val="00B050"/>
                </a:solidFill>
                <a:latin typeface="Courier New" panose="02070309020205020404" pitchFamily="49" charset="0"/>
                <a:cs typeface="Courier New" panose="02070309020205020404" pitchFamily="49" charset="0"/>
              </a:rPr>
              <a:t> a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r>
              <a:rPr lang="en-US" b="1" dirty="0" smtClean="0">
                <a:solidFill>
                  <a:srgbClr val="00B050"/>
                </a:solidFill>
                <a:latin typeface="Courier New" panose="02070309020205020404" pitchFamily="49" charset="0"/>
                <a:cs typeface="Courier New" panose="02070309020205020404" pitchFamily="49" charset="0"/>
              </a:rPr>
              <a:t> </a:t>
            </a:r>
            <a:r>
              <a:rPr lang="en-US" b="1" dirty="0" err="1" smtClean="0">
                <a:solidFill>
                  <a:srgbClr val="00B050"/>
                </a:solidFill>
                <a:latin typeface="Courier New" panose="02070309020205020404" pitchFamily="49" charset="0"/>
                <a:cs typeface="Courier New" panose="02070309020205020404" pitchFamily="49" charset="0"/>
              </a:rPr>
              <a:t>a</a:t>
            </a:r>
            <a:endParaRPr lang="en-US" b="1" dirty="0" smtClean="0">
              <a:solidFill>
                <a:srgbClr val="00B050"/>
              </a:solidFill>
              <a:latin typeface="Courier New" panose="02070309020205020404" pitchFamily="49" charset="0"/>
              <a:cs typeface="Courier New" panose="02070309020205020404" pitchFamily="49" charset="0"/>
            </a:endParaRPr>
          </a:p>
          <a:p>
            <a:endParaRPr lang="en-US" b="1" dirty="0">
              <a:solidFill>
                <a:srgbClr val="00B050"/>
              </a:solidFill>
              <a:latin typeface="Courier New" panose="02070309020205020404" pitchFamily="49" charset="0"/>
              <a:cs typeface="Courier New" panose="02070309020205020404" pitchFamily="49" charset="0"/>
            </a:endParaRPr>
          </a:p>
          <a:p>
            <a:r>
              <a:rPr lang="en-US" b="1" dirty="0" smtClean="0">
                <a:solidFill>
                  <a:srgbClr val="00B050"/>
                </a:solidFill>
                <a:latin typeface="Courier New" panose="02070309020205020404" pitchFamily="49" charset="0"/>
                <a:cs typeface="Courier New" panose="02070309020205020404" pitchFamily="49" charset="0"/>
              </a:rPr>
              <a:t>  </a:t>
            </a:r>
          </a:p>
          <a:p>
            <a:endParaRPr lang="en-US" b="1" dirty="0" smtClean="0">
              <a:solidFill>
                <a:srgbClr val="00B050"/>
              </a:solidFill>
              <a:latin typeface="Courier New" panose="02070309020205020404" pitchFamily="49" charset="0"/>
              <a:cs typeface="Courier New" panose="02070309020205020404" pitchFamily="49" charset="0"/>
            </a:endParaRPr>
          </a:p>
          <a:p>
            <a:r>
              <a:rPr lang="en-US" b="1" dirty="0" smtClean="0">
                <a:solidFill>
                  <a:srgbClr val="7030A0"/>
                </a:solidFill>
                <a:latin typeface="Courier New" panose="02070309020205020404" pitchFamily="49" charset="0"/>
                <a:cs typeface="Courier New" panose="02070309020205020404" pitchFamily="49" charset="0"/>
              </a:rPr>
              <a:t>a </a:t>
            </a:r>
            <a:r>
              <a:rPr lang="en-US" b="1" dirty="0" err="1" smtClean="0">
                <a:solidFill>
                  <a:srgbClr val="7030A0"/>
                </a:solidFill>
                <a:latin typeface="Courier New" panose="02070309020205020404" pitchFamily="49" charset="0"/>
                <a:cs typeface="Courier New" panose="02070309020205020404" pitchFamily="49" charset="0"/>
              </a:rPr>
              <a:t>a</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a</a:t>
            </a:r>
            <a:r>
              <a:rPr lang="en-US" b="1" dirty="0" smtClean="0">
                <a:solidFill>
                  <a:srgbClr val="7030A0"/>
                </a:solidFill>
                <a:latin typeface="Courier New" panose="02070309020205020404" pitchFamily="49" charset="0"/>
                <a:cs typeface="Courier New" panose="02070309020205020404" pitchFamily="49" charset="0"/>
              </a:rPr>
              <a:t> b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b</a:t>
            </a:r>
            <a:r>
              <a:rPr lang="en-US" b="1" dirty="0" smtClean="0">
                <a:solidFill>
                  <a:srgbClr val="7030A0"/>
                </a:solidFill>
                <a:latin typeface="Courier New" panose="02070309020205020404" pitchFamily="49" charset="0"/>
                <a:cs typeface="Courier New" panose="02070309020205020404" pitchFamily="49" charset="0"/>
              </a:rPr>
              <a:t> </a:t>
            </a:r>
          </a:p>
          <a:p>
            <a:endParaRPr lang="en-US" b="1" dirty="0">
              <a:solidFill>
                <a:srgbClr val="7030A0"/>
              </a:solidFill>
              <a:latin typeface="Courier New" panose="02070309020205020404" pitchFamily="49" charset="0"/>
              <a:cs typeface="Courier New" panose="02070309020205020404" pitchFamily="49" charset="0"/>
            </a:endParaRPr>
          </a:p>
          <a:p>
            <a:endParaRPr lang="en-US" b="1" dirty="0" smtClean="0">
              <a:solidFill>
                <a:srgbClr val="7030A0"/>
              </a:solidFill>
              <a:latin typeface="Courier New" panose="02070309020205020404" pitchFamily="49" charset="0"/>
              <a:cs typeface="Courier New" panose="02070309020205020404" pitchFamily="49" charset="0"/>
            </a:endParaRPr>
          </a:p>
          <a:p>
            <a:endParaRPr lang="en-US" b="1" dirty="0" smtClean="0">
              <a:solidFill>
                <a:srgbClr val="7030A0"/>
              </a:solidFill>
              <a:latin typeface="Courier New" panose="02070309020205020404" pitchFamily="49" charset="0"/>
              <a:cs typeface="Courier New" panose="02070309020205020404" pitchFamily="49" charset="0"/>
            </a:endParaRPr>
          </a:p>
          <a:p>
            <a:r>
              <a:rPr lang="en-US" b="1" dirty="0" smtClean="0">
                <a:solidFill>
                  <a:srgbClr val="00B0F0"/>
                </a:solidFill>
                <a:latin typeface="Courier New" panose="02070309020205020404" pitchFamily="49" charset="0"/>
                <a:cs typeface="Courier New" panose="02070309020205020404" pitchFamily="49" charset="0"/>
              </a:rPr>
              <a:t>b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r>
              <a:rPr lang="en-US" b="1" dirty="0" smtClean="0">
                <a:solidFill>
                  <a:srgbClr val="00B0F0"/>
                </a:solidFill>
                <a:latin typeface="Courier New" panose="02070309020205020404" pitchFamily="49" charset="0"/>
                <a:cs typeface="Courier New" panose="02070309020205020404" pitchFamily="49" charset="0"/>
              </a:rPr>
              <a:t> </a:t>
            </a:r>
            <a:r>
              <a:rPr lang="en-US" b="1" dirty="0" err="1" smtClean="0">
                <a:solidFill>
                  <a:srgbClr val="00B0F0"/>
                </a:solidFill>
                <a:latin typeface="Courier New" panose="02070309020205020404" pitchFamily="49" charset="0"/>
                <a:cs typeface="Courier New" panose="02070309020205020404" pitchFamily="49" charset="0"/>
              </a:rPr>
              <a:t>b</a:t>
            </a:r>
            <a:endParaRPr lang="en-US" b="1" dirty="0" smtClean="0">
              <a:solidFill>
                <a:srgbClr val="00B0F0"/>
              </a:solidFill>
              <a:latin typeface="Courier New" panose="02070309020205020404" pitchFamily="49" charset="0"/>
              <a:cs typeface="Courier New" panose="02070309020205020404" pitchFamily="49" charset="0"/>
            </a:endParaRPr>
          </a:p>
        </p:txBody>
      </p:sp>
      <p:sp>
        <p:nvSpPr>
          <p:cNvPr id="11" name="Double Bracket 10"/>
          <p:cNvSpPr/>
          <p:nvPr/>
        </p:nvSpPr>
        <p:spPr>
          <a:xfrm>
            <a:off x="4298504" y="4261589"/>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a</a:t>
            </a:r>
            <a:r>
              <a:rPr lang="en-US" sz="3200" baseline="-25000" dirty="0" smtClean="0">
                <a:solidFill>
                  <a:srgbClr val="00B0F0"/>
                </a:solidFill>
                <a:latin typeface="Courier New" panose="02070309020205020404" pitchFamily="49" charset="0"/>
                <a:cs typeface="Courier New" panose="02070309020205020404" pitchFamily="49" charset="0"/>
              </a:rPr>
              <a:t>111</a:t>
            </a:r>
            <a:r>
              <a:rPr lang="en-US" sz="3200" dirty="0" smtClean="0">
                <a:solidFill>
                  <a:srgbClr val="00B0F0"/>
                </a:solidFill>
                <a:latin typeface="Courier New" panose="02070309020205020404" pitchFamily="49" charset="0"/>
                <a:cs typeface="Courier New" panose="02070309020205020404" pitchFamily="49" charset="0"/>
              </a:rPr>
              <a:t> a</a:t>
            </a:r>
            <a:r>
              <a:rPr lang="en-US" sz="3200" baseline="-25000" dirty="0" smtClean="0">
                <a:solidFill>
                  <a:srgbClr val="00B0F0"/>
                </a:solidFill>
                <a:latin typeface="Courier New" panose="02070309020205020404" pitchFamily="49" charset="0"/>
                <a:cs typeface="Courier New" panose="02070309020205020404" pitchFamily="49" charset="0"/>
              </a:rPr>
              <a:t>121</a:t>
            </a:r>
          </a:p>
          <a:p>
            <a:pPr algn="ctr"/>
            <a:r>
              <a:rPr lang="en-US" sz="3200" dirty="0" smtClean="0">
                <a:solidFill>
                  <a:srgbClr val="00B0F0"/>
                </a:solidFill>
                <a:latin typeface="Courier New" panose="02070309020205020404" pitchFamily="49" charset="0"/>
                <a:cs typeface="Courier New" panose="02070309020205020404" pitchFamily="49" charset="0"/>
              </a:rPr>
              <a:t>a</a:t>
            </a:r>
            <a:r>
              <a:rPr lang="en-US" sz="3200" baseline="-25000" dirty="0" smtClean="0">
                <a:solidFill>
                  <a:srgbClr val="00B0F0"/>
                </a:solidFill>
                <a:latin typeface="Courier New" panose="02070309020205020404" pitchFamily="49" charset="0"/>
                <a:cs typeface="Courier New" panose="02070309020205020404" pitchFamily="49" charset="0"/>
              </a:rPr>
              <a:t>211</a:t>
            </a:r>
            <a:r>
              <a:rPr lang="en-US" sz="3200" dirty="0" smtClean="0">
                <a:solidFill>
                  <a:srgbClr val="00B0F0"/>
                </a:solidFill>
                <a:latin typeface="Courier New" panose="02070309020205020404" pitchFamily="49" charset="0"/>
                <a:cs typeface="Courier New" panose="02070309020205020404" pitchFamily="49" charset="0"/>
              </a:rPr>
              <a:t> a</a:t>
            </a:r>
            <a:r>
              <a:rPr lang="en-US" sz="3200" baseline="-25000" dirty="0" smtClean="0">
                <a:solidFill>
                  <a:srgbClr val="00B0F0"/>
                </a:solidFill>
                <a:latin typeface="Courier New" panose="02070309020205020404" pitchFamily="49" charset="0"/>
                <a:cs typeface="Courier New" panose="02070309020205020404" pitchFamily="49" charset="0"/>
              </a:rPr>
              <a:t>221</a:t>
            </a:r>
            <a:endParaRPr lang="en-US" sz="3200" baseline="-25000" dirty="0">
              <a:solidFill>
                <a:srgbClr val="00B0F0"/>
              </a:solidFill>
              <a:latin typeface="Courier New" panose="02070309020205020404" pitchFamily="49" charset="0"/>
              <a:cs typeface="Courier New" panose="02070309020205020404" pitchFamily="49" charset="0"/>
            </a:endParaRPr>
          </a:p>
        </p:txBody>
      </p:sp>
      <p:cxnSp>
        <p:nvCxnSpPr>
          <p:cNvPr id="13" name="Straight Connector 12"/>
          <p:cNvCxnSpPr/>
          <p:nvPr/>
        </p:nvCxnSpPr>
        <p:spPr>
          <a:xfrm flipH="1">
            <a:off x="4298505" y="2170018"/>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285296" y="2271509"/>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95471" y="3193668"/>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Double Bracket 15"/>
          <p:cNvSpPr/>
          <p:nvPr/>
        </p:nvSpPr>
        <p:spPr>
          <a:xfrm>
            <a:off x="4975504" y="3263307"/>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112</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122</a:t>
            </a:r>
          </a:p>
          <a:p>
            <a:pPr algn="ctr"/>
            <a:r>
              <a:rPr lang="en-US" sz="3200" dirty="0" smtClean="0">
                <a:solidFill>
                  <a:srgbClr val="7030A0"/>
                </a:solidFill>
                <a:latin typeface="Courier New" panose="02070309020205020404" pitchFamily="49" charset="0"/>
                <a:cs typeface="Courier New" panose="02070309020205020404" pitchFamily="49" charset="0"/>
              </a:rPr>
              <a:t>a</a:t>
            </a:r>
            <a:r>
              <a:rPr lang="en-US" sz="3200" baseline="-25000" dirty="0" smtClean="0">
                <a:solidFill>
                  <a:srgbClr val="7030A0"/>
                </a:solidFill>
                <a:latin typeface="Courier New" panose="02070309020205020404" pitchFamily="49" charset="0"/>
                <a:cs typeface="Courier New" panose="02070309020205020404" pitchFamily="49" charset="0"/>
              </a:rPr>
              <a:t>212</a:t>
            </a:r>
            <a:r>
              <a:rPr lang="en-US" sz="3200" dirty="0" smtClean="0">
                <a:solidFill>
                  <a:srgbClr val="7030A0"/>
                </a:solidFill>
                <a:latin typeface="Courier New" panose="02070309020205020404" pitchFamily="49" charset="0"/>
                <a:cs typeface="Courier New" panose="02070309020205020404" pitchFamily="49" charset="0"/>
              </a:rPr>
              <a:t> a</a:t>
            </a:r>
            <a:r>
              <a:rPr lang="en-US" sz="3200" baseline="-25000" dirty="0" smtClean="0">
                <a:solidFill>
                  <a:srgbClr val="7030A0"/>
                </a:solidFill>
                <a:latin typeface="Courier New" panose="02070309020205020404" pitchFamily="49" charset="0"/>
                <a:cs typeface="Courier New" panose="02070309020205020404" pitchFamily="49" charset="0"/>
              </a:rPr>
              <a:t>222</a:t>
            </a:r>
            <a:endParaRPr lang="en-US" sz="3200" baseline="-25000" dirty="0">
              <a:solidFill>
                <a:srgbClr val="7030A0"/>
              </a:solidFill>
              <a:latin typeface="Courier New" panose="02070309020205020404" pitchFamily="49" charset="0"/>
              <a:cs typeface="Courier New" panose="02070309020205020404" pitchFamily="49" charset="0"/>
            </a:endParaRPr>
          </a:p>
        </p:txBody>
      </p:sp>
      <p:sp>
        <p:nvSpPr>
          <p:cNvPr id="17" name="Double Bracket 16"/>
          <p:cNvSpPr/>
          <p:nvPr/>
        </p:nvSpPr>
        <p:spPr>
          <a:xfrm>
            <a:off x="5705179" y="2176563"/>
            <a:ext cx="1996967"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50"/>
                </a:solidFill>
                <a:latin typeface="Courier New" panose="02070309020205020404" pitchFamily="49" charset="0"/>
                <a:cs typeface="Courier New" panose="02070309020205020404" pitchFamily="49" charset="0"/>
              </a:rPr>
              <a:t>a</a:t>
            </a:r>
            <a:r>
              <a:rPr lang="en-US" sz="3200" baseline="-25000" dirty="0" smtClean="0">
                <a:solidFill>
                  <a:srgbClr val="00B050"/>
                </a:solidFill>
                <a:latin typeface="Courier New" panose="02070309020205020404" pitchFamily="49" charset="0"/>
                <a:cs typeface="Courier New" panose="02070309020205020404" pitchFamily="49" charset="0"/>
              </a:rPr>
              <a:t>113</a:t>
            </a:r>
            <a:r>
              <a:rPr lang="en-US" sz="3200" dirty="0" smtClean="0">
                <a:solidFill>
                  <a:srgbClr val="00B050"/>
                </a:solidFill>
                <a:latin typeface="Courier New" panose="02070309020205020404" pitchFamily="49" charset="0"/>
                <a:cs typeface="Courier New" panose="02070309020205020404" pitchFamily="49" charset="0"/>
              </a:rPr>
              <a:t> a</a:t>
            </a:r>
            <a:r>
              <a:rPr lang="en-US" sz="3200" baseline="-25000" dirty="0" smtClean="0">
                <a:solidFill>
                  <a:srgbClr val="00B050"/>
                </a:solidFill>
                <a:latin typeface="Courier New" panose="02070309020205020404" pitchFamily="49" charset="0"/>
                <a:cs typeface="Courier New" panose="02070309020205020404" pitchFamily="49" charset="0"/>
              </a:rPr>
              <a:t>123</a:t>
            </a:r>
          </a:p>
          <a:p>
            <a:pPr algn="ctr"/>
            <a:r>
              <a:rPr lang="en-US" sz="3200" dirty="0" smtClean="0">
                <a:solidFill>
                  <a:srgbClr val="00B050"/>
                </a:solidFill>
                <a:latin typeface="Courier New" panose="02070309020205020404" pitchFamily="49" charset="0"/>
                <a:cs typeface="Courier New" panose="02070309020205020404" pitchFamily="49" charset="0"/>
              </a:rPr>
              <a:t>a</a:t>
            </a:r>
            <a:r>
              <a:rPr lang="en-US" sz="3200" baseline="-25000" dirty="0" smtClean="0">
                <a:solidFill>
                  <a:srgbClr val="00B050"/>
                </a:solidFill>
                <a:latin typeface="Courier New" panose="02070309020205020404" pitchFamily="49" charset="0"/>
                <a:cs typeface="Courier New" panose="02070309020205020404" pitchFamily="49" charset="0"/>
              </a:rPr>
              <a:t>213</a:t>
            </a:r>
            <a:r>
              <a:rPr lang="en-US" sz="3200" dirty="0" smtClean="0">
                <a:solidFill>
                  <a:srgbClr val="00B050"/>
                </a:solidFill>
                <a:latin typeface="Courier New" panose="02070309020205020404" pitchFamily="49" charset="0"/>
                <a:cs typeface="Courier New" panose="02070309020205020404" pitchFamily="49" charset="0"/>
              </a:rPr>
              <a:t> a</a:t>
            </a:r>
            <a:r>
              <a:rPr lang="en-US" sz="3200" baseline="-25000" dirty="0" smtClean="0">
                <a:solidFill>
                  <a:srgbClr val="00B050"/>
                </a:solidFill>
                <a:latin typeface="Courier New" panose="02070309020205020404" pitchFamily="49" charset="0"/>
                <a:cs typeface="Courier New" panose="02070309020205020404" pitchFamily="49" charset="0"/>
              </a:rPr>
              <a:t>223</a:t>
            </a:r>
            <a:endParaRPr lang="en-US" sz="3200" baseline="-25000" dirty="0">
              <a:solidFill>
                <a:srgbClr val="00B050"/>
              </a:solidFill>
              <a:latin typeface="Courier New" panose="02070309020205020404" pitchFamily="49" charset="0"/>
              <a:cs typeface="Courier New" panose="02070309020205020404" pitchFamily="49" charset="0"/>
            </a:endParaRPr>
          </a:p>
        </p:txBody>
      </p:sp>
      <p:sp>
        <p:nvSpPr>
          <p:cNvPr id="18" name="Right Arrow 17"/>
          <p:cNvSpPr/>
          <p:nvPr/>
        </p:nvSpPr>
        <p:spPr>
          <a:xfrm>
            <a:off x="8282263" y="2311075"/>
            <a:ext cx="2076450" cy="658519"/>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urier New" panose="02070309020205020404" pitchFamily="49" charset="0"/>
                <a:cs typeface="Courier New" panose="02070309020205020404" pitchFamily="49" charset="0"/>
              </a:rPr>
              <a:t>hmmtrain</a:t>
            </a:r>
            <a:endParaRPr lang="en-US" dirty="0"/>
          </a:p>
        </p:txBody>
      </p:sp>
      <p:sp>
        <p:nvSpPr>
          <p:cNvPr id="20" name="Right Arrow 19"/>
          <p:cNvSpPr/>
          <p:nvPr/>
        </p:nvSpPr>
        <p:spPr>
          <a:xfrm>
            <a:off x="7648553" y="3514468"/>
            <a:ext cx="2076450" cy="65851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urier New" panose="02070309020205020404" pitchFamily="49" charset="0"/>
                <a:cs typeface="Courier New" panose="02070309020205020404" pitchFamily="49" charset="0"/>
              </a:rPr>
              <a:t>hmmtrain</a:t>
            </a:r>
            <a:endParaRPr lang="en-US" dirty="0"/>
          </a:p>
        </p:txBody>
      </p:sp>
      <p:sp>
        <p:nvSpPr>
          <p:cNvPr id="21" name="Right Arrow 20"/>
          <p:cNvSpPr/>
          <p:nvPr/>
        </p:nvSpPr>
        <p:spPr>
          <a:xfrm>
            <a:off x="6885763" y="4546841"/>
            <a:ext cx="2076450" cy="658519"/>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urier New" panose="02070309020205020404" pitchFamily="49" charset="0"/>
                <a:cs typeface="Courier New" panose="02070309020205020404" pitchFamily="49" charset="0"/>
              </a:rPr>
              <a:t>hmmtrain</a:t>
            </a:r>
            <a:endParaRPr lang="en-US" dirty="0"/>
          </a:p>
        </p:txBody>
      </p:sp>
      <p:sp>
        <p:nvSpPr>
          <p:cNvPr id="24" name="Title 1"/>
          <p:cNvSpPr>
            <a:spLocks noGrp="1"/>
          </p:cNvSpPr>
          <p:nvPr>
            <p:ph type="title"/>
          </p:nvPr>
        </p:nvSpPr>
        <p:spPr>
          <a:xfrm>
            <a:off x="838200" y="365125"/>
            <a:ext cx="10515600" cy="1325563"/>
          </a:xfrm>
        </p:spPr>
        <p:txBody>
          <a:bodyPr/>
          <a:lstStyle/>
          <a:p>
            <a:r>
              <a:rPr lang="en-US" dirty="0">
                <a:cs typeface="Courier New" panose="02070309020205020404" pitchFamily="49" charset="0"/>
              </a:rPr>
              <a:t>Pseudo-2D HMM training</a:t>
            </a:r>
            <a:endParaRPr lang="en-US" b="1" dirty="0">
              <a:latin typeface="Courier New" panose="02070309020205020404" pitchFamily="49" charset="0"/>
              <a:cs typeface="Courier New" panose="02070309020205020404" pitchFamily="49" charset="0"/>
            </a:endParaRPr>
          </a:p>
        </p:txBody>
      </p:sp>
      <p:sp>
        <p:nvSpPr>
          <p:cNvPr id="19" name="Title 1"/>
          <p:cNvSpPr txBox="1">
            <a:spLocks/>
          </p:cNvSpPr>
          <p:nvPr/>
        </p:nvSpPr>
        <p:spPr>
          <a:xfrm>
            <a:off x="6561391" y="6329360"/>
            <a:ext cx="5630609" cy="494622"/>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ourier New" panose="02070309020205020404" pitchFamily="49" charset="0"/>
                <a:cs typeface="Courier New" panose="02070309020205020404" pitchFamily="49" charset="0"/>
              </a:rPr>
              <a:t>function </a:t>
            </a:r>
            <a:r>
              <a:rPr lang="en-US" b="1" dirty="0" smtClean="0">
                <a:latin typeface="Courier New" panose="02070309020205020404" pitchFamily="49" charset="0"/>
                <a:cs typeface="Courier New" panose="02070309020205020404" pitchFamily="49" charset="0"/>
              </a:rPr>
              <a:t>hmmtrain2d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272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 Iterate until convergence</a:t>
            </a:r>
            <a:endParaRPr lang="en-US" dirty="0"/>
          </a:p>
        </p:txBody>
      </p:sp>
      <p:sp>
        <p:nvSpPr>
          <p:cNvPr id="3" name="Content Placeholder 2"/>
          <p:cNvSpPr>
            <a:spLocks noGrp="1"/>
          </p:cNvSpPr>
          <p:nvPr>
            <p:ph idx="1"/>
          </p:nvPr>
        </p:nvSpPr>
        <p:spPr/>
        <p:txBody>
          <a:bodyPr/>
          <a:lstStyle/>
          <a:p>
            <a:pPr marL="0" indent="0">
              <a:buNone/>
            </a:pPr>
            <a:r>
              <a:rPr lang="en-US" dirty="0" smtClean="0"/>
              <a:t>1. Decode states1 and states2 from seq1 and seq2 using hmmdecode2D and the current estimate of tr1, tr2, e1, e2</a:t>
            </a:r>
          </a:p>
          <a:p>
            <a:pPr marL="0" indent="0">
              <a:buNone/>
            </a:pPr>
            <a:r>
              <a:rPr lang="en-US" dirty="0" smtClean="0"/>
              <a:t>2. Aggregate states</a:t>
            </a:r>
          </a:p>
          <a:p>
            <a:pPr marL="0" indent="0">
              <a:buNone/>
            </a:pPr>
            <a:r>
              <a:rPr lang="en-US" dirty="0" smtClean="0"/>
              <a:t>3. Train tr1, tr2, e1 and e2 using aggregated states to get a slightly better estimate</a:t>
            </a:r>
          </a:p>
        </p:txBody>
      </p:sp>
    </p:spTree>
    <p:extLst>
      <p:ext uri="{BB962C8B-B14F-4D97-AF65-F5344CB8AC3E}">
        <p14:creationId xmlns:p14="http://schemas.microsoft.com/office/powerpoint/2010/main" val="22891419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convergence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4710" cy="4351338"/>
              </a:xfrm>
            </p:spPr>
            <p:txBody>
              <a:bodyPr/>
              <a:lstStyle/>
              <a:p>
                <a:r>
                  <a:rPr lang="en-US" dirty="0" smtClean="0"/>
                  <a:t>Change in TR and E matrices as convergence criteria</a:t>
                </a:r>
              </a:p>
              <a:p>
                <a:pPr lvl="1"/>
                <a:r>
                  <a:rPr lang="en-US" dirty="0" smtClean="0"/>
                  <a:t>Average change per entry in the matrix is less than the tolerance</a:t>
                </a:r>
              </a:p>
              <a:p>
                <a:pPr marL="457200" lvl="1" indent="0">
                  <a:buNone/>
                </a:pPr>
                <a:endParaRPr lang="en-US" dirty="0" smtClean="0"/>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nary>
                            <m:naryPr>
                              <m:chr m:val="∑"/>
                              <m:supHide m:val="on"/>
                              <m:ctrlPr>
                                <a:rPr lang="en-US" i="1">
                                  <a:latin typeface="Cambria Math"/>
                                </a:rPr>
                              </m:ctrlPr>
                            </m:naryPr>
                            <m:sub>
                              <m:r>
                                <m:rPr>
                                  <m:brk m:alnAt="7"/>
                                </m:rPr>
                                <a:rPr lang="en-US" i="1">
                                  <a:latin typeface="Cambria Math"/>
                                </a:rPr>
                                <m:t>𝑟</m:t>
                              </m:r>
                              <m:r>
                                <a:rPr lang="en-US" i="1">
                                  <a:latin typeface="Cambria Math"/>
                                </a:rPr>
                                <m:t>𝑜𝑤𝑠</m:t>
                              </m:r>
                            </m:sub>
                            <m:sup/>
                            <m:e>
                              <m:nary>
                                <m:naryPr>
                                  <m:chr m:val="∑"/>
                                  <m:supHide m:val="on"/>
                                  <m:ctrlPr>
                                    <a:rPr lang="en-US" i="1">
                                      <a:latin typeface="Cambria Math"/>
                                    </a:rPr>
                                  </m:ctrlPr>
                                </m:naryPr>
                                <m:sub>
                                  <m:r>
                                    <m:rPr>
                                      <m:brk m:alnAt="7"/>
                                    </m:rPr>
                                    <a:rPr lang="en-US" i="1">
                                      <a:latin typeface="Cambria Math"/>
                                    </a:rPr>
                                    <m:t>𝑐</m:t>
                                  </m:r>
                                  <m:r>
                                    <a:rPr lang="en-US" i="1">
                                      <a:latin typeface="Cambria Math"/>
                                    </a:rPr>
                                    <m:t>𝑜𝑙𝑢𝑚𝑛𝑠</m:t>
                                  </m:r>
                                </m:sub>
                                <m:sup/>
                                <m:e>
                                  <m:nary>
                                    <m:naryPr>
                                      <m:chr m:val="∑"/>
                                      <m:supHide m:val="on"/>
                                      <m:ctrlPr>
                                        <a:rPr lang="en-US" i="1">
                                          <a:latin typeface="Cambria Math"/>
                                        </a:rPr>
                                      </m:ctrlPr>
                                    </m:naryPr>
                                    <m:sub>
                                      <m:r>
                                        <m:rPr>
                                          <m:brk m:alnAt="7"/>
                                        </m:rPr>
                                        <a:rPr lang="en-US" i="1">
                                          <a:latin typeface="Cambria Math"/>
                                        </a:rPr>
                                        <m:t>𝑙</m:t>
                                      </m:r>
                                      <m:r>
                                        <a:rPr lang="en-US" i="1">
                                          <a:latin typeface="Cambria Math"/>
                                        </a:rPr>
                                        <m:t>𝑎𝑦𝑒𝑟𝑠</m:t>
                                      </m:r>
                                    </m:sub>
                                    <m:sup/>
                                    <m:e>
                                      <m:d>
                                        <m:dPr>
                                          <m:begChr m:val="|"/>
                                          <m:endChr m:val="|"/>
                                          <m:ctrlPr>
                                            <a:rPr lang="en-US" i="1">
                                              <a:latin typeface="Cambria Math"/>
                                            </a:rPr>
                                          </m:ctrlPr>
                                        </m:dPr>
                                        <m:e>
                                          <m:r>
                                            <a:rPr lang="en-US" i="1">
                                              <a:latin typeface="Cambria Math"/>
                                            </a:rPr>
                                            <m:t>𝑇</m:t>
                                          </m:r>
                                          <m:sSub>
                                            <m:sSubPr>
                                              <m:ctrlPr>
                                                <a:rPr lang="en-US" i="1">
                                                  <a:latin typeface="Cambria Math"/>
                                                </a:rPr>
                                              </m:ctrlPr>
                                            </m:sSubPr>
                                            <m:e>
                                              <m:r>
                                                <a:rPr lang="en-US" i="1">
                                                  <a:latin typeface="Cambria Math"/>
                                                </a:rPr>
                                                <m:t>𝑅</m:t>
                                              </m:r>
                                            </m:e>
                                            <m:sub>
                                              <m:r>
                                                <a:rPr lang="en-US" i="1">
                                                  <a:latin typeface="Cambria Math"/>
                                                </a:rPr>
                                                <m:t>𝑝𝑟𝑒𝑣𝑖𝑜𝑢𝑠</m:t>
                                              </m:r>
                                              <m:r>
                                                <a:rPr lang="en-US" i="1">
                                                  <a:latin typeface="Cambria Math"/>
                                                </a:rPr>
                                                <m:t> </m:t>
                                              </m:r>
                                              <m:r>
                                                <a:rPr lang="en-US" i="1">
                                                  <a:latin typeface="Cambria Math"/>
                                                </a:rPr>
                                                <m:t>𝑖𝑡𝑒𝑟𝑎𝑡𝑖𝑜𝑛</m:t>
                                              </m:r>
                                            </m:sub>
                                          </m:sSub>
                                          <m:r>
                                            <a:rPr lang="en-US" i="1">
                                              <a:latin typeface="Cambria Math"/>
                                            </a:rPr>
                                            <m:t>−</m:t>
                                          </m:r>
                                          <m:r>
                                            <a:rPr lang="en-US" i="1">
                                              <a:latin typeface="Cambria Math"/>
                                            </a:rPr>
                                            <m:t>𝑇</m:t>
                                          </m:r>
                                          <m:sSub>
                                            <m:sSubPr>
                                              <m:ctrlPr>
                                                <a:rPr lang="en-US" i="1">
                                                  <a:latin typeface="Cambria Math"/>
                                                </a:rPr>
                                              </m:ctrlPr>
                                            </m:sSubPr>
                                            <m:e>
                                              <m:r>
                                                <a:rPr lang="en-US" i="1">
                                                  <a:latin typeface="Cambria Math"/>
                                                </a:rPr>
                                                <m:t>𝑅</m:t>
                                              </m:r>
                                            </m:e>
                                            <m:sub>
                                              <m:r>
                                                <a:rPr lang="en-US" i="1">
                                                  <a:latin typeface="Cambria Math"/>
                                                </a:rPr>
                                                <m:t>𝑐𝑢𝑟𝑟𝑒𝑛𝑡</m:t>
                                              </m:r>
                                              <m:r>
                                                <a:rPr lang="en-US" i="1">
                                                  <a:latin typeface="Cambria Math"/>
                                                </a:rPr>
                                                <m:t> </m:t>
                                              </m:r>
                                              <m:r>
                                                <a:rPr lang="en-US" i="1">
                                                  <a:latin typeface="Cambria Math"/>
                                                </a:rPr>
                                                <m:t>𝑖𝑡𝑒𝑟𝑎𝑡𝑖𝑜𝑛</m:t>
                                              </m:r>
                                            </m:sub>
                                          </m:sSub>
                                        </m:e>
                                      </m:d>
                                    </m:e>
                                  </m:nary>
                                </m:e>
                              </m:nary>
                            </m:e>
                          </m:nary>
                        </m:num>
                        <m:den>
                          <m:r>
                            <a:rPr lang="en-US" b="0" i="1" smtClean="0">
                              <a:latin typeface="Cambria Math"/>
                            </a:rPr>
                            <m:t>𝑁</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𝑀</m:t>
                          </m:r>
                        </m:den>
                      </m:f>
                      <m:r>
                        <a:rPr lang="en-US" i="1" smtClean="0">
                          <a:latin typeface="Cambria Math"/>
                          <a:ea typeface="Cambria Math"/>
                        </a:rPr>
                        <m:t>&lt;</m:t>
                      </m:r>
                      <m:r>
                        <a:rPr lang="en-US" b="0" i="1" smtClean="0">
                          <a:latin typeface="Cambria Math"/>
                          <a:ea typeface="Cambria Math"/>
                        </a:rPr>
                        <m:t>𝑡𝑜𝑙</m:t>
                      </m:r>
                    </m:oMath>
                  </m:oMathPara>
                </a14:m>
                <a:endParaRPr lang="en-US" dirty="0" smtClean="0"/>
              </a:p>
              <a:p>
                <a:r>
                  <a:rPr lang="en-US" dirty="0" smtClean="0"/>
                  <a:t>Change in goal function (analogous to change in log-likelihood for 1D HMM)</a:t>
                </a:r>
              </a:p>
              <a:p>
                <a:r>
                  <a:rPr lang="en-US" dirty="0" smtClean="0"/>
                  <a:t>Change in decoded state sequence</a:t>
                </a:r>
              </a:p>
              <a:p>
                <a:pPr lvl="1"/>
                <a:r>
                  <a:rPr lang="en-US" dirty="0" smtClean="0"/>
                  <a:t>Did re-training result in a different sequence of states?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4710" cy="4351338"/>
              </a:xfrm>
              <a:blipFill rotWithShape="1">
                <a:blip r:embed="rId3"/>
                <a:stretch>
                  <a:fillRect l="-997" t="-2241"/>
                </a:stretch>
              </a:blipFill>
            </p:spPr>
            <p:txBody>
              <a:bodyPr/>
              <a:lstStyle/>
              <a:p>
                <a:r>
                  <a:rPr lang="en-US">
                    <a:noFill/>
                  </a:rPr>
                  <a:t> </a:t>
                </a:r>
              </a:p>
            </p:txBody>
          </p:sp>
        </mc:Fallback>
      </mc:AlternateContent>
    </p:spTree>
    <p:extLst>
      <p:ext uri="{BB962C8B-B14F-4D97-AF65-F5344CB8AC3E}">
        <p14:creationId xmlns:p14="http://schemas.microsoft.com/office/powerpoint/2010/main" val="3874794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ounded Rectangle 3"/>
          <p:cNvSpPr/>
          <p:nvPr/>
        </p:nvSpPr>
        <p:spPr>
          <a:xfrm>
            <a:off x="517236" y="1690688"/>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algn="ctr"/>
            <a:r>
              <a:rPr lang="en-US" dirty="0" smtClean="0"/>
              <a:t>(estimate state sequence)</a:t>
            </a:r>
            <a:endParaRPr lang="en-US" dirty="0"/>
          </a:p>
        </p:txBody>
      </p:sp>
      <p:sp>
        <p:nvSpPr>
          <p:cNvPr id="5" name="Rounded Rectangle 4"/>
          <p:cNvSpPr/>
          <p:nvPr/>
        </p:nvSpPr>
        <p:spPr>
          <a:xfrm>
            <a:off x="517237" y="3149600"/>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states</a:t>
            </a:r>
          </a:p>
          <a:p>
            <a:pPr algn="ctr"/>
            <a:r>
              <a:rPr lang="en-US" dirty="0" smtClean="0"/>
              <a:t>(based on the state in the </a:t>
            </a:r>
            <a:r>
              <a:rPr lang="en-US" b="1" i="1" u="sng" dirty="0" smtClean="0"/>
              <a:t>other</a:t>
            </a:r>
            <a:r>
              <a:rPr lang="en-US" dirty="0" smtClean="0"/>
              <a:t> sequence)</a:t>
            </a:r>
            <a:endParaRPr lang="en-US" dirty="0"/>
          </a:p>
        </p:txBody>
      </p:sp>
      <p:sp>
        <p:nvSpPr>
          <p:cNvPr id="6" name="Rounded Rectangle 5"/>
          <p:cNvSpPr/>
          <p:nvPr/>
        </p:nvSpPr>
        <p:spPr>
          <a:xfrm>
            <a:off x="517236" y="4608512"/>
            <a:ext cx="2789381"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(estimate the model, i.e. the TR and E matrices)</a:t>
            </a:r>
            <a:endParaRPr lang="en-US" dirty="0"/>
          </a:p>
        </p:txBody>
      </p:sp>
      <p:sp>
        <p:nvSpPr>
          <p:cNvPr id="7" name="Diamond 6"/>
          <p:cNvSpPr/>
          <p:nvPr/>
        </p:nvSpPr>
        <p:spPr>
          <a:xfrm>
            <a:off x="4154049" y="4737819"/>
            <a:ext cx="2613891" cy="86821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Converged?</a:t>
            </a:r>
            <a:endParaRPr lang="en-US" dirty="0"/>
          </a:p>
        </p:txBody>
      </p:sp>
      <p:sp>
        <p:nvSpPr>
          <p:cNvPr id="8" name="Rectangle 7"/>
          <p:cNvSpPr/>
          <p:nvPr/>
        </p:nvSpPr>
        <p:spPr>
          <a:xfrm>
            <a:off x="8358908" y="4857893"/>
            <a:ext cx="748146" cy="62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Yes</a:t>
            </a:r>
            <a:endParaRPr lang="en-US" dirty="0"/>
          </a:p>
        </p:txBody>
      </p:sp>
      <p:sp>
        <p:nvSpPr>
          <p:cNvPr id="10" name="Rectangle 9"/>
          <p:cNvSpPr/>
          <p:nvPr/>
        </p:nvSpPr>
        <p:spPr>
          <a:xfrm>
            <a:off x="5112322" y="3359727"/>
            <a:ext cx="697347" cy="641927"/>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12" name="Rounded Rectangle 11"/>
          <p:cNvSpPr/>
          <p:nvPr/>
        </p:nvSpPr>
        <p:spPr>
          <a:xfrm>
            <a:off x="7338291" y="3149817"/>
            <a:ext cx="2789380" cy="112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final estimated states and model</a:t>
            </a:r>
            <a:endParaRPr lang="en-US" dirty="0"/>
          </a:p>
        </p:txBody>
      </p:sp>
      <p:cxnSp>
        <p:nvCxnSpPr>
          <p:cNvPr id="14" name="Straight Arrow Connector 13"/>
          <p:cNvCxnSpPr>
            <a:stCxn id="4" idx="2"/>
            <a:endCxn id="5" idx="0"/>
          </p:cNvCxnSpPr>
          <p:nvPr/>
        </p:nvCxnSpPr>
        <p:spPr>
          <a:xfrm>
            <a:off x="1911926" y="2817524"/>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1925" y="4285888"/>
            <a:ext cx="1" cy="33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3306617" y="5171929"/>
            <a:ext cx="886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6807200" y="5171929"/>
            <a:ext cx="15517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10" idx="2"/>
          </p:cNvCxnSpPr>
          <p:nvPr/>
        </p:nvCxnSpPr>
        <p:spPr>
          <a:xfrm flipV="1">
            <a:off x="5460995" y="4001654"/>
            <a:ext cx="1" cy="7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8732981" y="4276653"/>
            <a:ext cx="0" cy="61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0"/>
          </p:cNvCxnSpPr>
          <p:nvPr/>
        </p:nvCxnSpPr>
        <p:spPr>
          <a:xfrm rot="16200000" flipV="1">
            <a:off x="3635661" y="1534392"/>
            <a:ext cx="1496290" cy="2154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62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Recall</a:t>
            </a:r>
            <a:r>
              <a:rPr lang="en-US" dirty="0" smtClean="0"/>
              <a:t>: Step 1 – 2D decode</a:t>
            </a:r>
            <a:endParaRPr lang="en-US" dirty="0"/>
          </a:p>
        </p:txBody>
      </p:sp>
      <p:sp>
        <p:nvSpPr>
          <p:cNvPr id="3" name="Content Placeholder 2"/>
          <p:cNvSpPr>
            <a:spLocks noGrp="1"/>
          </p:cNvSpPr>
          <p:nvPr>
            <p:ph idx="1"/>
          </p:nvPr>
        </p:nvSpPr>
        <p:spPr>
          <a:xfrm>
            <a:off x="838200" y="1825624"/>
            <a:ext cx="3150870" cy="4117975"/>
          </a:xfrm>
        </p:spPr>
        <p:txBody>
          <a:bodyPr>
            <a:normAutofit/>
          </a:bodyPr>
          <a:lstStyle/>
          <a:p>
            <a:pPr marL="0" indent="0">
              <a:buNone/>
            </a:pPr>
            <a:r>
              <a:rPr lang="en-US" dirty="0" smtClean="0"/>
              <a:t>Given a sequence of observations and a model what is the corresponding </a:t>
            </a:r>
            <a:r>
              <a:rPr lang="en-US" dirty="0"/>
              <a:t>state sequence that best explains the observations?</a:t>
            </a:r>
          </a:p>
          <a:p>
            <a:endParaRPr lang="en-US" dirty="0"/>
          </a:p>
        </p:txBody>
      </p:sp>
      <p:sp>
        <p:nvSpPr>
          <p:cNvPr id="64" name="Rectangle 63"/>
          <p:cNvSpPr/>
          <p:nvPr/>
        </p:nvSpPr>
        <p:spPr>
          <a:xfrm>
            <a:off x="6205760" y="3858475"/>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5" name="Rectangle 64"/>
          <p:cNvSpPr/>
          <p:nvPr/>
        </p:nvSpPr>
        <p:spPr>
          <a:xfrm>
            <a:off x="7140389" y="386252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6" name="Rectangle 65"/>
          <p:cNvSpPr/>
          <p:nvPr/>
        </p:nvSpPr>
        <p:spPr>
          <a:xfrm>
            <a:off x="8075018" y="386252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7" name="Rectangle 66"/>
          <p:cNvSpPr/>
          <p:nvPr/>
        </p:nvSpPr>
        <p:spPr>
          <a:xfrm>
            <a:off x="9004918" y="3870620"/>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68" name="Straight Arrow Connector 67"/>
          <p:cNvCxnSpPr/>
          <p:nvPr/>
        </p:nvCxnSpPr>
        <p:spPr>
          <a:xfrm>
            <a:off x="5784292" y="410528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591556" y="411742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660304" y="412147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729052" y="411337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530904" y="410528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197668"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4" name="Oval 73"/>
          <p:cNvSpPr/>
          <p:nvPr/>
        </p:nvSpPr>
        <p:spPr>
          <a:xfrm>
            <a:off x="7140389"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5" name="Oval 74"/>
          <p:cNvSpPr/>
          <p:nvPr/>
        </p:nvSpPr>
        <p:spPr>
          <a:xfrm>
            <a:off x="8083110"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6" name="Oval 75"/>
          <p:cNvSpPr/>
          <p:nvPr/>
        </p:nvSpPr>
        <p:spPr>
          <a:xfrm>
            <a:off x="9025831" y="495495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77" name="Straight Arrow Connector 76"/>
          <p:cNvCxnSpPr/>
          <p:nvPr/>
        </p:nvCxnSpPr>
        <p:spPr>
          <a:xfrm flipH="1">
            <a:off x="6452567" y="436827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7395288"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8344078"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9271955" y="438041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205760" y="2685659"/>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140389" y="268970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3" name="Rectangle 82"/>
          <p:cNvSpPr/>
          <p:nvPr/>
        </p:nvSpPr>
        <p:spPr>
          <a:xfrm>
            <a:off x="8075018" y="268970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4" name="Rectangle 83"/>
          <p:cNvSpPr/>
          <p:nvPr/>
        </p:nvSpPr>
        <p:spPr>
          <a:xfrm>
            <a:off x="9004918" y="2697804"/>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85" name="Straight Arrow Connector 84"/>
          <p:cNvCxnSpPr/>
          <p:nvPr/>
        </p:nvCxnSpPr>
        <p:spPr>
          <a:xfrm>
            <a:off x="5784292" y="293246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91556" y="294460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660304" y="294865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729052" y="294055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530904" y="2932464"/>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6197668" y="155403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1" name="Oval 90"/>
          <p:cNvSpPr/>
          <p:nvPr/>
        </p:nvSpPr>
        <p:spPr>
          <a:xfrm>
            <a:off x="7131298" y="155858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2" name="Oval 91"/>
          <p:cNvSpPr/>
          <p:nvPr/>
        </p:nvSpPr>
        <p:spPr>
          <a:xfrm rot="21416625">
            <a:off x="8120858" y="1554035"/>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3" name="Oval 92"/>
          <p:cNvSpPr/>
          <p:nvPr/>
        </p:nvSpPr>
        <p:spPr>
          <a:xfrm>
            <a:off x="9009672" y="1558587"/>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4" name="Straight Arrow Connector 93"/>
          <p:cNvCxnSpPr/>
          <p:nvPr/>
        </p:nvCxnSpPr>
        <p:spPr>
          <a:xfrm rot="10800000" flipH="1">
            <a:off x="6460660" y="2080516"/>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H="1">
            <a:off x="7393265" y="209897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0800000" flipH="1">
            <a:off x="8352171" y="209266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H="1">
            <a:off x="9280048" y="2092661"/>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730057" y="3065585"/>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6737886" y="3065585"/>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666354" y="306355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674183" y="306355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8587836" y="3056610"/>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595665" y="3056610"/>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790193" y="3056610"/>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798022" y="3056610"/>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9501895" y="3063559"/>
            <a:ext cx="401241"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9509724" y="3063559"/>
            <a:ext cx="393412" cy="89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0053842" y="3769162"/>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9797937" y="4924726"/>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9828973" y="1545574"/>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0008026" y="2782810"/>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5327200" y="3749861"/>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5603053" y="4939325"/>
            <a:ext cx="321669" cy="369332"/>
          </a:xfrm>
          <a:prstGeom prst="rect">
            <a:avLst/>
          </a:prstGeom>
          <a:noFill/>
        </p:spPr>
        <p:txBody>
          <a:bodyPr wrap="square" rtlCol="0">
            <a:spAutoFit/>
          </a:bodyPr>
          <a:lstStyle/>
          <a:p>
            <a:r>
              <a:rPr lang="en-US" dirty="0" smtClean="0"/>
              <a:t>…</a:t>
            </a:r>
            <a:endParaRPr lang="en-US" dirty="0"/>
          </a:p>
        </p:txBody>
      </p:sp>
      <p:sp>
        <p:nvSpPr>
          <p:cNvPr id="114" name="TextBox 113"/>
          <p:cNvSpPr txBox="1"/>
          <p:nvPr/>
        </p:nvSpPr>
        <p:spPr>
          <a:xfrm>
            <a:off x="5572224" y="1574045"/>
            <a:ext cx="321669" cy="369332"/>
          </a:xfrm>
          <a:prstGeom prst="rect">
            <a:avLst/>
          </a:prstGeom>
          <a:noFill/>
        </p:spPr>
        <p:txBody>
          <a:bodyPr wrap="square" rtlCol="0">
            <a:spAutoFit/>
          </a:bodyPr>
          <a:lstStyle/>
          <a:p>
            <a:r>
              <a:rPr lang="en-US" dirty="0" smtClean="0"/>
              <a:t>…</a:t>
            </a:r>
            <a:endParaRPr lang="en-US" dirty="0"/>
          </a:p>
        </p:txBody>
      </p:sp>
      <p:sp>
        <p:nvSpPr>
          <p:cNvPr id="115" name="TextBox 114"/>
          <p:cNvSpPr txBox="1"/>
          <p:nvPr/>
        </p:nvSpPr>
        <p:spPr>
          <a:xfrm>
            <a:off x="5281384" y="2763509"/>
            <a:ext cx="321669" cy="369332"/>
          </a:xfrm>
          <a:prstGeom prst="rect">
            <a:avLst/>
          </a:prstGeom>
          <a:noFill/>
        </p:spPr>
        <p:txBody>
          <a:bodyPr wrap="square" rtlCol="0">
            <a:spAutoFit/>
          </a:bodyPr>
          <a:lstStyle/>
          <a:p>
            <a:r>
              <a:rPr lang="en-US" dirty="0" smtClean="0"/>
              <a:t>…</a:t>
            </a:r>
            <a:endParaRPr lang="en-US" dirty="0"/>
          </a:p>
        </p:txBody>
      </p:sp>
      <p:sp>
        <p:nvSpPr>
          <p:cNvPr id="116" name="Rectangle 115"/>
          <p:cNvSpPr/>
          <p:nvPr/>
        </p:nvSpPr>
        <p:spPr>
          <a:xfrm>
            <a:off x="6220603" y="2685659"/>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823712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0 – Initialization</a:t>
            </a:r>
            <a:endParaRPr lang="en-US" dirty="0"/>
          </a:p>
        </p:txBody>
      </p:sp>
      <p:sp>
        <p:nvSpPr>
          <p:cNvPr id="3" name="Content Placeholder 2"/>
          <p:cNvSpPr>
            <a:spLocks noGrp="1"/>
          </p:cNvSpPr>
          <p:nvPr>
            <p:ph idx="1"/>
          </p:nvPr>
        </p:nvSpPr>
        <p:spPr/>
        <p:txBody>
          <a:bodyPr/>
          <a:lstStyle/>
          <a:p>
            <a:r>
              <a:rPr lang="en-US" dirty="0" smtClean="0"/>
              <a:t>The first step is decoding the state sequence using </a:t>
            </a:r>
            <a:r>
              <a:rPr lang="en-US" b="1" dirty="0" smtClean="0">
                <a:latin typeface="Courier New" panose="02070309020205020404" pitchFamily="49" charset="0"/>
                <a:cs typeface="Courier New" panose="02070309020205020404" pitchFamily="49" charset="0"/>
              </a:rPr>
              <a:t>hmmdecode2d</a:t>
            </a:r>
          </a:p>
          <a:p>
            <a:pPr lvl="1"/>
            <a:r>
              <a:rPr lang="en-US" dirty="0" smtClean="0"/>
              <a:t>Inputs:  </a:t>
            </a:r>
            <a:r>
              <a:rPr lang="en-US" dirty="0" err="1" smtClean="0">
                <a:latin typeface="Courier New" panose="02070309020205020404" pitchFamily="49" charset="0"/>
                <a:cs typeface="Courier New" panose="02070309020205020404" pitchFamily="49" charset="0"/>
              </a:rPr>
              <a:t>seq</a:t>
            </a:r>
            <a:r>
              <a:rPr lang="en-US" dirty="0" smtClean="0">
                <a:latin typeface="Courier New" panose="02070309020205020404" pitchFamily="49" charset="0"/>
                <a:cs typeface="Courier New" panose="02070309020205020404" pitchFamily="49" charset="0"/>
              </a:rPr>
              <a:t>, tr_2d, e_2d</a:t>
            </a:r>
          </a:p>
          <a:p>
            <a:r>
              <a:rPr lang="en-US" dirty="0" smtClean="0">
                <a:cs typeface="Courier New" panose="02070309020205020404" pitchFamily="49" charset="0"/>
              </a:rPr>
              <a:t>We are given </a:t>
            </a:r>
            <a:r>
              <a:rPr lang="en-US" dirty="0" err="1" smtClean="0">
                <a:latin typeface="Courier New" panose="02070309020205020404" pitchFamily="49" charset="0"/>
                <a:cs typeface="Courier New" panose="02070309020205020404" pitchFamily="49" charset="0"/>
              </a:rPr>
              <a:t>seq</a:t>
            </a:r>
            <a:endParaRPr lang="en-US"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How do we know </a:t>
            </a:r>
            <a:r>
              <a:rPr lang="en-US" dirty="0" smtClean="0">
                <a:latin typeface="Courier New" panose="02070309020205020404" pitchFamily="49" charset="0"/>
                <a:cs typeface="Courier New" panose="02070309020205020404" pitchFamily="49" charset="0"/>
              </a:rPr>
              <a:t>tr_2d</a:t>
            </a:r>
            <a:r>
              <a:rPr lang="en-US" dirty="0" smtClean="0">
                <a:cs typeface="Courier New" panose="02070309020205020404" pitchFamily="49" charset="0"/>
              </a:rPr>
              <a:t> and </a:t>
            </a:r>
            <a:r>
              <a:rPr lang="en-US" dirty="0" smtClean="0">
                <a:latin typeface="Courier New" panose="02070309020205020404" pitchFamily="49" charset="0"/>
                <a:cs typeface="Courier New" panose="02070309020205020404" pitchFamily="49" charset="0"/>
              </a:rPr>
              <a:t>e_2d</a:t>
            </a:r>
            <a:r>
              <a:rPr lang="en-US" sz="4000" b="1" dirty="0" smtClean="0">
                <a:solidFill>
                  <a:srgbClr val="C00000"/>
                </a:solidFill>
                <a:cs typeface="Courier New" panose="02070309020205020404" pitchFamily="49" charset="0"/>
              </a:rPr>
              <a:t>?</a:t>
            </a:r>
            <a:endParaRPr lang="en-US" sz="4000" b="1" dirty="0">
              <a:solidFill>
                <a:srgbClr val="C00000"/>
              </a:solidFill>
              <a:cs typeface="Courier New" panose="02070309020205020404" pitchFamily="49" charset="0"/>
            </a:endParaRPr>
          </a:p>
          <a:p>
            <a:pPr lvl="1"/>
            <a:r>
              <a:rPr lang="en-US" sz="3600" dirty="0" smtClean="0">
                <a:solidFill>
                  <a:srgbClr val="00B0F0"/>
                </a:solidFill>
              </a:rPr>
              <a:t>We guess</a:t>
            </a:r>
            <a:endParaRPr lang="en-US" sz="3600" dirty="0">
              <a:solidFill>
                <a:srgbClr val="00B0F0"/>
              </a:solidFill>
            </a:endParaRPr>
          </a:p>
        </p:txBody>
      </p:sp>
      <p:sp>
        <p:nvSpPr>
          <p:cNvPr id="4" name="Half Frame 3"/>
          <p:cNvSpPr/>
          <p:nvPr/>
        </p:nvSpPr>
        <p:spPr>
          <a:xfrm rot="8354837">
            <a:off x="3965459" y="2704101"/>
            <a:ext cx="695135" cy="225420"/>
          </a:xfrm>
          <a:prstGeom prst="halfFrame">
            <a:avLst/>
          </a:prstGeom>
          <a:solidFill>
            <a:srgbClr val="92D050"/>
          </a:solidFill>
          <a:scene3d>
            <a:camera prst="orthographicFront">
              <a:rot lat="1080000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en-US">
              <a:solidFill>
                <a:schemeClr val="tx1"/>
              </a:solidFill>
            </a:endParaRPr>
          </a:p>
        </p:txBody>
      </p:sp>
    </p:spTree>
    <p:extLst>
      <p:ext uri="{BB962C8B-B14F-4D97-AF65-F5344CB8AC3E}">
        <p14:creationId xmlns:p14="http://schemas.microsoft.com/office/powerpoint/2010/main" val="1364589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05" y="365125"/>
            <a:ext cx="10515600" cy="1325563"/>
          </a:xfrm>
        </p:spPr>
        <p:txBody>
          <a:bodyPr/>
          <a:lstStyle/>
          <a:p>
            <a:r>
              <a:rPr lang="en-US" dirty="0" smtClean="0"/>
              <a:t>How to make a good initial guess</a:t>
            </a:r>
            <a:endParaRPr lang="en-US" dirty="0"/>
          </a:p>
        </p:txBody>
      </p:sp>
      <p:sp>
        <p:nvSpPr>
          <p:cNvPr id="4" name="Rectangle 3"/>
          <p:cNvSpPr/>
          <p:nvPr/>
        </p:nvSpPr>
        <p:spPr>
          <a:xfrm>
            <a:off x="1942370" y="427685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2876999" y="428090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 name="Rectangle 5"/>
          <p:cNvSpPr/>
          <p:nvPr/>
        </p:nvSpPr>
        <p:spPr>
          <a:xfrm>
            <a:off x="3811628" y="428090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4741528" y="4289003"/>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8" name="Straight Arrow Connector 7"/>
          <p:cNvCxnSpPr/>
          <p:nvPr/>
        </p:nvCxnSpPr>
        <p:spPr>
          <a:xfrm>
            <a:off x="1520902" y="45236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28166" y="4535806"/>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96914" y="453985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65662" y="453175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67514" y="452366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34278"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4" name="Oval 13"/>
          <p:cNvSpPr/>
          <p:nvPr/>
        </p:nvSpPr>
        <p:spPr>
          <a:xfrm>
            <a:off x="2876999"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3819720"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6" name="Oval 15"/>
          <p:cNvSpPr/>
          <p:nvPr/>
        </p:nvSpPr>
        <p:spPr>
          <a:xfrm>
            <a:off x="4762441" y="537333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7" name="Straight Arrow Connector 16"/>
          <p:cNvCxnSpPr/>
          <p:nvPr/>
        </p:nvCxnSpPr>
        <p:spPr>
          <a:xfrm flipH="1">
            <a:off x="2189177" y="478665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31898"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080688"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008565" y="479880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42370" y="3104042"/>
            <a:ext cx="517890" cy="50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76999" y="310809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3" name="Rectangle 22"/>
          <p:cNvSpPr/>
          <p:nvPr/>
        </p:nvSpPr>
        <p:spPr>
          <a:xfrm>
            <a:off x="3811628" y="3108091"/>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Rectangle 23"/>
          <p:cNvSpPr/>
          <p:nvPr/>
        </p:nvSpPr>
        <p:spPr>
          <a:xfrm>
            <a:off x="4741528" y="311618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5" name="Straight Arrow Connector 24"/>
          <p:cNvCxnSpPr/>
          <p:nvPr/>
        </p:nvCxnSpPr>
        <p:spPr>
          <a:xfrm>
            <a:off x="1520902" y="335084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28166" y="336299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96914" y="3367039"/>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65662" y="335894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67514" y="335084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934278" y="197241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1" name="Oval 30"/>
          <p:cNvSpPr/>
          <p:nvPr/>
        </p:nvSpPr>
        <p:spPr>
          <a:xfrm>
            <a:off x="2867908" y="197697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2" name="Oval 31"/>
          <p:cNvSpPr/>
          <p:nvPr/>
        </p:nvSpPr>
        <p:spPr>
          <a:xfrm>
            <a:off x="3857468" y="197241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4746282" y="197697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34" name="Straight Arrow Connector 33"/>
          <p:cNvCxnSpPr/>
          <p:nvPr/>
        </p:nvCxnSpPr>
        <p:spPr>
          <a:xfrm rot="10800000" flipH="1">
            <a:off x="2197270" y="2498899"/>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3129875" y="2517360"/>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H="1">
            <a:off x="4088781" y="251104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a:off x="5016658" y="2511044"/>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2466667" y="3483968"/>
            <a:ext cx="401241"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474496" y="3483968"/>
            <a:ext cx="393412"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402964" y="3481942"/>
            <a:ext cx="401241"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410793" y="3481942"/>
            <a:ext cx="393412"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4324446" y="3474993"/>
            <a:ext cx="401241"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332275" y="3474993"/>
            <a:ext cx="393412"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526803" y="3474993"/>
            <a:ext cx="401241"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534632" y="3474993"/>
            <a:ext cx="393412"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238505" y="3481942"/>
            <a:ext cx="401241"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246334" y="3481942"/>
            <a:ext cx="393412" cy="89026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90452" y="4187545"/>
            <a:ext cx="321669" cy="369332"/>
          </a:xfrm>
          <a:prstGeom prst="rect">
            <a:avLst/>
          </a:prstGeom>
          <a:noFill/>
        </p:spPr>
        <p:txBody>
          <a:bodyPr wrap="square" rtlCol="0">
            <a:spAutoFit/>
          </a:bodyPr>
          <a:lstStyle/>
          <a:p>
            <a:r>
              <a:rPr lang="en-US" dirty="0" smtClean="0"/>
              <a:t>…</a:t>
            </a:r>
            <a:endParaRPr lang="en-US" dirty="0"/>
          </a:p>
        </p:txBody>
      </p:sp>
      <p:sp>
        <p:nvSpPr>
          <p:cNvPr id="107" name="TextBox 106"/>
          <p:cNvSpPr txBox="1"/>
          <p:nvPr/>
        </p:nvSpPr>
        <p:spPr>
          <a:xfrm>
            <a:off x="5534547" y="5343109"/>
            <a:ext cx="321669" cy="369332"/>
          </a:xfrm>
          <a:prstGeom prst="rect">
            <a:avLst/>
          </a:prstGeom>
          <a:noFill/>
        </p:spPr>
        <p:txBody>
          <a:bodyPr wrap="square" rtlCol="0">
            <a:spAutoFit/>
          </a:bodyPr>
          <a:lstStyle/>
          <a:p>
            <a:r>
              <a:rPr lang="en-US" dirty="0" smtClean="0"/>
              <a:t>…</a:t>
            </a:r>
            <a:endParaRPr lang="en-US" dirty="0"/>
          </a:p>
        </p:txBody>
      </p:sp>
      <p:sp>
        <p:nvSpPr>
          <p:cNvPr id="108" name="TextBox 107"/>
          <p:cNvSpPr txBox="1"/>
          <p:nvPr/>
        </p:nvSpPr>
        <p:spPr>
          <a:xfrm>
            <a:off x="5565583" y="1963957"/>
            <a:ext cx="321669" cy="369332"/>
          </a:xfrm>
          <a:prstGeom prst="rect">
            <a:avLst/>
          </a:prstGeom>
          <a:noFill/>
        </p:spPr>
        <p:txBody>
          <a:bodyPr wrap="square" rtlCol="0">
            <a:spAutoFit/>
          </a:bodyPr>
          <a:lstStyle/>
          <a:p>
            <a:r>
              <a:rPr lang="en-US" dirty="0" smtClean="0"/>
              <a:t>…</a:t>
            </a:r>
            <a:endParaRPr lang="en-US" dirty="0"/>
          </a:p>
        </p:txBody>
      </p:sp>
      <p:sp>
        <p:nvSpPr>
          <p:cNvPr id="109" name="TextBox 108"/>
          <p:cNvSpPr txBox="1"/>
          <p:nvPr/>
        </p:nvSpPr>
        <p:spPr>
          <a:xfrm>
            <a:off x="5744636" y="3201193"/>
            <a:ext cx="321669" cy="369332"/>
          </a:xfrm>
          <a:prstGeom prst="rect">
            <a:avLst/>
          </a:prstGeom>
          <a:noFill/>
        </p:spPr>
        <p:txBody>
          <a:bodyPr wrap="square" rtlCol="0">
            <a:spAutoFit/>
          </a:bodyPr>
          <a:lstStyle/>
          <a:p>
            <a:r>
              <a:rPr lang="en-US" dirty="0" smtClean="0"/>
              <a:t>…</a:t>
            </a:r>
            <a:endParaRPr lang="en-US" dirty="0"/>
          </a:p>
        </p:txBody>
      </p:sp>
      <p:sp>
        <p:nvSpPr>
          <p:cNvPr id="110" name="TextBox 109"/>
          <p:cNvSpPr txBox="1"/>
          <p:nvPr/>
        </p:nvSpPr>
        <p:spPr>
          <a:xfrm>
            <a:off x="1063810" y="4168244"/>
            <a:ext cx="321669" cy="369332"/>
          </a:xfrm>
          <a:prstGeom prst="rect">
            <a:avLst/>
          </a:prstGeom>
          <a:noFill/>
        </p:spPr>
        <p:txBody>
          <a:bodyPr wrap="square" rtlCol="0">
            <a:spAutoFit/>
          </a:bodyPr>
          <a:lstStyle/>
          <a:p>
            <a:r>
              <a:rPr lang="en-US" dirty="0" smtClean="0"/>
              <a:t>…</a:t>
            </a:r>
            <a:endParaRPr lang="en-US" dirty="0"/>
          </a:p>
        </p:txBody>
      </p:sp>
      <p:sp>
        <p:nvSpPr>
          <p:cNvPr id="111" name="TextBox 110"/>
          <p:cNvSpPr txBox="1"/>
          <p:nvPr/>
        </p:nvSpPr>
        <p:spPr>
          <a:xfrm>
            <a:off x="1339663" y="5357708"/>
            <a:ext cx="321669" cy="369332"/>
          </a:xfrm>
          <a:prstGeom prst="rect">
            <a:avLst/>
          </a:prstGeom>
          <a:noFill/>
        </p:spPr>
        <p:txBody>
          <a:bodyPr wrap="square" rtlCol="0">
            <a:spAutoFit/>
          </a:bodyPr>
          <a:lstStyle/>
          <a:p>
            <a:r>
              <a:rPr lang="en-US" dirty="0" smtClean="0"/>
              <a:t>…</a:t>
            </a:r>
            <a:endParaRPr lang="en-US" dirty="0"/>
          </a:p>
        </p:txBody>
      </p:sp>
      <p:sp>
        <p:nvSpPr>
          <p:cNvPr id="112" name="TextBox 111"/>
          <p:cNvSpPr txBox="1"/>
          <p:nvPr/>
        </p:nvSpPr>
        <p:spPr>
          <a:xfrm>
            <a:off x="1308834" y="1992428"/>
            <a:ext cx="321669" cy="369332"/>
          </a:xfrm>
          <a:prstGeom prst="rect">
            <a:avLst/>
          </a:prstGeom>
          <a:noFill/>
        </p:spPr>
        <p:txBody>
          <a:bodyPr wrap="square" rtlCol="0">
            <a:spAutoFit/>
          </a:bodyPr>
          <a:lstStyle/>
          <a:p>
            <a:r>
              <a:rPr lang="en-US" dirty="0" smtClean="0"/>
              <a:t>…</a:t>
            </a:r>
            <a:endParaRPr lang="en-US" dirty="0"/>
          </a:p>
        </p:txBody>
      </p:sp>
      <p:sp>
        <p:nvSpPr>
          <p:cNvPr id="113" name="TextBox 112"/>
          <p:cNvSpPr txBox="1"/>
          <p:nvPr/>
        </p:nvSpPr>
        <p:spPr>
          <a:xfrm>
            <a:off x="1017994" y="3181892"/>
            <a:ext cx="321669" cy="369332"/>
          </a:xfrm>
          <a:prstGeom prst="rect">
            <a:avLst/>
          </a:prstGeom>
          <a:noFill/>
        </p:spPr>
        <p:txBody>
          <a:bodyPr wrap="square" rtlCol="0">
            <a:spAutoFit/>
          </a:bodyPr>
          <a:lstStyle/>
          <a:p>
            <a:r>
              <a:rPr lang="en-US" dirty="0" smtClean="0"/>
              <a:t>…</a:t>
            </a:r>
            <a:endParaRPr lang="en-US" dirty="0"/>
          </a:p>
        </p:txBody>
      </p:sp>
      <p:sp>
        <p:nvSpPr>
          <p:cNvPr id="62" name="Rectangle 61"/>
          <p:cNvSpPr/>
          <p:nvPr/>
        </p:nvSpPr>
        <p:spPr>
          <a:xfrm>
            <a:off x="1957213" y="310404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9" name="Oval 38"/>
          <p:cNvSpPr/>
          <p:nvPr/>
        </p:nvSpPr>
        <p:spPr>
          <a:xfrm>
            <a:off x="704193" y="1778854"/>
            <a:ext cx="5959366" cy="1983247"/>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04193" y="4068624"/>
            <a:ext cx="5959366" cy="1983247"/>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059930" y="3085582"/>
            <a:ext cx="5132070" cy="1569660"/>
          </a:xfrm>
          <a:prstGeom prst="rect">
            <a:avLst/>
          </a:prstGeom>
          <a:noFill/>
        </p:spPr>
        <p:txBody>
          <a:bodyPr wrap="square" rtlCol="0">
            <a:spAutoFit/>
          </a:bodyPr>
          <a:lstStyle/>
          <a:p>
            <a:r>
              <a:rPr lang="en-US" sz="2400" dirty="0" smtClean="0"/>
              <a:t>Solve each of these independently using 1D algorithm to get a (poor) estimate of the first layer of the TR matrices and the E matrices</a:t>
            </a:r>
            <a:endParaRPr lang="en-US" sz="2400" dirty="0"/>
          </a:p>
        </p:txBody>
      </p:sp>
      <p:cxnSp>
        <p:nvCxnSpPr>
          <p:cNvPr id="38" name="Straight Arrow Connector 37"/>
          <p:cNvCxnSpPr>
            <a:stCxn id="40" idx="0"/>
            <a:endCxn id="39" idx="6"/>
          </p:cNvCxnSpPr>
          <p:nvPr/>
        </p:nvCxnSpPr>
        <p:spPr>
          <a:xfrm flipH="1" flipV="1">
            <a:off x="6663559" y="2770478"/>
            <a:ext cx="2962406" cy="3151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0" idx="2"/>
            <a:endCxn id="63" idx="6"/>
          </p:cNvCxnSpPr>
          <p:nvPr/>
        </p:nvCxnSpPr>
        <p:spPr>
          <a:xfrm flipH="1">
            <a:off x="6663559" y="4655242"/>
            <a:ext cx="2962406" cy="4050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8765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uble Bracket 16"/>
          <p:cNvSpPr/>
          <p:nvPr/>
        </p:nvSpPr>
        <p:spPr>
          <a:xfrm>
            <a:off x="7706042" y="4558035"/>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11</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12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13</a:t>
            </a:r>
            <a:r>
              <a:rPr lang="en-US" sz="3200" dirty="0">
                <a:solidFill>
                  <a:srgbClr val="00B0F0"/>
                </a:solidFill>
                <a:latin typeface="Courier New" panose="02070309020205020404" pitchFamily="49" charset="0"/>
                <a:cs typeface="Courier New" panose="02070309020205020404" pitchFamily="49" charset="0"/>
              </a:rPr>
              <a:t>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14 </a:t>
            </a:r>
          </a:p>
          <a:p>
            <a:pPr algn="ct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21</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22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23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24</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31</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32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33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34</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18" name="TextBox 17"/>
          <p:cNvSpPr txBox="1"/>
          <p:nvPr/>
        </p:nvSpPr>
        <p:spPr>
          <a:xfrm>
            <a:off x="6718069" y="5041180"/>
            <a:ext cx="987973" cy="584775"/>
          </a:xfrm>
          <a:prstGeom prst="rect">
            <a:avLst/>
          </a:prstGeom>
          <a:noFill/>
        </p:spPr>
        <p:txBody>
          <a:bodyPr wrap="square" rtlCol="0">
            <a:spAutoFit/>
          </a:bodyPr>
          <a:lstStyle/>
          <a:p>
            <a:r>
              <a:rPr lang="en-US" sz="3200" dirty="0" smtClean="0"/>
              <a:t>e2 =</a:t>
            </a:r>
            <a:endParaRPr lang="en-US" sz="3200" dirty="0"/>
          </a:p>
        </p:txBody>
      </p:sp>
      <p:sp>
        <p:nvSpPr>
          <p:cNvPr id="19" name="Double Bracket 18"/>
          <p:cNvSpPr/>
          <p:nvPr/>
        </p:nvSpPr>
        <p:spPr>
          <a:xfrm>
            <a:off x="1716853" y="4858830"/>
            <a:ext cx="4072758"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11</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12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13</a:t>
            </a:r>
            <a:r>
              <a:rPr lang="en-US" sz="3200" dirty="0">
                <a:solidFill>
                  <a:srgbClr val="00B0F0"/>
                </a:solidFill>
                <a:latin typeface="Courier New" panose="02070309020205020404" pitchFamily="49" charset="0"/>
                <a:cs typeface="Courier New" panose="02070309020205020404" pitchFamily="49" charset="0"/>
              </a:rPr>
              <a:t>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14</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15 </a:t>
            </a:r>
          </a:p>
          <a:p>
            <a:pPr algn="ct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21</a:t>
            </a:r>
            <a:r>
              <a:rPr lang="en-US" sz="3200" dirty="0" smtClean="0">
                <a:solidFill>
                  <a:srgbClr val="00B0F0"/>
                </a:solidFill>
                <a:latin typeface="Courier New" panose="02070309020205020404" pitchFamily="49" charset="0"/>
                <a:cs typeface="Courier New" panose="02070309020205020404" pitchFamily="49" charset="0"/>
              </a:rPr>
              <a:t> b</a:t>
            </a:r>
            <a:r>
              <a:rPr lang="en-US" sz="3200" baseline="-25000" dirty="0" smtClean="0">
                <a:solidFill>
                  <a:srgbClr val="00B0F0"/>
                </a:solidFill>
                <a:latin typeface="Courier New" panose="02070309020205020404" pitchFamily="49" charset="0"/>
                <a:cs typeface="Courier New" panose="02070309020205020404" pitchFamily="49" charset="0"/>
              </a:rPr>
              <a:t>22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23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24</a:t>
            </a:r>
            <a:r>
              <a:rPr lang="en-US" sz="3200" dirty="0">
                <a:solidFill>
                  <a:srgbClr val="00B0F0"/>
                </a:solidFill>
                <a:latin typeface="Courier New" panose="02070309020205020404" pitchFamily="49" charset="0"/>
                <a:cs typeface="Courier New" panose="02070309020205020404" pitchFamily="49" charset="0"/>
              </a:rPr>
              <a:t> </a:t>
            </a:r>
            <a:r>
              <a:rPr lang="en-US" sz="3200" dirty="0" smtClean="0">
                <a:solidFill>
                  <a:srgbClr val="00B0F0"/>
                </a:solidFill>
                <a:latin typeface="Courier New" panose="02070309020205020404" pitchFamily="49" charset="0"/>
                <a:cs typeface="Courier New" panose="02070309020205020404" pitchFamily="49" charset="0"/>
              </a:rPr>
              <a:t>b</a:t>
            </a:r>
            <a:r>
              <a:rPr lang="en-US" sz="3200" baseline="-25000" dirty="0" smtClean="0">
                <a:solidFill>
                  <a:srgbClr val="00B0F0"/>
                </a:solidFill>
                <a:latin typeface="Courier New" panose="02070309020205020404" pitchFamily="49" charset="0"/>
                <a:cs typeface="Courier New" panose="02070309020205020404" pitchFamily="49" charset="0"/>
              </a:rPr>
              <a:t>2</a:t>
            </a:r>
            <a:r>
              <a:rPr lang="en-US" sz="3200" baseline="-25000" dirty="0">
                <a:solidFill>
                  <a:srgbClr val="00B0F0"/>
                </a:solidFill>
                <a:latin typeface="Courier New" panose="02070309020205020404" pitchFamily="49" charset="0"/>
                <a:cs typeface="Courier New" panose="02070309020205020404" pitchFamily="49" charset="0"/>
              </a:rPr>
              <a:t>5</a:t>
            </a:r>
            <a:r>
              <a:rPr lang="en-US" sz="3200" baseline="-25000" dirty="0" smtClean="0">
                <a:solidFill>
                  <a:srgbClr val="00B0F0"/>
                </a:solidFill>
                <a:latin typeface="Courier New" panose="02070309020205020404" pitchFamily="49" charset="0"/>
                <a:cs typeface="Courier New" panose="02070309020205020404" pitchFamily="49" charset="0"/>
              </a:rPr>
              <a:t> </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20" name="TextBox 19"/>
          <p:cNvSpPr txBox="1"/>
          <p:nvPr/>
        </p:nvSpPr>
        <p:spPr>
          <a:xfrm>
            <a:off x="785648" y="5041181"/>
            <a:ext cx="987973" cy="584775"/>
          </a:xfrm>
          <a:prstGeom prst="rect">
            <a:avLst/>
          </a:prstGeom>
          <a:noFill/>
        </p:spPr>
        <p:txBody>
          <a:bodyPr wrap="square" rtlCol="0">
            <a:spAutoFit/>
          </a:bodyPr>
          <a:lstStyle/>
          <a:p>
            <a:r>
              <a:rPr lang="en-US" sz="3200" dirty="0" smtClean="0"/>
              <a:t>e1 =</a:t>
            </a:r>
            <a:endParaRPr lang="en-US" sz="3200" dirty="0"/>
          </a:p>
        </p:txBody>
      </p:sp>
      <p:sp>
        <p:nvSpPr>
          <p:cNvPr id="22" name="TextBox 21"/>
          <p:cNvSpPr txBox="1"/>
          <p:nvPr/>
        </p:nvSpPr>
        <p:spPr>
          <a:xfrm>
            <a:off x="6935239" y="2996676"/>
            <a:ext cx="987973" cy="584775"/>
          </a:xfrm>
          <a:prstGeom prst="rect">
            <a:avLst/>
          </a:prstGeom>
          <a:noFill/>
        </p:spPr>
        <p:txBody>
          <a:bodyPr wrap="square" rtlCol="0">
            <a:spAutoFit/>
          </a:bodyPr>
          <a:lstStyle/>
          <a:p>
            <a:r>
              <a:rPr lang="en-US" sz="3200" dirty="0" smtClean="0"/>
              <a:t>tr2 =</a:t>
            </a:r>
            <a:endParaRPr lang="en-US" sz="3200" dirty="0"/>
          </a:p>
        </p:txBody>
      </p:sp>
      <p:sp>
        <p:nvSpPr>
          <p:cNvPr id="28" name="TextBox 27"/>
          <p:cNvSpPr txBox="1"/>
          <p:nvPr/>
        </p:nvSpPr>
        <p:spPr>
          <a:xfrm>
            <a:off x="842416" y="3237336"/>
            <a:ext cx="987973" cy="584775"/>
          </a:xfrm>
          <a:prstGeom prst="rect">
            <a:avLst/>
          </a:prstGeom>
          <a:noFill/>
        </p:spPr>
        <p:txBody>
          <a:bodyPr wrap="square" rtlCol="0">
            <a:spAutoFit/>
          </a:bodyPr>
          <a:lstStyle/>
          <a:p>
            <a:r>
              <a:rPr lang="en-US" sz="3200" dirty="0" smtClean="0"/>
              <a:t>tr1 =</a:t>
            </a:r>
            <a:endParaRPr lang="en-US" sz="3200" dirty="0"/>
          </a:p>
        </p:txBody>
      </p:sp>
      <p:sp>
        <p:nvSpPr>
          <p:cNvPr id="34" name="Title 1"/>
          <p:cNvSpPr>
            <a:spLocks noGrp="1"/>
          </p:cNvSpPr>
          <p:nvPr>
            <p:ph type="title"/>
          </p:nvPr>
        </p:nvSpPr>
        <p:spPr>
          <a:xfrm>
            <a:off x="808505" y="365125"/>
            <a:ext cx="10515600" cy="1325563"/>
          </a:xfrm>
        </p:spPr>
        <p:txBody>
          <a:bodyPr/>
          <a:lstStyle/>
          <a:p>
            <a:r>
              <a:rPr lang="en-US" dirty="0" smtClean="0"/>
              <a:t>Use </a:t>
            </a:r>
            <a:r>
              <a:rPr lang="en-US"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hmmtrain</a:t>
            </a:r>
            <a:r>
              <a:rPr lang="en-US" dirty="0" smtClean="0"/>
              <a:t> (twice)  </a:t>
            </a:r>
            <a:endParaRPr lang="en-US" dirty="0"/>
          </a:p>
        </p:txBody>
      </p:sp>
      <p:sp>
        <p:nvSpPr>
          <p:cNvPr id="2" name="TextBox 1"/>
          <p:cNvSpPr txBox="1"/>
          <p:nvPr/>
        </p:nvSpPr>
        <p:spPr>
          <a:xfrm>
            <a:off x="842416" y="1699230"/>
            <a:ext cx="10610444" cy="523220"/>
          </a:xfrm>
          <a:prstGeom prst="rect">
            <a:avLst/>
          </a:prstGeom>
          <a:noFill/>
        </p:spPr>
        <p:txBody>
          <a:bodyPr wrap="square" rtlCol="0">
            <a:spAutoFit/>
          </a:bodyPr>
          <a:lstStyle/>
          <a:p>
            <a:r>
              <a:rPr lang="en-US" sz="2800" dirty="0" smtClean="0"/>
              <a:t>Initial guess for the </a:t>
            </a:r>
            <a:r>
              <a:rPr lang="en-US" sz="2800" b="1" i="1" dirty="0" smtClean="0"/>
              <a:t>first layer </a:t>
            </a:r>
            <a:r>
              <a:rPr lang="en-US" sz="2800" dirty="0" smtClean="0"/>
              <a:t>of the TR and E matrices:</a:t>
            </a:r>
            <a:endParaRPr lang="en-US" sz="2800" dirty="0"/>
          </a:p>
        </p:txBody>
      </p:sp>
      <p:sp>
        <p:nvSpPr>
          <p:cNvPr id="35" name="Double Bracket 34"/>
          <p:cNvSpPr/>
          <p:nvPr/>
        </p:nvSpPr>
        <p:spPr>
          <a:xfrm>
            <a:off x="1969136" y="3047491"/>
            <a:ext cx="111810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a </a:t>
            </a:r>
            <a:r>
              <a:rPr lang="en-US" sz="3200" dirty="0">
                <a:solidFill>
                  <a:srgbClr val="00B0F0"/>
                </a:solidFill>
                <a:latin typeface="Courier New" panose="02070309020205020404" pitchFamily="49" charset="0"/>
                <a:cs typeface="Courier New" panose="02070309020205020404" pitchFamily="49" charset="0"/>
              </a:rPr>
              <a:t>b</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a:solidFill>
                  <a:srgbClr val="00B0F0"/>
                </a:solidFill>
                <a:latin typeface="Courier New" panose="02070309020205020404" pitchFamily="49" charset="0"/>
                <a:cs typeface="Courier New" panose="02070309020205020404" pitchFamily="49" charset="0"/>
              </a:rPr>
              <a:t>c</a:t>
            </a:r>
            <a:r>
              <a:rPr lang="en-US" sz="3200" dirty="0" smtClean="0">
                <a:solidFill>
                  <a:srgbClr val="00B0F0"/>
                </a:solidFill>
                <a:latin typeface="Courier New" panose="02070309020205020404" pitchFamily="49" charset="0"/>
                <a:cs typeface="Courier New" panose="02070309020205020404" pitchFamily="49" charset="0"/>
              </a:rPr>
              <a:t> d</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36" name="Double Bracket 35"/>
          <p:cNvSpPr/>
          <p:nvPr/>
        </p:nvSpPr>
        <p:spPr>
          <a:xfrm>
            <a:off x="8027953" y="2513530"/>
            <a:ext cx="155290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e f g</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h </a:t>
            </a:r>
            <a:r>
              <a:rPr lang="en-US" sz="3200" dirty="0" err="1" smtClean="0">
                <a:solidFill>
                  <a:srgbClr val="00B0F0"/>
                </a:solidFill>
                <a:latin typeface="Courier New" panose="02070309020205020404" pitchFamily="49" charset="0"/>
                <a:cs typeface="Courier New" panose="02070309020205020404" pitchFamily="49" charset="0"/>
              </a:rPr>
              <a:t>i</a:t>
            </a:r>
            <a:r>
              <a:rPr lang="en-US" sz="3200" dirty="0" smtClean="0">
                <a:solidFill>
                  <a:srgbClr val="00B0F0"/>
                </a:solidFill>
                <a:latin typeface="Courier New" panose="02070309020205020404" pitchFamily="49" charset="0"/>
                <a:cs typeface="Courier New" panose="02070309020205020404" pitchFamily="49" charset="0"/>
              </a:rPr>
              <a:t> j</a:t>
            </a:r>
            <a:endParaRPr lang="en-US" sz="32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k l m</a:t>
            </a:r>
            <a:endParaRPr lang="en-US" sz="3200" dirty="0">
              <a:solidFill>
                <a:srgbClr val="00B0F0"/>
              </a:solidFill>
              <a:latin typeface="Courier New" panose="02070309020205020404" pitchFamily="49" charset="0"/>
              <a:cs typeface="Courier New" panose="02070309020205020404" pitchFamily="49" charset="0"/>
            </a:endParaRPr>
          </a:p>
        </p:txBody>
      </p:sp>
      <p:sp>
        <p:nvSpPr>
          <p:cNvPr id="3" name="Half Frame 2"/>
          <p:cNvSpPr/>
          <p:nvPr/>
        </p:nvSpPr>
        <p:spPr>
          <a:xfrm rot="8354837">
            <a:off x="5732408" y="4293154"/>
            <a:ext cx="830459" cy="350593"/>
          </a:xfrm>
          <a:prstGeom prst="halfFrame">
            <a:avLst/>
          </a:prstGeom>
          <a:solidFill>
            <a:srgbClr val="92D050"/>
          </a:solidFill>
          <a:scene3d>
            <a:camera prst="orthographicFront">
              <a:rot lat="1080000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en-US">
              <a:solidFill>
                <a:schemeClr val="tx1"/>
              </a:solidFill>
            </a:endParaRPr>
          </a:p>
        </p:txBody>
      </p:sp>
      <p:sp>
        <p:nvSpPr>
          <p:cNvPr id="37" name="Half Frame 36"/>
          <p:cNvSpPr/>
          <p:nvPr/>
        </p:nvSpPr>
        <p:spPr>
          <a:xfrm rot="8354837">
            <a:off x="11347788" y="4278999"/>
            <a:ext cx="830459" cy="350593"/>
          </a:xfrm>
          <a:prstGeom prst="halfFrame">
            <a:avLst/>
          </a:prstGeom>
          <a:solidFill>
            <a:srgbClr val="92D050"/>
          </a:solidFill>
          <a:scene3d>
            <a:camera prst="orthographicFront">
              <a:rot lat="1080000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en-US">
              <a:solidFill>
                <a:schemeClr val="tx1"/>
              </a:solidFill>
            </a:endParaRPr>
          </a:p>
        </p:txBody>
      </p:sp>
    </p:spTree>
    <p:extLst>
      <p:ext uri="{BB962C8B-B14F-4D97-AF65-F5344CB8AC3E}">
        <p14:creationId xmlns:p14="http://schemas.microsoft.com/office/powerpoint/2010/main" val="3554039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(continuous-time) spike data for (discrete-time) HMM</a:t>
            </a:r>
            <a:endParaRPr lang="en-US" dirty="0"/>
          </a:p>
        </p:txBody>
      </p:sp>
      <p:cxnSp>
        <p:nvCxnSpPr>
          <p:cNvPr id="8" name="Straight Connector 7"/>
          <p:cNvCxnSpPr/>
          <p:nvPr/>
        </p:nvCxnSpPr>
        <p:spPr>
          <a:xfrm>
            <a:off x="2235200" y="3721100"/>
            <a:ext cx="877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35200" y="4572000"/>
            <a:ext cx="87757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300" y="2590800"/>
            <a:ext cx="1460500" cy="369332"/>
          </a:xfrm>
          <a:prstGeom prst="rect">
            <a:avLst/>
          </a:prstGeom>
          <a:noFill/>
        </p:spPr>
        <p:txBody>
          <a:bodyPr wrap="square" rtlCol="0">
            <a:spAutoFit/>
          </a:bodyPr>
          <a:lstStyle/>
          <a:p>
            <a:r>
              <a:rPr lang="en-US" dirty="0" smtClean="0"/>
              <a:t>CT </a:t>
            </a:r>
            <a:r>
              <a:rPr lang="en-US" dirty="0"/>
              <a:t>s</a:t>
            </a:r>
            <a:r>
              <a:rPr lang="en-US" dirty="0" smtClean="0"/>
              <a:t>pike train</a:t>
            </a:r>
            <a:endParaRPr lang="en-US" dirty="0"/>
          </a:p>
        </p:txBody>
      </p:sp>
      <p:sp>
        <p:nvSpPr>
          <p:cNvPr id="11" name="TextBox 10"/>
          <p:cNvSpPr txBox="1"/>
          <p:nvPr/>
        </p:nvSpPr>
        <p:spPr>
          <a:xfrm>
            <a:off x="622300" y="3523734"/>
            <a:ext cx="1460500" cy="369332"/>
          </a:xfrm>
          <a:prstGeom prst="rect">
            <a:avLst/>
          </a:prstGeom>
          <a:noFill/>
        </p:spPr>
        <p:txBody>
          <a:bodyPr wrap="square" rtlCol="0">
            <a:spAutoFit/>
          </a:bodyPr>
          <a:lstStyle/>
          <a:p>
            <a:r>
              <a:rPr lang="en-US" dirty="0" smtClean="0"/>
              <a:t>100ms bins</a:t>
            </a:r>
            <a:endParaRPr lang="en-US" dirty="0"/>
          </a:p>
        </p:txBody>
      </p:sp>
      <p:sp>
        <p:nvSpPr>
          <p:cNvPr id="12" name="TextBox 11"/>
          <p:cNvSpPr txBox="1"/>
          <p:nvPr/>
        </p:nvSpPr>
        <p:spPr>
          <a:xfrm>
            <a:off x="622300" y="4374634"/>
            <a:ext cx="1460500" cy="369332"/>
          </a:xfrm>
          <a:prstGeom prst="rect">
            <a:avLst/>
          </a:prstGeom>
          <a:noFill/>
        </p:spPr>
        <p:txBody>
          <a:bodyPr wrap="square" rtlCol="0">
            <a:spAutoFit/>
          </a:bodyPr>
          <a:lstStyle/>
          <a:p>
            <a:r>
              <a:rPr lang="en-US" dirty="0" smtClean="0"/>
              <a:t>Bin counts</a:t>
            </a:r>
          </a:p>
        </p:txBody>
      </p:sp>
      <p:sp>
        <p:nvSpPr>
          <p:cNvPr id="13" name="Oval 12"/>
          <p:cNvSpPr/>
          <p:nvPr/>
        </p:nvSpPr>
        <p:spPr>
          <a:xfrm>
            <a:off x="3284100" y="510380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4" name="Oval 13"/>
          <p:cNvSpPr/>
          <p:nvPr/>
        </p:nvSpPr>
        <p:spPr>
          <a:xfrm>
            <a:off x="4125245" y="5089623"/>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5" name="Oval 14"/>
          <p:cNvSpPr/>
          <p:nvPr/>
        </p:nvSpPr>
        <p:spPr>
          <a:xfrm rot="21416625">
            <a:off x="4931840" y="509015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Oval 15"/>
          <p:cNvSpPr/>
          <p:nvPr/>
        </p:nvSpPr>
        <p:spPr>
          <a:xfrm>
            <a:off x="5672750" y="5090159"/>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7" name="Oval 16"/>
          <p:cNvSpPr/>
          <p:nvPr/>
        </p:nvSpPr>
        <p:spPr>
          <a:xfrm>
            <a:off x="6384742" y="510102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8" name="Oval 17"/>
          <p:cNvSpPr/>
          <p:nvPr/>
        </p:nvSpPr>
        <p:spPr>
          <a:xfrm>
            <a:off x="7185344" y="510380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Oval 18"/>
          <p:cNvSpPr/>
          <p:nvPr/>
        </p:nvSpPr>
        <p:spPr>
          <a:xfrm>
            <a:off x="7946750" y="509015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0" name="Oval 19"/>
          <p:cNvSpPr/>
          <p:nvPr/>
        </p:nvSpPr>
        <p:spPr>
          <a:xfrm>
            <a:off x="8687130" y="5101026"/>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4" name="Oval 23"/>
          <p:cNvSpPr/>
          <p:nvPr/>
        </p:nvSpPr>
        <p:spPr>
          <a:xfrm>
            <a:off x="2458435" y="509015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5" name="TextBox 24"/>
          <p:cNvSpPr txBox="1"/>
          <p:nvPr/>
        </p:nvSpPr>
        <p:spPr>
          <a:xfrm>
            <a:off x="622300" y="5241258"/>
            <a:ext cx="1460500" cy="369332"/>
          </a:xfrm>
          <a:prstGeom prst="rect">
            <a:avLst/>
          </a:prstGeom>
          <a:noFill/>
        </p:spPr>
        <p:txBody>
          <a:bodyPr wrap="square" rtlCol="0">
            <a:spAutoFit/>
          </a:bodyPr>
          <a:lstStyle/>
          <a:p>
            <a:r>
              <a:rPr lang="en-US" dirty="0" smtClean="0"/>
              <a:t>DT sequence</a:t>
            </a:r>
          </a:p>
        </p:txBody>
      </p:sp>
      <p:cxnSp>
        <p:nvCxnSpPr>
          <p:cNvPr id="31" name="Straight Arrow Connector 30"/>
          <p:cNvCxnSpPr/>
          <p:nvPr/>
        </p:nvCxnSpPr>
        <p:spPr>
          <a:xfrm>
            <a:off x="2235200" y="2775466"/>
            <a:ext cx="8775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782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294640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p:nvCxnSpPr>
        <p:spPr>
          <a:xfrm>
            <a:off x="4858021"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495659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290195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3000529"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a:off x="449247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a:off x="459105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465122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474980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70535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p:nvCxnSpPr>
        <p:spPr>
          <a:xfrm>
            <a:off x="4803929"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3908935"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p:cNvCxnSpPr/>
          <p:nvPr/>
        </p:nvCxnSpPr>
        <p:spPr>
          <a:xfrm>
            <a:off x="3543391"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a:off x="364196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Connector 49"/>
          <p:cNvCxnSpPr/>
          <p:nvPr/>
        </p:nvCxnSpPr>
        <p:spPr>
          <a:xfrm>
            <a:off x="3702141"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a:off x="380071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p:cNvCxnSpPr/>
          <p:nvPr/>
        </p:nvCxnSpPr>
        <p:spPr>
          <a:xfrm>
            <a:off x="3756267"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a:off x="385484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p:cNvCxnSpPr/>
          <p:nvPr/>
        </p:nvCxnSpPr>
        <p:spPr>
          <a:xfrm>
            <a:off x="6512435"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p:cNvCxnSpPr/>
          <p:nvPr/>
        </p:nvCxnSpPr>
        <p:spPr>
          <a:xfrm>
            <a:off x="6611011"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p:cNvCxnSpPr/>
          <p:nvPr/>
        </p:nvCxnSpPr>
        <p:spPr>
          <a:xfrm>
            <a:off x="6458343" y="35554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p:cNvCxnSpPr/>
          <p:nvPr/>
        </p:nvCxnSpPr>
        <p:spPr>
          <a:xfrm>
            <a:off x="6283835"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p:cNvCxnSpPr/>
          <p:nvPr/>
        </p:nvCxnSpPr>
        <p:spPr>
          <a:xfrm>
            <a:off x="6382411"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6229743"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p:cNvCxnSpPr/>
          <p:nvPr/>
        </p:nvCxnSpPr>
        <p:spPr>
          <a:xfrm>
            <a:off x="7711326"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a:off x="7809902"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Straight Connector 61"/>
          <p:cNvCxnSpPr/>
          <p:nvPr/>
        </p:nvCxnSpPr>
        <p:spPr>
          <a:xfrm>
            <a:off x="7657234"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p:cNvCxnSpPr/>
          <p:nvPr/>
        </p:nvCxnSpPr>
        <p:spPr>
          <a:xfrm>
            <a:off x="5010421"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a:off x="4902203" y="35496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a:off x="4956329"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9" name="Straight Connector 68"/>
          <p:cNvCxnSpPr/>
          <p:nvPr/>
        </p:nvCxnSpPr>
        <p:spPr>
          <a:xfrm>
            <a:off x="5678997"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p:cNvCxnSpPr/>
          <p:nvPr/>
        </p:nvCxnSpPr>
        <p:spPr>
          <a:xfrm>
            <a:off x="5777573"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p:nvPr/>
        </p:nvCxnSpPr>
        <p:spPr>
          <a:xfrm>
            <a:off x="5624905" y="3562866"/>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p:cNvCxnSpPr/>
          <p:nvPr/>
        </p:nvCxnSpPr>
        <p:spPr>
          <a:xfrm>
            <a:off x="5450397" y="357024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p:nvPr/>
        </p:nvCxnSpPr>
        <p:spPr>
          <a:xfrm>
            <a:off x="5548973" y="357024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4" name="Straight Connector 73"/>
          <p:cNvCxnSpPr/>
          <p:nvPr/>
        </p:nvCxnSpPr>
        <p:spPr>
          <a:xfrm>
            <a:off x="5396305" y="357024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5" name="Straight Connector 74"/>
          <p:cNvCxnSpPr/>
          <p:nvPr/>
        </p:nvCxnSpPr>
        <p:spPr>
          <a:xfrm>
            <a:off x="5732821" y="357131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Connector 75"/>
          <p:cNvCxnSpPr/>
          <p:nvPr/>
        </p:nvCxnSpPr>
        <p:spPr>
          <a:xfrm>
            <a:off x="5831397" y="357131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7" name="Straight Connector 76"/>
          <p:cNvCxnSpPr/>
          <p:nvPr/>
        </p:nvCxnSpPr>
        <p:spPr>
          <a:xfrm>
            <a:off x="8477102" y="35427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8" name="Straight Connector 77"/>
          <p:cNvCxnSpPr/>
          <p:nvPr/>
        </p:nvCxnSpPr>
        <p:spPr>
          <a:xfrm>
            <a:off x="8575678" y="35427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9" name="Straight Connector 78"/>
          <p:cNvCxnSpPr/>
          <p:nvPr/>
        </p:nvCxnSpPr>
        <p:spPr>
          <a:xfrm>
            <a:off x="8531228" y="35427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Straight Connector 79"/>
          <p:cNvCxnSpPr/>
          <p:nvPr/>
        </p:nvCxnSpPr>
        <p:spPr>
          <a:xfrm>
            <a:off x="8629804" y="354278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1" name="Straight Connector 80"/>
          <p:cNvCxnSpPr/>
          <p:nvPr/>
        </p:nvCxnSpPr>
        <p:spPr>
          <a:xfrm>
            <a:off x="9267204" y="3527465"/>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2" name="Straight Connector 81"/>
          <p:cNvCxnSpPr/>
          <p:nvPr/>
        </p:nvCxnSpPr>
        <p:spPr>
          <a:xfrm>
            <a:off x="9365780" y="3527465"/>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p:cNvCxnSpPr/>
          <p:nvPr/>
        </p:nvCxnSpPr>
        <p:spPr>
          <a:xfrm>
            <a:off x="9213112" y="3527465"/>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4" name="Straight Connector 83"/>
          <p:cNvCxnSpPr/>
          <p:nvPr/>
        </p:nvCxnSpPr>
        <p:spPr>
          <a:xfrm>
            <a:off x="9321028" y="353591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5" name="Straight Connector 84"/>
          <p:cNvCxnSpPr/>
          <p:nvPr/>
        </p:nvCxnSpPr>
        <p:spPr>
          <a:xfrm>
            <a:off x="9419604" y="353591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6" name="Straight Connector 85"/>
          <p:cNvCxnSpPr/>
          <p:nvPr/>
        </p:nvCxnSpPr>
        <p:spPr>
          <a:xfrm>
            <a:off x="10087246"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7" name="Straight Connector 86"/>
          <p:cNvCxnSpPr/>
          <p:nvPr/>
        </p:nvCxnSpPr>
        <p:spPr>
          <a:xfrm>
            <a:off x="10185822"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8" name="Straight Connector 87"/>
          <p:cNvCxnSpPr/>
          <p:nvPr/>
        </p:nvCxnSpPr>
        <p:spPr>
          <a:xfrm>
            <a:off x="9721702"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9" name="Straight Connector 88"/>
          <p:cNvCxnSpPr/>
          <p:nvPr/>
        </p:nvCxnSpPr>
        <p:spPr>
          <a:xfrm>
            <a:off x="9820278"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9880452"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1" name="Straight Connector 90"/>
          <p:cNvCxnSpPr/>
          <p:nvPr/>
        </p:nvCxnSpPr>
        <p:spPr>
          <a:xfrm>
            <a:off x="9979028"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a:off x="9934578"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a:off x="10033154" y="351627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4" name="Straight Connector 93"/>
          <p:cNvCxnSpPr/>
          <p:nvPr/>
        </p:nvCxnSpPr>
        <p:spPr>
          <a:xfrm>
            <a:off x="10239646" y="3523655"/>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p:cNvCxnSpPr/>
          <p:nvPr/>
        </p:nvCxnSpPr>
        <p:spPr>
          <a:xfrm>
            <a:off x="10131428" y="351043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a:off x="10185554" y="3523655"/>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7" name="Straight Connector 96"/>
          <p:cNvCxnSpPr/>
          <p:nvPr/>
        </p:nvCxnSpPr>
        <p:spPr>
          <a:xfrm>
            <a:off x="284345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8" name="Straight Connector 97"/>
          <p:cNvCxnSpPr/>
          <p:nvPr/>
        </p:nvCxnSpPr>
        <p:spPr>
          <a:xfrm>
            <a:off x="294203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9" name="Straight Connector 98"/>
          <p:cNvCxnSpPr/>
          <p:nvPr/>
        </p:nvCxnSpPr>
        <p:spPr>
          <a:xfrm>
            <a:off x="4853651"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0" name="Straight Connector 99"/>
          <p:cNvCxnSpPr/>
          <p:nvPr/>
        </p:nvCxnSpPr>
        <p:spPr>
          <a:xfrm>
            <a:off x="495222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1" name="Straight Connector 100"/>
          <p:cNvCxnSpPr/>
          <p:nvPr/>
        </p:nvCxnSpPr>
        <p:spPr>
          <a:xfrm>
            <a:off x="289758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2" name="Straight Connector 101"/>
          <p:cNvCxnSpPr/>
          <p:nvPr/>
        </p:nvCxnSpPr>
        <p:spPr>
          <a:xfrm>
            <a:off x="2996159"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3" name="Straight Connector 102"/>
          <p:cNvCxnSpPr/>
          <p:nvPr/>
        </p:nvCxnSpPr>
        <p:spPr>
          <a:xfrm>
            <a:off x="448810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4" name="Straight Connector 103"/>
          <p:cNvCxnSpPr/>
          <p:nvPr/>
        </p:nvCxnSpPr>
        <p:spPr>
          <a:xfrm>
            <a:off x="458668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5" name="Straight Connector 104"/>
          <p:cNvCxnSpPr/>
          <p:nvPr/>
        </p:nvCxnSpPr>
        <p:spPr>
          <a:xfrm>
            <a:off x="464685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6" name="Straight Connector 105"/>
          <p:cNvCxnSpPr/>
          <p:nvPr/>
        </p:nvCxnSpPr>
        <p:spPr>
          <a:xfrm>
            <a:off x="474543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7" name="Straight Connector 106"/>
          <p:cNvCxnSpPr/>
          <p:nvPr/>
        </p:nvCxnSpPr>
        <p:spPr>
          <a:xfrm>
            <a:off x="470098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8" name="Straight Connector 107"/>
          <p:cNvCxnSpPr/>
          <p:nvPr/>
        </p:nvCxnSpPr>
        <p:spPr>
          <a:xfrm>
            <a:off x="4799559"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9" name="Straight Connector 108"/>
          <p:cNvCxnSpPr/>
          <p:nvPr/>
        </p:nvCxnSpPr>
        <p:spPr>
          <a:xfrm>
            <a:off x="3904565"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0" name="Straight Connector 109"/>
          <p:cNvCxnSpPr/>
          <p:nvPr/>
        </p:nvCxnSpPr>
        <p:spPr>
          <a:xfrm>
            <a:off x="4003141"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1" name="Straight Connector 110"/>
          <p:cNvCxnSpPr/>
          <p:nvPr/>
        </p:nvCxnSpPr>
        <p:spPr>
          <a:xfrm>
            <a:off x="3539021"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2" name="Straight Connector 111"/>
          <p:cNvCxnSpPr/>
          <p:nvPr/>
        </p:nvCxnSpPr>
        <p:spPr>
          <a:xfrm>
            <a:off x="363759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3" name="Straight Connector 112"/>
          <p:cNvCxnSpPr/>
          <p:nvPr/>
        </p:nvCxnSpPr>
        <p:spPr>
          <a:xfrm>
            <a:off x="3697771"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4" name="Straight Connector 113"/>
          <p:cNvCxnSpPr/>
          <p:nvPr/>
        </p:nvCxnSpPr>
        <p:spPr>
          <a:xfrm>
            <a:off x="379634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5" name="Straight Connector 114"/>
          <p:cNvCxnSpPr/>
          <p:nvPr/>
        </p:nvCxnSpPr>
        <p:spPr>
          <a:xfrm>
            <a:off x="3751897"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6" name="Straight Connector 115"/>
          <p:cNvCxnSpPr/>
          <p:nvPr/>
        </p:nvCxnSpPr>
        <p:spPr>
          <a:xfrm>
            <a:off x="385047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7" name="Straight Connector 116"/>
          <p:cNvCxnSpPr/>
          <p:nvPr/>
        </p:nvCxnSpPr>
        <p:spPr>
          <a:xfrm>
            <a:off x="6508065"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8" name="Straight Connector 117"/>
          <p:cNvCxnSpPr/>
          <p:nvPr/>
        </p:nvCxnSpPr>
        <p:spPr>
          <a:xfrm>
            <a:off x="6606641"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9" name="Straight Connector 118"/>
          <p:cNvCxnSpPr/>
          <p:nvPr/>
        </p:nvCxnSpPr>
        <p:spPr>
          <a:xfrm>
            <a:off x="6453973" y="26151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0" name="Straight Connector 119"/>
          <p:cNvCxnSpPr/>
          <p:nvPr/>
        </p:nvCxnSpPr>
        <p:spPr>
          <a:xfrm>
            <a:off x="6279465"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1" name="Straight Connector 120"/>
          <p:cNvCxnSpPr/>
          <p:nvPr/>
        </p:nvCxnSpPr>
        <p:spPr>
          <a:xfrm>
            <a:off x="6378041"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2" name="Straight Connector 121"/>
          <p:cNvCxnSpPr/>
          <p:nvPr/>
        </p:nvCxnSpPr>
        <p:spPr>
          <a:xfrm>
            <a:off x="6225373"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3" name="Straight Connector 122"/>
          <p:cNvCxnSpPr/>
          <p:nvPr/>
        </p:nvCxnSpPr>
        <p:spPr>
          <a:xfrm>
            <a:off x="7706956"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4" name="Straight Connector 123"/>
          <p:cNvCxnSpPr/>
          <p:nvPr/>
        </p:nvCxnSpPr>
        <p:spPr>
          <a:xfrm>
            <a:off x="7805532"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5" name="Straight Connector 124"/>
          <p:cNvCxnSpPr/>
          <p:nvPr/>
        </p:nvCxnSpPr>
        <p:spPr>
          <a:xfrm>
            <a:off x="7652864"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6" name="Straight Connector 125"/>
          <p:cNvCxnSpPr/>
          <p:nvPr/>
        </p:nvCxnSpPr>
        <p:spPr>
          <a:xfrm>
            <a:off x="5006051"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7" name="Straight Connector 126"/>
          <p:cNvCxnSpPr/>
          <p:nvPr/>
        </p:nvCxnSpPr>
        <p:spPr>
          <a:xfrm>
            <a:off x="4897833" y="2609334"/>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8" name="Straight Connector 127"/>
          <p:cNvCxnSpPr/>
          <p:nvPr/>
        </p:nvCxnSpPr>
        <p:spPr>
          <a:xfrm>
            <a:off x="4951959"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9" name="Straight Connector 128"/>
          <p:cNvCxnSpPr/>
          <p:nvPr/>
        </p:nvCxnSpPr>
        <p:spPr>
          <a:xfrm>
            <a:off x="5674627"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0" name="Straight Connector 129"/>
          <p:cNvCxnSpPr/>
          <p:nvPr/>
        </p:nvCxnSpPr>
        <p:spPr>
          <a:xfrm>
            <a:off x="5773203"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1" name="Straight Connector 130"/>
          <p:cNvCxnSpPr/>
          <p:nvPr/>
        </p:nvCxnSpPr>
        <p:spPr>
          <a:xfrm>
            <a:off x="5620535" y="2622550"/>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Straight Connector 131"/>
          <p:cNvCxnSpPr/>
          <p:nvPr/>
        </p:nvCxnSpPr>
        <p:spPr>
          <a:xfrm>
            <a:off x="5446027" y="2629932"/>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Straight Connector 132"/>
          <p:cNvCxnSpPr/>
          <p:nvPr/>
        </p:nvCxnSpPr>
        <p:spPr>
          <a:xfrm>
            <a:off x="5544603" y="2629932"/>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4" name="Straight Connector 133"/>
          <p:cNvCxnSpPr/>
          <p:nvPr/>
        </p:nvCxnSpPr>
        <p:spPr>
          <a:xfrm>
            <a:off x="5391935" y="2629932"/>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5" name="Straight Connector 134"/>
          <p:cNvCxnSpPr/>
          <p:nvPr/>
        </p:nvCxnSpPr>
        <p:spPr>
          <a:xfrm>
            <a:off x="5728451" y="263100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6" name="Straight Connector 135"/>
          <p:cNvCxnSpPr/>
          <p:nvPr/>
        </p:nvCxnSpPr>
        <p:spPr>
          <a:xfrm>
            <a:off x="5827027" y="263100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7" name="Straight Connector 136"/>
          <p:cNvCxnSpPr/>
          <p:nvPr/>
        </p:nvCxnSpPr>
        <p:spPr>
          <a:xfrm>
            <a:off x="8472732" y="26024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8" name="Straight Connector 137"/>
          <p:cNvCxnSpPr/>
          <p:nvPr/>
        </p:nvCxnSpPr>
        <p:spPr>
          <a:xfrm>
            <a:off x="8571308" y="26024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9" name="Straight Connector 138"/>
          <p:cNvCxnSpPr/>
          <p:nvPr/>
        </p:nvCxnSpPr>
        <p:spPr>
          <a:xfrm>
            <a:off x="8526858" y="26024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0" name="Straight Connector 139"/>
          <p:cNvCxnSpPr/>
          <p:nvPr/>
        </p:nvCxnSpPr>
        <p:spPr>
          <a:xfrm>
            <a:off x="8625434" y="2602468"/>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1" name="Straight Connector 140"/>
          <p:cNvCxnSpPr/>
          <p:nvPr/>
        </p:nvCxnSpPr>
        <p:spPr>
          <a:xfrm>
            <a:off x="9262834" y="258714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2" name="Straight Connector 141"/>
          <p:cNvCxnSpPr/>
          <p:nvPr/>
        </p:nvCxnSpPr>
        <p:spPr>
          <a:xfrm>
            <a:off x="9361410" y="258714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3" name="Straight Connector 142"/>
          <p:cNvCxnSpPr/>
          <p:nvPr/>
        </p:nvCxnSpPr>
        <p:spPr>
          <a:xfrm>
            <a:off x="9208742" y="258714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4" name="Straight Connector 143"/>
          <p:cNvCxnSpPr/>
          <p:nvPr/>
        </p:nvCxnSpPr>
        <p:spPr>
          <a:xfrm>
            <a:off x="9316658" y="2595602"/>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5" name="Straight Connector 144"/>
          <p:cNvCxnSpPr/>
          <p:nvPr/>
        </p:nvCxnSpPr>
        <p:spPr>
          <a:xfrm>
            <a:off x="9415234" y="2595602"/>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6" name="Straight Connector 145"/>
          <p:cNvCxnSpPr/>
          <p:nvPr/>
        </p:nvCxnSpPr>
        <p:spPr>
          <a:xfrm>
            <a:off x="10082876"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a:off x="10181452"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8" name="Straight Connector 147"/>
          <p:cNvCxnSpPr/>
          <p:nvPr/>
        </p:nvCxnSpPr>
        <p:spPr>
          <a:xfrm>
            <a:off x="9717332"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9" name="Straight Connector 148"/>
          <p:cNvCxnSpPr/>
          <p:nvPr/>
        </p:nvCxnSpPr>
        <p:spPr>
          <a:xfrm>
            <a:off x="9815908"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0" name="Straight Connector 149"/>
          <p:cNvCxnSpPr/>
          <p:nvPr/>
        </p:nvCxnSpPr>
        <p:spPr>
          <a:xfrm>
            <a:off x="9876082"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1" name="Straight Connector 150"/>
          <p:cNvCxnSpPr/>
          <p:nvPr/>
        </p:nvCxnSpPr>
        <p:spPr>
          <a:xfrm>
            <a:off x="9974658"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2" name="Straight Connector 151"/>
          <p:cNvCxnSpPr/>
          <p:nvPr/>
        </p:nvCxnSpPr>
        <p:spPr>
          <a:xfrm>
            <a:off x="9930208"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3" name="Straight Connector 152"/>
          <p:cNvCxnSpPr/>
          <p:nvPr/>
        </p:nvCxnSpPr>
        <p:spPr>
          <a:xfrm>
            <a:off x="10028784" y="2575957"/>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4" name="Straight Connector 153"/>
          <p:cNvCxnSpPr/>
          <p:nvPr/>
        </p:nvCxnSpPr>
        <p:spPr>
          <a:xfrm>
            <a:off x="10235276" y="258333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5" name="Straight Connector 154"/>
          <p:cNvCxnSpPr/>
          <p:nvPr/>
        </p:nvCxnSpPr>
        <p:spPr>
          <a:xfrm>
            <a:off x="10127058" y="2570123"/>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6" name="Straight Connector 155"/>
          <p:cNvCxnSpPr/>
          <p:nvPr/>
        </p:nvCxnSpPr>
        <p:spPr>
          <a:xfrm>
            <a:off x="10181184" y="2583339"/>
            <a:ext cx="0" cy="33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8" name="Straight Connector 157"/>
          <p:cNvCxnSpPr/>
          <p:nvPr/>
        </p:nvCxnSpPr>
        <p:spPr>
          <a:xfrm>
            <a:off x="2495550" y="2495549"/>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2492375" y="3378715"/>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3247491" y="3394550"/>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a:off x="3999966" y="3404949"/>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4755082" y="3420784"/>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5507557" y="3431183"/>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6266792" y="3455589"/>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p:nvPr/>
        </p:nvCxnSpPr>
        <p:spPr>
          <a:xfrm>
            <a:off x="7019267" y="3457615"/>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a:xfrm>
            <a:off x="7774383" y="3451621"/>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8532325" y="3440430"/>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a:off x="9287441" y="3456265"/>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10039916" y="3466664"/>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10795032" y="3482499"/>
            <a:ext cx="0" cy="54864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79" name="Oval 178"/>
          <p:cNvSpPr/>
          <p:nvPr/>
        </p:nvSpPr>
        <p:spPr>
          <a:xfrm>
            <a:off x="9422103" y="5103800"/>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80" name="Oval 179"/>
          <p:cNvSpPr/>
          <p:nvPr/>
        </p:nvSpPr>
        <p:spPr>
          <a:xfrm>
            <a:off x="10183509" y="5090158"/>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2" name="TextBox 181"/>
          <p:cNvSpPr txBox="1"/>
          <p:nvPr/>
        </p:nvSpPr>
        <p:spPr>
          <a:xfrm>
            <a:off x="2721426" y="4209256"/>
            <a:ext cx="287507" cy="369332"/>
          </a:xfrm>
          <a:prstGeom prst="rect">
            <a:avLst/>
          </a:prstGeom>
          <a:noFill/>
        </p:spPr>
        <p:txBody>
          <a:bodyPr wrap="square" rtlCol="0">
            <a:spAutoFit/>
          </a:bodyPr>
          <a:lstStyle/>
          <a:p>
            <a:r>
              <a:rPr lang="en-US" dirty="0" smtClean="0"/>
              <a:t>4</a:t>
            </a:r>
            <a:endParaRPr lang="en-US" dirty="0"/>
          </a:p>
        </p:txBody>
      </p:sp>
      <p:sp>
        <p:nvSpPr>
          <p:cNvPr id="186" name="TextBox 185"/>
          <p:cNvSpPr txBox="1"/>
          <p:nvPr/>
        </p:nvSpPr>
        <p:spPr>
          <a:xfrm>
            <a:off x="3530672" y="4188380"/>
            <a:ext cx="287507" cy="369332"/>
          </a:xfrm>
          <a:prstGeom prst="rect">
            <a:avLst/>
          </a:prstGeom>
          <a:noFill/>
        </p:spPr>
        <p:txBody>
          <a:bodyPr wrap="square" rtlCol="0">
            <a:spAutoFit/>
          </a:bodyPr>
          <a:lstStyle/>
          <a:p>
            <a:r>
              <a:rPr lang="en-US" dirty="0" smtClean="0"/>
              <a:t>7</a:t>
            </a:r>
            <a:endParaRPr lang="en-US" dirty="0"/>
          </a:p>
        </p:txBody>
      </p:sp>
      <p:sp>
        <p:nvSpPr>
          <p:cNvPr id="187" name="TextBox 186"/>
          <p:cNvSpPr txBox="1"/>
          <p:nvPr/>
        </p:nvSpPr>
        <p:spPr>
          <a:xfrm>
            <a:off x="4244482" y="4202668"/>
            <a:ext cx="287507" cy="369332"/>
          </a:xfrm>
          <a:prstGeom prst="rect">
            <a:avLst/>
          </a:prstGeom>
          <a:noFill/>
        </p:spPr>
        <p:txBody>
          <a:bodyPr wrap="square" rtlCol="0">
            <a:spAutoFit/>
          </a:bodyPr>
          <a:lstStyle/>
          <a:p>
            <a:r>
              <a:rPr lang="en-US" dirty="0" smtClean="0"/>
              <a:t>4</a:t>
            </a:r>
            <a:endParaRPr lang="en-US" dirty="0"/>
          </a:p>
        </p:txBody>
      </p:sp>
      <p:sp>
        <p:nvSpPr>
          <p:cNvPr id="188" name="TextBox 187"/>
          <p:cNvSpPr txBox="1"/>
          <p:nvPr/>
        </p:nvSpPr>
        <p:spPr>
          <a:xfrm>
            <a:off x="5016796" y="4209256"/>
            <a:ext cx="287507" cy="369332"/>
          </a:xfrm>
          <a:prstGeom prst="rect">
            <a:avLst/>
          </a:prstGeom>
          <a:noFill/>
        </p:spPr>
        <p:txBody>
          <a:bodyPr wrap="square" rtlCol="0">
            <a:spAutoFit/>
          </a:bodyPr>
          <a:lstStyle/>
          <a:p>
            <a:r>
              <a:rPr lang="en-US" dirty="0" smtClean="0"/>
              <a:t>7</a:t>
            </a:r>
            <a:endParaRPr lang="en-US" dirty="0"/>
          </a:p>
        </p:txBody>
      </p:sp>
      <p:sp>
        <p:nvSpPr>
          <p:cNvPr id="189" name="TextBox 188"/>
          <p:cNvSpPr txBox="1"/>
          <p:nvPr/>
        </p:nvSpPr>
        <p:spPr>
          <a:xfrm>
            <a:off x="5728451" y="4188380"/>
            <a:ext cx="287507" cy="369332"/>
          </a:xfrm>
          <a:prstGeom prst="rect">
            <a:avLst/>
          </a:prstGeom>
          <a:noFill/>
        </p:spPr>
        <p:txBody>
          <a:bodyPr wrap="square" rtlCol="0">
            <a:spAutoFit/>
          </a:bodyPr>
          <a:lstStyle/>
          <a:p>
            <a:r>
              <a:rPr lang="en-US" dirty="0" smtClean="0"/>
              <a:t>7</a:t>
            </a:r>
            <a:endParaRPr lang="en-US" dirty="0"/>
          </a:p>
        </p:txBody>
      </p:sp>
      <p:sp>
        <p:nvSpPr>
          <p:cNvPr id="190" name="TextBox 189"/>
          <p:cNvSpPr txBox="1"/>
          <p:nvPr/>
        </p:nvSpPr>
        <p:spPr>
          <a:xfrm>
            <a:off x="6453973" y="4202668"/>
            <a:ext cx="287507" cy="369332"/>
          </a:xfrm>
          <a:prstGeom prst="rect">
            <a:avLst/>
          </a:prstGeom>
          <a:noFill/>
        </p:spPr>
        <p:txBody>
          <a:bodyPr wrap="square" rtlCol="0">
            <a:spAutoFit/>
          </a:bodyPr>
          <a:lstStyle/>
          <a:p>
            <a:r>
              <a:rPr lang="en-US" dirty="0" smtClean="0"/>
              <a:t>5</a:t>
            </a:r>
            <a:endParaRPr lang="en-US" dirty="0"/>
          </a:p>
        </p:txBody>
      </p:sp>
      <p:sp>
        <p:nvSpPr>
          <p:cNvPr id="191" name="TextBox 190"/>
          <p:cNvSpPr txBox="1"/>
          <p:nvPr/>
        </p:nvSpPr>
        <p:spPr>
          <a:xfrm>
            <a:off x="7243619" y="4188380"/>
            <a:ext cx="287507" cy="369332"/>
          </a:xfrm>
          <a:prstGeom prst="rect">
            <a:avLst/>
          </a:prstGeom>
          <a:noFill/>
        </p:spPr>
        <p:txBody>
          <a:bodyPr wrap="square" rtlCol="0">
            <a:spAutoFit/>
          </a:bodyPr>
          <a:lstStyle/>
          <a:p>
            <a:r>
              <a:rPr lang="en-US" dirty="0" smtClean="0"/>
              <a:t>2</a:t>
            </a:r>
            <a:endParaRPr lang="en-US" dirty="0"/>
          </a:p>
        </p:txBody>
      </p:sp>
      <p:sp>
        <p:nvSpPr>
          <p:cNvPr id="192" name="TextBox 191"/>
          <p:cNvSpPr txBox="1"/>
          <p:nvPr/>
        </p:nvSpPr>
        <p:spPr>
          <a:xfrm>
            <a:off x="8005619" y="4188380"/>
            <a:ext cx="287507" cy="369332"/>
          </a:xfrm>
          <a:prstGeom prst="rect">
            <a:avLst/>
          </a:prstGeom>
          <a:noFill/>
        </p:spPr>
        <p:txBody>
          <a:bodyPr wrap="square" rtlCol="0">
            <a:spAutoFit/>
          </a:bodyPr>
          <a:lstStyle/>
          <a:p>
            <a:r>
              <a:rPr lang="en-US" dirty="0" smtClean="0"/>
              <a:t>2</a:t>
            </a:r>
            <a:endParaRPr lang="en-US" dirty="0"/>
          </a:p>
        </p:txBody>
      </p:sp>
      <p:sp>
        <p:nvSpPr>
          <p:cNvPr id="193" name="TextBox 192"/>
          <p:cNvSpPr txBox="1"/>
          <p:nvPr/>
        </p:nvSpPr>
        <p:spPr>
          <a:xfrm>
            <a:off x="8806366" y="4202668"/>
            <a:ext cx="287507" cy="369332"/>
          </a:xfrm>
          <a:prstGeom prst="rect">
            <a:avLst/>
          </a:prstGeom>
          <a:noFill/>
        </p:spPr>
        <p:txBody>
          <a:bodyPr wrap="square" rtlCol="0">
            <a:spAutoFit/>
          </a:bodyPr>
          <a:lstStyle/>
          <a:p>
            <a:r>
              <a:rPr lang="en-US" dirty="0" smtClean="0"/>
              <a:t>4</a:t>
            </a:r>
            <a:endParaRPr lang="en-US" dirty="0"/>
          </a:p>
        </p:txBody>
      </p:sp>
      <p:sp>
        <p:nvSpPr>
          <p:cNvPr id="194" name="TextBox 193"/>
          <p:cNvSpPr txBox="1"/>
          <p:nvPr/>
        </p:nvSpPr>
        <p:spPr>
          <a:xfrm>
            <a:off x="9531614" y="4209256"/>
            <a:ext cx="287507" cy="369332"/>
          </a:xfrm>
          <a:prstGeom prst="rect">
            <a:avLst/>
          </a:prstGeom>
          <a:noFill/>
        </p:spPr>
        <p:txBody>
          <a:bodyPr wrap="square" rtlCol="0">
            <a:spAutoFit/>
          </a:bodyPr>
          <a:lstStyle/>
          <a:p>
            <a:r>
              <a:rPr lang="en-US" dirty="0" smtClean="0"/>
              <a:t>8</a:t>
            </a:r>
            <a:endParaRPr lang="en-US" dirty="0"/>
          </a:p>
        </p:txBody>
      </p:sp>
      <p:sp>
        <p:nvSpPr>
          <p:cNvPr id="195" name="TextBox 194"/>
          <p:cNvSpPr txBox="1"/>
          <p:nvPr/>
        </p:nvSpPr>
        <p:spPr>
          <a:xfrm>
            <a:off x="10302746" y="4209256"/>
            <a:ext cx="287507" cy="369332"/>
          </a:xfrm>
          <a:prstGeom prst="rect">
            <a:avLst/>
          </a:prstGeom>
          <a:noFill/>
        </p:spPr>
        <p:txBody>
          <a:bodyPr wrap="square" rtlCol="0">
            <a:spAutoFit/>
          </a:bodyPr>
          <a:lstStyle/>
          <a:p>
            <a:r>
              <a:rPr lang="en-US" dirty="0" smtClean="0"/>
              <a:t>4</a:t>
            </a:r>
            <a:endParaRPr lang="en-US" dirty="0"/>
          </a:p>
        </p:txBody>
      </p:sp>
    </p:spTree>
    <p:extLst>
      <p:ext uri="{BB962C8B-B14F-4D97-AF65-F5344CB8AC3E}">
        <p14:creationId xmlns:p14="http://schemas.microsoft.com/office/powerpoint/2010/main" val="4054623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402073" y="4791755"/>
            <a:ext cx="987973" cy="584775"/>
          </a:xfrm>
          <a:prstGeom prst="rect">
            <a:avLst/>
          </a:prstGeom>
          <a:noFill/>
        </p:spPr>
        <p:txBody>
          <a:bodyPr wrap="square" rtlCol="0">
            <a:spAutoFit/>
          </a:bodyPr>
          <a:lstStyle/>
          <a:p>
            <a:r>
              <a:rPr lang="en-US" sz="3200" dirty="0" smtClean="0"/>
              <a:t>tr2 =</a:t>
            </a:r>
            <a:endParaRPr lang="en-US" sz="3200" dirty="0"/>
          </a:p>
        </p:txBody>
      </p:sp>
      <p:cxnSp>
        <p:nvCxnSpPr>
          <p:cNvPr id="24" name="Straight Connector 23"/>
          <p:cNvCxnSpPr/>
          <p:nvPr/>
        </p:nvCxnSpPr>
        <p:spPr>
          <a:xfrm flipH="1">
            <a:off x="6390046" y="286404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942949" y="4235108"/>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863899" y="2864040"/>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07034" y="5173425"/>
            <a:ext cx="987973" cy="584775"/>
          </a:xfrm>
          <a:prstGeom prst="rect">
            <a:avLst/>
          </a:prstGeom>
          <a:noFill/>
        </p:spPr>
        <p:txBody>
          <a:bodyPr wrap="square" rtlCol="0">
            <a:spAutoFit/>
          </a:bodyPr>
          <a:lstStyle/>
          <a:p>
            <a:r>
              <a:rPr lang="en-US" sz="3200" dirty="0" smtClean="0"/>
              <a:t>tr1 =</a:t>
            </a:r>
            <a:endParaRPr lang="en-US" sz="3200" dirty="0"/>
          </a:p>
        </p:txBody>
      </p:sp>
      <p:cxnSp>
        <p:nvCxnSpPr>
          <p:cNvPr id="29" name="Straight Connector 28"/>
          <p:cNvCxnSpPr/>
          <p:nvPr/>
        </p:nvCxnSpPr>
        <p:spPr>
          <a:xfrm flipH="1">
            <a:off x="2800110" y="2841195"/>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902966" y="2927780"/>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18210" y="3816427"/>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ph type="title"/>
          </p:nvPr>
        </p:nvSpPr>
        <p:spPr>
          <a:xfrm>
            <a:off x="758190" y="197885"/>
            <a:ext cx="10515600" cy="2498915"/>
          </a:xfrm>
        </p:spPr>
        <p:txBody>
          <a:bodyPr>
            <a:normAutofit/>
          </a:bodyPr>
          <a:lstStyle/>
          <a:p>
            <a:r>
              <a:rPr lang="en-US" sz="3600" dirty="0"/>
              <a:t>Replicate first layer to </a:t>
            </a:r>
            <a:r>
              <a:rPr lang="en-US" sz="3600" dirty="0" smtClean="0"/>
              <a:t>get the complete </a:t>
            </a:r>
            <a:r>
              <a:rPr lang="en-US" sz="3600" dirty="0"/>
              <a:t>TR </a:t>
            </a:r>
            <a:r>
              <a:rPr lang="en-US" sz="3600" dirty="0" smtClean="0"/>
              <a:t>	matrices </a:t>
            </a:r>
            <a:br>
              <a:rPr lang="en-US" sz="3600" dirty="0" smtClean="0"/>
            </a:br>
            <a:r>
              <a:rPr lang="en-US" sz="3600" dirty="0" smtClean="0"/>
              <a:t>Use these, along with E matrices as initial guess 	for 2D algorithm</a:t>
            </a:r>
            <a:endParaRPr lang="en-US" sz="3600" dirty="0"/>
          </a:p>
        </p:txBody>
      </p:sp>
      <p:sp>
        <p:nvSpPr>
          <p:cNvPr id="39" name="Double Bracket 38"/>
          <p:cNvSpPr/>
          <p:nvPr/>
        </p:nvSpPr>
        <p:spPr>
          <a:xfrm>
            <a:off x="2800110" y="4987498"/>
            <a:ext cx="111810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a </a:t>
            </a:r>
            <a:r>
              <a:rPr lang="en-US" sz="3200" dirty="0">
                <a:solidFill>
                  <a:srgbClr val="00B0F0"/>
                </a:solidFill>
                <a:latin typeface="Courier New" panose="02070309020205020404" pitchFamily="49" charset="0"/>
                <a:cs typeface="Courier New" panose="02070309020205020404" pitchFamily="49" charset="0"/>
              </a:rPr>
              <a:t>b</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a:solidFill>
                  <a:srgbClr val="00B0F0"/>
                </a:solidFill>
                <a:latin typeface="Courier New" panose="02070309020205020404" pitchFamily="49" charset="0"/>
                <a:cs typeface="Courier New" panose="02070309020205020404" pitchFamily="49" charset="0"/>
              </a:rPr>
              <a:t>c</a:t>
            </a:r>
            <a:r>
              <a:rPr lang="en-US" sz="3200" dirty="0" smtClean="0">
                <a:solidFill>
                  <a:srgbClr val="00B0F0"/>
                </a:solidFill>
                <a:latin typeface="Courier New" panose="02070309020205020404" pitchFamily="49" charset="0"/>
                <a:cs typeface="Courier New" panose="02070309020205020404" pitchFamily="49" charset="0"/>
              </a:rPr>
              <a:t> d</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40" name="Double Bracket 39"/>
          <p:cNvSpPr/>
          <p:nvPr/>
        </p:nvSpPr>
        <p:spPr>
          <a:xfrm>
            <a:off x="3430854" y="3942721"/>
            <a:ext cx="111810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a </a:t>
            </a:r>
            <a:r>
              <a:rPr lang="en-US" sz="3200" dirty="0">
                <a:solidFill>
                  <a:srgbClr val="00B0F0"/>
                </a:solidFill>
                <a:latin typeface="Courier New" panose="02070309020205020404" pitchFamily="49" charset="0"/>
                <a:cs typeface="Courier New" panose="02070309020205020404" pitchFamily="49" charset="0"/>
              </a:rPr>
              <a:t>b</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a:solidFill>
                  <a:srgbClr val="00B0F0"/>
                </a:solidFill>
                <a:latin typeface="Courier New" panose="02070309020205020404" pitchFamily="49" charset="0"/>
                <a:cs typeface="Courier New" panose="02070309020205020404" pitchFamily="49" charset="0"/>
              </a:rPr>
              <a:t>c</a:t>
            </a:r>
            <a:r>
              <a:rPr lang="en-US" sz="3200" dirty="0" smtClean="0">
                <a:solidFill>
                  <a:srgbClr val="00B0F0"/>
                </a:solidFill>
                <a:latin typeface="Courier New" panose="02070309020205020404" pitchFamily="49" charset="0"/>
                <a:cs typeface="Courier New" panose="02070309020205020404" pitchFamily="49" charset="0"/>
              </a:rPr>
              <a:t> d</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41" name="Double Bracket 40"/>
          <p:cNvSpPr/>
          <p:nvPr/>
        </p:nvSpPr>
        <p:spPr>
          <a:xfrm>
            <a:off x="4206784" y="2841195"/>
            <a:ext cx="1118101"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a </a:t>
            </a:r>
            <a:r>
              <a:rPr lang="en-US" sz="3200" dirty="0">
                <a:solidFill>
                  <a:srgbClr val="00B0F0"/>
                </a:solidFill>
                <a:latin typeface="Courier New" panose="02070309020205020404" pitchFamily="49" charset="0"/>
                <a:cs typeface="Courier New" panose="02070309020205020404" pitchFamily="49" charset="0"/>
              </a:rPr>
              <a:t>b</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a:solidFill>
                  <a:srgbClr val="00B0F0"/>
                </a:solidFill>
                <a:latin typeface="Courier New" panose="02070309020205020404" pitchFamily="49" charset="0"/>
                <a:cs typeface="Courier New" panose="02070309020205020404" pitchFamily="49" charset="0"/>
              </a:rPr>
              <a:t>c</a:t>
            </a:r>
            <a:r>
              <a:rPr lang="en-US" sz="3200" dirty="0" smtClean="0">
                <a:solidFill>
                  <a:srgbClr val="00B0F0"/>
                </a:solidFill>
                <a:latin typeface="Courier New" panose="02070309020205020404" pitchFamily="49" charset="0"/>
                <a:cs typeface="Courier New" panose="02070309020205020404" pitchFamily="49" charset="0"/>
              </a:rPr>
              <a:t> d</a:t>
            </a:r>
            <a:endParaRPr lang="en-US" sz="3200" baseline="-25000" dirty="0">
              <a:solidFill>
                <a:srgbClr val="00B0F0"/>
              </a:solidFill>
              <a:latin typeface="Courier New" panose="02070309020205020404" pitchFamily="49" charset="0"/>
              <a:cs typeface="Courier New" panose="02070309020205020404" pitchFamily="49" charset="0"/>
            </a:endParaRPr>
          </a:p>
        </p:txBody>
      </p:sp>
      <p:sp>
        <p:nvSpPr>
          <p:cNvPr id="42" name="Double Bracket 41"/>
          <p:cNvSpPr/>
          <p:nvPr/>
        </p:nvSpPr>
        <p:spPr>
          <a:xfrm>
            <a:off x="6390046" y="4263729"/>
            <a:ext cx="155290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e f g</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h </a:t>
            </a:r>
            <a:r>
              <a:rPr lang="en-US" sz="3200" dirty="0" err="1" smtClean="0">
                <a:solidFill>
                  <a:srgbClr val="00B0F0"/>
                </a:solidFill>
                <a:latin typeface="Courier New" panose="02070309020205020404" pitchFamily="49" charset="0"/>
                <a:cs typeface="Courier New" panose="02070309020205020404" pitchFamily="49" charset="0"/>
              </a:rPr>
              <a:t>i</a:t>
            </a:r>
            <a:r>
              <a:rPr lang="en-US" sz="3200" dirty="0" smtClean="0">
                <a:solidFill>
                  <a:srgbClr val="00B0F0"/>
                </a:solidFill>
                <a:latin typeface="Courier New" panose="02070309020205020404" pitchFamily="49" charset="0"/>
                <a:cs typeface="Courier New" panose="02070309020205020404" pitchFamily="49" charset="0"/>
              </a:rPr>
              <a:t> j</a:t>
            </a:r>
            <a:endParaRPr lang="en-US" sz="32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k l m</a:t>
            </a:r>
            <a:endParaRPr lang="en-US" sz="3200" dirty="0">
              <a:solidFill>
                <a:srgbClr val="00B0F0"/>
              </a:solidFill>
              <a:latin typeface="Courier New" panose="02070309020205020404" pitchFamily="49" charset="0"/>
              <a:cs typeface="Courier New" panose="02070309020205020404" pitchFamily="49" charset="0"/>
            </a:endParaRPr>
          </a:p>
        </p:txBody>
      </p:sp>
      <p:sp>
        <p:nvSpPr>
          <p:cNvPr id="43" name="Double Bracket 42"/>
          <p:cNvSpPr/>
          <p:nvPr/>
        </p:nvSpPr>
        <p:spPr>
          <a:xfrm>
            <a:off x="7282283" y="2829865"/>
            <a:ext cx="1552903"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00B0F0"/>
                </a:solidFill>
                <a:latin typeface="Courier New" panose="02070309020205020404" pitchFamily="49" charset="0"/>
                <a:cs typeface="Courier New" panose="02070309020205020404" pitchFamily="49" charset="0"/>
              </a:rPr>
              <a:t>e f g</a:t>
            </a:r>
            <a:endParaRPr lang="en-US" sz="3200" baseline="-250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h </a:t>
            </a:r>
            <a:r>
              <a:rPr lang="en-US" sz="3200" dirty="0" err="1" smtClean="0">
                <a:solidFill>
                  <a:srgbClr val="00B0F0"/>
                </a:solidFill>
                <a:latin typeface="Courier New" panose="02070309020205020404" pitchFamily="49" charset="0"/>
                <a:cs typeface="Courier New" panose="02070309020205020404" pitchFamily="49" charset="0"/>
              </a:rPr>
              <a:t>i</a:t>
            </a:r>
            <a:r>
              <a:rPr lang="en-US" sz="3200" dirty="0" smtClean="0">
                <a:solidFill>
                  <a:srgbClr val="00B0F0"/>
                </a:solidFill>
                <a:latin typeface="Courier New" panose="02070309020205020404" pitchFamily="49" charset="0"/>
                <a:cs typeface="Courier New" panose="02070309020205020404" pitchFamily="49" charset="0"/>
              </a:rPr>
              <a:t> j</a:t>
            </a:r>
            <a:endParaRPr lang="en-US" sz="3200" dirty="0">
              <a:solidFill>
                <a:srgbClr val="00B0F0"/>
              </a:solidFill>
              <a:latin typeface="Courier New" panose="02070309020205020404" pitchFamily="49" charset="0"/>
              <a:cs typeface="Courier New" panose="02070309020205020404" pitchFamily="49" charset="0"/>
            </a:endParaRPr>
          </a:p>
          <a:p>
            <a:pPr algn="ctr"/>
            <a:r>
              <a:rPr lang="en-US" sz="3200" dirty="0" smtClean="0">
                <a:solidFill>
                  <a:srgbClr val="00B0F0"/>
                </a:solidFill>
                <a:latin typeface="Courier New" panose="02070309020205020404" pitchFamily="49" charset="0"/>
                <a:cs typeface="Courier New" panose="02070309020205020404" pitchFamily="49" charset="0"/>
              </a:rPr>
              <a:t>k l m</a:t>
            </a:r>
            <a:endParaRPr lang="en-US" sz="3200" dirty="0">
              <a:solidFill>
                <a:srgbClr val="00B0F0"/>
              </a:solidFill>
              <a:latin typeface="Courier New" panose="02070309020205020404" pitchFamily="49" charset="0"/>
              <a:cs typeface="Courier New" panose="02070309020205020404" pitchFamily="49" charset="0"/>
            </a:endParaRPr>
          </a:p>
        </p:txBody>
      </p:sp>
      <p:sp>
        <p:nvSpPr>
          <p:cNvPr id="44" name="Half Frame 43"/>
          <p:cNvSpPr/>
          <p:nvPr/>
        </p:nvSpPr>
        <p:spPr>
          <a:xfrm rot="8354837">
            <a:off x="5338639" y="2521504"/>
            <a:ext cx="830459" cy="350593"/>
          </a:xfrm>
          <a:prstGeom prst="halfFrame">
            <a:avLst/>
          </a:prstGeom>
          <a:solidFill>
            <a:srgbClr val="92D050"/>
          </a:solidFill>
          <a:scene3d>
            <a:camera prst="orthographicFront">
              <a:rot lat="1080000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en-US">
              <a:solidFill>
                <a:schemeClr val="tx1"/>
              </a:solidFill>
            </a:endParaRPr>
          </a:p>
        </p:txBody>
      </p:sp>
      <p:sp>
        <p:nvSpPr>
          <p:cNvPr id="45" name="Half Frame 44"/>
          <p:cNvSpPr/>
          <p:nvPr/>
        </p:nvSpPr>
        <p:spPr>
          <a:xfrm rot="8354837">
            <a:off x="8865847" y="2547605"/>
            <a:ext cx="830459" cy="350593"/>
          </a:xfrm>
          <a:prstGeom prst="halfFrame">
            <a:avLst/>
          </a:prstGeom>
          <a:solidFill>
            <a:srgbClr val="92D050"/>
          </a:solidFill>
          <a:scene3d>
            <a:camera prst="orthographicFront">
              <a:rot lat="1080000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en-US">
              <a:solidFill>
                <a:schemeClr val="tx1"/>
              </a:solidFill>
            </a:endParaRPr>
          </a:p>
        </p:txBody>
      </p:sp>
    </p:spTree>
    <p:extLst>
      <p:ext uri="{BB962C8B-B14F-4D97-AF65-F5344CB8AC3E}">
        <p14:creationId xmlns:p14="http://schemas.microsoft.com/office/powerpoint/2010/main" val="10409901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guess “by hand”</a:t>
            </a:r>
            <a:endParaRPr lang="en-US" dirty="0"/>
          </a:p>
        </p:txBody>
      </p:sp>
      <p:sp>
        <p:nvSpPr>
          <p:cNvPr id="3" name="Content Placeholder 2"/>
          <p:cNvSpPr>
            <a:spLocks noGrp="1"/>
          </p:cNvSpPr>
          <p:nvPr>
            <p:ph idx="1"/>
          </p:nvPr>
        </p:nvSpPr>
        <p:spPr/>
        <p:txBody>
          <a:bodyPr/>
          <a:lstStyle/>
          <a:p>
            <a:r>
              <a:rPr lang="en-US" dirty="0" smtClean="0"/>
              <a:t>Assumptions:</a:t>
            </a:r>
          </a:p>
          <a:p>
            <a:pPr lvl="1"/>
            <a:r>
              <a:rPr lang="en-US" dirty="0" smtClean="0"/>
              <a:t>Neurons will stay in the same state for a prolonged period of time</a:t>
            </a:r>
          </a:p>
          <a:p>
            <a:pPr lvl="1"/>
            <a:r>
              <a:rPr lang="en-US" dirty="0" smtClean="0"/>
              <a:t>Each bin is most likely to have only a few spikes</a:t>
            </a:r>
          </a:p>
          <a:p>
            <a:pPr lvl="1"/>
            <a:r>
              <a:rPr lang="en-US" dirty="0" smtClean="0"/>
              <a:t>Each state will have one emission that is most likely</a:t>
            </a:r>
          </a:p>
          <a:p>
            <a:pPr lvl="1"/>
            <a:r>
              <a:rPr lang="en-US" dirty="0" smtClean="0"/>
              <a:t>No two states will have the same most-likely emission</a:t>
            </a:r>
          </a:p>
          <a:p>
            <a:r>
              <a:rPr lang="en-US" dirty="0" smtClean="0"/>
              <a:t>Implications:</a:t>
            </a:r>
          </a:p>
          <a:p>
            <a:pPr lvl="1"/>
            <a:r>
              <a:rPr lang="en-US" dirty="0" smtClean="0"/>
              <a:t>The TR matrices will have most of the probability mass along the diagonal</a:t>
            </a:r>
          </a:p>
          <a:p>
            <a:pPr lvl="1"/>
            <a:r>
              <a:rPr lang="en-US" dirty="0" smtClean="0"/>
              <a:t>The E matrices will have most of the probability mass in the left columns</a:t>
            </a:r>
          </a:p>
          <a:p>
            <a:pPr lvl="1"/>
            <a:r>
              <a:rPr lang="en-US" dirty="0" smtClean="0"/>
              <a:t>Each row of the E matrix will have one entry that is much larger than others</a:t>
            </a:r>
          </a:p>
          <a:p>
            <a:pPr lvl="1"/>
            <a:r>
              <a:rPr lang="en-US" dirty="0" smtClean="0"/>
              <a:t>No two columns of the E matrix will have that largest value</a:t>
            </a:r>
          </a:p>
          <a:p>
            <a:pPr marL="457200" lvl="1" indent="0">
              <a:buNone/>
            </a:pPr>
            <a:endParaRPr lang="en-US" dirty="0"/>
          </a:p>
        </p:txBody>
      </p:sp>
    </p:spTree>
    <p:extLst>
      <p:ext uri="{BB962C8B-B14F-4D97-AF65-F5344CB8AC3E}">
        <p14:creationId xmlns:p14="http://schemas.microsoft.com/office/powerpoint/2010/main" val="82586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uble Bracket 16"/>
          <p:cNvSpPr/>
          <p:nvPr/>
        </p:nvSpPr>
        <p:spPr>
          <a:xfrm>
            <a:off x="7705397" y="4800126"/>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.7</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.1 </a:t>
            </a:r>
            <a:r>
              <a:rPr lang="en-US" sz="3200" dirty="0" smtClean="0">
                <a:solidFill>
                  <a:srgbClr val="FF0000"/>
                </a:solidFill>
                <a:latin typeface="Courier New" panose="02070309020205020404" pitchFamily="49" charset="0"/>
                <a:cs typeface="Courier New" panose="02070309020205020404" pitchFamily="49" charset="0"/>
              </a:rPr>
              <a:t>.1 </a:t>
            </a:r>
            <a:r>
              <a:rPr lang="en-US" sz="3200" dirty="0">
                <a:solidFill>
                  <a:srgbClr val="FF0000"/>
                </a:solidFill>
                <a:latin typeface="Courier New" panose="02070309020205020404" pitchFamily="49" charset="0"/>
                <a:cs typeface="Courier New" panose="02070309020205020404" pitchFamily="49" charset="0"/>
              </a:rPr>
              <a:t>.1 </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a:t>
            </a:r>
            <a:r>
              <a:rPr lang="en-US" sz="3200" b="1" dirty="0" smtClean="0">
                <a:solidFill>
                  <a:srgbClr val="FF0000"/>
                </a:solidFill>
                <a:latin typeface="Courier New" panose="02070309020205020404" pitchFamily="49" charset="0"/>
                <a:cs typeface="Courier New" panose="02070309020205020404" pitchFamily="49" charset="0"/>
              </a:rPr>
              <a:t>.7</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.1 </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.1 </a:t>
            </a:r>
            <a:r>
              <a:rPr lang="en-US" sz="3200" b="1" dirty="0" smtClean="0">
                <a:solidFill>
                  <a:srgbClr val="FF0000"/>
                </a:solidFill>
                <a:latin typeface="Courier New" panose="02070309020205020404" pitchFamily="49" charset="0"/>
                <a:cs typeface="Courier New" panose="02070309020205020404" pitchFamily="49" charset="0"/>
              </a:rPr>
              <a:t>.7</a:t>
            </a:r>
            <a:r>
              <a:rPr lang="en-US" sz="3200" dirty="0" smtClean="0">
                <a:solidFill>
                  <a:srgbClr val="FF0000"/>
                </a:solidFill>
                <a:latin typeface="Courier New" panose="02070309020205020404" pitchFamily="49" charset="0"/>
                <a:cs typeface="Courier New" panose="02070309020205020404" pitchFamily="49" charset="0"/>
              </a:rPr>
              <a:t> .1 </a:t>
            </a:r>
            <a:r>
              <a:rPr lang="en-US" sz="3200" dirty="0">
                <a:solidFill>
                  <a:srgbClr val="FF0000"/>
                </a:solidFill>
                <a:latin typeface="Courier New" panose="02070309020205020404" pitchFamily="49" charset="0"/>
                <a:cs typeface="Courier New" panose="02070309020205020404" pitchFamily="49" charset="0"/>
              </a:rPr>
              <a:t>.1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18" name="TextBox 17"/>
          <p:cNvSpPr txBox="1"/>
          <p:nvPr/>
        </p:nvSpPr>
        <p:spPr>
          <a:xfrm>
            <a:off x="6717424" y="5283271"/>
            <a:ext cx="987973" cy="584775"/>
          </a:xfrm>
          <a:prstGeom prst="rect">
            <a:avLst/>
          </a:prstGeom>
          <a:noFill/>
        </p:spPr>
        <p:txBody>
          <a:bodyPr wrap="square" rtlCol="0">
            <a:spAutoFit/>
          </a:bodyPr>
          <a:lstStyle/>
          <a:p>
            <a:r>
              <a:rPr lang="en-US" sz="3200" dirty="0" smtClean="0"/>
              <a:t>e2 =</a:t>
            </a:r>
            <a:endParaRPr lang="en-US" sz="3200" dirty="0"/>
          </a:p>
        </p:txBody>
      </p:sp>
      <p:sp>
        <p:nvSpPr>
          <p:cNvPr id="19" name="Double Bracket 18"/>
          <p:cNvSpPr/>
          <p:nvPr/>
        </p:nvSpPr>
        <p:spPr>
          <a:xfrm>
            <a:off x="1544149" y="5283811"/>
            <a:ext cx="4072758" cy="1067921"/>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a:t>
            </a:r>
            <a:r>
              <a:rPr lang="en-US" sz="3200" b="1" dirty="0">
                <a:solidFill>
                  <a:srgbClr val="FF0000"/>
                </a:solidFill>
                <a:latin typeface="Courier New" panose="02070309020205020404" pitchFamily="49" charset="0"/>
                <a:cs typeface="Courier New" panose="02070309020205020404" pitchFamily="49" charset="0"/>
              </a:rPr>
              <a:t>6 </a:t>
            </a:r>
            <a:r>
              <a:rPr lang="en-US" sz="3200" dirty="0">
                <a:solidFill>
                  <a:srgbClr val="FF0000"/>
                </a:solidFill>
                <a:latin typeface="Courier New" panose="02070309020205020404" pitchFamily="49" charset="0"/>
                <a:cs typeface="Courier New" panose="02070309020205020404" pitchFamily="49" charset="0"/>
              </a:rPr>
              <a:t>.1 .1 .1 .1 </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.1 </a:t>
            </a:r>
            <a:r>
              <a:rPr lang="en-US" sz="3200" b="1" dirty="0" smtClean="0">
                <a:solidFill>
                  <a:srgbClr val="FF0000"/>
                </a:solidFill>
                <a:latin typeface="Courier New" panose="02070309020205020404" pitchFamily="49" charset="0"/>
                <a:cs typeface="Courier New" panose="02070309020205020404" pitchFamily="49" charset="0"/>
              </a:rPr>
              <a:t>.6</a:t>
            </a:r>
            <a:r>
              <a:rPr lang="en-US" sz="3200" b="1" baseline="-250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.1 </a:t>
            </a: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1 .1 </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0" name="TextBox 19"/>
          <p:cNvSpPr txBox="1"/>
          <p:nvPr/>
        </p:nvSpPr>
        <p:spPr>
          <a:xfrm>
            <a:off x="612944" y="5466162"/>
            <a:ext cx="987973" cy="584775"/>
          </a:xfrm>
          <a:prstGeom prst="rect">
            <a:avLst/>
          </a:prstGeom>
          <a:noFill/>
        </p:spPr>
        <p:txBody>
          <a:bodyPr wrap="square" rtlCol="0">
            <a:spAutoFit/>
          </a:bodyPr>
          <a:lstStyle/>
          <a:p>
            <a:r>
              <a:rPr lang="en-US" sz="3200" dirty="0" smtClean="0"/>
              <a:t>e1 =</a:t>
            </a:r>
            <a:endParaRPr lang="en-US" sz="3200" dirty="0"/>
          </a:p>
        </p:txBody>
      </p:sp>
      <p:sp>
        <p:nvSpPr>
          <p:cNvPr id="21" name="Double Bracket 20"/>
          <p:cNvSpPr/>
          <p:nvPr/>
        </p:nvSpPr>
        <p:spPr>
          <a:xfrm>
            <a:off x="7310172" y="3110502"/>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1 .1</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a:t>
            </a: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a:solidFill>
                  <a:srgbClr val="FF0000"/>
                </a:solidFill>
                <a:latin typeface="Courier New" panose="02070309020205020404" pitchFamily="49" charset="0"/>
                <a:cs typeface="Courier New" panose="02070309020205020404" pitchFamily="49" charset="0"/>
              </a:rPr>
              <a:t>.1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a:t>
            </a:r>
            <a:r>
              <a:rPr lang="en-US" sz="3200" b="1" dirty="0" smtClean="0">
                <a:solidFill>
                  <a:srgbClr val="FF0000"/>
                </a:solidFill>
                <a:latin typeface="Courier New" panose="02070309020205020404" pitchFamily="49" charset="0"/>
                <a:cs typeface="Courier New" panose="02070309020205020404" pitchFamily="49" charset="0"/>
              </a:rPr>
              <a:t>.8</a:t>
            </a:r>
            <a:endParaRPr lang="en-US" sz="3200" b="1" baseline="-25000"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6201724" y="3512167"/>
            <a:ext cx="987973" cy="584775"/>
          </a:xfrm>
          <a:prstGeom prst="rect">
            <a:avLst/>
          </a:prstGeom>
          <a:noFill/>
        </p:spPr>
        <p:txBody>
          <a:bodyPr wrap="square" rtlCol="0">
            <a:spAutoFit/>
          </a:bodyPr>
          <a:lstStyle/>
          <a:p>
            <a:r>
              <a:rPr lang="en-US" sz="3200" dirty="0" smtClean="0"/>
              <a:t>tr2 =</a:t>
            </a:r>
            <a:endParaRPr lang="en-US" sz="3200" dirty="0"/>
          </a:p>
        </p:txBody>
      </p:sp>
      <p:cxnSp>
        <p:nvCxnSpPr>
          <p:cNvPr id="24" name="Straight Connector 23"/>
          <p:cNvCxnSpPr/>
          <p:nvPr/>
        </p:nvCxnSpPr>
        <p:spPr>
          <a:xfrm flipH="1">
            <a:off x="7310173" y="1627078"/>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617193" y="2974512"/>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576739" y="1627078"/>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2205990" y="3750045"/>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smtClean="0">
                <a:solidFill>
                  <a:srgbClr val="FF0000"/>
                </a:solidFill>
                <a:latin typeface="Courier New" panose="02070309020205020404" pitchFamily="49" charset="0"/>
                <a:cs typeface="Courier New" panose="02070309020205020404" pitchFamily="49" charset="0"/>
              </a:rPr>
              <a:t>.2</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a:t>
            </a:r>
            <a:r>
              <a:rPr lang="en-US" sz="3200" b="1" dirty="0" smtClean="0">
                <a:solidFill>
                  <a:srgbClr val="FF0000"/>
                </a:solidFill>
                <a:latin typeface="Courier New" panose="02070309020205020404" pitchFamily="49" charset="0"/>
                <a:cs typeface="Courier New" panose="02070309020205020404" pitchFamily="49" charset="0"/>
              </a:rPr>
              <a:t>.8</a:t>
            </a:r>
            <a:endParaRPr lang="en-US" sz="3200" b="1" baseline="-25000" dirty="0">
              <a:solidFill>
                <a:srgbClr val="FF0000"/>
              </a:solidFill>
              <a:latin typeface="Courier New" panose="02070309020205020404" pitchFamily="49" charset="0"/>
              <a:cs typeface="Courier New" panose="02070309020205020404" pitchFamily="49" charset="0"/>
            </a:endParaRPr>
          </a:p>
        </p:txBody>
      </p:sp>
      <p:sp>
        <p:nvSpPr>
          <p:cNvPr id="28" name="TextBox 27"/>
          <p:cNvSpPr txBox="1"/>
          <p:nvPr/>
        </p:nvSpPr>
        <p:spPr>
          <a:xfrm>
            <a:off x="694507" y="3990704"/>
            <a:ext cx="987973" cy="584775"/>
          </a:xfrm>
          <a:prstGeom prst="rect">
            <a:avLst/>
          </a:prstGeom>
          <a:noFill/>
        </p:spPr>
        <p:txBody>
          <a:bodyPr wrap="square" rtlCol="0">
            <a:spAutoFit/>
          </a:bodyPr>
          <a:lstStyle/>
          <a:p>
            <a:r>
              <a:rPr lang="en-US" sz="3200" dirty="0" smtClean="0"/>
              <a:t>tr1 =</a:t>
            </a:r>
            <a:endParaRPr lang="en-US" sz="3200" dirty="0"/>
          </a:p>
        </p:txBody>
      </p:sp>
      <p:cxnSp>
        <p:nvCxnSpPr>
          <p:cNvPr id="29" name="Straight Connector 28"/>
          <p:cNvCxnSpPr/>
          <p:nvPr/>
        </p:nvCxnSpPr>
        <p:spPr>
          <a:xfrm flipH="1">
            <a:off x="2218596" y="1658474"/>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74374" y="1759965"/>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784549" y="2682124"/>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itle 1"/>
          <p:cNvSpPr>
            <a:spLocks noGrp="1"/>
          </p:cNvSpPr>
          <p:nvPr>
            <p:ph type="title"/>
          </p:nvPr>
        </p:nvSpPr>
        <p:spPr>
          <a:xfrm>
            <a:off x="838200" y="365125"/>
            <a:ext cx="10515600" cy="1325563"/>
          </a:xfrm>
        </p:spPr>
        <p:txBody>
          <a:bodyPr/>
          <a:lstStyle/>
          <a:p>
            <a:r>
              <a:rPr lang="en-US" dirty="0" smtClean="0"/>
              <a:t>Making a guess “by hand” - example</a:t>
            </a:r>
            <a:endParaRPr lang="en-US" dirty="0"/>
          </a:p>
        </p:txBody>
      </p:sp>
      <p:sp>
        <p:nvSpPr>
          <p:cNvPr id="35" name="Double Bracket 34"/>
          <p:cNvSpPr/>
          <p:nvPr/>
        </p:nvSpPr>
        <p:spPr>
          <a:xfrm>
            <a:off x="2882531" y="2732939"/>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.8</a:t>
            </a:r>
            <a:r>
              <a:rPr lang="en-US" sz="3200" dirty="0" smtClean="0">
                <a:solidFill>
                  <a:srgbClr val="FF0000"/>
                </a:solidFill>
                <a:latin typeface="Courier New" panose="02070309020205020404" pitchFamily="49" charset="0"/>
                <a:cs typeface="Courier New" panose="02070309020205020404" pitchFamily="49" charset="0"/>
              </a:rPr>
              <a:t> .2</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a:t>
            </a:r>
            <a:r>
              <a:rPr lang="en-US" sz="3200" b="1" dirty="0" smtClean="0">
                <a:solidFill>
                  <a:srgbClr val="FF0000"/>
                </a:solidFill>
                <a:latin typeface="Courier New" panose="02070309020205020404" pitchFamily="49" charset="0"/>
                <a:cs typeface="Courier New" panose="02070309020205020404" pitchFamily="49" charset="0"/>
              </a:rPr>
              <a:t>.8</a:t>
            </a:r>
            <a:endParaRPr lang="en-US" sz="3200" b="1" baseline="-25000" dirty="0">
              <a:solidFill>
                <a:srgbClr val="FF0000"/>
              </a:solidFill>
              <a:latin typeface="Courier New" panose="02070309020205020404" pitchFamily="49" charset="0"/>
              <a:cs typeface="Courier New" panose="02070309020205020404" pitchFamily="49" charset="0"/>
            </a:endParaRPr>
          </a:p>
        </p:txBody>
      </p:sp>
      <p:sp>
        <p:nvSpPr>
          <p:cNvPr id="36" name="Double Bracket 35"/>
          <p:cNvSpPr/>
          <p:nvPr/>
        </p:nvSpPr>
        <p:spPr>
          <a:xfrm>
            <a:off x="3592185" y="1658474"/>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smtClean="0">
                <a:solidFill>
                  <a:srgbClr val="FF0000"/>
                </a:solidFill>
                <a:latin typeface="Courier New" panose="02070309020205020404" pitchFamily="49" charset="0"/>
                <a:cs typeface="Courier New" panose="02070309020205020404" pitchFamily="49" charset="0"/>
              </a:rPr>
              <a:t>.2</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a:t>
            </a:r>
            <a:r>
              <a:rPr lang="en-US" sz="3200" b="1" dirty="0" smtClean="0">
                <a:solidFill>
                  <a:srgbClr val="FF0000"/>
                </a:solidFill>
                <a:latin typeface="Courier New" panose="02070309020205020404" pitchFamily="49" charset="0"/>
                <a:cs typeface="Courier New" panose="02070309020205020404" pitchFamily="49" charset="0"/>
              </a:rPr>
              <a:t>.8</a:t>
            </a:r>
            <a:endParaRPr lang="en-US" sz="3200" b="1" baseline="-25000" dirty="0">
              <a:solidFill>
                <a:srgbClr val="FF0000"/>
              </a:solidFill>
              <a:latin typeface="Courier New" panose="02070309020205020404" pitchFamily="49" charset="0"/>
              <a:cs typeface="Courier New" panose="02070309020205020404" pitchFamily="49" charset="0"/>
            </a:endParaRPr>
          </a:p>
        </p:txBody>
      </p:sp>
      <p:sp>
        <p:nvSpPr>
          <p:cNvPr id="37" name="Double Bracket 36"/>
          <p:cNvSpPr/>
          <p:nvPr/>
        </p:nvSpPr>
        <p:spPr>
          <a:xfrm>
            <a:off x="8219318" y="1559436"/>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1 .1</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a:t>
            </a:r>
            <a:r>
              <a:rPr lang="en-US" sz="3200" b="1" dirty="0" smtClean="0">
                <a:solidFill>
                  <a:srgbClr val="FF0000"/>
                </a:solidFill>
                <a:latin typeface="Courier New" panose="02070309020205020404" pitchFamily="49" charset="0"/>
                <a:cs typeface="Courier New" panose="02070309020205020404" pitchFamily="49" charset="0"/>
              </a:rPr>
              <a:t>.8 </a:t>
            </a:r>
            <a:r>
              <a:rPr lang="en-US" sz="3200" dirty="0">
                <a:solidFill>
                  <a:srgbClr val="FF0000"/>
                </a:solidFill>
                <a:latin typeface="Courier New" panose="02070309020205020404" pitchFamily="49" charset="0"/>
                <a:cs typeface="Courier New" panose="02070309020205020404" pitchFamily="49" charset="0"/>
              </a:rPr>
              <a:t>.1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a:t>
            </a:r>
            <a:r>
              <a:rPr lang="en-US" sz="3200" b="1" dirty="0" smtClean="0">
                <a:solidFill>
                  <a:srgbClr val="FF0000"/>
                </a:solidFill>
                <a:latin typeface="Courier New" panose="02070309020205020404" pitchFamily="49" charset="0"/>
                <a:cs typeface="Courier New" panose="02070309020205020404" pitchFamily="49" charset="0"/>
              </a:rPr>
              <a:t>.8</a:t>
            </a:r>
            <a:endParaRPr lang="en-US" sz="3200"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48747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Measuring connectivity</a:t>
            </a:r>
            <a:endParaRPr lang="en-US" dirty="0"/>
          </a:p>
        </p:txBody>
      </p:sp>
      <p:sp>
        <p:nvSpPr>
          <p:cNvPr id="3" name="Content Placeholder 2"/>
          <p:cNvSpPr>
            <a:spLocks noGrp="1"/>
          </p:cNvSpPr>
          <p:nvPr>
            <p:ph idx="1"/>
          </p:nvPr>
        </p:nvSpPr>
        <p:spPr>
          <a:xfrm>
            <a:off x="838200" y="1782761"/>
            <a:ext cx="10515600" cy="4351338"/>
          </a:xfrm>
        </p:spPr>
        <p:txBody>
          <a:bodyPr/>
          <a:lstStyle/>
          <a:p>
            <a:r>
              <a:rPr lang="en-US" dirty="0" smtClean="0"/>
              <a:t>How do we know two neurons are interacting with each other?</a:t>
            </a:r>
          </a:p>
          <a:p>
            <a:pPr lvl="1"/>
            <a:r>
              <a:rPr lang="en-US" dirty="0" smtClean="0"/>
              <a:t>One neuron behaves differently depending on what the other is doing</a:t>
            </a:r>
          </a:p>
          <a:p>
            <a:pPr lvl="1"/>
            <a:r>
              <a:rPr lang="en-US" dirty="0" smtClean="0"/>
              <a:t>Conversely, two neurons are </a:t>
            </a:r>
            <a:r>
              <a:rPr lang="en-US" b="1" dirty="0" smtClean="0"/>
              <a:t>not</a:t>
            </a:r>
            <a:r>
              <a:rPr lang="en-US" dirty="0" smtClean="0"/>
              <a:t> interacting if they do not change their behavior no matter what the other is doing</a:t>
            </a:r>
          </a:p>
          <a:p>
            <a:r>
              <a:rPr lang="en-US" dirty="0" smtClean="0"/>
              <a:t>Examples</a:t>
            </a:r>
          </a:p>
          <a:p>
            <a:pPr lvl="1"/>
            <a:r>
              <a:rPr lang="en-US" dirty="0" smtClean="0"/>
              <a:t>No interaction</a:t>
            </a:r>
          </a:p>
          <a:p>
            <a:pPr lvl="1"/>
            <a:r>
              <a:rPr lang="en-US" dirty="0" smtClean="0"/>
              <a:t>One-way interaction</a:t>
            </a:r>
          </a:p>
          <a:p>
            <a:pPr lvl="1"/>
            <a:r>
              <a:rPr lang="en-US" dirty="0" smtClean="0"/>
              <a:t>Bi-directional interaction</a:t>
            </a:r>
            <a:endParaRPr lang="en-US" dirty="0"/>
          </a:p>
        </p:txBody>
      </p:sp>
    </p:spTree>
    <p:extLst>
      <p:ext uri="{BB962C8B-B14F-4D97-AF65-F5344CB8AC3E}">
        <p14:creationId xmlns:p14="http://schemas.microsoft.com/office/powerpoint/2010/main" val="15334559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a:t>
            </a:r>
            <a:r>
              <a:rPr lang="en-US" dirty="0" smtClean="0"/>
              <a:t>no </a:t>
            </a:r>
            <a:r>
              <a:rPr lang="en-US" dirty="0"/>
              <a:t>interaction</a:t>
            </a:r>
          </a:p>
        </p:txBody>
      </p:sp>
      <p:sp>
        <p:nvSpPr>
          <p:cNvPr id="3" name="Content Placeholder 2"/>
          <p:cNvSpPr>
            <a:spLocks noGrp="1"/>
          </p:cNvSpPr>
          <p:nvPr>
            <p:ph idx="1"/>
          </p:nvPr>
        </p:nvSpPr>
        <p:spPr>
          <a:xfrm>
            <a:off x="832801" y="1608455"/>
            <a:ext cx="10515600" cy="2060409"/>
          </a:xfrm>
        </p:spPr>
        <p:txBody>
          <a:bodyPr>
            <a:normAutofit/>
          </a:bodyPr>
          <a:lstStyle/>
          <a:p>
            <a:r>
              <a:rPr lang="en-US" dirty="0" smtClean="0"/>
              <a:t>Each layer of both TR matrices is the same as the first layer</a:t>
            </a:r>
          </a:p>
          <a:p>
            <a:r>
              <a:rPr lang="en-US" dirty="0" smtClean="0"/>
              <a:t>Neuron 1 acts the </a:t>
            </a:r>
            <a:r>
              <a:rPr lang="en-US" b="1" dirty="0" smtClean="0"/>
              <a:t>same</a:t>
            </a:r>
            <a:r>
              <a:rPr lang="en-US" dirty="0" smtClean="0"/>
              <a:t> whether Neuron 2 is in state a, b, or c</a:t>
            </a:r>
          </a:p>
          <a:p>
            <a:r>
              <a:rPr lang="en-US" dirty="0" smtClean="0"/>
              <a:t>Neuron 2 acts the </a:t>
            </a:r>
            <a:r>
              <a:rPr lang="en-US" b="1" dirty="0" smtClean="0"/>
              <a:t>same</a:t>
            </a:r>
            <a:r>
              <a:rPr lang="en-US" dirty="0" smtClean="0"/>
              <a:t> whether Neuron 1 is in state A or B</a:t>
            </a:r>
            <a:endParaRPr lang="en-US" dirty="0"/>
          </a:p>
        </p:txBody>
      </p:sp>
      <p:sp>
        <p:nvSpPr>
          <p:cNvPr id="16" name="Double Bracket 15"/>
          <p:cNvSpPr/>
          <p:nvPr/>
        </p:nvSpPr>
        <p:spPr>
          <a:xfrm>
            <a:off x="6819363" y="5067457"/>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.6 .1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.7 </a:t>
            </a:r>
            <a:r>
              <a:rPr lang="en-US" sz="3200" dirty="0">
                <a:solidFill>
                  <a:srgbClr val="FF0000"/>
                </a:solidFill>
                <a:latin typeface="Courier New" panose="02070309020205020404" pitchFamily="49" charset="0"/>
                <a:cs typeface="Courier New" panose="02070309020205020404" pitchFamily="49" charset="0"/>
              </a:rPr>
              <a:t>.1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1 .1 .8</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17" name="TextBox 16"/>
          <p:cNvSpPr txBox="1"/>
          <p:nvPr/>
        </p:nvSpPr>
        <p:spPr>
          <a:xfrm>
            <a:off x="5596615" y="5707000"/>
            <a:ext cx="987973" cy="584775"/>
          </a:xfrm>
          <a:prstGeom prst="rect">
            <a:avLst/>
          </a:prstGeom>
          <a:noFill/>
        </p:spPr>
        <p:txBody>
          <a:bodyPr wrap="square" rtlCol="0">
            <a:spAutoFit/>
          </a:bodyPr>
          <a:lstStyle/>
          <a:p>
            <a:r>
              <a:rPr lang="en-US" sz="3200" dirty="0" smtClean="0"/>
              <a:t>tr2 =</a:t>
            </a:r>
            <a:endParaRPr lang="en-US" sz="3200" dirty="0"/>
          </a:p>
        </p:txBody>
      </p:sp>
      <p:cxnSp>
        <p:nvCxnSpPr>
          <p:cNvPr id="18" name="Straight Connector 17"/>
          <p:cNvCxnSpPr/>
          <p:nvPr/>
        </p:nvCxnSpPr>
        <p:spPr>
          <a:xfrm flipH="1">
            <a:off x="6819364"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126384" y="4931467"/>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085930"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Double Bracket 20"/>
          <p:cNvSpPr/>
          <p:nvPr/>
        </p:nvSpPr>
        <p:spPr>
          <a:xfrm>
            <a:off x="2207984" y="5443645"/>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.7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5</a:t>
            </a:r>
            <a:r>
              <a:rPr lang="en-US" sz="3200" dirty="0" smtClean="0">
                <a:solidFill>
                  <a:srgbClr val="FF0000"/>
                </a:solidFill>
                <a:latin typeface="Courier New" panose="02070309020205020404" pitchFamily="49" charset="0"/>
                <a:cs typeface="Courier New" panose="02070309020205020404" pitchFamily="49" charset="0"/>
              </a:rPr>
              <a:t>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119411" y="5684304"/>
            <a:ext cx="987973" cy="584775"/>
          </a:xfrm>
          <a:prstGeom prst="rect">
            <a:avLst/>
          </a:prstGeom>
          <a:noFill/>
        </p:spPr>
        <p:txBody>
          <a:bodyPr wrap="square" rtlCol="0">
            <a:spAutoFit/>
          </a:bodyPr>
          <a:lstStyle/>
          <a:p>
            <a:r>
              <a:rPr lang="en-US" sz="3200" dirty="0" smtClean="0"/>
              <a:t>tr1 =</a:t>
            </a:r>
            <a:endParaRPr lang="en-US" sz="3200" dirty="0"/>
          </a:p>
        </p:txBody>
      </p:sp>
      <p:cxnSp>
        <p:nvCxnSpPr>
          <p:cNvPr id="23" name="Straight Connector 22"/>
          <p:cNvCxnSpPr/>
          <p:nvPr/>
        </p:nvCxnSpPr>
        <p:spPr>
          <a:xfrm flipH="1">
            <a:off x="2220590" y="3352074"/>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776368" y="3453565"/>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786543" y="4375724"/>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Double Bracket 25"/>
          <p:cNvSpPr/>
          <p:nvPr/>
        </p:nvSpPr>
        <p:spPr>
          <a:xfrm>
            <a:off x="2884525" y="4426539"/>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.7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.5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7" name="Double Bracket 26"/>
          <p:cNvSpPr/>
          <p:nvPr/>
        </p:nvSpPr>
        <p:spPr>
          <a:xfrm>
            <a:off x="3594179" y="3352074"/>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.7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.5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8" name="Double Bracket 27"/>
          <p:cNvSpPr/>
          <p:nvPr/>
        </p:nvSpPr>
        <p:spPr>
          <a:xfrm>
            <a:off x="7728509" y="3516391"/>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.6 .1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.2 .7 .1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.1 .1 .8</a:t>
            </a:r>
            <a:endParaRPr lang="en-US" sz="3200"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129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a:t>
            </a:r>
            <a:r>
              <a:rPr lang="en-US" dirty="0" smtClean="0"/>
              <a:t>one-way </a:t>
            </a:r>
            <a:r>
              <a:rPr lang="en-US" dirty="0"/>
              <a:t>interaction</a:t>
            </a:r>
          </a:p>
        </p:txBody>
      </p:sp>
      <p:sp>
        <p:nvSpPr>
          <p:cNvPr id="3" name="Content Placeholder 2"/>
          <p:cNvSpPr>
            <a:spLocks noGrp="1"/>
          </p:cNvSpPr>
          <p:nvPr>
            <p:ph idx="1"/>
          </p:nvPr>
        </p:nvSpPr>
        <p:spPr>
          <a:xfrm>
            <a:off x="832801" y="1608455"/>
            <a:ext cx="10515600" cy="2060409"/>
          </a:xfrm>
        </p:spPr>
        <p:txBody>
          <a:bodyPr>
            <a:normAutofit/>
          </a:bodyPr>
          <a:lstStyle/>
          <a:p>
            <a:r>
              <a:rPr lang="en-US" dirty="0" smtClean="0"/>
              <a:t>2</a:t>
            </a:r>
            <a:r>
              <a:rPr lang="en-US" baseline="30000" dirty="0" smtClean="0"/>
              <a:t>nd</a:t>
            </a:r>
            <a:r>
              <a:rPr lang="en-US" dirty="0" smtClean="0"/>
              <a:t> layer of tr2 is different than the first</a:t>
            </a:r>
          </a:p>
          <a:p>
            <a:r>
              <a:rPr lang="en-US" dirty="0" smtClean="0"/>
              <a:t>Neuron 1 acts the </a:t>
            </a:r>
            <a:r>
              <a:rPr lang="en-US" b="1" dirty="0" smtClean="0"/>
              <a:t>same</a:t>
            </a:r>
            <a:r>
              <a:rPr lang="en-US" dirty="0" smtClean="0"/>
              <a:t> whether Neuron 2 is in state a, b, or c</a:t>
            </a:r>
          </a:p>
          <a:p>
            <a:r>
              <a:rPr lang="en-US" dirty="0" smtClean="0"/>
              <a:t>Neuron 2 acts </a:t>
            </a:r>
            <a:r>
              <a:rPr lang="en-US" b="1" dirty="0" smtClean="0"/>
              <a:t>differently </a:t>
            </a:r>
            <a:r>
              <a:rPr lang="en-US" dirty="0" smtClean="0"/>
              <a:t>when Neuron 1 is in state B</a:t>
            </a:r>
            <a:endParaRPr lang="en-US" dirty="0"/>
          </a:p>
        </p:txBody>
      </p:sp>
      <p:sp>
        <p:nvSpPr>
          <p:cNvPr id="16" name="Double Bracket 15"/>
          <p:cNvSpPr/>
          <p:nvPr/>
        </p:nvSpPr>
        <p:spPr>
          <a:xfrm>
            <a:off x="6819363" y="5067457"/>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.6 .1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.7 </a:t>
            </a:r>
            <a:r>
              <a:rPr lang="en-US" sz="3200" dirty="0">
                <a:solidFill>
                  <a:srgbClr val="FF0000"/>
                </a:solidFill>
                <a:latin typeface="Courier New" panose="02070309020205020404" pitchFamily="49" charset="0"/>
                <a:cs typeface="Courier New" panose="02070309020205020404" pitchFamily="49" charset="0"/>
              </a:rPr>
              <a:t>.1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1 .1 .8</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17" name="TextBox 16"/>
          <p:cNvSpPr txBox="1"/>
          <p:nvPr/>
        </p:nvSpPr>
        <p:spPr>
          <a:xfrm>
            <a:off x="5596615" y="5707000"/>
            <a:ext cx="987973" cy="584775"/>
          </a:xfrm>
          <a:prstGeom prst="rect">
            <a:avLst/>
          </a:prstGeom>
          <a:noFill/>
        </p:spPr>
        <p:txBody>
          <a:bodyPr wrap="square" rtlCol="0">
            <a:spAutoFit/>
          </a:bodyPr>
          <a:lstStyle/>
          <a:p>
            <a:r>
              <a:rPr lang="en-US" sz="3200" dirty="0" smtClean="0"/>
              <a:t>tr2 =</a:t>
            </a:r>
            <a:endParaRPr lang="en-US" sz="3200" dirty="0"/>
          </a:p>
        </p:txBody>
      </p:sp>
      <p:cxnSp>
        <p:nvCxnSpPr>
          <p:cNvPr id="18" name="Straight Connector 17"/>
          <p:cNvCxnSpPr/>
          <p:nvPr/>
        </p:nvCxnSpPr>
        <p:spPr>
          <a:xfrm flipH="1">
            <a:off x="6819364"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126384" y="4931467"/>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085930"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Double Bracket 20"/>
          <p:cNvSpPr/>
          <p:nvPr/>
        </p:nvSpPr>
        <p:spPr>
          <a:xfrm>
            <a:off x="2207984" y="5443645"/>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.7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5</a:t>
            </a:r>
            <a:r>
              <a:rPr lang="en-US" sz="3200" dirty="0" smtClean="0">
                <a:solidFill>
                  <a:srgbClr val="FF0000"/>
                </a:solidFill>
                <a:latin typeface="Courier New" panose="02070309020205020404" pitchFamily="49" charset="0"/>
                <a:cs typeface="Courier New" panose="02070309020205020404" pitchFamily="49" charset="0"/>
              </a:rPr>
              <a:t>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119411" y="5684304"/>
            <a:ext cx="987973" cy="584775"/>
          </a:xfrm>
          <a:prstGeom prst="rect">
            <a:avLst/>
          </a:prstGeom>
          <a:noFill/>
        </p:spPr>
        <p:txBody>
          <a:bodyPr wrap="square" rtlCol="0">
            <a:spAutoFit/>
          </a:bodyPr>
          <a:lstStyle/>
          <a:p>
            <a:r>
              <a:rPr lang="en-US" sz="3200" dirty="0" smtClean="0"/>
              <a:t>tr1 =</a:t>
            </a:r>
            <a:endParaRPr lang="en-US" sz="3200" dirty="0"/>
          </a:p>
        </p:txBody>
      </p:sp>
      <p:cxnSp>
        <p:nvCxnSpPr>
          <p:cNvPr id="23" name="Straight Connector 22"/>
          <p:cNvCxnSpPr/>
          <p:nvPr/>
        </p:nvCxnSpPr>
        <p:spPr>
          <a:xfrm flipH="1">
            <a:off x="2220590" y="3352074"/>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776368" y="3453565"/>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786543" y="4375724"/>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Double Bracket 25"/>
          <p:cNvSpPr/>
          <p:nvPr/>
        </p:nvSpPr>
        <p:spPr>
          <a:xfrm>
            <a:off x="2884525" y="4426539"/>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.7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.5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7" name="Double Bracket 26"/>
          <p:cNvSpPr/>
          <p:nvPr/>
        </p:nvSpPr>
        <p:spPr>
          <a:xfrm>
            <a:off x="3594179" y="3352074"/>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a:solidFill>
                  <a:srgbClr val="FF0000"/>
                </a:solidFill>
                <a:latin typeface="Courier New" panose="02070309020205020404" pitchFamily="49" charset="0"/>
                <a:cs typeface="Courier New" panose="02070309020205020404" pitchFamily="49" charset="0"/>
              </a:rPr>
              <a:t>.7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.5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8" name="Double Bracket 27"/>
          <p:cNvSpPr/>
          <p:nvPr/>
        </p:nvSpPr>
        <p:spPr>
          <a:xfrm>
            <a:off x="7728509" y="3516391"/>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.4 .4 .2</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.2 </a:t>
            </a:r>
            <a:r>
              <a:rPr lang="en-US" sz="3200" dirty="0" smtClean="0">
                <a:solidFill>
                  <a:srgbClr val="FF0000"/>
                </a:solidFill>
                <a:latin typeface="Courier New" panose="02070309020205020404" pitchFamily="49" charset="0"/>
                <a:cs typeface="Courier New" panose="02070309020205020404" pitchFamily="49" charset="0"/>
              </a:rPr>
              <a:t>.5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.3 .3 .4</a:t>
            </a:r>
            <a:endParaRPr lang="en-US" sz="3200"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0374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a:t>
            </a:r>
            <a:r>
              <a:rPr lang="en-US" dirty="0" smtClean="0"/>
              <a:t>: bi-directional interaction</a:t>
            </a:r>
            <a:endParaRPr lang="en-US" dirty="0"/>
          </a:p>
        </p:txBody>
      </p:sp>
      <p:sp>
        <p:nvSpPr>
          <p:cNvPr id="3" name="Content Placeholder 2"/>
          <p:cNvSpPr>
            <a:spLocks noGrp="1"/>
          </p:cNvSpPr>
          <p:nvPr>
            <p:ph idx="1"/>
          </p:nvPr>
        </p:nvSpPr>
        <p:spPr>
          <a:xfrm>
            <a:off x="832801" y="1608455"/>
            <a:ext cx="10515600" cy="2060409"/>
          </a:xfrm>
        </p:spPr>
        <p:txBody>
          <a:bodyPr>
            <a:normAutofit/>
          </a:bodyPr>
          <a:lstStyle/>
          <a:p>
            <a:r>
              <a:rPr lang="en-US" dirty="0" smtClean="0"/>
              <a:t>Layers of </a:t>
            </a:r>
            <a:r>
              <a:rPr lang="en-US" i="1" dirty="0" smtClean="0"/>
              <a:t>both</a:t>
            </a:r>
            <a:r>
              <a:rPr lang="en-US" dirty="0" smtClean="0"/>
              <a:t> TR matrices are different</a:t>
            </a:r>
          </a:p>
          <a:p>
            <a:r>
              <a:rPr lang="en-US" dirty="0" smtClean="0"/>
              <a:t>Neuron 1 acts </a:t>
            </a:r>
            <a:r>
              <a:rPr lang="en-US" b="1" dirty="0"/>
              <a:t>differently </a:t>
            </a:r>
            <a:r>
              <a:rPr lang="en-US" dirty="0" smtClean="0"/>
              <a:t>when Neuron 2 is in state b or c</a:t>
            </a:r>
          </a:p>
          <a:p>
            <a:r>
              <a:rPr lang="en-US" dirty="0"/>
              <a:t>Neuron 2 acts </a:t>
            </a:r>
            <a:r>
              <a:rPr lang="en-US" b="1" dirty="0" smtClean="0"/>
              <a:t>differently </a:t>
            </a:r>
            <a:r>
              <a:rPr lang="en-US" dirty="0"/>
              <a:t>when Neuron 1 is in state B</a:t>
            </a:r>
          </a:p>
        </p:txBody>
      </p:sp>
      <p:sp>
        <p:nvSpPr>
          <p:cNvPr id="17" name="TextBox 16"/>
          <p:cNvSpPr txBox="1"/>
          <p:nvPr/>
        </p:nvSpPr>
        <p:spPr>
          <a:xfrm>
            <a:off x="5596615" y="5707000"/>
            <a:ext cx="987973" cy="584775"/>
          </a:xfrm>
          <a:prstGeom prst="rect">
            <a:avLst/>
          </a:prstGeom>
          <a:noFill/>
        </p:spPr>
        <p:txBody>
          <a:bodyPr wrap="square" rtlCol="0">
            <a:spAutoFit/>
          </a:bodyPr>
          <a:lstStyle/>
          <a:p>
            <a:r>
              <a:rPr lang="en-US" sz="3200" dirty="0" smtClean="0"/>
              <a:t>tr2 =</a:t>
            </a:r>
            <a:endParaRPr lang="en-US" sz="3200" dirty="0"/>
          </a:p>
        </p:txBody>
      </p:sp>
      <p:sp>
        <p:nvSpPr>
          <p:cNvPr id="21" name="Double Bracket 20"/>
          <p:cNvSpPr/>
          <p:nvPr/>
        </p:nvSpPr>
        <p:spPr>
          <a:xfrm>
            <a:off x="2207984" y="5443645"/>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.7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a:t>
            </a:r>
            <a:r>
              <a:rPr lang="en-US" sz="3200" dirty="0">
                <a:solidFill>
                  <a:srgbClr val="FF0000"/>
                </a:solidFill>
                <a:latin typeface="Courier New" panose="02070309020205020404" pitchFamily="49" charset="0"/>
                <a:cs typeface="Courier New" panose="02070309020205020404" pitchFamily="49" charset="0"/>
              </a:rPr>
              <a:t>5</a:t>
            </a:r>
            <a:r>
              <a:rPr lang="en-US" sz="3200" dirty="0" smtClean="0">
                <a:solidFill>
                  <a:srgbClr val="FF0000"/>
                </a:solidFill>
                <a:latin typeface="Courier New" panose="02070309020205020404" pitchFamily="49" charset="0"/>
                <a:cs typeface="Courier New" panose="02070309020205020404" pitchFamily="49" charset="0"/>
              </a:rPr>
              <a:t> .5</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119411" y="5684304"/>
            <a:ext cx="987973" cy="584775"/>
          </a:xfrm>
          <a:prstGeom prst="rect">
            <a:avLst/>
          </a:prstGeom>
          <a:noFill/>
        </p:spPr>
        <p:txBody>
          <a:bodyPr wrap="square" rtlCol="0">
            <a:spAutoFit/>
          </a:bodyPr>
          <a:lstStyle/>
          <a:p>
            <a:r>
              <a:rPr lang="en-US" sz="3200" dirty="0" smtClean="0"/>
              <a:t>tr1 =</a:t>
            </a:r>
            <a:endParaRPr lang="en-US" sz="3200" dirty="0"/>
          </a:p>
        </p:txBody>
      </p:sp>
      <p:cxnSp>
        <p:nvCxnSpPr>
          <p:cNvPr id="23" name="Straight Connector 22"/>
          <p:cNvCxnSpPr/>
          <p:nvPr/>
        </p:nvCxnSpPr>
        <p:spPr>
          <a:xfrm flipH="1">
            <a:off x="2220590" y="3352074"/>
            <a:ext cx="1406674" cy="21980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776368" y="3453565"/>
            <a:ext cx="1291979" cy="20597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786543" y="4375724"/>
            <a:ext cx="1353082" cy="2029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Double Bracket 25"/>
          <p:cNvSpPr/>
          <p:nvPr/>
        </p:nvSpPr>
        <p:spPr>
          <a:xfrm>
            <a:off x="2884525" y="4426539"/>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.5 .5</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.4 .6</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7" name="Double Bracket 26"/>
          <p:cNvSpPr/>
          <p:nvPr/>
        </p:nvSpPr>
        <p:spPr>
          <a:xfrm>
            <a:off x="3594179" y="3352074"/>
            <a:ext cx="1578559" cy="1067920"/>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.2 .8</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.1 .9</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29" name="Double Bracket 28"/>
          <p:cNvSpPr/>
          <p:nvPr/>
        </p:nvSpPr>
        <p:spPr>
          <a:xfrm>
            <a:off x="6819363" y="5067457"/>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.6 .1 .3</a:t>
            </a:r>
            <a:endParaRPr lang="en-US" sz="3200" baseline="-25000" dirty="0" smtClean="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.2 .7 </a:t>
            </a:r>
            <a:r>
              <a:rPr lang="en-US" sz="3200" dirty="0">
                <a:solidFill>
                  <a:srgbClr val="FF0000"/>
                </a:solidFill>
                <a:latin typeface="Courier New" panose="02070309020205020404" pitchFamily="49" charset="0"/>
                <a:cs typeface="Courier New" panose="02070309020205020404" pitchFamily="49" charset="0"/>
              </a:rPr>
              <a:t>.1</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a:t>
            </a:r>
            <a:r>
              <a:rPr lang="en-US" sz="3200" dirty="0" smtClean="0">
                <a:solidFill>
                  <a:srgbClr val="FF0000"/>
                </a:solidFill>
                <a:latin typeface="Courier New" panose="02070309020205020404" pitchFamily="49" charset="0"/>
                <a:cs typeface="Courier New" panose="02070309020205020404" pitchFamily="49" charset="0"/>
              </a:rPr>
              <a:t>1 .1 .8</a:t>
            </a:r>
            <a:endParaRPr lang="en-US" sz="3200" baseline="-25000" dirty="0">
              <a:solidFill>
                <a:srgbClr val="FF0000"/>
              </a:solidFill>
              <a:latin typeface="Courier New" panose="02070309020205020404" pitchFamily="49" charset="0"/>
              <a:cs typeface="Courier New" panose="02070309020205020404" pitchFamily="49" charset="0"/>
            </a:endParaRPr>
          </a:p>
        </p:txBody>
      </p:sp>
      <p:sp>
        <p:nvSpPr>
          <p:cNvPr id="30" name="TextBox 29"/>
          <p:cNvSpPr txBox="1"/>
          <p:nvPr/>
        </p:nvSpPr>
        <p:spPr>
          <a:xfrm>
            <a:off x="5596615" y="5707000"/>
            <a:ext cx="987973" cy="584775"/>
          </a:xfrm>
          <a:prstGeom prst="rect">
            <a:avLst/>
          </a:prstGeom>
          <a:noFill/>
        </p:spPr>
        <p:txBody>
          <a:bodyPr wrap="square" rtlCol="0">
            <a:spAutoFit/>
          </a:bodyPr>
          <a:lstStyle/>
          <a:p>
            <a:r>
              <a:rPr lang="en-US" sz="3200" dirty="0" smtClean="0"/>
              <a:t>tr2 =</a:t>
            </a:r>
            <a:endParaRPr lang="en-US" sz="3200" dirty="0"/>
          </a:p>
        </p:txBody>
      </p:sp>
      <p:cxnSp>
        <p:nvCxnSpPr>
          <p:cNvPr id="31" name="Straight Connector 30"/>
          <p:cNvCxnSpPr/>
          <p:nvPr/>
        </p:nvCxnSpPr>
        <p:spPr>
          <a:xfrm flipH="1">
            <a:off x="6819364"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126384" y="4931467"/>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085930" y="3584033"/>
            <a:ext cx="909145" cy="1551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Double Bracket 33"/>
          <p:cNvSpPr/>
          <p:nvPr/>
        </p:nvSpPr>
        <p:spPr>
          <a:xfrm>
            <a:off x="7728509" y="3516391"/>
            <a:ext cx="2307020"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solidFill>
                  <a:srgbClr val="FF0000"/>
                </a:solidFill>
                <a:latin typeface="Courier New" panose="02070309020205020404" pitchFamily="49" charset="0"/>
                <a:cs typeface="Courier New" panose="02070309020205020404" pitchFamily="49" charset="0"/>
              </a:rPr>
              <a:t>.4 .4 .2</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a:solidFill>
                  <a:srgbClr val="FF0000"/>
                </a:solidFill>
                <a:latin typeface="Courier New" panose="02070309020205020404" pitchFamily="49" charset="0"/>
                <a:cs typeface="Courier New" panose="02070309020205020404" pitchFamily="49" charset="0"/>
              </a:rPr>
              <a:t>.2 </a:t>
            </a:r>
            <a:r>
              <a:rPr lang="en-US" sz="3200" dirty="0" smtClean="0">
                <a:solidFill>
                  <a:srgbClr val="FF0000"/>
                </a:solidFill>
                <a:latin typeface="Courier New" panose="02070309020205020404" pitchFamily="49" charset="0"/>
                <a:cs typeface="Courier New" panose="02070309020205020404" pitchFamily="49" charset="0"/>
              </a:rPr>
              <a:t>.5 .3</a:t>
            </a:r>
            <a:endParaRPr lang="en-US" sz="3200" baseline="-25000" dirty="0">
              <a:solidFill>
                <a:srgbClr val="FF0000"/>
              </a:solidFill>
              <a:latin typeface="Courier New" panose="02070309020205020404" pitchFamily="49" charset="0"/>
              <a:cs typeface="Courier New" panose="02070309020205020404" pitchFamily="49" charset="0"/>
            </a:endParaRPr>
          </a:p>
          <a:p>
            <a:pPr algn="ctr"/>
            <a:r>
              <a:rPr lang="en-US" sz="3200" dirty="0" smtClean="0">
                <a:solidFill>
                  <a:srgbClr val="FF0000"/>
                </a:solidFill>
                <a:latin typeface="Courier New" panose="02070309020205020404" pitchFamily="49" charset="0"/>
                <a:cs typeface="Courier New" panose="02070309020205020404" pitchFamily="49" charset="0"/>
              </a:rPr>
              <a:t>.3 .3 .4</a:t>
            </a:r>
            <a:endParaRPr lang="en-US" sz="3200"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0374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Quantifying connectivity %TODO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all layers the same, it’s </a:t>
            </a:r>
            <a:r>
              <a:rPr lang="en-US" dirty="0" smtClean="0"/>
              <a:t>obvious – difference between layers is zero, therefore zero connectivity</a:t>
            </a:r>
            <a:endParaRPr lang="en-US" dirty="0" smtClean="0"/>
          </a:p>
          <a:p>
            <a:r>
              <a:rPr lang="en-US" dirty="0" smtClean="0"/>
              <a:t>If there are only two layers, simply sum(abs(layer1-layer2)) -&gt; smaller number means less </a:t>
            </a:r>
            <a:r>
              <a:rPr lang="en-US" dirty="0" smtClean="0"/>
              <a:t>connectivity</a:t>
            </a:r>
            <a:endParaRPr lang="en-US" dirty="0" smtClean="0"/>
          </a:p>
          <a:p>
            <a:r>
              <a:rPr lang="en-US" dirty="0" smtClean="0"/>
              <a:t>What happens with partial connectivity</a:t>
            </a:r>
            <a:r>
              <a:rPr lang="en-US" dirty="0" smtClean="0"/>
              <a:t>? (e.g. L1 and L2 are the same but L3 is different)</a:t>
            </a:r>
          </a:p>
          <a:p>
            <a:r>
              <a:rPr lang="en-US" dirty="0" smtClean="0"/>
              <a:t>Ideas: subtract every unique combination of 2 layers from each other (N-choose-2 </a:t>
            </a:r>
            <a:r>
              <a:rPr lang="en-US" dirty="0" err="1" smtClean="0"/>
              <a:t>combinaitons</a:t>
            </a:r>
            <a:r>
              <a:rPr lang="en-US" dirty="0" smtClean="0"/>
              <a:t>,  N is probably less than 5 since probably no more than 5 states so not too many)</a:t>
            </a:r>
          </a:p>
          <a:p>
            <a:r>
              <a:rPr lang="en-US" dirty="0" smtClean="0"/>
              <a:t>Questions: do I look for the total difference or the average per entry in the matrix? Or just create a matrix of differences? The latter will give th</a:t>
            </a:r>
            <a:r>
              <a:rPr lang="en-US" dirty="0" smtClean="0"/>
              <a:t>e most detailed information about exactly when and where the neurons interact</a:t>
            </a:r>
          </a:p>
        </p:txBody>
      </p:sp>
    </p:spTree>
    <p:extLst>
      <p:ext uri="{BB962C8B-B14F-4D97-AF65-F5344CB8AC3E}">
        <p14:creationId xmlns:p14="http://schemas.microsoft.com/office/powerpoint/2010/main" val="1665032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function %TODO</a:t>
            </a:r>
          </a:p>
        </p:txBody>
      </p:sp>
      <p:sp>
        <p:nvSpPr>
          <p:cNvPr id="3" name="Content Placeholder 2"/>
          <p:cNvSpPr>
            <a:spLocks noGrp="1"/>
          </p:cNvSpPr>
          <p:nvPr>
            <p:ph idx="1"/>
          </p:nvPr>
        </p:nvSpPr>
        <p:spPr/>
        <p:txBody>
          <a:bodyPr/>
          <a:lstStyle/>
          <a:p>
            <a:r>
              <a:rPr lang="en-US" dirty="0" smtClean="0"/>
              <a:t>How do we know that running 2-D HMM gives us better results than simply running 1-D</a:t>
            </a:r>
            <a:r>
              <a:rPr lang="en-US" dirty="0" smtClean="0"/>
              <a:t>?</a:t>
            </a:r>
          </a:p>
          <a:p>
            <a:r>
              <a:rPr lang="en-US" dirty="0" smtClean="0"/>
              <a:t>A goal function looks for:</a:t>
            </a:r>
          </a:p>
          <a:p>
            <a:pPr lvl="1"/>
            <a:r>
              <a:rPr lang="en-US" dirty="0" smtClean="0"/>
              <a:t>“Confidence” – e.g. numbers in E matrix are close to 1 or 0</a:t>
            </a:r>
          </a:p>
          <a:p>
            <a:pPr lvl="1"/>
            <a:endParaRPr lang="en-US" dirty="0" smtClean="0"/>
          </a:p>
        </p:txBody>
      </p:sp>
    </p:spTree>
    <p:extLst>
      <p:ext uri="{BB962C8B-B14F-4D97-AF65-F5344CB8AC3E}">
        <p14:creationId xmlns:p14="http://schemas.microsoft.com/office/powerpoint/2010/main" val="23927829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2D to extend to N dimensions</a:t>
            </a:r>
            <a:endParaRPr lang="en-US" dirty="0"/>
          </a:p>
        </p:txBody>
      </p:sp>
      <p:sp>
        <p:nvSpPr>
          <p:cNvPr id="3" name="Content Placeholder 2"/>
          <p:cNvSpPr>
            <a:spLocks noGrp="1"/>
          </p:cNvSpPr>
          <p:nvPr>
            <p:ph idx="1"/>
          </p:nvPr>
        </p:nvSpPr>
        <p:spPr>
          <a:xfrm>
            <a:off x="838200" y="1825625"/>
            <a:ext cx="5924909" cy="4351338"/>
          </a:xfrm>
        </p:spPr>
        <p:txBody>
          <a:bodyPr/>
          <a:lstStyle/>
          <a:p>
            <a:pPr marL="0" indent="0">
              <a:buNone/>
            </a:pPr>
            <a:r>
              <a:rPr lang="en-US" dirty="0" smtClean="0"/>
              <a:t>Two similar ways :</a:t>
            </a:r>
          </a:p>
          <a:p>
            <a:pPr marL="514350" indent="-514350">
              <a:buAutoNum type="arabicParenR"/>
            </a:pPr>
            <a:r>
              <a:rPr lang="en-US" dirty="0" smtClean="0"/>
              <a:t>Run one iteration of hmmtrain2d on each pair of neurons consecutively until convergence is reached for all TR matrices.</a:t>
            </a:r>
          </a:p>
          <a:p>
            <a:pPr marL="514350" indent="-514350">
              <a:buAutoNum type="arabicParenR"/>
            </a:pPr>
            <a:r>
              <a:rPr lang="en-US" dirty="0" smtClean="0"/>
              <a:t>Run hmmtrain2d until convergence on one pair, then move on to the next pair. Repeat as necessary until convergence for all pairs. </a:t>
            </a:r>
            <a:endParaRPr lang="en-US" dirty="0" smtClean="0"/>
          </a:p>
        </p:txBody>
      </p:sp>
      <p:sp>
        <p:nvSpPr>
          <p:cNvPr id="5" name="Hexagon 4"/>
          <p:cNvSpPr/>
          <p:nvPr/>
        </p:nvSpPr>
        <p:spPr>
          <a:xfrm>
            <a:off x="7614250" y="2392390"/>
            <a:ext cx="1708030" cy="1466491"/>
          </a:xfrm>
          <a:prstGeom prst="hexagon">
            <a:avLst/>
          </a:prstGeom>
          <a:solidFill>
            <a:srgbClr val="E2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Neuron 1</a:t>
            </a:r>
            <a:endParaRPr lang="en-US" sz="2400" dirty="0">
              <a:solidFill>
                <a:schemeClr val="tx1"/>
              </a:solidFill>
            </a:endParaRPr>
          </a:p>
        </p:txBody>
      </p:sp>
      <p:sp>
        <p:nvSpPr>
          <p:cNvPr id="6" name="Hexagon 5"/>
          <p:cNvSpPr/>
          <p:nvPr/>
        </p:nvSpPr>
        <p:spPr>
          <a:xfrm>
            <a:off x="9805359" y="1659145"/>
            <a:ext cx="1708030" cy="1466491"/>
          </a:xfrm>
          <a:prstGeom prst="hexagon">
            <a:avLst/>
          </a:prstGeom>
          <a:solidFill>
            <a:srgbClr val="E2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Neuron 2</a:t>
            </a:r>
            <a:endParaRPr lang="en-US" sz="2400" dirty="0">
              <a:solidFill>
                <a:schemeClr val="tx1"/>
              </a:solidFill>
            </a:endParaRPr>
          </a:p>
        </p:txBody>
      </p:sp>
      <p:sp>
        <p:nvSpPr>
          <p:cNvPr id="7" name="Hexagon 6"/>
          <p:cNvSpPr/>
          <p:nvPr/>
        </p:nvSpPr>
        <p:spPr>
          <a:xfrm>
            <a:off x="9543693" y="3858881"/>
            <a:ext cx="1708030" cy="1466491"/>
          </a:xfrm>
          <a:prstGeom prst="hexagon">
            <a:avLst/>
          </a:prstGeom>
          <a:solidFill>
            <a:srgbClr val="E2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Neuron 3</a:t>
            </a:r>
            <a:endParaRPr lang="en-US" sz="2400" dirty="0">
              <a:solidFill>
                <a:schemeClr val="tx1"/>
              </a:solidFill>
            </a:endParaRPr>
          </a:p>
        </p:txBody>
      </p:sp>
      <p:cxnSp>
        <p:nvCxnSpPr>
          <p:cNvPr id="9" name="Straight Arrow Connector 8"/>
          <p:cNvCxnSpPr/>
          <p:nvPr/>
        </p:nvCxnSpPr>
        <p:spPr>
          <a:xfrm flipH="1" flipV="1">
            <a:off x="9107967" y="3630282"/>
            <a:ext cx="607984" cy="652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466717" y="3168770"/>
            <a:ext cx="192657" cy="690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01150" y="3419475"/>
            <a:ext cx="604209" cy="595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0225088" y="3151829"/>
            <a:ext cx="241630" cy="658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126297" y="2570572"/>
            <a:ext cx="753914" cy="11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239250" y="2786063"/>
            <a:ext cx="718509" cy="119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rot="20495031">
            <a:off x="7086625" y="2073067"/>
            <a:ext cx="4833257" cy="1220743"/>
          </a:xfrm>
          <a:prstGeom prst="ellipse">
            <a:avLst/>
          </a:prstGeom>
          <a:solidFill>
            <a:schemeClr val="accent1">
              <a:lumMod val="20000"/>
              <a:lumOff val="80000"/>
              <a:alpha val="47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2232540">
            <a:off x="6995330" y="3199628"/>
            <a:ext cx="4833257" cy="1220743"/>
          </a:xfrm>
          <a:prstGeom prst="ellipse">
            <a:avLst/>
          </a:prstGeom>
          <a:solidFill>
            <a:schemeClr val="accent1">
              <a:lumMod val="20000"/>
              <a:lumOff val="80000"/>
              <a:alpha val="47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rot="16757155">
            <a:off x="8072491" y="2870542"/>
            <a:ext cx="4833257" cy="1220743"/>
          </a:xfrm>
          <a:prstGeom prst="ellipse">
            <a:avLst/>
          </a:prstGeom>
          <a:solidFill>
            <a:schemeClr val="accent1">
              <a:lumMod val="20000"/>
              <a:lumOff val="80000"/>
              <a:alpha val="47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225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Chains</a:t>
            </a:r>
            <a:endParaRPr lang="en-US" dirty="0"/>
          </a:p>
        </p:txBody>
      </p:sp>
      <p:sp>
        <p:nvSpPr>
          <p:cNvPr id="18" name="Rectangle 17"/>
          <p:cNvSpPr/>
          <p:nvPr/>
        </p:nvSpPr>
        <p:spPr>
          <a:xfrm>
            <a:off x="5522999" y="3841378"/>
            <a:ext cx="942441" cy="521944"/>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0</a:t>
            </a:r>
            <a:r>
              <a:rPr lang="en-US" dirty="0" smtClean="0"/>
              <a:t>=A</a:t>
            </a:r>
            <a:endParaRPr lang="en-US" dirty="0"/>
          </a:p>
        </p:txBody>
      </p:sp>
      <p:cxnSp>
        <p:nvCxnSpPr>
          <p:cNvPr id="25" name="Straight Arrow Connector 24"/>
          <p:cNvCxnSpPr/>
          <p:nvPr/>
        </p:nvCxnSpPr>
        <p:spPr>
          <a:xfrm>
            <a:off x="6463811" y="4125227"/>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032131" y="3840216"/>
            <a:ext cx="321669" cy="369332"/>
          </a:xfrm>
          <a:prstGeom prst="rect">
            <a:avLst/>
          </a:prstGeom>
          <a:noFill/>
        </p:spPr>
        <p:txBody>
          <a:bodyPr wrap="square" rtlCol="0">
            <a:spAutoFit/>
          </a:bodyPr>
          <a:lstStyle/>
          <a:p>
            <a:r>
              <a:rPr lang="en-US" dirty="0" smtClean="0"/>
              <a:t>…</a:t>
            </a:r>
            <a:endParaRPr lang="en-US" dirty="0"/>
          </a:p>
        </p:txBody>
      </p:sp>
      <p:sp>
        <p:nvSpPr>
          <p:cNvPr id="36" name="TextBox 35"/>
          <p:cNvSpPr txBox="1"/>
          <p:nvPr/>
        </p:nvSpPr>
        <p:spPr>
          <a:xfrm>
            <a:off x="8330688" y="3420507"/>
            <a:ext cx="672662" cy="369332"/>
          </a:xfrm>
          <a:prstGeom prst="rect">
            <a:avLst/>
          </a:prstGeom>
          <a:noFill/>
        </p:spPr>
        <p:txBody>
          <a:bodyPr wrap="square" rtlCol="0">
            <a:spAutoFit/>
          </a:bodyPr>
          <a:lstStyle/>
          <a:p>
            <a:r>
              <a:rPr lang="en-US" dirty="0" smtClean="0"/>
              <a:t>t = 2</a:t>
            </a:r>
            <a:endParaRPr lang="en-US" dirty="0"/>
          </a:p>
        </p:txBody>
      </p:sp>
      <p:sp>
        <p:nvSpPr>
          <p:cNvPr id="37" name="TextBox 36"/>
          <p:cNvSpPr txBox="1"/>
          <p:nvPr/>
        </p:nvSpPr>
        <p:spPr>
          <a:xfrm>
            <a:off x="6981683" y="3437783"/>
            <a:ext cx="672662" cy="369332"/>
          </a:xfrm>
          <a:prstGeom prst="rect">
            <a:avLst/>
          </a:prstGeom>
          <a:noFill/>
        </p:spPr>
        <p:txBody>
          <a:bodyPr wrap="square" rtlCol="0">
            <a:spAutoFit/>
          </a:bodyPr>
          <a:lstStyle/>
          <a:p>
            <a:r>
              <a:rPr lang="en-US" dirty="0" smtClean="0"/>
              <a:t>t = 1</a:t>
            </a:r>
            <a:endParaRPr lang="en-US" dirty="0"/>
          </a:p>
        </p:txBody>
      </p:sp>
      <p:sp>
        <p:nvSpPr>
          <p:cNvPr id="38" name="TextBox 37"/>
          <p:cNvSpPr txBox="1"/>
          <p:nvPr/>
        </p:nvSpPr>
        <p:spPr>
          <a:xfrm>
            <a:off x="5491640" y="3428724"/>
            <a:ext cx="1359029" cy="369332"/>
          </a:xfrm>
          <a:prstGeom prst="rect">
            <a:avLst/>
          </a:prstGeom>
          <a:noFill/>
        </p:spPr>
        <p:txBody>
          <a:bodyPr wrap="square" rtlCol="0">
            <a:spAutoFit/>
          </a:bodyPr>
          <a:lstStyle/>
          <a:p>
            <a:r>
              <a:rPr lang="en-US" dirty="0" smtClean="0"/>
              <a:t>time = 0</a:t>
            </a:r>
            <a:endParaRPr lang="en-US" dirty="0"/>
          </a:p>
        </p:txBody>
      </p:sp>
      <p:sp>
        <p:nvSpPr>
          <p:cNvPr id="39" name="TextBox 38"/>
          <p:cNvSpPr txBox="1"/>
          <p:nvPr/>
        </p:nvSpPr>
        <p:spPr>
          <a:xfrm>
            <a:off x="9729261" y="3408138"/>
            <a:ext cx="672662" cy="369332"/>
          </a:xfrm>
          <a:prstGeom prst="rect">
            <a:avLst/>
          </a:prstGeom>
          <a:noFill/>
        </p:spPr>
        <p:txBody>
          <a:bodyPr wrap="square" rtlCol="0">
            <a:spAutoFit/>
          </a:bodyPr>
          <a:lstStyle/>
          <a:p>
            <a:r>
              <a:rPr lang="en-US" dirty="0" smtClean="0"/>
              <a:t>t = 3</a:t>
            </a:r>
            <a:endParaRPr lang="en-US" dirty="0"/>
          </a:p>
        </p:txBody>
      </p:sp>
      <p:sp>
        <p:nvSpPr>
          <p:cNvPr id="41" name="TextBox 40"/>
          <p:cNvSpPr txBox="1"/>
          <p:nvPr/>
        </p:nvSpPr>
        <p:spPr>
          <a:xfrm>
            <a:off x="11032130" y="3380586"/>
            <a:ext cx="321669" cy="369332"/>
          </a:xfrm>
          <a:prstGeom prst="rect">
            <a:avLst/>
          </a:prstGeom>
          <a:noFill/>
        </p:spPr>
        <p:txBody>
          <a:bodyPr wrap="square" rtlCol="0">
            <a:spAutoFit/>
          </a:bodyPr>
          <a:lstStyle/>
          <a:p>
            <a:r>
              <a:rPr lang="en-US" dirty="0" smtClean="0"/>
              <a:t>…</a:t>
            </a:r>
            <a:endParaRPr lang="en-US" dirty="0"/>
          </a:p>
        </p:txBody>
      </p:sp>
      <p:sp>
        <p:nvSpPr>
          <p:cNvPr id="42" name="Rectangle 41"/>
          <p:cNvSpPr/>
          <p:nvPr/>
        </p:nvSpPr>
        <p:spPr>
          <a:xfrm>
            <a:off x="2745026" y="2785646"/>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3" name="Rectangle 42"/>
          <p:cNvSpPr/>
          <p:nvPr/>
        </p:nvSpPr>
        <p:spPr>
          <a:xfrm>
            <a:off x="1001766" y="3976877"/>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4" name="Rectangle 43"/>
          <p:cNvSpPr/>
          <p:nvPr/>
        </p:nvSpPr>
        <p:spPr>
          <a:xfrm>
            <a:off x="2905564" y="477022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8" name="Straight Arrow Connector 67"/>
          <p:cNvCxnSpPr/>
          <p:nvPr/>
        </p:nvCxnSpPr>
        <p:spPr>
          <a:xfrm flipV="1">
            <a:off x="1157028" y="2935283"/>
            <a:ext cx="1617475" cy="1014700"/>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397599" y="3103693"/>
            <a:ext cx="1347427" cy="868340"/>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096948" y="3287531"/>
            <a:ext cx="98407" cy="1490612"/>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2936597" y="3282732"/>
            <a:ext cx="78571" cy="1474783"/>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1519656" y="4124065"/>
            <a:ext cx="1363690" cy="777765"/>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521551" y="4326405"/>
            <a:ext cx="1363690" cy="732884"/>
          </a:xfrm>
          <a:prstGeom prst="straightConnector1">
            <a:avLst/>
          </a:prstGeom>
          <a:ln w="2540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878248" y="3840216"/>
            <a:ext cx="942441" cy="521944"/>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1</a:t>
            </a:r>
            <a:r>
              <a:rPr lang="en-US" dirty="0" smtClean="0"/>
              <a:t>=B</a:t>
            </a:r>
            <a:endParaRPr lang="en-US" dirty="0"/>
          </a:p>
        </p:txBody>
      </p:sp>
      <p:cxnSp>
        <p:nvCxnSpPr>
          <p:cNvPr id="86" name="Straight Arrow Connector 85"/>
          <p:cNvCxnSpPr/>
          <p:nvPr/>
        </p:nvCxnSpPr>
        <p:spPr>
          <a:xfrm>
            <a:off x="7819060" y="412406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231868" y="3840216"/>
            <a:ext cx="942441" cy="521944"/>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2</a:t>
            </a:r>
            <a:r>
              <a:rPr lang="en-US" dirty="0" smtClean="0"/>
              <a:t>=A</a:t>
            </a:r>
            <a:endParaRPr lang="en-US" dirty="0"/>
          </a:p>
        </p:txBody>
      </p:sp>
      <p:cxnSp>
        <p:nvCxnSpPr>
          <p:cNvPr id="88" name="Straight Arrow Connector 87"/>
          <p:cNvCxnSpPr/>
          <p:nvPr/>
        </p:nvCxnSpPr>
        <p:spPr>
          <a:xfrm>
            <a:off x="9172680" y="4124065"/>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9594372" y="3863093"/>
            <a:ext cx="942441" cy="521944"/>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r>
              <a:rPr lang="en-US" baseline="-25000" dirty="0" smtClean="0"/>
              <a:t>3</a:t>
            </a:r>
            <a:r>
              <a:rPr lang="en-US" dirty="0" smtClean="0"/>
              <a:t>=C</a:t>
            </a:r>
            <a:endParaRPr lang="en-US" dirty="0"/>
          </a:p>
        </p:txBody>
      </p:sp>
      <p:cxnSp>
        <p:nvCxnSpPr>
          <p:cNvPr id="90" name="Straight Arrow Connector 89"/>
          <p:cNvCxnSpPr/>
          <p:nvPr/>
        </p:nvCxnSpPr>
        <p:spPr>
          <a:xfrm>
            <a:off x="10535184" y="4146942"/>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063204" y="2008286"/>
            <a:ext cx="3218793" cy="461665"/>
          </a:xfrm>
          <a:prstGeom prst="rect">
            <a:avLst/>
          </a:prstGeom>
          <a:noFill/>
        </p:spPr>
        <p:txBody>
          <a:bodyPr wrap="square" rtlCol="0">
            <a:spAutoFit/>
          </a:bodyPr>
          <a:lstStyle/>
          <a:p>
            <a:r>
              <a:rPr lang="en-US" sz="2400" u="sng" dirty="0" smtClean="0"/>
              <a:t>State transition diagram</a:t>
            </a:r>
            <a:endParaRPr lang="en-US" sz="2400" u="sng" dirty="0"/>
          </a:p>
        </p:txBody>
      </p:sp>
      <p:sp>
        <p:nvSpPr>
          <p:cNvPr id="92" name="TextBox 91"/>
          <p:cNvSpPr txBox="1"/>
          <p:nvPr/>
        </p:nvSpPr>
        <p:spPr>
          <a:xfrm>
            <a:off x="7393953" y="2602950"/>
            <a:ext cx="3218793" cy="461665"/>
          </a:xfrm>
          <a:prstGeom prst="rect">
            <a:avLst/>
          </a:prstGeom>
          <a:noFill/>
        </p:spPr>
        <p:txBody>
          <a:bodyPr wrap="square" rtlCol="0">
            <a:spAutoFit/>
          </a:bodyPr>
          <a:lstStyle/>
          <a:p>
            <a:r>
              <a:rPr lang="en-US" sz="2400" u="sng" dirty="0" smtClean="0"/>
              <a:t>Trellis diagram</a:t>
            </a:r>
            <a:endParaRPr lang="en-US" u="sng" dirty="0"/>
          </a:p>
        </p:txBody>
      </p:sp>
      <p:sp>
        <p:nvSpPr>
          <p:cNvPr id="93" name="TextBox 92"/>
          <p:cNvSpPr txBox="1"/>
          <p:nvPr/>
        </p:nvSpPr>
        <p:spPr>
          <a:xfrm>
            <a:off x="2905564" y="4024882"/>
            <a:ext cx="1130408" cy="369332"/>
          </a:xfrm>
          <a:prstGeom prst="rect">
            <a:avLst/>
          </a:prstGeom>
          <a:noFill/>
        </p:spPr>
        <p:txBody>
          <a:bodyPr wrap="square" rtlCol="0">
            <a:spAutoFit/>
          </a:bodyPr>
          <a:lstStyle/>
          <a:p>
            <a:r>
              <a:rPr lang="en-US" i="1" dirty="0" smtClean="0"/>
              <a:t>P</a:t>
            </a:r>
            <a:r>
              <a:rPr lang="en-US" dirty="0" smtClean="0"/>
              <a:t>(B</a:t>
            </a:r>
            <a:r>
              <a:rPr lang="en-US" dirty="0" smtClean="0">
                <a:sym typeface="Wingdings" panose="05000000000000000000" pitchFamily="2" charset="2"/>
              </a:rPr>
              <a:t>C) </a:t>
            </a:r>
            <a:endParaRPr lang="en-US" dirty="0"/>
          </a:p>
        </p:txBody>
      </p:sp>
      <p:sp>
        <p:nvSpPr>
          <p:cNvPr id="29" name="TextBox 28"/>
          <p:cNvSpPr txBox="1"/>
          <p:nvPr/>
        </p:nvSpPr>
        <p:spPr>
          <a:xfrm>
            <a:off x="2331828" y="3742020"/>
            <a:ext cx="1130408" cy="369332"/>
          </a:xfrm>
          <a:prstGeom prst="rect">
            <a:avLst/>
          </a:prstGeom>
          <a:noFill/>
        </p:spPr>
        <p:txBody>
          <a:bodyPr wrap="square" rtlCol="0">
            <a:spAutoFit/>
          </a:bodyPr>
          <a:lstStyle/>
          <a:p>
            <a:r>
              <a:rPr lang="en-US" i="1" dirty="0" smtClean="0"/>
              <a:t>P</a:t>
            </a:r>
            <a:r>
              <a:rPr lang="en-US" dirty="0" smtClean="0"/>
              <a:t>(C</a:t>
            </a:r>
            <a:r>
              <a:rPr lang="en-US" dirty="0" smtClean="0">
                <a:sym typeface="Wingdings" panose="05000000000000000000" pitchFamily="2" charset="2"/>
              </a:rPr>
              <a:t>B) </a:t>
            </a:r>
            <a:endParaRPr lang="en-US" dirty="0"/>
          </a:p>
        </p:txBody>
      </p:sp>
      <p:sp>
        <p:nvSpPr>
          <p:cNvPr id="30" name="TextBox 29"/>
          <p:cNvSpPr txBox="1"/>
          <p:nvPr/>
        </p:nvSpPr>
        <p:spPr>
          <a:xfrm>
            <a:off x="1765299" y="3418406"/>
            <a:ext cx="1130408" cy="369332"/>
          </a:xfrm>
          <a:prstGeom prst="rect">
            <a:avLst/>
          </a:prstGeom>
          <a:noFill/>
        </p:spPr>
        <p:txBody>
          <a:bodyPr wrap="square" rtlCol="0">
            <a:spAutoFit/>
          </a:bodyPr>
          <a:lstStyle/>
          <a:p>
            <a:r>
              <a:rPr lang="en-US" i="1" dirty="0" smtClean="0"/>
              <a:t>P</a:t>
            </a:r>
            <a:r>
              <a:rPr lang="en-US" dirty="0" smtClean="0"/>
              <a:t>(B</a:t>
            </a:r>
            <a:r>
              <a:rPr lang="en-US" dirty="0" smtClean="0">
                <a:sym typeface="Wingdings" panose="05000000000000000000" pitchFamily="2" charset="2"/>
              </a:rPr>
              <a:t>A) </a:t>
            </a:r>
            <a:endParaRPr lang="en-US" dirty="0"/>
          </a:p>
        </p:txBody>
      </p:sp>
      <p:sp>
        <p:nvSpPr>
          <p:cNvPr id="31" name="TextBox 30"/>
          <p:cNvSpPr txBox="1"/>
          <p:nvPr/>
        </p:nvSpPr>
        <p:spPr>
          <a:xfrm>
            <a:off x="1724409" y="4209548"/>
            <a:ext cx="1130408" cy="369332"/>
          </a:xfrm>
          <a:prstGeom prst="rect">
            <a:avLst/>
          </a:prstGeom>
          <a:noFill/>
        </p:spPr>
        <p:txBody>
          <a:bodyPr wrap="square" rtlCol="0">
            <a:spAutoFit/>
          </a:bodyPr>
          <a:lstStyle/>
          <a:p>
            <a:r>
              <a:rPr lang="en-US" i="1" dirty="0" smtClean="0"/>
              <a:t>P</a:t>
            </a:r>
            <a:r>
              <a:rPr lang="en-US" dirty="0" smtClean="0"/>
              <a:t>(C</a:t>
            </a:r>
            <a:r>
              <a:rPr lang="en-US" dirty="0" smtClean="0">
                <a:sym typeface="Wingdings" panose="05000000000000000000" pitchFamily="2" charset="2"/>
              </a:rPr>
              <a:t>A) </a:t>
            </a:r>
            <a:endParaRPr lang="en-US" dirty="0"/>
          </a:p>
        </p:txBody>
      </p:sp>
      <p:sp>
        <p:nvSpPr>
          <p:cNvPr id="32" name="TextBox 31"/>
          <p:cNvSpPr txBox="1"/>
          <p:nvPr/>
        </p:nvSpPr>
        <p:spPr>
          <a:xfrm>
            <a:off x="1539641" y="3052756"/>
            <a:ext cx="1130408" cy="369332"/>
          </a:xfrm>
          <a:prstGeom prst="rect">
            <a:avLst/>
          </a:prstGeom>
          <a:noFill/>
        </p:spPr>
        <p:txBody>
          <a:bodyPr wrap="square" rtlCol="0">
            <a:spAutoFit/>
          </a:bodyPr>
          <a:lstStyle/>
          <a:p>
            <a:r>
              <a:rPr lang="en-US" i="1" dirty="0" smtClean="0"/>
              <a:t>P</a:t>
            </a:r>
            <a:r>
              <a:rPr lang="en-US" dirty="0" smtClean="0"/>
              <a:t>(A</a:t>
            </a:r>
            <a:r>
              <a:rPr lang="en-US" dirty="0" smtClean="0">
                <a:sym typeface="Wingdings" panose="05000000000000000000" pitchFamily="2" charset="2"/>
              </a:rPr>
              <a:t>B) </a:t>
            </a:r>
            <a:endParaRPr lang="en-US" dirty="0"/>
          </a:p>
        </p:txBody>
      </p:sp>
      <p:sp>
        <p:nvSpPr>
          <p:cNvPr id="33" name="TextBox 32"/>
          <p:cNvSpPr txBox="1"/>
          <p:nvPr/>
        </p:nvSpPr>
        <p:spPr>
          <a:xfrm>
            <a:off x="1713252" y="4617981"/>
            <a:ext cx="1130408" cy="369332"/>
          </a:xfrm>
          <a:prstGeom prst="rect">
            <a:avLst/>
          </a:prstGeom>
          <a:noFill/>
        </p:spPr>
        <p:txBody>
          <a:bodyPr wrap="square" rtlCol="0">
            <a:spAutoFit/>
          </a:bodyPr>
          <a:lstStyle/>
          <a:p>
            <a:r>
              <a:rPr lang="en-US" i="1" dirty="0" smtClean="0"/>
              <a:t>P</a:t>
            </a:r>
            <a:r>
              <a:rPr lang="en-US" dirty="0" smtClean="0"/>
              <a:t>(A</a:t>
            </a:r>
            <a:r>
              <a:rPr lang="en-US" dirty="0" smtClean="0">
                <a:sym typeface="Wingdings" panose="05000000000000000000" pitchFamily="2" charset="2"/>
              </a:rPr>
              <a:t>C) </a:t>
            </a:r>
            <a:endParaRPr lang="en-US" dirty="0"/>
          </a:p>
        </p:txBody>
      </p:sp>
    </p:spTree>
    <p:extLst>
      <p:ext uri="{BB962C8B-B14F-4D97-AF65-F5344CB8AC3E}">
        <p14:creationId xmlns:p14="http://schemas.microsoft.com/office/powerpoint/2010/main" val="213131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Representation</a:t>
            </a:r>
            <a:endParaRPr lang="en-US" dirty="0"/>
          </a:p>
        </p:txBody>
      </p:sp>
      <p:sp>
        <p:nvSpPr>
          <p:cNvPr id="3" name="TextBox 2"/>
          <p:cNvSpPr txBox="1"/>
          <p:nvPr/>
        </p:nvSpPr>
        <p:spPr>
          <a:xfrm>
            <a:off x="1834054" y="3216164"/>
            <a:ext cx="3541986" cy="461665"/>
          </a:xfrm>
          <a:prstGeom prst="rect">
            <a:avLst/>
          </a:prstGeom>
          <a:noFill/>
        </p:spPr>
        <p:txBody>
          <a:bodyPr wrap="square" rtlCol="0">
            <a:spAutoFit/>
          </a:bodyPr>
          <a:lstStyle/>
          <a:p>
            <a:r>
              <a:rPr lang="en-US" sz="2400" dirty="0" smtClean="0"/>
              <a:t>Transition matrix:</a:t>
            </a:r>
            <a:endParaRPr lang="en-US" sz="2400" dirty="0"/>
          </a:p>
        </p:txBody>
      </p:sp>
      <p:sp>
        <p:nvSpPr>
          <p:cNvPr id="4" name="Double Bracket 3"/>
          <p:cNvSpPr/>
          <p:nvPr/>
        </p:nvSpPr>
        <p:spPr>
          <a:xfrm>
            <a:off x="5959365" y="2671465"/>
            <a:ext cx="2438401"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13 </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23 </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32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33 </a:t>
            </a:r>
            <a:endParaRPr lang="en-US" sz="3200" baseline="-25000" dirty="0">
              <a:latin typeface="Courier New" panose="02070309020205020404" pitchFamily="49" charset="0"/>
              <a:cs typeface="Courier New" panose="02070309020205020404" pitchFamily="49" charset="0"/>
            </a:endParaRPr>
          </a:p>
        </p:txBody>
      </p:sp>
      <p:sp>
        <p:nvSpPr>
          <p:cNvPr id="5" name="TextBox 4"/>
          <p:cNvSpPr txBox="1"/>
          <p:nvPr/>
        </p:nvSpPr>
        <p:spPr>
          <a:xfrm>
            <a:off x="5055475" y="3154610"/>
            <a:ext cx="987973" cy="584775"/>
          </a:xfrm>
          <a:prstGeom prst="rect">
            <a:avLst/>
          </a:prstGeom>
          <a:noFill/>
        </p:spPr>
        <p:txBody>
          <a:bodyPr wrap="square" rtlCol="0">
            <a:spAutoFit/>
          </a:bodyPr>
          <a:lstStyle/>
          <a:p>
            <a:r>
              <a:rPr lang="en-US" sz="3200" dirty="0" err="1" smtClean="0"/>
              <a:t>tr</a:t>
            </a:r>
            <a:r>
              <a:rPr lang="en-US" sz="3200" dirty="0" smtClean="0"/>
              <a:t> =</a:t>
            </a:r>
            <a:endParaRPr lang="en-US" sz="3200" dirty="0"/>
          </a:p>
        </p:txBody>
      </p:sp>
      <p:sp>
        <p:nvSpPr>
          <p:cNvPr id="6" name="TextBox 5"/>
          <p:cNvSpPr txBox="1"/>
          <p:nvPr/>
        </p:nvSpPr>
        <p:spPr>
          <a:xfrm>
            <a:off x="1334813" y="5088842"/>
            <a:ext cx="10018987" cy="1569660"/>
          </a:xfrm>
          <a:prstGeom prst="rect">
            <a:avLst/>
          </a:prstGeom>
          <a:noFill/>
        </p:spPr>
        <p:txBody>
          <a:bodyPr wrap="square" rtlCol="0">
            <a:spAutoFit/>
          </a:bodyPr>
          <a:lstStyle/>
          <a:p>
            <a:r>
              <a:rPr lang="en-US" sz="3200" dirty="0" err="1" smtClean="0">
                <a:latin typeface="Courier New" panose="02070309020205020404" pitchFamily="49" charset="0"/>
                <a:cs typeface="Courier New" panose="02070309020205020404" pitchFamily="49" charset="0"/>
              </a:rPr>
              <a:t>a</a:t>
            </a:r>
            <a:r>
              <a:rPr lang="en-US" sz="3200" baseline="-25000" dirty="0" err="1" smtClean="0">
                <a:latin typeface="Courier New" panose="02070309020205020404" pitchFamily="49" charset="0"/>
                <a:cs typeface="Courier New" panose="02070309020205020404" pitchFamily="49" charset="0"/>
              </a:rPr>
              <a:t>ij</a:t>
            </a:r>
            <a:r>
              <a:rPr lang="en-US" sz="3200" baseline="-25000" dirty="0" smtClean="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 </a:t>
            </a:r>
            <a:r>
              <a:rPr lang="en-US" sz="3200" i="1" dirty="0" smtClean="0">
                <a:cs typeface="Courier New" panose="02070309020205020404" pitchFamily="49" charset="0"/>
              </a:rPr>
              <a:t>P</a:t>
            </a:r>
            <a:r>
              <a:rPr lang="en-US" sz="3200" dirty="0" smtClean="0">
                <a:cs typeface="Courier New" panose="02070309020205020404" pitchFamily="49" charset="0"/>
              </a:rPr>
              <a:t>(</a:t>
            </a:r>
            <a:r>
              <a:rPr lang="en-US" sz="3200" dirty="0" err="1" smtClean="0">
                <a:cs typeface="Courier New" panose="02070309020205020404" pitchFamily="49" charset="0"/>
              </a:rPr>
              <a:t>i</a:t>
            </a:r>
            <a:r>
              <a:rPr lang="en-US" sz="3200" dirty="0" err="1" smtClean="0">
                <a:cs typeface="Courier New" panose="02070309020205020404" pitchFamily="49" charset="0"/>
                <a:sym typeface="Wingdings" panose="05000000000000000000" pitchFamily="2" charset="2"/>
              </a:rPr>
              <a:t>j</a:t>
            </a:r>
            <a:r>
              <a:rPr lang="en-US" sz="3200" dirty="0" smtClean="0">
                <a:cs typeface="Courier New" panose="02070309020205020404" pitchFamily="49" charset="0"/>
                <a:sym typeface="Wingdings" panose="05000000000000000000" pitchFamily="2" charset="2"/>
              </a:rPr>
              <a:t>) =</a:t>
            </a:r>
            <a:r>
              <a:rPr lang="en-US" sz="3200" dirty="0" smtClean="0">
                <a:cs typeface="Courier New" panose="02070309020205020404" pitchFamily="49" charset="0"/>
              </a:rPr>
              <a:t>  </a:t>
            </a:r>
            <a:r>
              <a:rPr lang="en-US" sz="3200" i="1" dirty="0" smtClean="0">
                <a:cs typeface="Courier New" panose="02070309020205020404" pitchFamily="49" charset="0"/>
              </a:rPr>
              <a:t>P</a:t>
            </a:r>
            <a:r>
              <a:rPr lang="en-US" sz="3200" dirty="0" smtClean="0">
                <a:cs typeface="Courier New" panose="02070309020205020404" pitchFamily="49" charset="0"/>
              </a:rPr>
              <a:t>(state at time </a:t>
            </a:r>
            <a:r>
              <a:rPr lang="en-US" sz="3200" i="1" dirty="0" smtClean="0">
                <a:cs typeface="Courier New" panose="02070309020205020404" pitchFamily="49" charset="0"/>
              </a:rPr>
              <a:t>t+1</a:t>
            </a:r>
            <a:r>
              <a:rPr lang="en-US" sz="3200" dirty="0" smtClean="0">
                <a:cs typeface="Courier New" panose="02070309020205020404" pitchFamily="49" charset="0"/>
              </a:rPr>
              <a:t> is </a:t>
            </a:r>
            <a:r>
              <a:rPr lang="en-US" sz="3200" i="1" dirty="0" smtClean="0">
                <a:cs typeface="Courier New" panose="02070309020205020404" pitchFamily="49" charset="0"/>
              </a:rPr>
              <a:t>j</a:t>
            </a:r>
            <a:r>
              <a:rPr lang="en-US" sz="3200" dirty="0" smtClean="0">
                <a:cs typeface="Courier New" panose="02070309020205020404" pitchFamily="49" charset="0"/>
              </a:rPr>
              <a:t> | state at time </a:t>
            </a:r>
            <a:r>
              <a:rPr lang="en-US" sz="3200" i="1" dirty="0" smtClean="0">
                <a:cs typeface="Courier New" panose="02070309020205020404" pitchFamily="49" charset="0"/>
              </a:rPr>
              <a:t>t</a:t>
            </a:r>
            <a:r>
              <a:rPr lang="en-US" sz="3200" dirty="0" smtClean="0">
                <a:cs typeface="Courier New" panose="02070309020205020404" pitchFamily="49" charset="0"/>
              </a:rPr>
              <a:t> is </a:t>
            </a:r>
            <a:r>
              <a:rPr lang="en-US" sz="3200" i="1" dirty="0" err="1" smtClean="0">
                <a:cs typeface="Courier New" panose="02070309020205020404" pitchFamily="49" charset="0"/>
              </a:rPr>
              <a:t>i</a:t>
            </a:r>
            <a:r>
              <a:rPr lang="en-US" sz="3200" dirty="0" smtClean="0">
                <a:cs typeface="Courier New" panose="02070309020205020404" pitchFamily="49" charset="0"/>
              </a:rPr>
              <a:t>)</a:t>
            </a:r>
          </a:p>
          <a:p>
            <a:r>
              <a:rPr lang="en-US" sz="3200" i="1" dirty="0" smtClean="0">
                <a:cs typeface="Courier New" panose="02070309020205020404" pitchFamily="49" charset="0"/>
              </a:rPr>
              <a:t>	i.e. </a:t>
            </a:r>
            <a:r>
              <a:rPr lang="en-US" sz="3200" dirty="0" smtClean="0">
                <a:cs typeface="Courier New" panose="02070309020205020404" pitchFamily="49" charset="0"/>
              </a:rPr>
              <a:t>Probability of transition from state </a:t>
            </a:r>
            <a:r>
              <a:rPr lang="en-US" sz="3200" i="1" dirty="0" err="1" smtClean="0">
                <a:cs typeface="Courier New" panose="02070309020205020404" pitchFamily="49" charset="0"/>
              </a:rPr>
              <a:t>i</a:t>
            </a:r>
            <a:r>
              <a:rPr lang="en-US" sz="3200" dirty="0" smtClean="0">
                <a:cs typeface="Courier New" panose="02070309020205020404" pitchFamily="49" charset="0"/>
              </a:rPr>
              <a:t> to state </a:t>
            </a:r>
            <a:r>
              <a:rPr lang="en-US" sz="3200" i="1" dirty="0" smtClean="0">
                <a:cs typeface="Courier New" panose="02070309020205020404" pitchFamily="49" charset="0"/>
              </a:rPr>
              <a:t>j</a:t>
            </a:r>
            <a:endParaRPr lang="en-US" sz="3200" i="1" dirty="0">
              <a:latin typeface="Courier New" panose="02070309020205020404" pitchFamily="49" charset="0"/>
              <a:cs typeface="Courier New" panose="02070309020205020404" pitchFamily="49" charset="0"/>
            </a:endParaRPr>
          </a:p>
          <a:p>
            <a:r>
              <a:rPr lang="en-US" sz="3200" dirty="0" smtClean="0">
                <a:latin typeface="Courier New" panose="02070309020205020404" pitchFamily="49" charset="0"/>
                <a:cs typeface="Courier New" panose="02070309020205020404" pitchFamily="49" charset="0"/>
              </a:rPr>
              <a:t> </a:t>
            </a:r>
            <a:endParaRPr lang="en-US" sz="3200" dirty="0"/>
          </a:p>
        </p:txBody>
      </p:sp>
    </p:spTree>
    <p:extLst>
      <p:ext uri="{BB962C8B-B14F-4D97-AF65-F5344CB8AC3E}">
        <p14:creationId xmlns:p14="http://schemas.microsoft.com/office/powerpoint/2010/main" val="134462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 (HMM</a:t>
            </a:r>
            <a:r>
              <a:rPr lang="en-US" dirty="0"/>
              <a:t>)</a:t>
            </a:r>
          </a:p>
        </p:txBody>
      </p:sp>
      <p:sp>
        <p:nvSpPr>
          <p:cNvPr id="5" name="Rectangle 4"/>
          <p:cNvSpPr/>
          <p:nvPr/>
        </p:nvSpPr>
        <p:spPr>
          <a:xfrm>
            <a:off x="5343392" y="2921653"/>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278021" y="292570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212650" y="2925702"/>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142550" y="2933798"/>
            <a:ext cx="517890" cy="509799"/>
          </a:xfrm>
          <a:prstGeom prst="rect">
            <a:avLst/>
          </a:prstGeom>
          <a:solidFill>
            <a:srgbClr val="C967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4921924" y="316845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729188" y="3180601"/>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97936" y="3184650"/>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66684" y="3176553"/>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68536" y="3168458"/>
            <a:ext cx="416066" cy="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35300" y="401813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278021" y="401813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220742" y="401813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63463" y="4018134"/>
            <a:ext cx="525982" cy="534074"/>
          </a:xfrm>
          <a:prstGeom prst="ellipse">
            <a:avLst/>
          </a:prstGeom>
          <a:solidFill>
            <a:srgbClr val="6CC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5590199" y="3431452"/>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532920" y="344359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481710" y="344359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09587" y="3443597"/>
            <a:ext cx="4046" cy="58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54684" y="4030279"/>
            <a:ext cx="321669" cy="369332"/>
          </a:xfrm>
          <a:prstGeom prst="rect">
            <a:avLst/>
          </a:prstGeom>
          <a:noFill/>
        </p:spPr>
        <p:txBody>
          <a:bodyPr wrap="square" rtlCol="0">
            <a:spAutoFit/>
          </a:bodyPr>
          <a:lstStyle/>
          <a:p>
            <a:r>
              <a:rPr lang="en-US" dirty="0" smtClean="0"/>
              <a:t>…</a:t>
            </a:r>
            <a:endParaRPr lang="en-US" dirty="0"/>
          </a:p>
        </p:txBody>
      </p:sp>
      <p:sp>
        <p:nvSpPr>
          <p:cNvPr id="30" name="TextBox 29"/>
          <p:cNvSpPr txBox="1"/>
          <p:nvPr/>
        </p:nvSpPr>
        <p:spPr>
          <a:xfrm>
            <a:off x="9170224" y="2933798"/>
            <a:ext cx="321669"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4486298" y="2921653"/>
            <a:ext cx="321669" cy="369332"/>
          </a:xfrm>
          <a:prstGeom prst="rect">
            <a:avLst/>
          </a:prstGeom>
          <a:noFill/>
        </p:spPr>
        <p:txBody>
          <a:bodyPr wrap="square" rtlCol="0">
            <a:spAutoFit/>
          </a:bodyPr>
          <a:lstStyle/>
          <a:p>
            <a:r>
              <a:rPr lang="en-US" dirty="0" smtClean="0"/>
              <a:t>…</a:t>
            </a:r>
            <a:endParaRPr lang="en-US" dirty="0"/>
          </a:p>
        </p:txBody>
      </p:sp>
      <p:sp>
        <p:nvSpPr>
          <p:cNvPr id="32" name="TextBox 31"/>
          <p:cNvSpPr txBox="1"/>
          <p:nvPr/>
        </p:nvSpPr>
        <p:spPr>
          <a:xfrm>
            <a:off x="8876569" y="4018134"/>
            <a:ext cx="321669" cy="369332"/>
          </a:xfrm>
          <a:prstGeom prst="rect">
            <a:avLst/>
          </a:prstGeom>
          <a:noFill/>
        </p:spPr>
        <p:txBody>
          <a:bodyPr wrap="square" rtlCol="0">
            <a:spAutoFit/>
          </a:bodyPr>
          <a:lstStyle/>
          <a:p>
            <a:r>
              <a:rPr lang="en-US" dirty="0" smtClean="0"/>
              <a:t>…</a:t>
            </a:r>
            <a:endParaRPr lang="en-US" dirty="0"/>
          </a:p>
        </p:txBody>
      </p:sp>
      <p:sp>
        <p:nvSpPr>
          <p:cNvPr id="3" name="TextBox 2"/>
          <p:cNvSpPr txBox="1"/>
          <p:nvPr/>
        </p:nvSpPr>
        <p:spPr>
          <a:xfrm>
            <a:off x="2190774" y="2861482"/>
            <a:ext cx="2182329" cy="646331"/>
          </a:xfrm>
          <a:prstGeom prst="rect">
            <a:avLst/>
          </a:prstGeom>
          <a:noFill/>
        </p:spPr>
        <p:txBody>
          <a:bodyPr wrap="square" rtlCol="0">
            <a:spAutoFit/>
          </a:bodyPr>
          <a:lstStyle/>
          <a:p>
            <a:r>
              <a:rPr lang="en-US" dirty="0" smtClean="0"/>
              <a:t>Hidden States</a:t>
            </a:r>
          </a:p>
          <a:p>
            <a:r>
              <a:rPr lang="en-US" dirty="0" smtClean="0"/>
              <a:t>(Markov Chain)</a:t>
            </a:r>
            <a:endParaRPr lang="en-US" dirty="0"/>
          </a:p>
        </p:txBody>
      </p:sp>
      <p:sp>
        <p:nvSpPr>
          <p:cNvPr id="25" name="TextBox 24"/>
          <p:cNvSpPr txBox="1"/>
          <p:nvPr/>
        </p:nvSpPr>
        <p:spPr>
          <a:xfrm>
            <a:off x="2163428" y="3905877"/>
            <a:ext cx="2743200" cy="646331"/>
          </a:xfrm>
          <a:prstGeom prst="rect">
            <a:avLst/>
          </a:prstGeom>
          <a:noFill/>
        </p:spPr>
        <p:txBody>
          <a:bodyPr wrap="square" rtlCol="0">
            <a:spAutoFit/>
          </a:bodyPr>
          <a:lstStyle/>
          <a:p>
            <a:r>
              <a:rPr lang="en-US" dirty="0" smtClean="0"/>
              <a:t>Observations</a:t>
            </a:r>
          </a:p>
          <a:p>
            <a:r>
              <a:rPr lang="en-US" dirty="0" smtClean="0"/>
              <a:t>(Emitted from each state)</a:t>
            </a:r>
            <a:endParaRPr lang="en-US" dirty="0"/>
          </a:p>
        </p:txBody>
      </p:sp>
      <p:sp>
        <p:nvSpPr>
          <p:cNvPr id="4" name="Oval 3"/>
          <p:cNvSpPr/>
          <p:nvPr/>
        </p:nvSpPr>
        <p:spPr>
          <a:xfrm>
            <a:off x="5778256" y="3003378"/>
            <a:ext cx="571048" cy="3193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295018" y="3302306"/>
            <a:ext cx="376555" cy="8490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p:nvPr/>
        </p:nvCxnSpPr>
        <p:spPr>
          <a:xfrm rot="16200000" flipH="1">
            <a:off x="7219349" y="4151560"/>
            <a:ext cx="1362687" cy="466166"/>
          </a:xfrm>
          <a:prstGeom prst="curvedConnector3">
            <a:avLst>
              <a:gd name="adj1" fmla="val 2069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rot="5400000" flipH="1" flipV="1">
            <a:off x="6055523" y="2523959"/>
            <a:ext cx="498615" cy="460225"/>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01984" y="2120611"/>
            <a:ext cx="2182329" cy="369332"/>
          </a:xfrm>
          <a:prstGeom prst="rect">
            <a:avLst/>
          </a:prstGeom>
          <a:noFill/>
        </p:spPr>
        <p:txBody>
          <a:bodyPr wrap="square" rtlCol="0">
            <a:spAutoFit/>
          </a:bodyPr>
          <a:lstStyle/>
          <a:p>
            <a:r>
              <a:rPr lang="en-US" dirty="0" smtClean="0"/>
              <a:t>Transition</a:t>
            </a:r>
            <a:endParaRPr lang="en-US" dirty="0"/>
          </a:p>
        </p:txBody>
      </p:sp>
      <p:sp>
        <p:nvSpPr>
          <p:cNvPr id="51" name="TextBox 50"/>
          <p:cNvSpPr txBox="1"/>
          <p:nvPr/>
        </p:nvSpPr>
        <p:spPr>
          <a:xfrm>
            <a:off x="7598280" y="5028505"/>
            <a:ext cx="2182329" cy="369332"/>
          </a:xfrm>
          <a:prstGeom prst="rect">
            <a:avLst/>
          </a:prstGeom>
          <a:noFill/>
        </p:spPr>
        <p:txBody>
          <a:bodyPr wrap="square" rtlCol="0">
            <a:spAutoFit/>
          </a:bodyPr>
          <a:lstStyle/>
          <a:p>
            <a:r>
              <a:rPr lang="en-US" dirty="0" smtClean="0"/>
              <a:t>Emission</a:t>
            </a:r>
            <a:endParaRPr lang="en-US" dirty="0"/>
          </a:p>
        </p:txBody>
      </p:sp>
    </p:spTree>
    <p:extLst>
      <p:ext uri="{BB962C8B-B14F-4D97-AF65-F5344CB8AC3E}">
        <p14:creationId xmlns:p14="http://schemas.microsoft.com/office/powerpoint/2010/main" val="340091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Representation</a:t>
            </a:r>
          </a:p>
        </p:txBody>
      </p:sp>
      <p:sp>
        <p:nvSpPr>
          <p:cNvPr id="3" name="Text Placeholder 2"/>
          <p:cNvSpPr>
            <a:spLocks noGrp="1"/>
          </p:cNvSpPr>
          <p:nvPr>
            <p:ph type="body" idx="1"/>
          </p:nvPr>
        </p:nvSpPr>
        <p:spPr/>
        <p:txBody>
          <a:bodyPr>
            <a:normAutofit lnSpcReduction="10000"/>
          </a:bodyPr>
          <a:lstStyle/>
          <a:p>
            <a:pPr algn="ctr"/>
            <a:r>
              <a:rPr lang="en-US" dirty="0" smtClean="0"/>
              <a:t>Transition matrix </a:t>
            </a:r>
          </a:p>
          <a:p>
            <a:pPr algn="ctr"/>
            <a:r>
              <a:rPr lang="en-US" dirty="0" smtClean="0"/>
              <a:t>(</a:t>
            </a:r>
            <a:r>
              <a:rPr lang="en-US" dirty="0" err="1" smtClean="0"/>
              <a:t>NxN</a:t>
            </a:r>
            <a:r>
              <a:rPr lang="en-US" dirty="0" smtClean="0"/>
              <a:t>) for N states</a:t>
            </a:r>
            <a:endParaRPr lang="en-US" dirty="0"/>
          </a:p>
        </p:txBody>
      </p:sp>
      <p:sp>
        <p:nvSpPr>
          <p:cNvPr id="5" name="Text Placeholder 4"/>
          <p:cNvSpPr>
            <a:spLocks noGrp="1"/>
          </p:cNvSpPr>
          <p:nvPr>
            <p:ph type="body" sz="quarter" idx="3"/>
          </p:nvPr>
        </p:nvSpPr>
        <p:spPr/>
        <p:txBody>
          <a:bodyPr>
            <a:normAutofit lnSpcReduction="10000"/>
          </a:bodyPr>
          <a:lstStyle/>
          <a:p>
            <a:pPr algn="ctr"/>
            <a:r>
              <a:rPr lang="en-US" dirty="0" smtClean="0"/>
              <a:t>Emission matrix </a:t>
            </a:r>
          </a:p>
          <a:p>
            <a:pPr algn="ctr"/>
            <a:r>
              <a:rPr lang="en-US" dirty="0" smtClean="0"/>
              <a:t>(</a:t>
            </a:r>
            <a:r>
              <a:rPr lang="en-US" dirty="0" err="1" smtClean="0"/>
              <a:t>NxK</a:t>
            </a:r>
            <a:r>
              <a:rPr lang="en-US" dirty="0" smtClean="0"/>
              <a:t>) for N states, K emissions</a:t>
            </a:r>
            <a:endParaRPr lang="en-US" dirty="0"/>
          </a:p>
        </p:txBody>
      </p:sp>
      <p:sp>
        <p:nvSpPr>
          <p:cNvPr id="9" name="Double Bracket 8"/>
          <p:cNvSpPr/>
          <p:nvPr/>
        </p:nvSpPr>
        <p:spPr>
          <a:xfrm>
            <a:off x="2238703" y="3081764"/>
            <a:ext cx="2438401"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13 </a:t>
            </a: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23 </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31</a:t>
            </a:r>
            <a:r>
              <a:rPr lang="en-US" sz="3200" dirty="0" smtClean="0">
                <a:latin typeface="Courier New" panose="02070309020205020404" pitchFamily="49" charset="0"/>
                <a:cs typeface="Courier New" panose="02070309020205020404" pitchFamily="49" charset="0"/>
              </a:rPr>
              <a:t> a</a:t>
            </a:r>
            <a:r>
              <a:rPr lang="en-US" sz="3200" baseline="-25000" dirty="0" smtClean="0">
                <a:latin typeface="Courier New" panose="02070309020205020404" pitchFamily="49" charset="0"/>
                <a:cs typeface="Courier New" panose="02070309020205020404" pitchFamily="49" charset="0"/>
              </a:rPr>
              <a:t>32 </a:t>
            </a:r>
            <a:r>
              <a:rPr lang="en-US" sz="3200" dirty="0" smtClean="0">
                <a:latin typeface="Courier New" panose="02070309020205020404" pitchFamily="49" charset="0"/>
                <a:cs typeface="Courier New" panose="02070309020205020404" pitchFamily="49" charset="0"/>
              </a:rPr>
              <a:t>a</a:t>
            </a:r>
            <a:r>
              <a:rPr lang="en-US" sz="3200" baseline="-25000" dirty="0" smtClean="0">
                <a:latin typeface="Courier New" panose="02070309020205020404" pitchFamily="49" charset="0"/>
                <a:cs typeface="Courier New" panose="02070309020205020404" pitchFamily="49" charset="0"/>
              </a:rPr>
              <a:t>33 </a:t>
            </a:r>
            <a:endParaRPr lang="en-US" sz="3200" baseline="-25000" dirty="0">
              <a:latin typeface="Courier New" panose="02070309020205020404" pitchFamily="49" charset="0"/>
              <a:cs typeface="Courier New" panose="02070309020205020404" pitchFamily="49" charset="0"/>
            </a:endParaRPr>
          </a:p>
        </p:txBody>
      </p:sp>
      <p:sp>
        <p:nvSpPr>
          <p:cNvPr id="10" name="TextBox 9"/>
          <p:cNvSpPr txBox="1"/>
          <p:nvPr/>
        </p:nvSpPr>
        <p:spPr>
          <a:xfrm>
            <a:off x="1334813" y="3564909"/>
            <a:ext cx="987973" cy="584775"/>
          </a:xfrm>
          <a:prstGeom prst="rect">
            <a:avLst/>
          </a:prstGeom>
          <a:noFill/>
        </p:spPr>
        <p:txBody>
          <a:bodyPr wrap="square" rtlCol="0">
            <a:spAutoFit/>
          </a:bodyPr>
          <a:lstStyle/>
          <a:p>
            <a:r>
              <a:rPr lang="en-US" sz="3200" dirty="0" err="1" smtClean="0"/>
              <a:t>tr</a:t>
            </a:r>
            <a:r>
              <a:rPr lang="en-US" sz="3200" dirty="0" smtClean="0"/>
              <a:t> =</a:t>
            </a:r>
            <a:endParaRPr lang="en-US" sz="3200" dirty="0"/>
          </a:p>
        </p:txBody>
      </p:sp>
      <p:sp>
        <p:nvSpPr>
          <p:cNvPr id="12" name="Double Bracket 11"/>
          <p:cNvSpPr/>
          <p:nvPr/>
        </p:nvSpPr>
        <p:spPr>
          <a:xfrm>
            <a:off x="7233745" y="3005360"/>
            <a:ext cx="3486807" cy="1551066"/>
          </a:xfrm>
          <a:prstGeom prst="bracketPair">
            <a:avLst>
              <a:gd name="adj" fmla="val 1457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12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13</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14 </a:t>
            </a: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22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23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24</a:t>
            </a:r>
            <a:endParaRPr lang="en-US" sz="3200" baseline="-25000" dirty="0">
              <a:latin typeface="Courier New" panose="02070309020205020404" pitchFamily="49" charset="0"/>
              <a:cs typeface="Courier New" panose="02070309020205020404" pitchFamily="49" charset="0"/>
            </a:endParaRPr>
          </a:p>
          <a:p>
            <a:pPr algn="ct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31</a:t>
            </a:r>
            <a:r>
              <a:rPr lang="en-US" sz="3200" dirty="0" smtClean="0">
                <a:latin typeface="Courier New" panose="02070309020205020404" pitchFamily="49" charset="0"/>
                <a:cs typeface="Courier New" panose="02070309020205020404" pitchFamily="49" charset="0"/>
              </a:rPr>
              <a:t> b</a:t>
            </a:r>
            <a:r>
              <a:rPr lang="en-US" sz="3200" baseline="-25000" dirty="0" smtClean="0">
                <a:latin typeface="Courier New" panose="02070309020205020404" pitchFamily="49" charset="0"/>
                <a:cs typeface="Courier New" panose="02070309020205020404" pitchFamily="49" charset="0"/>
              </a:rPr>
              <a:t>32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33 </a:t>
            </a:r>
            <a:r>
              <a:rPr lang="en-US" sz="3200" dirty="0" smtClean="0">
                <a:latin typeface="Courier New" panose="02070309020205020404" pitchFamily="49" charset="0"/>
                <a:cs typeface="Courier New" panose="02070309020205020404" pitchFamily="49" charset="0"/>
              </a:rPr>
              <a:t>b</a:t>
            </a:r>
            <a:r>
              <a:rPr lang="en-US" sz="3200" baseline="-25000" dirty="0" smtClean="0">
                <a:latin typeface="Courier New" panose="02070309020205020404" pitchFamily="49" charset="0"/>
                <a:cs typeface="Courier New" panose="02070309020205020404" pitchFamily="49" charset="0"/>
              </a:rPr>
              <a:t>34</a:t>
            </a:r>
            <a:endParaRPr lang="en-US" sz="3200" baseline="-25000" dirty="0">
              <a:latin typeface="Courier New" panose="02070309020205020404" pitchFamily="49" charset="0"/>
              <a:cs typeface="Courier New" panose="02070309020205020404" pitchFamily="49" charset="0"/>
            </a:endParaRPr>
          </a:p>
        </p:txBody>
      </p:sp>
      <p:sp>
        <p:nvSpPr>
          <p:cNvPr id="13" name="TextBox 12"/>
          <p:cNvSpPr txBox="1"/>
          <p:nvPr/>
        </p:nvSpPr>
        <p:spPr>
          <a:xfrm>
            <a:off x="6434959" y="3488506"/>
            <a:ext cx="987973" cy="584775"/>
          </a:xfrm>
          <a:prstGeom prst="rect">
            <a:avLst/>
          </a:prstGeom>
          <a:noFill/>
        </p:spPr>
        <p:txBody>
          <a:bodyPr wrap="square" rtlCol="0">
            <a:spAutoFit/>
          </a:bodyPr>
          <a:lstStyle/>
          <a:p>
            <a:r>
              <a:rPr lang="en-US" sz="3200" dirty="0" smtClean="0"/>
              <a:t>e =</a:t>
            </a:r>
            <a:endParaRPr lang="en-US" sz="3200" dirty="0"/>
          </a:p>
        </p:txBody>
      </p:sp>
      <p:sp>
        <p:nvSpPr>
          <p:cNvPr id="15" name="TextBox 14"/>
          <p:cNvSpPr txBox="1"/>
          <p:nvPr/>
        </p:nvSpPr>
        <p:spPr>
          <a:xfrm>
            <a:off x="2028496" y="5279065"/>
            <a:ext cx="10018987" cy="1569660"/>
          </a:xfrm>
          <a:prstGeom prst="rect">
            <a:avLst/>
          </a:prstGeom>
          <a:noFill/>
        </p:spPr>
        <p:txBody>
          <a:bodyPr wrap="square" rtlCol="0">
            <a:spAutoFit/>
          </a:bodyPr>
          <a:lstStyle/>
          <a:p>
            <a:r>
              <a:rPr lang="en-US" sz="3200" dirty="0" err="1" smtClean="0">
                <a:latin typeface="Courier New" panose="02070309020205020404" pitchFamily="49" charset="0"/>
                <a:cs typeface="Courier New" panose="02070309020205020404" pitchFamily="49" charset="0"/>
              </a:rPr>
              <a:t>b</a:t>
            </a:r>
            <a:r>
              <a:rPr lang="en-US" sz="3200" baseline="-25000" dirty="0" err="1" smtClean="0">
                <a:latin typeface="Courier New" panose="02070309020205020404" pitchFamily="49" charset="0"/>
                <a:cs typeface="Courier New" panose="02070309020205020404" pitchFamily="49" charset="0"/>
              </a:rPr>
              <a:t>ij</a:t>
            </a:r>
            <a:r>
              <a:rPr lang="en-US" sz="3200" baseline="-25000" dirty="0" smtClean="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 </a:t>
            </a:r>
            <a:r>
              <a:rPr lang="en-US" sz="3200" i="1" dirty="0" smtClean="0">
                <a:cs typeface="Courier New" panose="02070309020205020404" pitchFamily="49" charset="0"/>
              </a:rPr>
              <a:t>P</a:t>
            </a:r>
            <a:r>
              <a:rPr lang="en-US" sz="3200" dirty="0" smtClean="0">
                <a:cs typeface="Courier New" panose="02070309020205020404" pitchFamily="49" charset="0"/>
              </a:rPr>
              <a:t>(observation </a:t>
            </a:r>
            <a:r>
              <a:rPr lang="en-US" sz="3200" i="1" dirty="0" smtClean="0">
                <a:cs typeface="Courier New" panose="02070309020205020404" pitchFamily="49" charset="0"/>
              </a:rPr>
              <a:t>j</a:t>
            </a:r>
            <a:r>
              <a:rPr lang="en-US" sz="3200" dirty="0" smtClean="0">
                <a:cs typeface="Courier New" panose="02070309020205020404" pitchFamily="49" charset="0"/>
              </a:rPr>
              <a:t> will be seen | state is </a:t>
            </a:r>
            <a:r>
              <a:rPr lang="en-US" sz="3200" i="1" dirty="0" err="1">
                <a:cs typeface="Courier New" panose="02070309020205020404" pitchFamily="49" charset="0"/>
              </a:rPr>
              <a:t>i</a:t>
            </a:r>
            <a:r>
              <a:rPr lang="en-US" sz="3200" dirty="0" smtClean="0">
                <a:cs typeface="Courier New" panose="02070309020205020404" pitchFamily="49" charset="0"/>
              </a:rPr>
              <a:t>)</a:t>
            </a:r>
          </a:p>
          <a:p>
            <a:r>
              <a:rPr lang="en-US" sz="3200" i="1" dirty="0" smtClean="0">
                <a:cs typeface="Courier New" panose="02070309020205020404" pitchFamily="49" charset="0"/>
              </a:rPr>
              <a:t>	i.e. </a:t>
            </a:r>
            <a:r>
              <a:rPr lang="en-US" sz="3200" dirty="0" smtClean="0">
                <a:cs typeface="Courier New" panose="02070309020205020404" pitchFamily="49" charset="0"/>
              </a:rPr>
              <a:t>Probability of emitting observation </a:t>
            </a:r>
            <a:r>
              <a:rPr lang="en-US" sz="3200" i="1" dirty="0" smtClean="0">
                <a:cs typeface="Courier New" panose="02070309020205020404" pitchFamily="49" charset="0"/>
              </a:rPr>
              <a:t>j</a:t>
            </a:r>
            <a:r>
              <a:rPr lang="en-US" sz="3200" dirty="0" smtClean="0">
                <a:cs typeface="Courier New" panose="02070309020205020404" pitchFamily="49" charset="0"/>
              </a:rPr>
              <a:t> from state </a:t>
            </a:r>
            <a:r>
              <a:rPr lang="en-US" sz="3200" i="1" dirty="0" err="1">
                <a:cs typeface="Courier New" panose="02070309020205020404" pitchFamily="49" charset="0"/>
              </a:rPr>
              <a:t>i</a:t>
            </a:r>
            <a:endParaRPr lang="en-US" sz="3200" i="1" dirty="0">
              <a:latin typeface="Courier New" panose="02070309020205020404" pitchFamily="49" charset="0"/>
              <a:cs typeface="Courier New" panose="02070309020205020404" pitchFamily="49" charset="0"/>
            </a:endParaRPr>
          </a:p>
          <a:p>
            <a:r>
              <a:rPr lang="en-US" sz="3200" dirty="0" smtClean="0">
                <a:latin typeface="Courier New" panose="02070309020205020404" pitchFamily="49" charset="0"/>
                <a:cs typeface="Courier New" panose="02070309020205020404" pitchFamily="49" charset="0"/>
              </a:rPr>
              <a:t> </a:t>
            </a:r>
            <a:endParaRPr lang="en-US" sz="3200" dirty="0"/>
          </a:p>
        </p:txBody>
      </p:sp>
    </p:spTree>
    <p:extLst>
      <p:ext uri="{BB962C8B-B14F-4D97-AF65-F5344CB8AC3E}">
        <p14:creationId xmlns:p14="http://schemas.microsoft.com/office/powerpoint/2010/main" val="4123735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16350</TotalTime>
  <Words>3614</Words>
  <Application>Microsoft Office PowerPoint</Application>
  <PresentationFormat>Custom</PresentationFormat>
  <Paragraphs>895</Paragraphs>
  <Slides>59</Slides>
  <Notes>22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Determining neuronal connectivity using pseudo-multidimensional Hidden Markov Models </vt:lpstr>
      <vt:lpstr>Problem in Neuroscience</vt:lpstr>
      <vt:lpstr>Solution: pseudo-2D HMM</vt:lpstr>
      <vt:lpstr>Advantages of pseudo-2D HMM</vt:lpstr>
      <vt:lpstr>Converting (continuous-time) spike data for (discrete-time) HMM</vt:lpstr>
      <vt:lpstr>Markov Chains</vt:lpstr>
      <vt:lpstr>Mathematical Representation</vt:lpstr>
      <vt:lpstr>Hidden Markov Model (HMM)</vt:lpstr>
      <vt:lpstr>Mathematical Representation</vt:lpstr>
      <vt:lpstr>General 2-D HMM</vt:lpstr>
      <vt:lpstr>Pseudo 2-D HMM for neuronal decoding</vt:lpstr>
      <vt:lpstr>Mathematical Representation</vt:lpstr>
      <vt:lpstr>Mathematical Representation</vt:lpstr>
      <vt:lpstr>Problem that is already solved</vt:lpstr>
      <vt:lpstr>Problem we are solving</vt:lpstr>
      <vt:lpstr>PowerPoint Presentation</vt:lpstr>
      <vt:lpstr>Overview</vt:lpstr>
      <vt:lpstr>Functions</vt:lpstr>
      <vt:lpstr>Step 1 – 2D decode</vt:lpstr>
      <vt:lpstr>Step 1 – 2D decode</vt:lpstr>
      <vt:lpstr>Use 1D HMM decode as helper</vt:lpstr>
      <vt:lpstr>Use 1D HMM decode as helper</vt:lpstr>
      <vt:lpstr>2D HMM decoding</vt:lpstr>
      <vt:lpstr>1) Decode first layer with 1D decoding</vt:lpstr>
      <vt:lpstr>1) Decode first layer with 1D decoding</vt:lpstr>
      <vt:lpstr>2) Decode next layer with 1D decoding</vt:lpstr>
      <vt:lpstr>2) Decode next layer with 1D decoding</vt:lpstr>
      <vt:lpstr>3) Integrate outputs from all layers</vt:lpstr>
      <vt:lpstr>3) Integrate outputs from all layers</vt:lpstr>
      <vt:lpstr>2-D decoded states</vt:lpstr>
      <vt:lpstr>Step 2 – Aggregate States</vt:lpstr>
      <vt:lpstr>Step 2 – Aggregate States</vt:lpstr>
      <vt:lpstr>Group states according to neighbor</vt:lpstr>
      <vt:lpstr>Group states according to neighbor</vt:lpstr>
      <vt:lpstr>Group states according to neighbor</vt:lpstr>
      <vt:lpstr>Aggregated States</vt:lpstr>
      <vt:lpstr>Step 3 – Pseudo-2D training</vt:lpstr>
      <vt:lpstr>Step 3 – Train using aggregated states</vt:lpstr>
      <vt:lpstr>Use 1D HMM training as helper</vt:lpstr>
      <vt:lpstr>Use 1D HMM training as helper</vt:lpstr>
      <vt:lpstr>Pseudo-2D HMM training</vt:lpstr>
      <vt:lpstr>Pseudo-2D HMM training</vt:lpstr>
      <vt:lpstr>Step 4 – Iterate until convergence</vt:lpstr>
      <vt:lpstr>How to measure convergence</vt:lpstr>
      <vt:lpstr>Overview</vt:lpstr>
      <vt:lpstr>Recall: Step 1 – 2D decode</vt:lpstr>
      <vt:lpstr>Step 0 – Initialization</vt:lpstr>
      <vt:lpstr>How to make a good initial guess</vt:lpstr>
      <vt:lpstr>Use function hmmtrain (twice)  </vt:lpstr>
      <vt:lpstr>Replicate first layer to get the complete TR  matrices  Use these, along with E matrices as initial guess  for 2D algorithm</vt:lpstr>
      <vt:lpstr>Making a guess “by hand”</vt:lpstr>
      <vt:lpstr>Making a guess “by hand” - example</vt:lpstr>
      <vt:lpstr>Results: Measuring connectivity</vt:lpstr>
      <vt:lpstr>Connectivity: no interaction</vt:lpstr>
      <vt:lpstr>Connectivity: one-way interaction</vt:lpstr>
      <vt:lpstr>Connectivity: bi-directional interaction</vt:lpstr>
      <vt:lpstr>Quantifying connectivity %TODO</vt:lpstr>
      <vt:lpstr>Goal function %TODO</vt:lpstr>
      <vt:lpstr>Using 2D to extend to N dimensions</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simultaneous neurons using 2-D Hidden Markov Models</dc:title>
  <dc:creator>Danil Tyulmankov</dc:creator>
  <cp:lastModifiedBy>Tyulmankov, Danil</cp:lastModifiedBy>
  <cp:revision>103</cp:revision>
  <dcterms:created xsi:type="dcterms:W3CDTF">2014-03-14T15:17:06Z</dcterms:created>
  <dcterms:modified xsi:type="dcterms:W3CDTF">2014-07-24T16:10:35Z</dcterms:modified>
</cp:coreProperties>
</file>