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handoutMasterIdLst>
    <p:handoutMasterId r:id="rId17"/>
  </p:handoutMasterIdLst>
  <p:sldIdLst>
    <p:sldId id="256" r:id="rId2"/>
    <p:sldId id="304" r:id="rId3"/>
    <p:sldId id="259" r:id="rId4"/>
    <p:sldId id="305" r:id="rId5"/>
    <p:sldId id="322" r:id="rId6"/>
    <p:sldId id="307" r:id="rId7"/>
    <p:sldId id="308" r:id="rId8"/>
    <p:sldId id="306" r:id="rId9"/>
    <p:sldId id="309" r:id="rId10"/>
    <p:sldId id="313" r:id="rId11"/>
    <p:sldId id="321" r:id="rId12"/>
    <p:sldId id="323" r:id="rId13"/>
    <p:sldId id="320" r:id="rId14"/>
    <p:sldId id="263" r:id="rId15"/>
  </p:sldIdLst>
  <p:sldSz cx="9144000" cy="5143500" type="screen16x9"/>
  <p:notesSz cx="6858000" cy="9144000"/>
  <p:defaultTex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1pPr>
    <a:lvl2pPr marL="0" marR="0" indent="85725"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2pPr>
    <a:lvl3pPr marL="0" marR="0" indent="17145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3pPr>
    <a:lvl4pPr marL="0" marR="0" indent="257175"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4pPr>
    <a:lvl5pPr marL="0" marR="0" indent="34290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5pPr>
    <a:lvl6pPr marL="0" marR="0" indent="428625"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6pPr>
    <a:lvl7pPr marL="0" marR="0" indent="51435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7pPr>
    <a:lvl8pPr marL="0" marR="0" indent="600075"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8pPr>
    <a:lvl9pPr marL="0" marR="0" indent="68580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C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74"/>
  </p:normalViewPr>
  <p:slideViewPr>
    <p:cSldViewPr>
      <p:cViewPr>
        <p:scale>
          <a:sx n="100" d="100"/>
          <a:sy n="100" d="100"/>
        </p:scale>
        <p:origin x="-40" y="364"/>
      </p:cViewPr>
      <p:guideLst>
        <p:guide orient="horz" pos="1620"/>
        <p:guide pos="2880"/>
      </p:guideLst>
    </p:cSldViewPr>
  </p:slideViewPr>
  <p:notesTextViewPr>
    <p:cViewPr>
      <p:scale>
        <a:sx n="1" d="1"/>
        <a:sy n="1" d="1"/>
      </p:scale>
      <p:origin x="0" y="0"/>
    </p:cViewPr>
  </p:notesTextViewPr>
  <p:notesViewPr>
    <p:cSldViewPr>
      <p:cViewPr varScale="1">
        <p:scale>
          <a:sx n="103" d="100"/>
          <a:sy n="103" d="100"/>
        </p:scale>
        <p:origin x="4241" y="5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EB81DC-800E-4FFE-8E69-14B2378DE2D0}" type="datetimeFigureOut">
              <a:rPr lang="ru-RU" smtClean="0"/>
              <a:t>03.02.2025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7C74B9-0533-4014-B800-75E70D32A81D}" type="slidenum">
              <a:rPr lang="ru-RU" smtClean="0"/>
              <a:t>‹#›</a:t>
            </a:fld>
            <a:endParaRPr lang="ru-RU"/>
          </a:p>
        </p:txBody>
      </p:sp>
    </p:spTree>
    <p:extLst>
      <p:ext uri="{BB962C8B-B14F-4D97-AF65-F5344CB8AC3E}">
        <p14:creationId xmlns:p14="http://schemas.microsoft.com/office/powerpoint/2010/main" val="872766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381000" y="685800"/>
            <a:ext cx="6096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notesStyle>
    <a:lvl1pPr defTabSz="171450" latinLnBrk="0">
      <a:lnSpc>
        <a:spcPct val="117999"/>
      </a:lnSpc>
      <a:defRPr sz="825">
        <a:latin typeface="Helvetica Neue"/>
        <a:ea typeface="Helvetica Neue"/>
        <a:cs typeface="Helvetica Neue"/>
        <a:sym typeface="Helvetica Neue"/>
      </a:defRPr>
    </a:lvl1pPr>
    <a:lvl2pPr indent="85725" defTabSz="171450" latinLnBrk="0">
      <a:lnSpc>
        <a:spcPct val="117999"/>
      </a:lnSpc>
      <a:defRPr sz="825">
        <a:latin typeface="Helvetica Neue"/>
        <a:ea typeface="Helvetica Neue"/>
        <a:cs typeface="Helvetica Neue"/>
        <a:sym typeface="Helvetica Neue"/>
      </a:defRPr>
    </a:lvl2pPr>
    <a:lvl3pPr indent="171450" defTabSz="171450" latinLnBrk="0">
      <a:lnSpc>
        <a:spcPct val="117999"/>
      </a:lnSpc>
      <a:defRPr sz="825">
        <a:latin typeface="Helvetica Neue"/>
        <a:ea typeface="Helvetica Neue"/>
        <a:cs typeface="Helvetica Neue"/>
        <a:sym typeface="Helvetica Neue"/>
      </a:defRPr>
    </a:lvl3pPr>
    <a:lvl4pPr indent="257175" defTabSz="171450" latinLnBrk="0">
      <a:lnSpc>
        <a:spcPct val="117999"/>
      </a:lnSpc>
      <a:defRPr sz="825">
        <a:latin typeface="Helvetica Neue"/>
        <a:ea typeface="Helvetica Neue"/>
        <a:cs typeface="Helvetica Neue"/>
        <a:sym typeface="Helvetica Neue"/>
      </a:defRPr>
    </a:lvl4pPr>
    <a:lvl5pPr indent="342900" defTabSz="171450" latinLnBrk="0">
      <a:lnSpc>
        <a:spcPct val="117999"/>
      </a:lnSpc>
      <a:defRPr sz="825">
        <a:latin typeface="Helvetica Neue"/>
        <a:ea typeface="Helvetica Neue"/>
        <a:cs typeface="Helvetica Neue"/>
        <a:sym typeface="Helvetica Neue"/>
      </a:defRPr>
    </a:lvl5pPr>
    <a:lvl6pPr indent="428625" defTabSz="171450" latinLnBrk="0">
      <a:lnSpc>
        <a:spcPct val="117999"/>
      </a:lnSpc>
      <a:defRPr sz="825">
        <a:latin typeface="Helvetica Neue"/>
        <a:ea typeface="Helvetica Neue"/>
        <a:cs typeface="Helvetica Neue"/>
        <a:sym typeface="Helvetica Neue"/>
      </a:defRPr>
    </a:lvl6pPr>
    <a:lvl7pPr indent="514350" defTabSz="171450" latinLnBrk="0">
      <a:lnSpc>
        <a:spcPct val="117999"/>
      </a:lnSpc>
      <a:defRPr sz="825">
        <a:latin typeface="Helvetica Neue"/>
        <a:ea typeface="Helvetica Neue"/>
        <a:cs typeface="Helvetica Neue"/>
        <a:sym typeface="Helvetica Neue"/>
      </a:defRPr>
    </a:lvl7pPr>
    <a:lvl8pPr indent="600075" defTabSz="171450" latinLnBrk="0">
      <a:lnSpc>
        <a:spcPct val="117999"/>
      </a:lnSpc>
      <a:defRPr sz="825">
        <a:latin typeface="Helvetica Neue"/>
        <a:ea typeface="Helvetica Neue"/>
        <a:cs typeface="Helvetica Neue"/>
        <a:sym typeface="Helvetica Neue"/>
      </a:defRPr>
    </a:lvl8pPr>
    <a:lvl9pPr indent="685800" defTabSz="171450" latinLnBrk="0">
      <a:lnSpc>
        <a:spcPct val="117999"/>
      </a:lnSpc>
      <a:defRPr sz="825">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Титульный слайд презентации">
    <p:spTree>
      <p:nvGrpSpPr>
        <p:cNvPr id="1" name=""/>
        <p:cNvGrpSpPr/>
        <p:nvPr/>
      </p:nvGrpSpPr>
      <p:grpSpPr>
        <a:xfrm>
          <a:off x="0" y="0"/>
          <a:ext cx="0" cy="0"/>
          <a:chOff x="0" y="0"/>
          <a:chExt cx="0" cy="0"/>
        </a:xfrm>
      </p:grpSpPr>
      <p:sp>
        <p:nvSpPr>
          <p:cNvPr id="7"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3">
            <a:extLst>
              <a:ext uri="{FF2B5EF4-FFF2-40B4-BE49-F238E27FC236}">
                <a16:creationId xmlns:a16="http://schemas.microsoft.com/office/drawing/2014/main" id="{4F3F1DA2-68BC-423F-9157-C4527B9DDB04}"/>
              </a:ext>
            </a:extLst>
          </p:cNvPr>
          <p:cNvSpPr>
            <a:spLocks noGrp="1"/>
          </p:cNvSpPr>
          <p:nvPr>
            <p:ph type="body" sz="quarter" idx="10" hasCustomPrompt="1"/>
          </p:nvPr>
        </p:nvSpPr>
        <p:spPr>
          <a:xfrm>
            <a:off x="2627709" y="87511"/>
            <a:ext cx="5805488" cy="701873"/>
          </a:xfrm>
        </p:spPr>
        <p:txBody>
          <a:bodyPr/>
          <a:lstStyle>
            <a:lvl1pPr marL="0" indent="0" algn="ctr">
              <a:lnSpc>
                <a:spcPct val="100000"/>
              </a:lnSpc>
              <a:spcBef>
                <a:spcPts val="0"/>
              </a:spcBef>
              <a:buNone/>
              <a:defRPr sz="2000" b="0"/>
            </a:lvl1pPr>
          </a:lstStyle>
          <a:p>
            <a:pPr lvl="0"/>
            <a:r>
              <a:rPr lang="ru-RU" dirty="0"/>
              <a:t>Подразделение</a:t>
            </a:r>
          </a:p>
          <a:p>
            <a:pPr lvl="0"/>
            <a:r>
              <a:rPr lang="ru-RU" dirty="0"/>
              <a:t>Образовательная программа</a:t>
            </a:r>
          </a:p>
        </p:txBody>
      </p:sp>
      <p:sp>
        <p:nvSpPr>
          <p:cNvPr id="8" name="Текст 3">
            <a:extLst>
              <a:ext uri="{FF2B5EF4-FFF2-40B4-BE49-F238E27FC236}">
                <a16:creationId xmlns:a16="http://schemas.microsoft.com/office/drawing/2014/main" id="{55DA2F4A-DE6A-4B7B-837A-68EA82745D14}"/>
              </a:ext>
            </a:extLst>
          </p:cNvPr>
          <p:cNvSpPr>
            <a:spLocks noGrp="1"/>
          </p:cNvSpPr>
          <p:nvPr>
            <p:ph type="body" sz="quarter" idx="11" hasCustomPrompt="1"/>
          </p:nvPr>
        </p:nvSpPr>
        <p:spPr>
          <a:xfrm>
            <a:off x="2637936" y="870356"/>
            <a:ext cx="5805488" cy="701873"/>
          </a:xfrm>
        </p:spPr>
        <p:txBody>
          <a:bodyPr>
            <a:normAutofit/>
          </a:bodyPr>
          <a:lstStyle>
            <a:lvl1pPr marL="0" indent="0" algn="ctr">
              <a:lnSpc>
                <a:spcPct val="100000"/>
              </a:lnSpc>
              <a:spcBef>
                <a:spcPts val="0"/>
              </a:spcBef>
              <a:buNone/>
              <a:defRPr sz="2000">
                <a:solidFill>
                  <a:srgbClr val="0F2C68"/>
                </a:solidFill>
              </a:defRPr>
            </a:lvl1pPr>
          </a:lstStyle>
          <a:p>
            <a:pPr lvl="0"/>
            <a:r>
              <a:rPr lang="ru-RU" dirty="0"/>
              <a:t>Подзаголовок</a:t>
            </a:r>
          </a:p>
        </p:txBody>
      </p:sp>
      <p:sp>
        <p:nvSpPr>
          <p:cNvPr id="10" name="Текст 3">
            <a:extLst>
              <a:ext uri="{FF2B5EF4-FFF2-40B4-BE49-F238E27FC236}">
                <a16:creationId xmlns:a16="http://schemas.microsoft.com/office/drawing/2014/main" id="{CEFB6F4B-3C04-47F5-9D7C-3B0495A0698D}"/>
              </a:ext>
            </a:extLst>
          </p:cNvPr>
          <p:cNvSpPr>
            <a:spLocks noGrp="1"/>
          </p:cNvSpPr>
          <p:nvPr>
            <p:ph type="body" sz="quarter" idx="12" hasCustomPrompt="1"/>
          </p:nvPr>
        </p:nvSpPr>
        <p:spPr>
          <a:xfrm>
            <a:off x="2627709" y="1851670"/>
            <a:ext cx="5805488" cy="701873"/>
          </a:xfrm>
        </p:spPr>
        <p:txBody>
          <a:bodyPr>
            <a:normAutofit/>
          </a:bodyPr>
          <a:lstStyle>
            <a:lvl1pPr marL="0" indent="0" algn="ctr">
              <a:lnSpc>
                <a:spcPct val="100000"/>
              </a:lnSpc>
              <a:spcBef>
                <a:spcPts val="0"/>
              </a:spcBef>
              <a:buNone/>
              <a:defRPr sz="3200" b="1"/>
            </a:lvl1pPr>
          </a:lstStyle>
          <a:p>
            <a:pPr lvl="0"/>
            <a:r>
              <a:rPr lang="ru-RU" dirty="0"/>
              <a:t>Заголовок</a:t>
            </a:r>
          </a:p>
        </p:txBody>
      </p:sp>
      <p:sp>
        <p:nvSpPr>
          <p:cNvPr id="13" name="Текст 12">
            <a:extLst>
              <a:ext uri="{FF2B5EF4-FFF2-40B4-BE49-F238E27FC236}">
                <a16:creationId xmlns:a16="http://schemas.microsoft.com/office/drawing/2014/main" id="{BFB1B887-C932-4307-BDEB-ADA927B32D18}"/>
              </a:ext>
            </a:extLst>
          </p:cNvPr>
          <p:cNvSpPr>
            <a:spLocks noGrp="1"/>
          </p:cNvSpPr>
          <p:nvPr>
            <p:ph type="body" sz="quarter" idx="13" hasCustomPrompt="1"/>
          </p:nvPr>
        </p:nvSpPr>
        <p:spPr>
          <a:xfrm>
            <a:off x="6084888" y="2643189"/>
            <a:ext cx="3016250" cy="2061864"/>
          </a:xfrm>
        </p:spPr>
        <p:txBody>
          <a:bodyPr/>
          <a:lstStyle>
            <a:lvl1pPr marL="0" indent="0" algn="r">
              <a:buNone/>
              <a:defRPr/>
            </a:lvl1pPr>
          </a:lstStyle>
          <a:p>
            <a:pPr lvl="0"/>
            <a:r>
              <a:rPr lang="ru-RU" dirty="0"/>
              <a:t>Исполнитель</a:t>
            </a:r>
          </a:p>
        </p:txBody>
      </p:sp>
      <p:sp>
        <p:nvSpPr>
          <p:cNvPr id="15" name="Текст 3">
            <a:extLst>
              <a:ext uri="{FF2B5EF4-FFF2-40B4-BE49-F238E27FC236}">
                <a16:creationId xmlns:a16="http://schemas.microsoft.com/office/drawing/2014/main" id="{911C272D-3C45-4E45-AA89-BD711FAFC53B}"/>
              </a:ext>
            </a:extLst>
          </p:cNvPr>
          <p:cNvSpPr>
            <a:spLocks noGrp="1"/>
          </p:cNvSpPr>
          <p:nvPr>
            <p:ph type="body" sz="quarter" idx="14" hasCustomPrompt="1"/>
          </p:nvPr>
        </p:nvSpPr>
        <p:spPr>
          <a:xfrm>
            <a:off x="4320469" y="4705052"/>
            <a:ext cx="2288443" cy="350937"/>
          </a:xfrm>
        </p:spPr>
        <p:txBody>
          <a:bodyPr>
            <a:normAutofit/>
          </a:bodyPr>
          <a:lstStyle>
            <a:lvl1pPr marL="0" indent="0" algn="ctr">
              <a:lnSpc>
                <a:spcPct val="100000"/>
              </a:lnSpc>
              <a:spcBef>
                <a:spcPts val="0"/>
              </a:spcBef>
              <a:buNone/>
              <a:defRPr sz="2000"/>
            </a:lvl1pPr>
          </a:lstStyle>
          <a:p>
            <a:pPr lvl="0"/>
            <a:r>
              <a:rPr lang="ru-RU" dirty="0"/>
              <a:t>Подзаголовок</a:t>
            </a:r>
          </a:p>
        </p:txBody>
      </p:sp>
      <p:grpSp>
        <p:nvGrpSpPr>
          <p:cNvPr id="3" name="Группа 2"/>
          <p:cNvGrpSpPr/>
          <p:nvPr userDrawn="1"/>
        </p:nvGrpSpPr>
        <p:grpSpPr>
          <a:xfrm>
            <a:off x="0" y="-20538"/>
            <a:ext cx="2241302" cy="5184576"/>
            <a:chOff x="0" y="16616"/>
            <a:chExt cx="2241302" cy="5143500"/>
          </a:xfrm>
        </p:grpSpPr>
        <p:sp>
          <p:nvSpPr>
            <p:cNvPr id="12" name="Прямоугольник 11">
              <a:extLst>
                <a:ext uri="{FF2B5EF4-FFF2-40B4-BE49-F238E27FC236}">
                  <a16:creationId xmlns:a16="http://schemas.microsoft.com/office/drawing/2014/main" id="{ACEEA986-1D6A-4935-BBAE-D2778A7692CC}"/>
                </a:ext>
              </a:extLst>
            </p:cNvPr>
            <p:cNvSpPr/>
            <p:nvPr userDrawn="1"/>
          </p:nvSpPr>
          <p:spPr>
            <a:xfrm>
              <a:off x="0" y="16616"/>
              <a:ext cx="2241302" cy="5143500"/>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7" name="Рисунок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2599" y="280793"/>
              <a:ext cx="936104" cy="940499"/>
            </a:xfrm>
            <a:prstGeom prst="rect">
              <a:avLst/>
            </a:prstGeom>
          </p:spPr>
        </p:pic>
      </p:gr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Список">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7" name="Уровень текста 1…">
            <a:extLst>
              <a:ext uri="{FF2B5EF4-FFF2-40B4-BE49-F238E27FC236}">
                <a16:creationId xmlns:a16="http://schemas.microsoft.com/office/drawing/2014/main" id="{A021C47A-2176-487F-B35B-140B329A8874}"/>
              </a:ext>
            </a:extLst>
          </p:cNvPr>
          <p:cNvSpPr txBox="1">
            <a:spLocks noGrp="1"/>
          </p:cNvSpPr>
          <p:nvPr>
            <p:ph type="body" idx="10"/>
          </p:nvPr>
        </p:nvSpPr>
        <p:spPr>
          <a:xfrm>
            <a:off x="226623" y="1170486"/>
            <a:ext cx="8712968" cy="3699410"/>
          </a:xfrm>
          <a:prstGeom prst="rect">
            <a:avLst/>
          </a:prstGeom>
        </p:spPr>
        <p:txBody>
          <a:bodyPr/>
          <a:lstStyle>
            <a:lvl1pPr>
              <a:defRPr sz="1600"/>
            </a:lvl1pPr>
            <a:lvl2pPr>
              <a:defRPr sz="1400"/>
            </a:lvl2pPr>
            <a:lvl3pPr>
              <a:defRPr sz="1400"/>
            </a:lvl3pPr>
            <a:lvl4pPr>
              <a:defRPr sz="1400"/>
            </a:lvl4pPr>
            <a:lvl5pPr>
              <a:defRPr sz="1400"/>
            </a:lvl5pPr>
          </a:lstStyle>
          <a:p>
            <a:r>
              <a:rPr dirty="0" err="1"/>
              <a:t>Уровень</a:t>
            </a:r>
            <a:r>
              <a:rPr dirty="0"/>
              <a:t> </a:t>
            </a:r>
            <a:r>
              <a:rPr dirty="0" err="1"/>
              <a:t>текста</a:t>
            </a:r>
            <a:r>
              <a:rPr dirty="0"/>
              <a:t> 1</a:t>
            </a:r>
          </a:p>
          <a:p>
            <a:pPr lvl="1"/>
            <a:r>
              <a:rPr dirty="0" err="1"/>
              <a:t>Уровень</a:t>
            </a:r>
            <a:r>
              <a:rPr dirty="0"/>
              <a:t> </a:t>
            </a:r>
            <a:r>
              <a:rPr dirty="0" err="1"/>
              <a:t>текста</a:t>
            </a:r>
            <a:r>
              <a:rPr dirty="0"/>
              <a:t> 2</a:t>
            </a:r>
          </a:p>
          <a:p>
            <a:pPr lvl="2"/>
            <a:r>
              <a:rPr dirty="0" err="1"/>
              <a:t>Уровень</a:t>
            </a:r>
            <a:r>
              <a:rPr dirty="0"/>
              <a:t> </a:t>
            </a:r>
            <a:r>
              <a:rPr dirty="0" err="1"/>
              <a:t>текста</a:t>
            </a:r>
            <a:r>
              <a:rPr dirty="0"/>
              <a:t> 3</a:t>
            </a:r>
          </a:p>
          <a:p>
            <a:pPr lvl="3"/>
            <a:r>
              <a:rPr dirty="0" err="1"/>
              <a:t>Уровень</a:t>
            </a:r>
            <a:r>
              <a:rPr dirty="0"/>
              <a:t> </a:t>
            </a:r>
            <a:r>
              <a:rPr dirty="0" err="1"/>
              <a:t>текста</a:t>
            </a:r>
            <a:r>
              <a:rPr dirty="0"/>
              <a:t> 4</a:t>
            </a:r>
          </a:p>
          <a:p>
            <a:pPr lvl="4"/>
            <a:r>
              <a:rPr dirty="0" err="1"/>
              <a:t>Уровень</a:t>
            </a:r>
            <a:r>
              <a:rPr dirty="0"/>
              <a:t> </a:t>
            </a:r>
            <a:r>
              <a:rPr dirty="0" err="1"/>
              <a:t>текста</a:t>
            </a:r>
            <a:r>
              <a:rPr dirty="0"/>
              <a:t> 5</a:t>
            </a:r>
          </a:p>
        </p:txBody>
      </p:sp>
      <p:sp>
        <p:nvSpPr>
          <p:cNvPr id="8" name="Линия">
            <a:extLst>
              <a:ext uri="{FF2B5EF4-FFF2-40B4-BE49-F238E27FC236}">
                <a16:creationId xmlns:a16="http://schemas.microsoft.com/office/drawing/2014/main" id="{ADE90C27-5626-43AF-996F-92015B00EE6A}"/>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CD6ED5DB-54BE-465F-ACB5-875555DA2185}"/>
              </a:ext>
            </a:extLst>
          </p:cNvPr>
          <p:cNvSpPr>
            <a:spLocks noGrp="1"/>
          </p:cNvSpPr>
          <p:nvPr>
            <p:ph type="ftr" sz="quarter" idx="11"/>
          </p:nvPr>
        </p:nvSpPr>
        <p:spPr/>
        <p:txBody>
          <a:bodyPr/>
          <a:lstStyle/>
          <a:p>
            <a:r>
              <a:rPr lang="ru-RU"/>
              <a:t>И.О. Фамилия, ВКР «Название темы»</a:t>
            </a:r>
          </a:p>
        </p:txBody>
      </p:sp>
      <p:sp>
        <p:nvSpPr>
          <p:cNvPr id="10" name="Текст заголовка">
            <a:extLst>
              <a:ext uri="{FF2B5EF4-FFF2-40B4-BE49-F238E27FC236}">
                <a16:creationId xmlns:a16="http://schemas.microsoft.com/office/drawing/2014/main" id="{A5AFEACE-D557-4B07-BE29-9A963AD4DDD6}"/>
              </a:ext>
            </a:extLst>
          </p:cNvPr>
          <p:cNvSpPr txBox="1">
            <a:spLocks noGrp="1"/>
          </p:cNvSpPr>
          <p:nvPr>
            <p:ph type="title"/>
          </p:nvPr>
        </p:nvSpPr>
        <p:spPr>
          <a:xfrm>
            <a:off x="1043608" y="51470"/>
            <a:ext cx="8100392" cy="936105"/>
          </a:xfrm>
          <a:prstGeom prst="rect">
            <a:avLst/>
          </a:prstGeom>
        </p:spPr>
        <p:txBody>
          <a:bodyPr/>
          <a:lstStyle>
            <a:lvl1pPr>
              <a:defRPr/>
            </a:lvl1pPr>
          </a:lstStyle>
          <a:p>
            <a:r>
              <a:rPr dirty="0" err="1"/>
              <a:t>Текст</a:t>
            </a:r>
            <a:r>
              <a:rPr dirty="0"/>
              <a:t> </a:t>
            </a:r>
            <a:r>
              <a:rPr dirty="0" err="1"/>
              <a:t>заголовка</a:t>
            </a:r>
            <a:endParaRPr dirty="0"/>
          </a:p>
        </p:txBody>
      </p:sp>
      <p:pic>
        <p:nvPicPr>
          <p:cNvPr id="11" name="Рисунок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12"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274075000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Два текста">
    <p:bg>
      <p:bgPr>
        <a:solidFill>
          <a:srgbClr val="FFFFFF"/>
        </a:solidFill>
        <a:effectLst/>
      </p:bgPr>
    </p:bg>
    <p:spTree>
      <p:nvGrpSpPr>
        <p:cNvPr id="1" name=""/>
        <p:cNvGrpSpPr/>
        <p:nvPr/>
      </p:nvGrpSpPr>
      <p:grpSpPr>
        <a:xfrm>
          <a:off x="0" y="0"/>
          <a:ext cx="0" cy="0"/>
          <a:chOff x="0" y="0"/>
          <a:chExt cx="0" cy="0"/>
        </a:xfrm>
      </p:grpSpPr>
      <p:sp>
        <p:nvSpPr>
          <p:cNvPr id="28" name="Текст заголовка"/>
          <p:cNvSpPr txBox="1">
            <a:spLocks noGrp="1"/>
          </p:cNvSpPr>
          <p:nvPr>
            <p:ph type="title"/>
          </p:nvPr>
        </p:nvSpPr>
        <p:spPr>
          <a:prstGeom prst="rect">
            <a:avLst/>
          </a:prstGeom>
        </p:spPr>
        <p:txBody>
          <a:bodyPr/>
          <a:lstStyle>
            <a:lvl1pPr>
              <a:defRPr/>
            </a:lvl1pPr>
          </a:lstStyle>
          <a:p>
            <a:r>
              <a:rPr dirty="0" err="1"/>
              <a:t>Текст</a:t>
            </a:r>
            <a:r>
              <a:rPr dirty="0"/>
              <a:t> </a:t>
            </a:r>
            <a:r>
              <a:rPr dirty="0" err="1"/>
              <a:t>заголовка</a:t>
            </a:r>
            <a:endParaRPr dirty="0"/>
          </a:p>
        </p:txBody>
      </p:sp>
      <p:sp>
        <p:nvSpPr>
          <p:cNvPr id="29" name="Уровень текста 1…"/>
          <p:cNvSpPr txBox="1">
            <a:spLocks noGrp="1"/>
          </p:cNvSpPr>
          <p:nvPr>
            <p:ph type="body" sz="quarter" idx="1" hasCustomPrompt="1"/>
          </p:nvPr>
        </p:nvSpPr>
        <p:spPr>
          <a:xfrm>
            <a:off x="467544" y="1385428"/>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30"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6" name="Уровень текста 1…">
            <a:extLst>
              <a:ext uri="{FF2B5EF4-FFF2-40B4-BE49-F238E27FC236}">
                <a16:creationId xmlns:a16="http://schemas.microsoft.com/office/drawing/2014/main" id="{BC1C8AF6-764D-42DD-8B6D-3BEA682BC416}"/>
              </a:ext>
            </a:extLst>
          </p:cNvPr>
          <p:cNvSpPr txBox="1">
            <a:spLocks noGrp="1"/>
          </p:cNvSpPr>
          <p:nvPr>
            <p:ph type="body" sz="quarter" idx="10" hasCustomPrompt="1"/>
          </p:nvPr>
        </p:nvSpPr>
        <p:spPr>
          <a:xfrm>
            <a:off x="4716016" y="1385428"/>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7" name="Линия">
            <a:extLst>
              <a:ext uri="{FF2B5EF4-FFF2-40B4-BE49-F238E27FC236}">
                <a16:creationId xmlns:a16="http://schemas.microsoft.com/office/drawing/2014/main" id="{1185B34F-00E4-4ADE-B002-13C9F81B20CA}"/>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9" name="Линия">
            <a:extLst>
              <a:ext uri="{FF2B5EF4-FFF2-40B4-BE49-F238E27FC236}">
                <a16:creationId xmlns:a16="http://schemas.microsoft.com/office/drawing/2014/main" id="{95EF9B6E-0540-4EEF-B91E-A522CAE02F15}"/>
              </a:ext>
            </a:extLst>
          </p:cNvPr>
          <p:cNvSpPr/>
          <p:nvPr userDrawn="1"/>
        </p:nvSpPr>
        <p:spPr>
          <a:xfrm>
            <a:off x="0" y="1059582"/>
            <a:ext cx="9100866" cy="0"/>
          </a:xfrm>
          <a:prstGeom prst="line">
            <a:avLst/>
          </a:prstGeom>
          <a:ln w="12700">
            <a:solidFill>
              <a:srgbClr val="253957"/>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A8FB7426-84BB-4D2A-B346-65D0BF0892F3}"/>
              </a:ext>
            </a:extLst>
          </p:cNvPr>
          <p:cNvSpPr>
            <a:spLocks noGrp="1"/>
          </p:cNvSpPr>
          <p:nvPr>
            <p:ph type="ftr" sz="quarter" idx="11"/>
          </p:nvPr>
        </p:nvSpPr>
        <p:spPr/>
        <p:txBody>
          <a:bodyPr/>
          <a:lstStyle/>
          <a:p>
            <a:r>
              <a:rPr lang="ru-RU"/>
              <a:t>И.О. Фамилия, ВКР «Название темы»</a:t>
            </a:r>
          </a:p>
        </p:txBody>
      </p:sp>
      <p:pic>
        <p:nvPicPr>
          <p:cNvPr id="10" name="Рисунок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11"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19885903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4685853" y="2685604"/>
            <a:ext cx="2812852" cy="1989088"/>
          </a:xfrm>
          <a:prstGeom prst="rect">
            <a:avLst/>
          </a:prstGeom>
        </p:spPr>
        <p:txBody>
          <a:bodyPr lIns="91439" tIns="45719" rIns="91439" bIns="45719" anchor="t">
            <a:noAutofit/>
          </a:bodyPr>
          <a:lstStyle>
            <a:lvl1pPr>
              <a:defRPr/>
            </a:lvl1pPr>
          </a:lstStyle>
          <a:p>
            <a:endParaRPr dirty="0"/>
          </a:p>
        </p:txBody>
      </p:sp>
      <p:sp>
        <p:nvSpPr>
          <p:cNvPr id="36" name="Изображение"/>
          <p:cNvSpPr>
            <a:spLocks noGrp="1"/>
          </p:cNvSpPr>
          <p:nvPr>
            <p:ph type="pic" sz="quarter" idx="14"/>
          </p:nvPr>
        </p:nvSpPr>
        <p:spPr>
          <a:xfrm>
            <a:off x="4689133" y="468809"/>
            <a:ext cx="2812852" cy="1989088"/>
          </a:xfrm>
          <a:prstGeom prst="rect">
            <a:avLst/>
          </a:prstGeom>
        </p:spPr>
        <p:txBody>
          <a:bodyPr lIns="91439" tIns="45719" rIns="91439" bIns="45719" anchor="t">
            <a:noAutofit/>
          </a:bodyPr>
          <a:lstStyle>
            <a:lvl1pPr>
              <a:defRPr/>
            </a:lvl1pPr>
          </a:lstStyle>
          <a:p>
            <a:endParaRPr dirty="0"/>
          </a:p>
        </p:txBody>
      </p:sp>
      <p:sp>
        <p:nvSpPr>
          <p:cNvPr id="37" name="Изображение"/>
          <p:cNvSpPr>
            <a:spLocks noGrp="1"/>
          </p:cNvSpPr>
          <p:nvPr>
            <p:ph type="pic" sz="half" idx="15"/>
          </p:nvPr>
        </p:nvSpPr>
        <p:spPr>
          <a:xfrm>
            <a:off x="1645295" y="468809"/>
            <a:ext cx="2812852" cy="4205883"/>
          </a:xfrm>
          <a:prstGeom prst="rect">
            <a:avLst/>
          </a:prstGeom>
        </p:spPr>
        <p:txBody>
          <a:bodyPr lIns="91439" tIns="45719" rIns="91439" bIns="45719" anchor="t">
            <a:noAutofit/>
          </a:bodyPr>
          <a:lstStyle>
            <a:lvl1pPr>
              <a:defRPr/>
            </a:lvl1pPr>
          </a:lstStyle>
          <a:p>
            <a:endParaRPr dirty="0"/>
          </a:p>
        </p:txBody>
      </p:sp>
      <p:sp>
        <p:nvSpPr>
          <p:cNvPr id="38"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6" name="Линия">
            <a:extLst>
              <a:ext uri="{FF2B5EF4-FFF2-40B4-BE49-F238E27FC236}">
                <a16:creationId xmlns:a16="http://schemas.microsoft.com/office/drawing/2014/main" id="{E9B90CD4-A6C7-4909-86A5-67B9ABD3B5D1}"/>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EA6524AB-809B-45BB-91A3-2A03E67B5A41}"/>
              </a:ext>
            </a:extLst>
          </p:cNvPr>
          <p:cNvSpPr>
            <a:spLocks noGrp="1"/>
          </p:cNvSpPr>
          <p:nvPr>
            <p:ph type="ftr" sz="quarter" idx="16"/>
          </p:nvPr>
        </p:nvSpPr>
        <p:spPr/>
        <p:txBody>
          <a:bodyPr/>
          <a:lstStyle/>
          <a:p>
            <a:r>
              <a:rPr lang="ru-RU"/>
              <a:t>И.О. Фамилия, ВКР «Название темы»</a:t>
            </a:r>
          </a:p>
        </p:txBody>
      </p:sp>
      <p:pic>
        <p:nvPicPr>
          <p:cNvPr id="9" name="Рисунок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10"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1143000" y="0"/>
            <a:ext cx="6858000" cy="5143500"/>
          </a:xfrm>
          <a:prstGeom prst="rect">
            <a:avLst/>
          </a:prstGeom>
        </p:spPr>
        <p:txBody>
          <a:bodyPr lIns="91439" tIns="45719" rIns="91439" bIns="45719" anchor="t">
            <a:noAutofit/>
          </a:bodyPr>
          <a:lstStyle>
            <a:lvl1pPr>
              <a:defRPr/>
            </a:lvl1pPr>
          </a:lstStyle>
          <a:p>
            <a:endParaRPr dirty="0"/>
          </a:p>
        </p:txBody>
      </p:sp>
      <p:sp>
        <p:nvSpPr>
          <p:cNvPr id="45"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Линия">
            <a:extLst>
              <a:ext uri="{FF2B5EF4-FFF2-40B4-BE49-F238E27FC236}">
                <a16:creationId xmlns:a16="http://schemas.microsoft.com/office/drawing/2014/main" id="{EA22366D-3D75-45F5-BE00-12188C19EB6C}"/>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5BC212B3-0FE4-4BC3-9C2F-EC77D1759DD4}"/>
              </a:ext>
            </a:extLst>
          </p:cNvPr>
          <p:cNvSpPr>
            <a:spLocks noGrp="1"/>
          </p:cNvSpPr>
          <p:nvPr>
            <p:ph type="ftr" sz="quarter" idx="14"/>
          </p:nvPr>
        </p:nvSpPr>
        <p:spPr/>
        <p:txBody>
          <a:bodyPr/>
          <a:lstStyle/>
          <a:p>
            <a:r>
              <a:rPr lang="ru-RU"/>
              <a:t>И.О. Фамилия, ВКР «Название темы»</a:t>
            </a:r>
          </a:p>
        </p:txBody>
      </p:sp>
      <p:pic>
        <p:nvPicPr>
          <p:cNvPr id="7" name="Рисунок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8"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презентации">
    <p:spTree>
      <p:nvGrpSpPr>
        <p:cNvPr id="1" name=""/>
        <p:cNvGrpSpPr/>
        <p:nvPr/>
      </p:nvGrpSpPr>
      <p:grpSpPr>
        <a:xfrm>
          <a:off x="0" y="0"/>
          <a:ext cx="0" cy="0"/>
          <a:chOff x="0" y="0"/>
          <a:chExt cx="0" cy="0"/>
        </a:xfrm>
      </p:grpSpPr>
      <p:sp>
        <p:nvSpPr>
          <p:cNvPr id="7"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15" name="Текст 3">
            <a:extLst>
              <a:ext uri="{FF2B5EF4-FFF2-40B4-BE49-F238E27FC236}">
                <a16:creationId xmlns:a16="http://schemas.microsoft.com/office/drawing/2014/main" id="{911C272D-3C45-4E45-AA89-BD711FAFC53B}"/>
              </a:ext>
            </a:extLst>
          </p:cNvPr>
          <p:cNvSpPr>
            <a:spLocks noGrp="1"/>
          </p:cNvSpPr>
          <p:nvPr>
            <p:ph type="body" sz="quarter" idx="14" hasCustomPrompt="1"/>
          </p:nvPr>
        </p:nvSpPr>
        <p:spPr>
          <a:xfrm>
            <a:off x="4572000" y="4741093"/>
            <a:ext cx="2288443" cy="350937"/>
          </a:xfrm>
        </p:spPr>
        <p:txBody>
          <a:bodyPr>
            <a:noAutofit/>
          </a:bodyPr>
          <a:lstStyle>
            <a:lvl1pPr marL="0" indent="0" algn="ctr">
              <a:lnSpc>
                <a:spcPct val="100000"/>
              </a:lnSpc>
              <a:spcBef>
                <a:spcPts val="0"/>
              </a:spcBef>
              <a:buNone/>
              <a:defRPr sz="1600">
                <a:solidFill>
                  <a:srgbClr val="0F2C68"/>
                </a:solidFill>
              </a:defRPr>
            </a:lvl1pPr>
          </a:lstStyle>
          <a:p>
            <a:pPr lvl="0"/>
            <a:r>
              <a:rPr lang="ru-RU" dirty="0"/>
              <a:t>Москва, 202</a:t>
            </a:r>
            <a:r>
              <a:rPr lang="en-US" dirty="0"/>
              <a:t>4</a:t>
            </a:r>
            <a:endParaRPr lang="ru-RU" dirty="0"/>
          </a:p>
        </p:txBody>
      </p:sp>
      <p:sp>
        <p:nvSpPr>
          <p:cNvPr id="5" name="Текст 4">
            <a:extLst>
              <a:ext uri="{FF2B5EF4-FFF2-40B4-BE49-F238E27FC236}">
                <a16:creationId xmlns:a16="http://schemas.microsoft.com/office/drawing/2014/main" id="{6FB36C0D-E54F-47F0-852B-D3A4FC722DD8}"/>
              </a:ext>
            </a:extLst>
          </p:cNvPr>
          <p:cNvSpPr>
            <a:spLocks noGrp="1"/>
          </p:cNvSpPr>
          <p:nvPr>
            <p:ph type="body" sz="quarter" idx="15" hasCustomPrompt="1"/>
          </p:nvPr>
        </p:nvSpPr>
        <p:spPr>
          <a:xfrm>
            <a:off x="3519914" y="843558"/>
            <a:ext cx="4392613" cy="1033212"/>
          </a:xfrm>
        </p:spPr>
        <p:txBody>
          <a:bodyPr>
            <a:normAutofit/>
          </a:bodyPr>
          <a:lstStyle>
            <a:lvl1pPr marL="0" indent="0">
              <a:buNone/>
              <a:defRPr sz="1800">
                <a:solidFill>
                  <a:srgbClr val="0F2C68"/>
                </a:solidFill>
                <a:latin typeface="HSE Sans" panose="02000000000000000000" pitchFamily="50" charset="0"/>
              </a:defRPr>
            </a:lvl1pPr>
          </a:lstStyle>
          <a:p>
            <a:pPr marL="0" marR="0" lvl="0" indent="0" algn="l" defTabSz="308074" rtl="0" eaLnBrk="1" fontAlgn="auto" latinLnBrk="0" hangingPunct="1">
              <a:lnSpc>
                <a:spcPct val="100000"/>
              </a:lnSpc>
              <a:spcBef>
                <a:spcPts val="0"/>
              </a:spcBef>
              <a:spcAft>
                <a:spcPts val="600"/>
              </a:spcAft>
              <a:buClrTx/>
              <a:buSzPct val="75000"/>
              <a:buFontTx/>
              <a:buNone/>
              <a:tabLst/>
              <a:defRPr/>
            </a:pPr>
            <a:r>
              <a:rPr kumimoji="0" lang="ru-RU" sz="1600" b="0" i="0" u="none" strike="noStrike" cap="none" spc="0" normalizeH="0" baseline="0" dirty="0">
                <a:ln>
                  <a:noFill/>
                </a:ln>
                <a:solidFill>
                  <a:srgbClr val="000000"/>
                </a:solidFill>
                <a:effectLst/>
                <a:uFillTx/>
                <a:latin typeface="+mj-lt"/>
                <a:ea typeface="+mj-ea"/>
                <a:cs typeface="+mj-cs"/>
                <a:sym typeface="Helvetica Light"/>
              </a:rPr>
              <a:t>Благодарю за внимание</a:t>
            </a:r>
          </a:p>
        </p:txBody>
      </p:sp>
      <p:sp>
        <p:nvSpPr>
          <p:cNvPr id="16" name="Текст 4">
            <a:extLst>
              <a:ext uri="{FF2B5EF4-FFF2-40B4-BE49-F238E27FC236}">
                <a16:creationId xmlns:a16="http://schemas.microsoft.com/office/drawing/2014/main" id="{117D62AD-8444-4DA1-ACFC-B49941B0B046}"/>
              </a:ext>
            </a:extLst>
          </p:cNvPr>
          <p:cNvSpPr>
            <a:spLocks noGrp="1"/>
          </p:cNvSpPr>
          <p:nvPr>
            <p:ph type="body" sz="quarter" idx="16" hasCustomPrompt="1"/>
          </p:nvPr>
        </p:nvSpPr>
        <p:spPr>
          <a:xfrm>
            <a:off x="3519913" y="2275719"/>
            <a:ext cx="4392613" cy="1033212"/>
          </a:xfrm>
        </p:spPr>
        <p:txBody>
          <a:bodyPr>
            <a:normAutofit/>
          </a:bodyPr>
          <a:lstStyle>
            <a:lvl1pPr marL="0" indent="0">
              <a:buNone/>
              <a:defRPr sz="1800">
                <a:solidFill>
                  <a:srgbClr val="0F2C68"/>
                </a:solidFill>
                <a:latin typeface="HSE Sans" panose="02000000000000000000" pitchFamily="50" charset="0"/>
              </a:defRPr>
            </a:lvl1pPr>
          </a:lstStyle>
          <a:p>
            <a:pPr marL="0" marR="0" lvl="0" indent="0" algn="l" defTabSz="308074" rtl="0" eaLnBrk="1" fontAlgn="auto" latinLnBrk="0" hangingPunct="1">
              <a:lnSpc>
                <a:spcPct val="100000"/>
              </a:lnSpc>
              <a:spcBef>
                <a:spcPts val="0"/>
              </a:spcBef>
              <a:spcAft>
                <a:spcPts val="600"/>
              </a:spcAft>
              <a:buClrTx/>
              <a:buSzPct val="75000"/>
              <a:buFontTx/>
              <a:buNone/>
              <a:tabLst/>
              <a:defRPr/>
            </a:pPr>
            <a:r>
              <a:rPr kumimoji="0" lang="ru-RU" sz="1600" b="0" i="0" u="none" strike="noStrike" cap="none" spc="0" normalizeH="0" baseline="0" dirty="0">
                <a:ln>
                  <a:noFill/>
                </a:ln>
                <a:solidFill>
                  <a:srgbClr val="000000"/>
                </a:solidFill>
                <a:effectLst/>
                <a:uFillTx/>
                <a:latin typeface="+mj-lt"/>
                <a:ea typeface="+mj-ea"/>
                <a:cs typeface="+mj-cs"/>
                <a:sym typeface="Helvetica Light"/>
              </a:rPr>
              <a:t>Автор,</a:t>
            </a:r>
            <a:r>
              <a:rPr kumimoji="0" lang="en-US" sz="1600" b="0" i="0" u="none" strike="noStrike" cap="none" spc="0" normalizeH="0" baseline="0" dirty="0">
                <a:ln>
                  <a:noFill/>
                </a:ln>
                <a:solidFill>
                  <a:srgbClr val="000000"/>
                </a:solidFill>
                <a:effectLst/>
                <a:uFillTx/>
                <a:latin typeface="+mj-lt"/>
                <a:ea typeface="+mj-ea"/>
                <a:cs typeface="+mj-cs"/>
                <a:sym typeface="Helvetica Light"/>
              </a:rPr>
              <a:t> </a:t>
            </a:r>
            <a:r>
              <a:rPr kumimoji="0" lang="ru-RU" sz="1600" b="0" i="0" u="none" strike="noStrike" cap="none" spc="0" normalizeH="0" baseline="0" dirty="0">
                <a:ln>
                  <a:noFill/>
                </a:ln>
                <a:solidFill>
                  <a:srgbClr val="000000"/>
                </a:solidFill>
                <a:effectLst/>
                <a:uFillTx/>
                <a:latin typeface="+mj-lt"/>
                <a:ea typeface="+mj-ea"/>
                <a:cs typeface="+mj-cs"/>
                <a:sym typeface="Helvetica Light"/>
              </a:rPr>
              <a:t>Тема ВКР,</a:t>
            </a:r>
            <a:r>
              <a:rPr kumimoji="0" lang="en-US" sz="1600" b="0" i="0" u="none" strike="noStrike" cap="none" spc="0" normalizeH="0" baseline="0" dirty="0">
                <a:ln>
                  <a:noFill/>
                </a:ln>
                <a:solidFill>
                  <a:srgbClr val="000000"/>
                </a:solidFill>
                <a:effectLst/>
                <a:uFillTx/>
                <a:latin typeface="+mj-lt"/>
                <a:ea typeface="+mj-ea"/>
                <a:cs typeface="+mj-cs"/>
                <a:sym typeface="Helvetica Light"/>
              </a:rPr>
              <a:t> </a:t>
            </a:r>
            <a:r>
              <a:rPr kumimoji="0" lang="ru-RU" sz="1600" b="0" i="0" u="none" strike="noStrike" cap="none" spc="0" normalizeH="0" baseline="0" dirty="0">
                <a:ln>
                  <a:noFill/>
                </a:ln>
                <a:solidFill>
                  <a:srgbClr val="000000"/>
                </a:solidFill>
                <a:effectLst/>
                <a:uFillTx/>
                <a:latin typeface="+mj-lt"/>
                <a:ea typeface="+mj-ea"/>
                <a:cs typeface="+mj-cs"/>
                <a:sym typeface="Helvetica Light"/>
              </a:rPr>
              <a:t>Е-</a:t>
            </a:r>
            <a:r>
              <a:rPr kumimoji="0" lang="en-US" sz="1600" b="0" i="0" u="none" strike="noStrike" cap="none" spc="0" normalizeH="0" baseline="0" dirty="0">
                <a:ln>
                  <a:noFill/>
                </a:ln>
                <a:solidFill>
                  <a:srgbClr val="000000"/>
                </a:solidFill>
                <a:effectLst/>
                <a:uFillTx/>
                <a:latin typeface="+mj-lt"/>
                <a:ea typeface="+mj-ea"/>
                <a:cs typeface="+mj-cs"/>
                <a:sym typeface="Helvetica Light"/>
              </a:rPr>
              <a:t>mail</a:t>
            </a:r>
            <a:endParaRPr kumimoji="0" lang="ru-RU" sz="1600" b="0" i="0" u="none" strike="noStrike" cap="none" spc="0" normalizeH="0" baseline="0" dirty="0">
              <a:ln>
                <a:noFill/>
              </a:ln>
              <a:solidFill>
                <a:srgbClr val="000000"/>
              </a:solidFill>
              <a:effectLst/>
              <a:uFillTx/>
              <a:latin typeface="+mj-lt"/>
              <a:ea typeface="+mj-ea"/>
              <a:cs typeface="+mj-cs"/>
              <a:sym typeface="Helvetica Light"/>
            </a:endParaRPr>
          </a:p>
        </p:txBody>
      </p:sp>
      <p:grpSp>
        <p:nvGrpSpPr>
          <p:cNvPr id="12" name="Группа 11"/>
          <p:cNvGrpSpPr/>
          <p:nvPr userDrawn="1"/>
        </p:nvGrpSpPr>
        <p:grpSpPr>
          <a:xfrm>
            <a:off x="0" y="-20538"/>
            <a:ext cx="2241302" cy="5180654"/>
            <a:chOff x="0" y="16616"/>
            <a:chExt cx="2241302" cy="5143500"/>
          </a:xfrm>
        </p:grpSpPr>
        <p:sp>
          <p:nvSpPr>
            <p:cNvPr id="13" name="Прямоугольник 12">
              <a:extLst>
                <a:ext uri="{FF2B5EF4-FFF2-40B4-BE49-F238E27FC236}">
                  <a16:creationId xmlns:a16="http://schemas.microsoft.com/office/drawing/2014/main" id="{ACEEA986-1D6A-4935-BBAE-D2778A7692CC}"/>
                </a:ext>
              </a:extLst>
            </p:cNvPr>
            <p:cNvSpPr/>
            <p:nvPr userDrawn="1"/>
          </p:nvSpPr>
          <p:spPr>
            <a:xfrm>
              <a:off x="0" y="16616"/>
              <a:ext cx="2241302" cy="5143500"/>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7" name="Рисунок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2599" y="280793"/>
              <a:ext cx="936104" cy="940499"/>
            </a:xfrm>
            <a:prstGeom prst="rect">
              <a:avLst/>
            </a:prstGeom>
          </p:spPr>
        </p:pic>
      </p:grpSp>
    </p:spTree>
    <p:extLst>
      <p:ext uri="{BB962C8B-B14F-4D97-AF65-F5344CB8AC3E}">
        <p14:creationId xmlns:p14="http://schemas.microsoft.com/office/powerpoint/2010/main" val="414822501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Синий заголовок и текст">
    <p:bg>
      <p:bgPr>
        <a:solidFill>
          <a:srgbClr val="FFFFFF"/>
        </a:solidFill>
        <a:effectLst/>
      </p:bgPr>
    </p:bg>
    <p:spTree>
      <p:nvGrpSpPr>
        <p:cNvPr id="1" name=""/>
        <p:cNvGrpSpPr/>
        <p:nvPr/>
      </p:nvGrpSpPr>
      <p:grpSpPr>
        <a:xfrm>
          <a:off x="0" y="0"/>
          <a:ext cx="0" cy="0"/>
          <a:chOff x="0" y="0"/>
          <a:chExt cx="0" cy="0"/>
        </a:xfrm>
      </p:grpSpPr>
      <p:grpSp>
        <p:nvGrpSpPr>
          <p:cNvPr id="19" name="Группа 18"/>
          <p:cNvGrpSpPr/>
          <p:nvPr userDrawn="1"/>
        </p:nvGrpSpPr>
        <p:grpSpPr>
          <a:xfrm>
            <a:off x="0" y="-20538"/>
            <a:ext cx="9144329" cy="1059582"/>
            <a:chOff x="0" y="4142"/>
            <a:chExt cx="9144329" cy="1059582"/>
          </a:xfrm>
        </p:grpSpPr>
        <p:sp>
          <p:nvSpPr>
            <p:cNvPr id="20" name="Прямоугольник 19">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21" name="Рисунок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userDrawn="1">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userDrawn="1">
            <p:ph type="title" hasCustomPrompt="1"/>
          </p:nvPr>
        </p:nvSpPr>
        <p:spPr>
          <a:xfrm>
            <a:off x="1043608" y="51469"/>
            <a:ext cx="8100392" cy="936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lvl1pPr>
              <a:defRPr>
                <a:solidFill>
                  <a:schemeClr val="bg1"/>
                </a:solidFill>
              </a:defRPr>
            </a:lvl1pPr>
          </a:lstStyle>
          <a:p>
            <a:r>
              <a:rPr dirty="0" err="1"/>
              <a:t>Текст</a:t>
            </a:r>
            <a:r>
              <a:rPr dirty="0"/>
              <a:t> </a:t>
            </a:r>
            <a:r>
              <a:rPr dirty="0" err="1"/>
              <a:t>заголовка</a:t>
            </a:r>
            <a:endParaRPr dirty="0"/>
          </a:p>
        </p:txBody>
      </p:sp>
      <p:sp>
        <p:nvSpPr>
          <p:cNvPr id="6" name="Уровень текста 1…">
            <a:extLst>
              <a:ext uri="{FF2B5EF4-FFF2-40B4-BE49-F238E27FC236}">
                <a16:creationId xmlns:a16="http://schemas.microsoft.com/office/drawing/2014/main" id="{EC41CF65-5987-498F-8065-29D01F195B97}"/>
              </a:ext>
            </a:extLst>
          </p:cNvPr>
          <p:cNvSpPr txBox="1">
            <a:spLocks noGrp="1"/>
          </p:cNvSpPr>
          <p:nvPr userDrawn="1">
            <p:ph type="body" idx="1" hasCustomPrompt="1"/>
          </p:nvPr>
        </p:nvSpPr>
        <p:spPr>
          <a:xfrm>
            <a:off x="251520" y="1131590"/>
            <a:ext cx="8712968" cy="3699410"/>
          </a:xfrm>
          <a:prstGeom prst="rect">
            <a:avLst/>
          </a:prstGeom>
        </p:spPr>
        <p:txBody>
          <a:bodyPr>
            <a:normAutofit/>
          </a:bodyPr>
          <a:lstStyle>
            <a:lvl1pPr marL="0" indent="0">
              <a:buNone/>
              <a:defRPr sz="1600"/>
            </a:lvl1pPr>
            <a:lvl2pPr>
              <a:defRPr sz="1600"/>
            </a:lvl2pPr>
            <a:lvl3pPr>
              <a:defRPr sz="1600"/>
            </a:lvl3pPr>
            <a:lvl4pPr>
              <a:defRPr sz="1600"/>
            </a:lvl4pPr>
            <a:lvl5pPr>
              <a:defRPr sz="1600"/>
            </a:lvl5pPr>
          </a:lstStyle>
          <a:p>
            <a:r>
              <a:rPr lang="ru-RU" dirty="0"/>
              <a:t>Текст слайда</a:t>
            </a:r>
            <a:endParaRPr dirty="0"/>
          </a:p>
        </p:txBody>
      </p:sp>
      <p:sp>
        <p:nvSpPr>
          <p:cNvPr id="8" name="Линия">
            <a:extLst>
              <a:ext uri="{FF2B5EF4-FFF2-40B4-BE49-F238E27FC236}">
                <a16:creationId xmlns:a16="http://schemas.microsoft.com/office/drawing/2014/main" id="{1BCF1EDD-92F2-48E4-8331-F9B3204BF150}"/>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9"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b="0" dirty="0">
                <a:solidFill>
                  <a:srgbClr val="0F2C68"/>
                </a:solidFill>
                <a:latin typeface="HSE Sans" panose="02000000000000000000" pitchFamily="50" charset="0"/>
              </a:rPr>
              <a:t>ФКН, ОП Программная инженерия, 202</a:t>
            </a:r>
            <a:r>
              <a:rPr lang="en-US" sz="900" b="0" dirty="0">
                <a:solidFill>
                  <a:srgbClr val="0F2C68"/>
                </a:solidFill>
                <a:latin typeface="HSE Sans" panose="02000000000000000000" pitchFamily="50" charset="0"/>
              </a:rPr>
              <a:t>4</a:t>
            </a:r>
            <a:endParaRPr sz="900" b="0" dirty="0">
              <a:solidFill>
                <a:srgbClr val="0F2C68"/>
              </a:solidFill>
              <a:latin typeface="HSE Sans" panose="02000000000000000000" pitchFamily="50" charset="0"/>
            </a:endParaRPr>
          </a:p>
        </p:txBody>
      </p:sp>
      <p:sp>
        <p:nvSpPr>
          <p:cNvPr id="2" name="Нижний колонтитул 1">
            <a:extLst>
              <a:ext uri="{FF2B5EF4-FFF2-40B4-BE49-F238E27FC236}">
                <a16:creationId xmlns:a16="http://schemas.microsoft.com/office/drawing/2014/main" id="{62EC99FB-A538-4C58-8F8F-31C52F7227D4}"/>
              </a:ext>
            </a:extLst>
          </p:cNvPr>
          <p:cNvSpPr>
            <a:spLocks noGrp="1"/>
          </p:cNvSpPr>
          <p:nvPr userDrawn="1">
            <p:ph type="ftr" sz="quarter" idx="10"/>
          </p:nvPr>
        </p:nvSpPr>
        <p:spPr/>
        <p:txBody>
          <a:bodyPr/>
          <a:lstStyle/>
          <a:p>
            <a:r>
              <a:rPr lang="ru-RU"/>
              <a:t>И.О. Фамилия, ВКР «Название темы»</a:t>
            </a:r>
            <a:endParaRPr lang="ru-RU"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Синий заголовок и колонки текста">
    <p:bg>
      <p:bgPr>
        <a:solidFill>
          <a:srgbClr val="FFFFFF"/>
        </a:solidFill>
        <a:effectLst/>
      </p:bgPr>
    </p:bg>
    <p:spTree>
      <p:nvGrpSpPr>
        <p:cNvPr id="1" name=""/>
        <p:cNvGrpSpPr/>
        <p:nvPr/>
      </p:nvGrpSpPr>
      <p:grpSpPr>
        <a:xfrm>
          <a:off x="0" y="0"/>
          <a:ext cx="0" cy="0"/>
          <a:chOff x="0" y="0"/>
          <a:chExt cx="0" cy="0"/>
        </a:xfrm>
      </p:grpSpPr>
      <p:grpSp>
        <p:nvGrpSpPr>
          <p:cNvPr id="18" name="Группа 17"/>
          <p:cNvGrpSpPr/>
          <p:nvPr userDrawn="1"/>
        </p:nvGrpSpPr>
        <p:grpSpPr>
          <a:xfrm>
            <a:off x="0" y="4142"/>
            <a:ext cx="9144329" cy="1059582"/>
            <a:chOff x="0" y="4142"/>
            <a:chExt cx="9144329" cy="1059582"/>
          </a:xfrm>
        </p:grpSpPr>
        <p:sp>
          <p:nvSpPr>
            <p:cNvPr id="19" name="Прямоугольник 18">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20" name="Рисунок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p:ph type="title" hasCustomPrompt="1"/>
          </p:nvPr>
        </p:nvSpPr>
        <p:spPr>
          <a:xfrm>
            <a:off x="1043608" y="51470"/>
            <a:ext cx="8100392" cy="9361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lvl1pPr>
              <a:defRPr>
                <a:solidFill>
                  <a:schemeClr val="bg1"/>
                </a:solidFill>
              </a:defRPr>
            </a:lvl1pPr>
          </a:lstStyle>
          <a:p>
            <a:r>
              <a:rPr dirty="0" err="1"/>
              <a:t>Текст</a:t>
            </a:r>
            <a:r>
              <a:rPr dirty="0"/>
              <a:t> </a:t>
            </a:r>
            <a:r>
              <a:rPr dirty="0" err="1"/>
              <a:t>заголовка</a:t>
            </a:r>
            <a:endParaRPr dirty="0"/>
          </a:p>
        </p:txBody>
      </p:sp>
      <p:sp>
        <p:nvSpPr>
          <p:cNvPr id="8" name="Линия">
            <a:extLst>
              <a:ext uri="{FF2B5EF4-FFF2-40B4-BE49-F238E27FC236}">
                <a16:creationId xmlns:a16="http://schemas.microsoft.com/office/drawing/2014/main" id="{1BCF1EDD-92F2-48E4-8331-F9B3204BF150}"/>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62EC99FB-A538-4C58-8F8F-31C52F7227D4}"/>
              </a:ext>
            </a:extLst>
          </p:cNvPr>
          <p:cNvSpPr>
            <a:spLocks noGrp="1"/>
          </p:cNvSpPr>
          <p:nvPr>
            <p:ph type="ftr" sz="quarter" idx="10"/>
          </p:nvPr>
        </p:nvSpPr>
        <p:spPr/>
        <p:txBody>
          <a:bodyPr/>
          <a:lstStyle/>
          <a:p>
            <a:r>
              <a:rPr lang="ru-RU"/>
              <a:t>И.О. Фамилия, ВКР «Название темы»</a:t>
            </a:r>
            <a:endParaRPr lang="ru-RU" dirty="0"/>
          </a:p>
        </p:txBody>
      </p:sp>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B3FA64C-A417-40BF-9B6A-2AFECE1BE93D}"/>
              </a:ext>
            </a:extLst>
          </p:cNvPr>
          <p:cNvSpPr txBox="1"/>
          <p:nvPr userDrawn="1"/>
        </p:nvSpPr>
        <p:spPr>
          <a:xfrm>
            <a:off x="605278" y="1347614"/>
            <a:ext cx="8071178" cy="30962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numCol="2" spcCol="1076157"/>
          <a:lstStyle/>
          <a:p>
            <a:pPr algn="l">
              <a:spcAft>
                <a:spcPts val="225"/>
              </a:spcAft>
              <a:defRPr sz="2800">
                <a:solidFill>
                  <a:srgbClr val="253957"/>
                </a:solidFill>
                <a:latin typeface="+mn-lt"/>
                <a:ea typeface="+mn-ea"/>
                <a:cs typeface="+mn-cs"/>
                <a:sym typeface="Arial Narrow"/>
              </a:defRPr>
            </a:pPr>
            <a:r>
              <a:rPr sz="1200" dirty="0">
                <a:latin typeface="HSE Sans" panose="02000000000000000000" pitchFamily="50" charset="0"/>
              </a:rPr>
              <a:t>Text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p>
          <a:p>
            <a:pPr algn="l">
              <a:spcAft>
                <a:spcPts val="225"/>
              </a:spcAft>
              <a:defRPr sz="2800">
                <a:solidFill>
                  <a:srgbClr val="253957"/>
                </a:solidFill>
                <a:latin typeface="+mn-lt"/>
                <a:ea typeface="+mn-ea"/>
                <a:cs typeface="+mn-cs"/>
                <a:sym typeface="Arial Narrow"/>
              </a:defRPr>
            </a:pPr>
            <a:r>
              <a:rPr sz="1200" dirty="0">
                <a:latin typeface="HSE Sans" panose="02000000000000000000" pitchFamily="50" charset="0"/>
              </a:rPr>
              <a:t>Text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p>
        </p:txBody>
      </p:sp>
      <p:sp>
        <p:nvSpPr>
          <p:cNvPr id="21"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304551259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Синий заголовок и список">
    <p:bg>
      <p:bgPr>
        <a:solidFill>
          <a:srgbClr val="FFFFFF"/>
        </a:solidFill>
        <a:effectLst/>
      </p:bgPr>
    </p:bg>
    <p:spTree>
      <p:nvGrpSpPr>
        <p:cNvPr id="1" name=""/>
        <p:cNvGrpSpPr/>
        <p:nvPr/>
      </p:nvGrpSpPr>
      <p:grpSpPr>
        <a:xfrm>
          <a:off x="0" y="0"/>
          <a:ext cx="0" cy="0"/>
          <a:chOff x="0" y="0"/>
          <a:chExt cx="0" cy="0"/>
        </a:xfrm>
      </p:grpSpPr>
      <p:grpSp>
        <p:nvGrpSpPr>
          <p:cNvPr id="10" name="Группа 9"/>
          <p:cNvGrpSpPr/>
          <p:nvPr userDrawn="1"/>
        </p:nvGrpSpPr>
        <p:grpSpPr>
          <a:xfrm>
            <a:off x="0" y="4142"/>
            <a:ext cx="9144329" cy="1059582"/>
            <a:chOff x="0" y="4142"/>
            <a:chExt cx="9144329" cy="1059582"/>
          </a:xfrm>
        </p:grpSpPr>
        <p:sp>
          <p:nvSpPr>
            <p:cNvPr id="11" name="Прямоугольник 10">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2" name="Рисунок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p:ph type="title" hasCustomPrompt="1"/>
          </p:nvPr>
        </p:nvSpPr>
        <p:spPr>
          <a:xfrm>
            <a:off x="1043608" y="51470"/>
            <a:ext cx="8100392" cy="9361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lvl1pPr>
              <a:defRPr sz="2800">
                <a:solidFill>
                  <a:schemeClr val="bg1"/>
                </a:solidFill>
              </a:defRPr>
            </a:lvl1pPr>
          </a:lstStyle>
          <a:p>
            <a:r>
              <a:rPr dirty="0" err="1"/>
              <a:t>Текст</a:t>
            </a:r>
            <a:r>
              <a:rPr dirty="0"/>
              <a:t> </a:t>
            </a:r>
            <a:r>
              <a:rPr dirty="0" err="1"/>
              <a:t>заголовка</a:t>
            </a:r>
            <a:endParaRPr dirty="0"/>
          </a:p>
        </p:txBody>
      </p:sp>
      <p:sp>
        <p:nvSpPr>
          <p:cNvPr id="7" name="Уровень текста 1…">
            <a:extLst>
              <a:ext uri="{FF2B5EF4-FFF2-40B4-BE49-F238E27FC236}">
                <a16:creationId xmlns:a16="http://schemas.microsoft.com/office/drawing/2014/main" id="{A021C47A-2176-487F-B35B-140B329A8874}"/>
              </a:ext>
            </a:extLst>
          </p:cNvPr>
          <p:cNvSpPr txBox="1">
            <a:spLocks noGrp="1"/>
          </p:cNvSpPr>
          <p:nvPr>
            <p:ph type="body" idx="10"/>
          </p:nvPr>
        </p:nvSpPr>
        <p:spPr>
          <a:xfrm>
            <a:off x="226623" y="1170486"/>
            <a:ext cx="8712968" cy="3699410"/>
          </a:xfrm>
          <a:prstGeom prst="rect">
            <a:avLst/>
          </a:prstGeom>
        </p:spPr>
        <p:txBody>
          <a:bodyPr/>
          <a:lstStyle>
            <a:lvl1pPr>
              <a:defRPr sz="1600"/>
            </a:lvl1pPr>
            <a:lvl2pPr>
              <a:defRPr sz="1400"/>
            </a:lvl2pPr>
            <a:lvl3pPr>
              <a:defRPr sz="1400"/>
            </a:lvl3pPr>
            <a:lvl4pPr>
              <a:defRPr sz="1400"/>
            </a:lvl4pPr>
            <a:lvl5pPr>
              <a:defRPr sz="1400"/>
            </a:lvl5pPr>
          </a:lstStyle>
          <a:p>
            <a:r>
              <a:rPr dirty="0" err="1"/>
              <a:t>Уровень</a:t>
            </a:r>
            <a:r>
              <a:rPr dirty="0"/>
              <a:t> </a:t>
            </a:r>
            <a:r>
              <a:rPr dirty="0" err="1"/>
              <a:t>текста</a:t>
            </a:r>
            <a:r>
              <a:rPr dirty="0"/>
              <a:t> 1</a:t>
            </a:r>
          </a:p>
          <a:p>
            <a:pPr lvl="1"/>
            <a:r>
              <a:rPr dirty="0" err="1"/>
              <a:t>Уровень</a:t>
            </a:r>
            <a:r>
              <a:rPr dirty="0"/>
              <a:t> </a:t>
            </a:r>
            <a:r>
              <a:rPr dirty="0" err="1"/>
              <a:t>текста</a:t>
            </a:r>
            <a:r>
              <a:rPr dirty="0"/>
              <a:t> 2</a:t>
            </a:r>
          </a:p>
          <a:p>
            <a:pPr lvl="2"/>
            <a:r>
              <a:rPr dirty="0" err="1"/>
              <a:t>Уровень</a:t>
            </a:r>
            <a:r>
              <a:rPr dirty="0"/>
              <a:t> </a:t>
            </a:r>
            <a:r>
              <a:rPr dirty="0" err="1"/>
              <a:t>текста</a:t>
            </a:r>
            <a:r>
              <a:rPr dirty="0"/>
              <a:t> 3</a:t>
            </a:r>
          </a:p>
          <a:p>
            <a:pPr lvl="3"/>
            <a:r>
              <a:rPr dirty="0" err="1"/>
              <a:t>Уровень</a:t>
            </a:r>
            <a:r>
              <a:rPr dirty="0"/>
              <a:t> </a:t>
            </a:r>
            <a:r>
              <a:rPr dirty="0" err="1"/>
              <a:t>текста</a:t>
            </a:r>
            <a:r>
              <a:rPr dirty="0"/>
              <a:t> 4</a:t>
            </a:r>
          </a:p>
          <a:p>
            <a:pPr lvl="4"/>
            <a:r>
              <a:rPr dirty="0" err="1"/>
              <a:t>Уровень</a:t>
            </a:r>
            <a:r>
              <a:rPr dirty="0"/>
              <a:t> </a:t>
            </a:r>
            <a:r>
              <a:rPr dirty="0" err="1"/>
              <a:t>текста</a:t>
            </a:r>
            <a:r>
              <a:rPr dirty="0"/>
              <a:t> 5</a:t>
            </a:r>
          </a:p>
        </p:txBody>
      </p:sp>
      <p:sp>
        <p:nvSpPr>
          <p:cNvPr id="8" name="Линия">
            <a:extLst>
              <a:ext uri="{FF2B5EF4-FFF2-40B4-BE49-F238E27FC236}">
                <a16:creationId xmlns:a16="http://schemas.microsoft.com/office/drawing/2014/main" id="{ADE90C27-5626-43AF-996F-92015B00EE6A}"/>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CD6ED5DB-54BE-465F-ACB5-875555DA2185}"/>
              </a:ext>
            </a:extLst>
          </p:cNvPr>
          <p:cNvSpPr>
            <a:spLocks noGrp="1"/>
          </p:cNvSpPr>
          <p:nvPr>
            <p:ph type="ftr" sz="quarter" idx="11"/>
          </p:nvPr>
        </p:nvSpPr>
        <p:spPr/>
        <p:txBody>
          <a:bodyPr/>
          <a:lstStyle/>
          <a:p>
            <a:r>
              <a:rPr lang="ru-RU"/>
              <a:t>И.О. Фамилия, ВКР «Название темы»</a:t>
            </a:r>
            <a:endParaRPr lang="ru-RU" dirty="0"/>
          </a:p>
        </p:txBody>
      </p:sp>
      <p:sp>
        <p:nvSpPr>
          <p:cNvPr id="13"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42538270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иний заголовок и код">
    <p:bg>
      <p:bgPr>
        <a:solidFill>
          <a:srgbClr val="FFFFFF"/>
        </a:solidFill>
        <a:effectLst/>
      </p:bgPr>
    </p:bg>
    <p:spTree>
      <p:nvGrpSpPr>
        <p:cNvPr id="1" name=""/>
        <p:cNvGrpSpPr/>
        <p:nvPr/>
      </p:nvGrpSpPr>
      <p:grpSpPr>
        <a:xfrm>
          <a:off x="0" y="0"/>
          <a:ext cx="0" cy="0"/>
          <a:chOff x="0" y="0"/>
          <a:chExt cx="0" cy="0"/>
        </a:xfrm>
      </p:grpSpPr>
      <p:grpSp>
        <p:nvGrpSpPr>
          <p:cNvPr id="12" name="Группа 11"/>
          <p:cNvGrpSpPr/>
          <p:nvPr userDrawn="1"/>
        </p:nvGrpSpPr>
        <p:grpSpPr>
          <a:xfrm>
            <a:off x="0" y="4142"/>
            <a:ext cx="9144329" cy="1059582"/>
            <a:chOff x="0" y="4142"/>
            <a:chExt cx="9144329" cy="1059582"/>
          </a:xfrm>
        </p:grpSpPr>
        <p:sp>
          <p:nvSpPr>
            <p:cNvPr id="13" name="Прямоугольник 12">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5" name="Рисунок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p:ph type="title" hasCustomPrompt="1"/>
          </p:nvPr>
        </p:nvSpPr>
        <p:spPr>
          <a:xfrm>
            <a:off x="1043608" y="51470"/>
            <a:ext cx="8100392" cy="936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lvl1pPr>
              <a:defRPr>
                <a:solidFill>
                  <a:schemeClr val="bg1"/>
                </a:solidFill>
              </a:defRPr>
            </a:lvl1pPr>
          </a:lstStyle>
          <a:p>
            <a:r>
              <a:rPr dirty="0" err="1"/>
              <a:t>Текст</a:t>
            </a:r>
            <a:r>
              <a:rPr dirty="0"/>
              <a:t> </a:t>
            </a:r>
            <a:r>
              <a:rPr dirty="0" err="1"/>
              <a:t>заголовка</a:t>
            </a:r>
            <a:endParaRPr dirty="0"/>
          </a:p>
        </p:txBody>
      </p:sp>
      <p:sp>
        <p:nvSpPr>
          <p:cNvPr id="8" name="Изображение">
            <a:extLst>
              <a:ext uri="{FF2B5EF4-FFF2-40B4-BE49-F238E27FC236}">
                <a16:creationId xmlns:a16="http://schemas.microsoft.com/office/drawing/2014/main" id="{EB5FEDAA-C931-46BD-9DD5-5465F772A171}"/>
              </a:ext>
            </a:extLst>
          </p:cNvPr>
          <p:cNvSpPr>
            <a:spLocks noGrp="1"/>
          </p:cNvSpPr>
          <p:nvPr>
            <p:ph type="pic" sz="quarter" idx="13" hasCustomPrompt="1"/>
          </p:nvPr>
        </p:nvSpPr>
        <p:spPr>
          <a:xfrm>
            <a:off x="4685852" y="1372939"/>
            <a:ext cx="3702571" cy="3315147"/>
          </a:xfrm>
          <a:prstGeom prst="rect">
            <a:avLst/>
          </a:prstGeom>
          <a:solidFill>
            <a:schemeClr val="bg1">
              <a:lumMod val="95000"/>
            </a:schemeClr>
          </a:solidFill>
        </p:spPr>
        <p:txBody>
          <a:bodyPr lIns="91439" tIns="45719" rIns="91439" bIns="45719" anchor="t">
            <a:noAutofit/>
          </a:bodyPr>
          <a:lstStyle>
            <a:lvl1pPr marL="0" indent="0">
              <a:buNone/>
              <a:defRPr sz="1600">
                <a:latin typeface="Consolas" panose="020B0609020204030204" pitchFamily="49" charset="0"/>
              </a:defRPr>
            </a:lvl1pPr>
          </a:lstStyle>
          <a:p>
            <a:r>
              <a:rPr lang="ru-RU" dirty="0"/>
              <a:t>Код</a:t>
            </a:r>
            <a:endParaRPr dirty="0"/>
          </a:p>
        </p:txBody>
      </p:sp>
      <p:sp>
        <p:nvSpPr>
          <p:cNvPr id="9" name="Уровень текста 1…">
            <a:extLst>
              <a:ext uri="{FF2B5EF4-FFF2-40B4-BE49-F238E27FC236}">
                <a16:creationId xmlns:a16="http://schemas.microsoft.com/office/drawing/2014/main" id="{1D8B92B9-CBEB-4087-81F4-A3F7FB942B5B}"/>
              </a:ext>
            </a:extLst>
          </p:cNvPr>
          <p:cNvSpPr txBox="1">
            <a:spLocks noGrp="1"/>
          </p:cNvSpPr>
          <p:nvPr>
            <p:ph type="body" sz="quarter" idx="1" hasCustomPrompt="1"/>
          </p:nvPr>
        </p:nvSpPr>
        <p:spPr>
          <a:xfrm>
            <a:off x="323528" y="1385429"/>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10" name="Линия">
            <a:extLst>
              <a:ext uri="{FF2B5EF4-FFF2-40B4-BE49-F238E27FC236}">
                <a16:creationId xmlns:a16="http://schemas.microsoft.com/office/drawing/2014/main" id="{246E279F-BB47-4FD1-8C06-BBE1D22C5F33}"/>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C776B9DC-CF61-42D0-95BF-6CEAEA9B8B1E}"/>
              </a:ext>
            </a:extLst>
          </p:cNvPr>
          <p:cNvSpPr>
            <a:spLocks noGrp="1"/>
          </p:cNvSpPr>
          <p:nvPr>
            <p:ph type="ftr" sz="quarter" idx="14"/>
          </p:nvPr>
        </p:nvSpPr>
        <p:spPr/>
        <p:txBody>
          <a:bodyPr/>
          <a:lstStyle/>
          <a:p>
            <a:r>
              <a:rPr lang="ru-RU"/>
              <a:t>И.О. Фамилия, ВКР «Название темы»</a:t>
            </a:r>
          </a:p>
        </p:txBody>
      </p:sp>
      <p:sp>
        <p:nvSpPr>
          <p:cNvPr id="16"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131607589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Синий заголовок и два текста">
    <p:bg>
      <p:bgPr>
        <a:solidFill>
          <a:srgbClr val="FFFFFF"/>
        </a:solidFill>
        <a:effectLst/>
      </p:bgPr>
    </p:bg>
    <p:spTree>
      <p:nvGrpSpPr>
        <p:cNvPr id="1" name=""/>
        <p:cNvGrpSpPr/>
        <p:nvPr/>
      </p:nvGrpSpPr>
      <p:grpSpPr>
        <a:xfrm>
          <a:off x="0" y="0"/>
          <a:ext cx="0" cy="0"/>
          <a:chOff x="0" y="0"/>
          <a:chExt cx="0" cy="0"/>
        </a:xfrm>
      </p:grpSpPr>
      <p:grpSp>
        <p:nvGrpSpPr>
          <p:cNvPr id="13" name="Группа 12"/>
          <p:cNvGrpSpPr/>
          <p:nvPr userDrawn="1"/>
        </p:nvGrpSpPr>
        <p:grpSpPr>
          <a:xfrm>
            <a:off x="0" y="4142"/>
            <a:ext cx="9144329" cy="1059582"/>
            <a:chOff x="0" y="4142"/>
            <a:chExt cx="9144329" cy="1059582"/>
          </a:xfrm>
        </p:grpSpPr>
        <p:sp>
          <p:nvSpPr>
            <p:cNvPr id="15" name="Прямоугольник 14">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6" name="Рисунок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p:ph type="title" hasCustomPrompt="1"/>
          </p:nvPr>
        </p:nvSpPr>
        <p:spPr>
          <a:xfrm>
            <a:off x="1043608" y="51470"/>
            <a:ext cx="8100392" cy="9361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lvl1pPr>
              <a:defRPr>
                <a:solidFill>
                  <a:schemeClr val="bg1"/>
                </a:solidFill>
              </a:defRPr>
            </a:lvl1pPr>
          </a:lstStyle>
          <a:p>
            <a:r>
              <a:rPr dirty="0" err="1"/>
              <a:t>Текст</a:t>
            </a:r>
            <a:r>
              <a:rPr dirty="0"/>
              <a:t> </a:t>
            </a:r>
            <a:r>
              <a:rPr dirty="0" err="1"/>
              <a:t>заголовка</a:t>
            </a:r>
            <a:endParaRPr dirty="0"/>
          </a:p>
        </p:txBody>
      </p:sp>
      <p:sp>
        <p:nvSpPr>
          <p:cNvPr id="9" name="Уровень текста 1…">
            <a:extLst>
              <a:ext uri="{FF2B5EF4-FFF2-40B4-BE49-F238E27FC236}">
                <a16:creationId xmlns:a16="http://schemas.microsoft.com/office/drawing/2014/main" id="{1D8B92B9-CBEB-4087-81F4-A3F7FB942B5B}"/>
              </a:ext>
            </a:extLst>
          </p:cNvPr>
          <p:cNvSpPr txBox="1">
            <a:spLocks noGrp="1"/>
          </p:cNvSpPr>
          <p:nvPr>
            <p:ph type="body" sz="quarter" idx="1" hasCustomPrompt="1"/>
          </p:nvPr>
        </p:nvSpPr>
        <p:spPr>
          <a:xfrm>
            <a:off x="323528" y="1385429"/>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10" name="Уровень текста 1…">
            <a:extLst>
              <a:ext uri="{FF2B5EF4-FFF2-40B4-BE49-F238E27FC236}">
                <a16:creationId xmlns:a16="http://schemas.microsoft.com/office/drawing/2014/main" id="{69D4D9BB-AEDA-421F-A9DF-2C018A9B41D3}"/>
              </a:ext>
            </a:extLst>
          </p:cNvPr>
          <p:cNvSpPr txBox="1">
            <a:spLocks noGrp="1"/>
          </p:cNvSpPr>
          <p:nvPr>
            <p:ph type="body" sz="quarter" idx="10" hasCustomPrompt="1"/>
          </p:nvPr>
        </p:nvSpPr>
        <p:spPr>
          <a:xfrm>
            <a:off x="4716016" y="1385428"/>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11" name="Линия">
            <a:extLst>
              <a:ext uri="{FF2B5EF4-FFF2-40B4-BE49-F238E27FC236}">
                <a16:creationId xmlns:a16="http://schemas.microsoft.com/office/drawing/2014/main" id="{EEE1D834-4EE7-4AF0-A8E4-D11CCF7B286F}"/>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44D3D848-F3DC-4C3C-A32F-0B4EF4D48621}"/>
              </a:ext>
            </a:extLst>
          </p:cNvPr>
          <p:cNvSpPr>
            <a:spLocks noGrp="1"/>
          </p:cNvSpPr>
          <p:nvPr>
            <p:ph type="ftr" sz="quarter" idx="11"/>
          </p:nvPr>
        </p:nvSpPr>
        <p:spPr/>
        <p:txBody>
          <a:bodyPr/>
          <a:lstStyle/>
          <a:p>
            <a:r>
              <a:rPr lang="ru-RU"/>
              <a:t>И.О. Фамилия, ВКР «Название темы»</a:t>
            </a:r>
          </a:p>
        </p:txBody>
      </p:sp>
      <p:sp>
        <p:nvSpPr>
          <p:cNvPr id="17"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382356320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неизвестно что">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3" name="Линия">
            <a:extLst>
              <a:ext uri="{FF2B5EF4-FFF2-40B4-BE49-F238E27FC236}">
                <a16:creationId xmlns:a16="http://schemas.microsoft.com/office/drawing/2014/main" id="{58FD0245-D0CD-4C58-A2CD-B9BF24EE3D85}"/>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DE108D78-B8B1-4D4F-801E-E4396AEAADC9}"/>
              </a:ext>
            </a:extLst>
          </p:cNvPr>
          <p:cNvSpPr>
            <a:spLocks noGrp="1"/>
          </p:cNvSpPr>
          <p:nvPr>
            <p:ph type="ftr" sz="quarter" idx="10"/>
          </p:nvPr>
        </p:nvSpPr>
        <p:spPr/>
        <p:txBody>
          <a:bodyPr/>
          <a:lstStyle/>
          <a:p>
            <a:r>
              <a:rPr lang="ru-RU"/>
              <a:t>И.О. Фамилия, ВКР «Название темы»</a:t>
            </a:r>
          </a:p>
        </p:txBody>
      </p:sp>
      <p:pic>
        <p:nvPicPr>
          <p:cNvPr id="5" name="Рисунок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7"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екст">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6" name="Уровень текста 1…">
            <a:extLst>
              <a:ext uri="{FF2B5EF4-FFF2-40B4-BE49-F238E27FC236}">
                <a16:creationId xmlns:a16="http://schemas.microsoft.com/office/drawing/2014/main" id="{EC41CF65-5987-498F-8065-29D01F195B97}"/>
              </a:ext>
            </a:extLst>
          </p:cNvPr>
          <p:cNvSpPr txBox="1">
            <a:spLocks noGrp="1"/>
          </p:cNvSpPr>
          <p:nvPr>
            <p:ph type="body" idx="1" hasCustomPrompt="1"/>
          </p:nvPr>
        </p:nvSpPr>
        <p:spPr>
          <a:xfrm>
            <a:off x="251520" y="1131590"/>
            <a:ext cx="8712968" cy="3699410"/>
          </a:xfrm>
          <a:prstGeom prst="rect">
            <a:avLst/>
          </a:prstGeom>
        </p:spPr>
        <p:txBody>
          <a:bodyPr>
            <a:normAutofit/>
          </a:bodyPr>
          <a:lstStyle>
            <a:lvl1pPr marL="0" indent="0">
              <a:buNone/>
              <a:defRPr sz="1600"/>
            </a:lvl1pPr>
            <a:lvl2pPr>
              <a:defRPr sz="1600"/>
            </a:lvl2pPr>
            <a:lvl3pPr>
              <a:defRPr sz="1600"/>
            </a:lvl3pPr>
            <a:lvl4pPr>
              <a:defRPr sz="1600"/>
            </a:lvl4pPr>
            <a:lvl5pPr>
              <a:defRPr sz="1600"/>
            </a:lvl5pPr>
          </a:lstStyle>
          <a:p>
            <a:r>
              <a:rPr lang="ru-RU" dirty="0"/>
              <a:t>Текст слайда</a:t>
            </a:r>
            <a:endParaRPr dirty="0"/>
          </a:p>
        </p:txBody>
      </p:sp>
      <p:sp>
        <p:nvSpPr>
          <p:cNvPr id="8" name="Линия">
            <a:extLst>
              <a:ext uri="{FF2B5EF4-FFF2-40B4-BE49-F238E27FC236}">
                <a16:creationId xmlns:a16="http://schemas.microsoft.com/office/drawing/2014/main" id="{1BCF1EDD-92F2-48E4-8331-F9B3204BF150}"/>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62EC99FB-A538-4C58-8F8F-31C52F7227D4}"/>
              </a:ext>
            </a:extLst>
          </p:cNvPr>
          <p:cNvSpPr>
            <a:spLocks noGrp="1"/>
          </p:cNvSpPr>
          <p:nvPr>
            <p:ph type="ftr" sz="quarter" idx="10"/>
          </p:nvPr>
        </p:nvSpPr>
        <p:spPr/>
        <p:txBody>
          <a:bodyPr/>
          <a:lstStyle/>
          <a:p>
            <a:r>
              <a:rPr lang="ru-RU"/>
              <a:t>И.О. Фамилия, ВКР «Название темы»</a:t>
            </a:r>
          </a:p>
        </p:txBody>
      </p:sp>
      <p:sp>
        <p:nvSpPr>
          <p:cNvPr id="10" name="Текст заголовка">
            <a:extLst>
              <a:ext uri="{FF2B5EF4-FFF2-40B4-BE49-F238E27FC236}">
                <a16:creationId xmlns:a16="http://schemas.microsoft.com/office/drawing/2014/main" id="{963D32F3-AD70-4F42-8BE8-58623B4ABE4F}"/>
              </a:ext>
            </a:extLst>
          </p:cNvPr>
          <p:cNvSpPr txBox="1">
            <a:spLocks noGrp="1"/>
          </p:cNvSpPr>
          <p:nvPr>
            <p:ph type="title"/>
          </p:nvPr>
        </p:nvSpPr>
        <p:spPr>
          <a:xfrm>
            <a:off x="1043608" y="51470"/>
            <a:ext cx="8100392" cy="936105"/>
          </a:xfrm>
          <a:prstGeom prst="rect">
            <a:avLst/>
          </a:prstGeom>
        </p:spPr>
        <p:txBody>
          <a:bodyPr/>
          <a:lstStyle>
            <a:lvl1pPr>
              <a:defRPr/>
            </a:lvl1pPr>
          </a:lstStyle>
          <a:p>
            <a:r>
              <a:rPr dirty="0" err="1"/>
              <a:t>Текст</a:t>
            </a:r>
            <a:r>
              <a:rPr dirty="0"/>
              <a:t> </a:t>
            </a:r>
            <a:r>
              <a:rPr dirty="0" err="1"/>
              <a:t>заголовка</a:t>
            </a:r>
            <a:endParaRPr dirty="0"/>
          </a:p>
        </p:txBody>
      </p:sp>
      <p:sp>
        <p:nvSpPr>
          <p:cNvPr id="12"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11954402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екст в колонках">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8" name="Линия">
            <a:extLst>
              <a:ext uri="{FF2B5EF4-FFF2-40B4-BE49-F238E27FC236}">
                <a16:creationId xmlns:a16="http://schemas.microsoft.com/office/drawing/2014/main" id="{1BCF1EDD-92F2-48E4-8331-F9B3204BF150}"/>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62EC99FB-A538-4C58-8F8F-31C52F7227D4}"/>
              </a:ext>
            </a:extLst>
          </p:cNvPr>
          <p:cNvSpPr>
            <a:spLocks noGrp="1"/>
          </p:cNvSpPr>
          <p:nvPr>
            <p:ph type="ftr" sz="quarter" idx="10"/>
          </p:nvPr>
        </p:nvSpPr>
        <p:spPr/>
        <p:txBody>
          <a:bodyPr/>
          <a:lstStyle/>
          <a:p>
            <a:r>
              <a:rPr lang="ru-RU"/>
              <a:t>И.О. Фамилия, ВКР «Название темы»</a:t>
            </a:r>
          </a:p>
        </p:txBody>
      </p:sp>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B3FA64C-A417-40BF-9B6A-2AFECE1BE93D}"/>
              </a:ext>
            </a:extLst>
          </p:cNvPr>
          <p:cNvSpPr txBox="1"/>
          <p:nvPr userDrawn="1"/>
        </p:nvSpPr>
        <p:spPr>
          <a:xfrm>
            <a:off x="605278" y="1347614"/>
            <a:ext cx="8071178" cy="30962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numCol="2" spcCol="1076157"/>
          <a:lstStyle/>
          <a:p>
            <a:pPr algn="l">
              <a:spcAft>
                <a:spcPts val="225"/>
              </a:spcAft>
              <a:defRPr sz="2800">
                <a:solidFill>
                  <a:srgbClr val="253957"/>
                </a:solidFill>
                <a:latin typeface="+mn-lt"/>
                <a:ea typeface="+mn-ea"/>
                <a:cs typeface="+mn-cs"/>
                <a:sym typeface="Arial Narrow"/>
              </a:defRPr>
            </a:pPr>
            <a:r>
              <a:rPr sz="1200" dirty="0">
                <a:latin typeface="HSE Sans" panose="02000000000000000000" pitchFamily="50" charset="0"/>
              </a:rPr>
              <a:t>Text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p>
          <a:p>
            <a:pPr algn="l">
              <a:spcAft>
                <a:spcPts val="225"/>
              </a:spcAft>
              <a:defRPr sz="2800">
                <a:solidFill>
                  <a:srgbClr val="253957"/>
                </a:solidFill>
                <a:latin typeface="+mn-lt"/>
                <a:ea typeface="+mn-ea"/>
                <a:cs typeface="+mn-cs"/>
                <a:sym typeface="Arial Narrow"/>
              </a:defRPr>
            </a:pPr>
            <a:r>
              <a:rPr sz="1200" dirty="0">
                <a:latin typeface="HSE Sans" panose="02000000000000000000" pitchFamily="50" charset="0"/>
              </a:rPr>
              <a:t>Text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p>
        </p:txBody>
      </p:sp>
      <p:sp>
        <p:nvSpPr>
          <p:cNvPr id="11" name="Текст заголовка">
            <a:extLst>
              <a:ext uri="{FF2B5EF4-FFF2-40B4-BE49-F238E27FC236}">
                <a16:creationId xmlns:a16="http://schemas.microsoft.com/office/drawing/2014/main" id="{BF0D8D98-BD54-43EE-8658-BFCC16E40D1C}"/>
              </a:ext>
            </a:extLst>
          </p:cNvPr>
          <p:cNvSpPr txBox="1">
            <a:spLocks noGrp="1"/>
          </p:cNvSpPr>
          <p:nvPr>
            <p:ph type="title"/>
          </p:nvPr>
        </p:nvSpPr>
        <p:spPr>
          <a:xfrm>
            <a:off x="1043608" y="51470"/>
            <a:ext cx="8100392" cy="936105"/>
          </a:xfrm>
          <a:prstGeom prst="rect">
            <a:avLst/>
          </a:prstGeom>
        </p:spPr>
        <p:txBody>
          <a:bodyPr/>
          <a:lstStyle>
            <a:lvl1pPr>
              <a:defRPr/>
            </a:lvl1pPr>
          </a:lstStyle>
          <a:p>
            <a:r>
              <a:rPr dirty="0" err="1"/>
              <a:t>Текст</a:t>
            </a:r>
            <a:r>
              <a:rPr dirty="0"/>
              <a:t> </a:t>
            </a:r>
            <a:r>
              <a:rPr dirty="0" err="1"/>
              <a:t>заголовка</a:t>
            </a:r>
            <a:endParaRPr dirty="0"/>
          </a:p>
        </p:txBody>
      </p:sp>
      <p:pic>
        <p:nvPicPr>
          <p:cNvPr id="13" name="Рисунок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15"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333992378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043608" y="51470"/>
            <a:ext cx="8100392" cy="936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rPr dirty="0" err="1"/>
              <a:t>Текст</a:t>
            </a:r>
            <a:r>
              <a:rPr dirty="0"/>
              <a:t> </a:t>
            </a:r>
            <a:r>
              <a:rPr dirty="0" err="1"/>
              <a:t>заголовка</a:t>
            </a:r>
            <a:endParaRPr dirty="0"/>
          </a:p>
        </p:txBody>
      </p:sp>
      <p:sp>
        <p:nvSpPr>
          <p:cNvPr id="3" name="Уровень текста 1…"/>
          <p:cNvSpPr txBox="1">
            <a:spLocks noGrp="1"/>
          </p:cNvSpPr>
          <p:nvPr>
            <p:ph type="body" idx="1"/>
          </p:nvPr>
        </p:nvSpPr>
        <p:spPr>
          <a:xfrm>
            <a:off x="251520" y="1131590"/>
            <a:ext cx="8712968" cy="36994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normAutofit/>
          </a:bodyPr>
          <a:lstStyle/>
          <a:p>
            <a:r>
              <a:rPr dirty="0" err="1"/>
              <a:t>Уровень</a:t>
            </a:r>
            <a:r>
              <a:rPr dirty="0"/>
              <a:t> </a:t>
            </a:r>
            <a:r>
              <a:rPr dirty="0" err="1"/>
              <a:t>текста</a:t>
            </a:r>
            <a:r>
              <a:rPr dirty="0"/>
              <a:t> 1</a:t>
            </a:r>
          </a:p>
          <a:p>
            <a:pPr lvl="1"/>
            <a:r>
              <a:rPr dirty="0" err="1"/>
              <a:t>Уровень</a:t>
            </a:r>
            <a:r>
              <a:rPr dirty="0"/>
              <a:t> </a:t>
            </a:r>
            <a:r>
              <a:rPr dirty="0" err="1"/>
              <a:t>текста</a:t>
            </a:r>
            <a:r>
              <a:rPr dirty="0"/>
              <a:t> 2</a:t>
            </a:r>
          </a:p>
          <a:p>
            <a:pPr lvl="2"/>
            <a:r>
              <a:rPr dirty="0" err="1"/>
              <a:t>Уровень</a:t>
            </a:r>
            <a:r>
              <a:rPr dirty="0"/>
              <a:t> </a:t>
            </a:r>
            <a:r>
              <a:rPr dirty="0" err="1"/>
              <a:t>текста</a:t>
            </a:r>
            <a:r>
              <a:rPr dirty="0"/>
              <a:t> 3</a:t>
            </a:r>
          </a:p>
          <a:p>
            <a:pPr lvl="3"/>
            <a:r>
              <a:rPr dirty="0" err="1"/>
              <a:t>Уровень</a:t>
            </a:r>
            <a:r>
              <a:rPr dirty="0"/>
              <a:t> </a:t>
            </a:r>
            <a:r>
              <a:rPr dirty="0" err="1"/>
              <a:t>текста</a:t>
            </a:r>
            <a:r>
              <a:rPr dirty="0"/>
              <a:t> 4</a:t>
            </a:r>
          </a:p>
          <a:p>
            <a:pPr lvl="4"/>
            <a:r>
              <a:rPr dirty="0" err="1"/>
              <a:t>Уровень</a:t>
            </a:r>
            <a:r>
              <a:rPr dirty="0"/>
              <a:t> </a:t>
            </a:r>
            <a:r>
              <a:rPr dirty="0" err="1"/>
              <a:t>текста</a:t>
            </a:r>
            <a:r>
              <a:rPr dirty="0"/>
              <a:t> 5</a:t>
            </a:r>
          </a:p>
        </p:txBody>
      </p:sp>
      <p:sp>
        <p:nvSpPr>
          <p:cNvPr id="4" name="Номер слайда"/>
          <p:cNvSpPr txBox="1">
            <a:spLocks noGrp="1"/>
          </p:cNvSpPr>
          <p:nvPr>
            <p:ph type="sldNum" sz="quarter" idx="2"/>
          </p:nvPr>
        </p:nvSpPr>
        <p:spPr>
          <a:xfrm>
            <a:off x="8809119" y="4867005"/>
            <a:ext cx="298159" cy="282769"/>
          </a:xfrm>
          <a:prstGeom prst="rect">
            <a:avLst/>
          </a:prstGeom>
          <a:ln w="12700">
            <a:miter lim="400000"/>
          </a:ln>
        </p:spPr>
        <p:txBody>
          <a:bodyPr wrap="none" lIns="71437" tIns="71437" rIns="71437" bIns="71437">
            <a:spAutoFit/>
          </a:bodyPr>
          <a:lstStyle>
            <a:lvl1pPr>
              <a:defRPr sz="900">
                <a:solidFill>
                  <a:srgbClr val="0F2C68"/>
                </a:solidFill>
                <a:latin typeface="HSE Sans" panose="02000000000000000000" pitchFamily="50" charset="0"/>
                <a:cs typeface="Arial" panose="020B0604020202020204" pitchFamily="34" charset="0"/>
              </a:defRPr>
            </a:lvl1pPr>
          </a:lstStyle>
          <a:p>
            <a:fld id="{86CB4B4D-7CA3-9044-876B-883B54F8677D}" type="slidenum">
              <a:rPr lang="ru-RU" smtClean="0"/>
              <a:pPr/>
              <a:t>‹#›</a:t>
            </a:fld>
            <a:endParaRPr lang="ru-RU" dirty="0"/>
          </a:p>
        </p:txBody>
      </p:sp>
      <p:pic>
        <p:nvPicPr>
          <p:cNvPr id="5" name="Изображение" descr="Изображение">
            <a:extLst>
              <a:ext uri="{FF2B5EF4-FFF2-40B4-BE49-F238E27FC236}">
                <a16:creationId xmlns:a16="http://schemas.microsoft.com/office/drawing/2014/main" id="{DA8E78BE-BFAE-42F2-8639-0C3D4D832E71}"/>
              </a:ext>
            </a:extLst>
          </p:cNvPr>
          <p:cNvPicPr>
            <a:picLocks noChangeAspect="1"/>
          </p:cNvPicPr>
          <p:nvPr userDrawn="1"/>
        </p:nvPicPr>
        <p:blipFill>
          <a:blip r:embed="rId16"/>
          <a:stretch>
            <a:fillRect/>
          </a:stretch>
        </p:blipFill>
        <p:spPr>
          <a:xfrm>
            <a:off x="107504" y="87474"/>
            <a:ext cx="864096" cy="864096"/>
          </a:xfrm>
          <a:prstGeom prst="rect">
            <a:avLst/>
          </a:prstGeom>
          <a:ln w="12700">
            <a:miter lim="400000"/>
          </a:ln>
        </p:spPr>
      </p:pic>
      <p:sp>
        <p:nvSpPr>
          <p:cNvPr id="10" name="Нижний колонтитул 9">
            <a:extLst>
              <a:ext uri="{FF2B5EF4-FFF2-40B4-BE49-F238E27FC236}">
                <a16:creationId xmlns:a16="http://schemas.microsoft.com/office/drawing/2014/main" id="{F2FCDA27-137F-4DFE-BA72-1F0D596236F6}"/>
              </a:ext>
            </a:extLst>
          </p:cNvPr>
          <p:cNvSpPr>
            <a:spLocks noGrp="1"/>
          </p:cNvSpPr>
          <p:nvPr>
            <p:ph type="ftr" sz="quarter" idx="3"/>
          </p:nvPr>
        </p:nvSpPr>
        <p:spPr>
          <a:xfrm>
            <a:off x="2411760" y="4876006"/>
            <a:ext cx="6264696" cy="253460"/>
          </a:xfrm>
          <a:prstGeom prst="rect">
            <a:avLst/>
          </a:prstGeom>
        </p:spPr>
        <p:txBody>
          <a:bodyPr vert="horz" lIns="91440" tIns="45720" rIns="91440" bIns="45720" rtlCol="0" anchor="ctr"/>
          <a:lstStyle>
            <a:lvl1pPr algn="ctr">
              <a:defRPr sz="900">
                <a:solidFill>
                  <a:srgbClr val="0F2C68"/>
                </a:solidFill>
                <a:latin typeface="HSE Sans" panose="02000000000000000000" pitchFamily="50" charset="0"/>
                <a:cs typeface="Arial" panose="020B0604020202020204" pitchFamily="34" charset="0"/>
              </a:defRPr>
            </a:lvl1pPr>
          </a:lstStyle>
          <a:p>
            <a:r>
              <a:rPr lang="ru-RU"/>
              <a:t>И.О. Фамилия, ВКР «Название темы»</a:t>
            </a:r>
            <a:endParaRPr lang="ru-RU" dirty="0"/>
          </a:p>
        </p:txBody>
      </p:sp>
      <p:pic>
        <p:nvPicPr>
          <p:cNvPr id="7" name="Рисунок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70" r:id="rId3"/>
    <p:sldLayoutId id="2147483666" r:id="rId4"/>
    <p:sldLayoutId id="2147483667" r:id="rId5"/>
    <p:sldLayoutId id="2147483669" r:id="rId6"/>
    <p:sldLayoutId id="2147483653" r:id="rId7"/>
    <p:sldLayoutId id="2147483671" r:id="rId8"/>
    <p:sldLayoutId id="2147483672" r:id="rId9"/>
    <p:sldLayoutId id="2147483673" r:id="rId10"/>
    <p:sldLayoutId id="2147483668" r:id="rId11"/>
    <p:sldLayoutId id="2147483657" r:id="rId12"/>
    <p:sldLayoutId id="2147483659" r:id="rId13"/>
    <p:sldLayoutId id="2147483674" r:id="rId14"/>
  </p:sldLayoutIdLst>
  <p:transition spd="med"/>
  <p:hf hdr="0" dt="0"/>
  <p:txStyles>
    <p:titleStyle>
      <a:lvl1pPr marL="0" marR="0" indent="0" algn="l" defTabSz="308074" rtl="0" latinLnBrk="0">
        <a:lnSpc>
          <a:spcPct val="100000"/>
        </a:lnSpc>
        <a:spcBef>
          <a:spcPts val="0"/>
        </a:spcBef>
        <a:spcAft>
          <a:spcPts val="0"/>
        </a:spcAft>
        <a:buClrTx/>
        <a:buSzTx/>
        <a:buFontTx/>
        <a:buNone/>
        <a:tabLst/>
        <a:defRPr sz="2800" b="1"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1pPr>
      <a:lvl2pPr marL="0" marR="0" indent="8572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2pPr>
      <a:lvl3pPr marL="0" marR="0" indent="17145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3pPr>
      <a:lvl4pPr marL="0" marR="0" indent="25717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4pPr>
      <a:lvl5pPr marL="0" marR="0" indent="34290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5pPr>
      <a:lvl6pPr marL="0" marR="0" indent="42862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6pPr>
      <a:lvl7pPr marL="0" marR="0" indent="51435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7pPr>
      <a:lvl8pPr marL="0" marR="0" indent="60007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8pPr>
      <a:lvl9pPr marL="0" marR="0" indent="68580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9pPr>
    </p:titleStyle>
    <p:bodyStyle>
      <a:lvl1pPr marL="231510" marR="0" indent="-231510" algn="l" defTabSz="308074" rtl="0" latinLnBrk="0">
        <a:lnSpc>
          <a:spcPct val="100000"/>
        </a:lnSpc>
        <a:spcBef>
          <a:spcPts val="0"/>
        </a:spcBef>
        <a:spcAft>
          <a:spcPts val="600"/>
        </a:spcAft>
        <a:buClrTx/>
        <a:buSzPct val="75000"/>
        <a:buFontTx/>
        <a:buChar char="•"/>
        <a:tabLst/>
        <a:defRPr sz="16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1pPr>
      <a:lvl2pPr marL="398198" marR="0" indent="-231510" algn="l" defTabSz="308074" rtl="0" latinLnBrk="0">
        <a:lnSpc>
          <a:spcPct val="100000"/>
        </a:lnSpc>
        <a:spcBef>
          <a:spcPts val="0"/>
        </a:spcBef>
        <a:spcAft>
          <a:spcPts val="600"/>
        </a:spcAft>
        <a:buClrTx/>
        <a:buSzPct val="75000"/>
        <a:buFontTx/>
        <a:buChar char="•"/>
        <a:tabLst/>
        <a:defRPr sz="14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2pPr>
      <a:lvl3pPr marL="564885" marR="0" indent="-231510" algn="l" defTabSz="308074" rtl="0" latinLnBrk="0">
        <a:lnSpc>
          <a:spcPct val="100000"/>
        </a:lnSpc>
        <a:spcBef>
          <a:spcPts val="0"/>
        </a:spcBef>
        <a:spcAft>
          <a:spcPts val="600"/>
        </a:spcAft>
        <a:buClrTx/>
        <a:buSzPct val="75000"/>
        <a:buFontTx/>
        <a:buChar char="•"/>
        <a:tabLst/>
        <a:defRPr sz="14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3pPr>
      <a:lvl4pPr marL="731573" marR="0" indent="-231510" algn="l" defTabSz="308074" rtl="0" latinLnBrk="0">
        <a:lnSpc>
          <a:spcPct val="100000"/>
        </a:lnSpc>
        <a:spcBef>
          <a:spcPts val="0"/>
        </a:spcBef>
        <a:spcAft>
          <a:spcPts val="600"/>
        </a:spcAft>
        <a:buClrTx/>
        <a:buSzPct val="75000"/>
        <a:buFontTx/>
        <a:buChar char="•"/>
        <a:tabLst/>
        <a:defRPr sz="14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4pPr>
      <a:lvl5pPr marL="898260" marR="0" indent="-231510" algn="l" defTabSz="308074" rtl="0" latinLnBrk="0">
        <a:lnSpc>
          <a:spcPct val="100000"/>
        </a:lnSpc>
        <a:spcBef>
          <a:spcPts val="0"/>
        </a:spcBef>
        <a:spcAft>
          <a:spcPts val="600"/>
        </a:spcAft>
        <a:buClrTx/>
        <a:buSzPct val="75000"/>
        <a:buFontTx/>
        <a:buChar char="•"/>
        <a:tabLst/>
        <a:defRPr sz="14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5pPr>
      <a:lvl6pPr marL="1064948" marR="0" indent="-231510" algn="l" defTabSz="308074" rtl="0" latinLnBrk="0">
        <a:lnSpc>
          <a:spcPct val="100000"/>
        </a:lnSpc>
        <a:spcBef>
          <a:spcPts val="2213"/>
        </a:spcBef>
        <a:spcAft>
          <a:spcPts val="0"/>
        </a:spcAft>
        <a:buClrTx/>
        <a:buSzPct val="75000"/>
        <a:buFontTx/>
        <a:buChar char="•"/>
        <a:tabLst/>
        <a:defRPr sz="1875" b="0" i="0" u="none" strike="noStrike" cap="none" spc="0" baseline="0">
          <a:ln>
            <a:noFill/>
          </a:ln>
          <a:solidFill>
            <a:srgbClr val="000000"/>
          </a:solidFill>
          <a:uFillTx/>
          <a:latin typeface="+mj-lt"/>
          <a:ea typeface="+mj-ea"/>
          <a:cs typeface="+mj-cs"/>
          <a:sym typeface="Helvetica Light"/>
        </a:defRPr>
      </a:lvl6pPr>
      <a:lvl7pPr marL="1231635" marR="0" indent="-231510" algn="l" defTabSz="308074" rtl="0" latinLnBrk="0">
        <a:lnSpc>
          <a:spcPct val="100000"/>
        </a:lnSpc>
        <a:spcBef>
          <a:spcPts val="2213"/>
        </a:spcBef>
        <a:spcAft>
          <a:spcPts val="0"/>
        </a:spcAft>
        <a:buClrTx/>
        <a:buSzPct val="75000"/>
        <a:buFontTx/>
        <a:buChar char="•"/>
        <a:tabLst/>
        <a:defRPr sz="1875" b="0" i="0" u="none" strike="noStrike" cap="none" spc="0" baseline="0">
          <a:ln>
            <a:noFill/>
          </a:ln>
          <a:solidFill>
            <a:srgbClr val="000000"/>
          </a:solidFill>
          <a:uFillTx/>
          <a:latin typeface="+mj-lt"/>
          <a:ea typeface="+mj-ea"/>
          <a:cs typeface="+mj-cs"/>
          <a:sym typeface="Helvetica Light"/>
        </a:defRPr>
      </a:lvl7pPr>
      <a:lvl8pPr marL="1398323" marR="0" indent="-231510" algn="l" defTabSz="308074" rtl="0" latinLnBrk="0">
        <a:lnSpc>
          <a:spcPct val="100000"/>
        </a:lnSpc>
        <a:spcBef>
          <a:spcPts val="2213"/>
        </a:spcBef>
        <a:spcAft>
          <a:spcPts val="0"/>
        </a:spcAft>
        <a:buClrTx/>
        <a:buSzPct val="75000"/>
        <a:buFontTx/>
        <a:buChar char="•"/>
        <a:tabLst/>
        <a:defRPr sz="1875" b="0" i="0" u="none" strike="noStrike" cap="none" spc="0" baseline="0">
          <a:ln>
            <a:noFill/>
          </a:ln>
          <a:solidFill>
            <a:srgbClr val="000000"/>
          </a:solidFill>
          <a:uFillTx/>
          <a:latin typeface="+mj-lt"/>
          <a:ea typeface="+mj-ea"/>
          <a:cs typeface="+mj-cs"/>
          <a:sym typeface="Helvetica Light"/>
        </a:defRPr>
      </a:lvl8pPr>
      <a:lvl9pPr marL="1565010" marR="0" indent="-231510" algn="l" defTabSz="308074" rtl="0" latinLnBrk="0">
        <a:lnSpc>
          <a:spcPct val="100000"/>
        </a:lnSpc>
        <a:spcBef>
          <a:spcPts val="2213"/>
        </a:spcBef>
        <a:spcAft>
          <a:spcPts val="0"/>
        </a:spcAft>
        <a:buClrTx/>
        <a:buSzPct val="75000"/>
        <a:buFontTx/>
        <a:buChar char="•"/>
        <a:tabLst/>
        <a:defRPr sz="1875"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1pPr>
      <a:lvl2pPr marL="0" marR="0" indent="85725"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2pPr>
      <a:lvl3pPr marL="0" marR="0" indent="17145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3pPr>
      <a:lvl4pPr marL="0" marR="0" indent="257175"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4pPr>
      <a:lvl5pPr marL="0" marR="0" indent="34290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5pPr>
      <a:lvl6pPr marL="0" marR="0" indent="428625"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6pPr>
      <a:lvl7pPr marL="0" marR="0" indent="51435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7pPr>
      <a:lvl8pPr marL="0" marR="0" indent="600075"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8pPr>
      <a:lvl9pPr marL="0" marR="0" indent="68580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mailto:tptikhonov@edu.hse.ru"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3888879" y="601562"/>
            <a:ext cx="0" cy="1041506"/>
          </a:xfrm>
          <a:prstGeom prst="line">
            <a:avLst/>
          </a:prstGeom>
          <a:ln w="12700">
            <a:solidFill>
              <a:srgbClr val="FFFFFF"/>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52" name="Очень крутой…"/>
          <p:cNvSpPr txBox="1"/>
          <p:nvPr/>
        </p:nvSpPr>
        <p:spPr>
          <a:xfrm>
            <a:off x="2818644" y="1201045"/>
            <a:ext cx="5643508" cy="14512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b"/>
          <a:lstStyle/>
          <a:p>
            <a:pPr>
              <a:defRPr sz="7000" b="1" cap="all">
                <a:solidFill>
                  <a:srgbClr val="253957"/>
                </a:solidFill>
                <a:latin typeface="+mn-lt"/>
                <a:ea typeface="+mn-ea"/>
                <a:cs typeface="+mn-cs"/>
                <a:sym typeface="Arial Narrow"/>
              </a:defRPr>
            </a:pPr>
            <a:r>
              <a:rPr lang="ru-RU" sz="1800" dirty="0">
                <a:solidFill>
                  <a:srgbClr val="0F2C68"/>
                </a:solidFill>
                <a:latin typeface="HSE Sans" panose="02000000000000000000" pitchFamily="50" charset="0"/>
              </a:rPr>
              <a:t>Мобильное приложение для симуляции работы авиадиспетчера</a:t>
            </a:r>
          </a:p>
          <a:p>
            <a:pPr>
              <a:defRPr sz="7000" b="1" cap="all">
                <a:solidFill>
                  <a:srgbClr val="253957"/>
                </a:solidFill>
                <a:latin typeface="+mn-lt"/>
                <a:ea typeface="+mn-ea"/>
                <a:cs typeface="+mn-cs"/>
                <a:sym typeface="Arial Narrow"/>
              </a:defRPr>
            </a:pPr>
            <a:r>
              <a:rPr lang="en-US" sz="1800" dirty="0">
                <a:solidFill>
                  <a:srgbClr val="0F2C68"/>
                </a:solidFill>
                <a:latin typeface="HSE Sans" panose="02000000000000000000" pitchFamily="50" charset="0"/>
              </a:rPr>
              <a:t>Mobile Application for Simulating the Work of an Air Traffic Controller</a:t>
            </a:r>
          </a:p>
        </p:txBody>
      </p:sp>
      <p:sp>
        <p:nvSpPr>
          <p:cNvPr id="54" name="Название подразделения,  лаборатории, факультета и т.д."/>
          <p:cNvSpPr txBox="1"/>
          <p:nvPr/>
        </p:nvSpPr>
        <p:spPr>
          <a:xfrm>
            <a:off x="2184016" y="351557"/>
            <a:ext cx="6912765" cy="677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p>
            <a:pPr>
              <a:defRPr sz="4200">
                <a:solidFill>
                  <a:srgbClr val="253957"/>
                </a:solidFill>
                <a:latin typeface="+mn-lt"/>
                <a:ea typeface="+mn-ea"/>
                <a:cs typeface="+mn-cs"/>
                <a:sym typeface="Arial Narrow"/>
              </a:defRPr>
            </a:pPr>
            <a:r>
              <a:rPr lang="ru-RU" sz="1350" dirty="0">
                <a:solidFill>
                  <a:srgbClr val="0F2C68"/>
                </a:solidFill>
                <a:latin typeface="HSE Sans" panose="02000000000000000000" pitchFamily="50" charset="0"/>
              </a:rPr>
              <a:t>Факультет компьютерных наук</a:t>
            </a:r>
            <a:br>
              <a:rPr lang="ru-RU" sz="1350" dirty="0">
                <a:solidFill>
                  <a:srgbClr val="0F2C68"/>
                </a:solidFill>
                <a:latin typeface="HSE Sans" panose="02000000000000000000" pitchFamily="50" charset="0"/>
              </a:rPr>
            </a:br>
            <a:r>
              <a:rPr lang="ru-RU" sz="1350" dirty="0">
                <a:solidFill>
                  <a:srgbClr val="0F2C68"/>
                </a:solidFill>
                <a:latin typeface="HSE Sans" panose="02000000000000000000" pitchFamily="50" charset="0"/>
              </a:rPr>
              <a:t>Образовательная программа «Программная инженерия»</a:t>
            </a:r>
          </a:p>
          <a:p>
            <a:pPr>
              <a:defRPr sz="4200">
                <a:solidFill>
                  <a:srgbClr val="253957"/>
                </a:solidFill>
                <a:latin typeface="+mn-lt"/>
                <a:ea typeface="+mn-ea"/>
                <a:cs typeface="+mn-cs"/>
                <a:sym typeface="Arial Narrow"/>
              </a:defRPr>
            </a:pPr>
            <a:r>
              <a:rPr lang="ru-RU" sz="1350" dirty="0">
                <a:solidFill>
                  <a:srgbClr val="0F2C68"/>
                </a:solidFill>
                <a:latin typeface="HSE Sans" panose="02000000000000000000" pitchFamily="50" charset="0"/>
              </a:rPr>
              <a:t>Выпускная квалификационная работа</a:t>
            </a:r>
            <a:endParaRPr sz="1350" dirty="0">
              <a:solidFill>
                <a:srgbClr val="0F2C68"/>
              </a:solidFill>
              <a:latin typeface="HSE Sans" panose="02000000000000000000" pitchFamily="50" charset="0"/>
            </a:endParaRPr>
          </a:p>
        </p:txBody>
      </p:sp>
      <p:sp>
        <p:nvSpPr>
          <p:cNvPr id="55" name="Москва, 2017"/>
          <p:cNvSpPr txBox="1"/>
          <p:nvPr/>
        </p:nvSpPr>
        <p:spPr>
          <a:xfrm>
            <a:off x="5139063" y="4708958"/>
            <a:ext cx="945105" cy="2156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lvl1pPr algn="l" defTabSz="642937">
              <a:defRPr sz="2800">
                <a:solidFill>
                  <a:srgbClr val="253957"/>
                </a:solidFill>
                <a:latin typeface="+mn-lt"/>
                <a:ea typeface="+mn-ea"/>
                <a:cs typeface="+mn-cs"/>
                <a:sym typeface="Arial Narrow"/>
              </a:defRPr>
            </a:lvl1pPr>
          </a:lstStyle>
          <a:p>
            <a:r>
              <a:rPr sz="1050" dirty="0" err="1">
                <a:solidFill>
                  <a:srgbClr val="0F2C68"/>
                </a:solidFill>
                <a:latin typeface="HSE Sans" panose="02000000000000000000" pitchFamily="50" charset="0"/>
              </a:rPr>
              <a:t>Москва</a:t>
            </a:r>
            <a:r>
              <a:rPr sz="1050" dirty="0">
                <a:solidFill>
                  <a:srgbClr val="0F2C68"/>
                </a:solidFill>
                <a:latin typeface="HSE Sans" panose="02000000000000000000" pitchFamily="50" charset="0"/>
              </a:rPr>
              <a:t>, 20</a:t>
            </a:r>
            <a:r>
              <a:rPr lang="ru-RU" sz="1050" dirty="0">
                <a:solidFill>
                  <a:srgbClr val="0F2C68"/>
                </a:solidFill>
                <a:latin typeface="HSE Sans" panose="02000000000000000000" pitchFamily="50" charset="0"/>
              </a:rPr>
              <a:t>25</a:t>
            </a:r>
            <a:endParaRPr sz="1050" dirty="0">
              <a:solidFill>
                <a:srgbClr val="0F2C68"/>
              </a:solidFill>
              <a:latin typeface="HSE Sans" panose="02000000000000000000" pitchFamily="50" charset="0"/>
            </a:endParaRPr>
          </a:p>
        </p:txBody>
      </p:sp>
      <p:sp>
        <p:nvSpPr>
          <p:cNvPr id="9" name="Название подразделения,  лаборатории, факультета и т.д.">
            <a:extLst>
              <a:ext uri="{FF2B5EF4-FFF2-40B4-BE49-F238E27FC236}">
                <a16:creationId xmlns:a16="http://schemas.microsoft.com/office/drawing/2014/main" id="{FDFF3FAD-3BDA-4161-AA0A-B8AFAE8AE83F}"/>
              </a:ext>
            </a:extLst>
          </p:cNvPr>
          <p:cNvSpPr txBox="1"/>
          <p:nvPr/>
        </p:nvSpPr>
        <p:spPr>
          <a:xfrm>
            <a:off x="2155232" y="2651625"/>
            <a:ext cx="6912765" cy="2618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p>
            <a:pPr>
              <a:defRPr sz="4200">
                <a:solidFill>
                  <a:srgbClr val="253957"/>
                </a:solidFill>
                <a:latin typeface="+mn-lt"/>
                <a:ea typeface="+mn-ea"/>
                <a:cs typeface="+mn-cs"/>
                <a:sym typeface="Arial Narrow"/>
              </a:defRPr>
            </a:pPr>
            <a:r>
              <a:rPr lang="ru-RU" sz="1350" dirty="0">
                <a:solidFill>
                  <a:srgbClr val="0F2C68"/>
                </a:solidFill>
                <a:latin typeface="HSE Sans" panose="02000000000000000000" pitchFamily="50" charset="0"/>
              </a:rPr>
              <a:t>Проектная ВКР</a:t>
            </a:r>
            <a:endParaRPr sz="1350" dirty="0">
              <a:solidFill>
                <a:srgbClr val="0F2C68"/>
              </a:solidFill>
              <a:latin typeface="HSE Sans" panose="02000000000000000000" pitchFamily="50" charset="0"/>
            </a:endParaRPr>
          </a:p>
        </p:txBody>
      </p:sp>
      <p:sp>
        <p:nvSpPr>
          <p:cNvPr id="10" name="Subtitle 2">
            <a:extLst>
              <a:ext uri="{FF2B5EF4-FFF2-40B4-BE49-F238E27FC236}">
                <a16:creationId xmlns:a16="http://schemas.microsoft.com/office/drawing/2014/main" id="{01447CCA-1838-449E-92CD-6A53EA166CA7}"/>
              </a:ext>
            </a:extLst>
          </p:cNvPr>
          <p:cNvSpPr txBox="1">
            <a:spLocks/>
          </p:cNvSpPr>
          <p:nvPr/>
        </p:nvSpPr>
        <p:spPr>
          <a:xfrm>
            <a:off x="5864936" y="2859782"/>
            <a:ext cx="3088723" cy="2160240"/>
          </a:xfrm>
          <a:prstGeom prst="rect">
            <a:avLst/>
          </a:prstGeom>
        </p:spPr>
        <p:txBody>
          <a:bodyPr>
            <a:normAutofit/>
          </a:bodyPr>
          <a:lst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a:lstStyle>
          <a:p>
            <a:pPr marL="0" indent="0" algn="r" hangingPunct="1">
              <a:spcBef>
                <a:spcPts val="0"/>
              </a:spcBef>
              <a:buNone/>
            </a:pPr>
            <a:r>
              <a:rPr lang="ru-RU" sz="1200" dirty="0">
                <a:solidFill>
                  <a:srgbClr val="000066"/>
                </a:solidFill>
                <a:latin typeface="HSE Sans" panose="02000000000000000000" pitchFamily="50" charset="0"/>
                <a:cs typeface="Arial" panose="020B0604020202020204" pitchFamily="34" charset="0"/>
              </a:rPr>
              <a:t>Выполнил студент группы </a:t>
            </a:r>
            <a:r>
              <a:rPr lang="ru-RU" sz="1200" dirty="0">
                <a:solidFill>
                  <a:srgbClr val="0F2C68"/>
                </a:solidFill>
                <a:latin typeface="HSE Sans" panose="02000000000000000000" pitchFamily="50" charset="0"/>
                <a:cs typeface="Arial" panose="020B0604020202020204" pitchFamily="34" charset="0"/>
              </a:rPr>
              <a:t>БПИ212</a:t>
            </a:r>
          </a:p>
          <a:p>
            <a:pPr marL="0" indent="0" algn="r" hangingPunct="1">
              <a:spcBef>
                <a:spcPts val="0"/>
              </a:spcBef>
              <a:buNone/>
            </a:pPr>
            <a:r>
              <a:rPr lang="ru-RU" sz="1200" dirty="0">
                <a:solidFill>
                  <a:srgbClr val="000066"/>
                </a:solidFill>
                <a:latin typeface="HSE Sans" panose="02000000000000000000" pitchFamily="50" charset="0"/>
                <a:cs typeface="Arial" panose="020B0604020202020204" pitchFamily="34" charset="0"/>
              </a:rPr>
              <a:t>образовательной программы </a:t>
            </a:r>
          </a:p>
          <a:p>
            <a:pPr marL="0" indent="0" algn="r" hangingPunct="1">
              <a:spcBef>
                <a:spcPts val="0"/>
              </a:spcBef>
              <a:buNone/>
            </a:pPr>
            <a:r>
              <a:rPr lang="ru-RU" sz="1200" dirty="0">
                <a:solidFill>
                  <a:srgbClr val="000066"/>
                </a:solidFill>
                <a:latin typeface="HSE Sans" panose="02000000000000000000" pitchFamily="50" charset="0"/>
                <a:cs typeface="Arial" panose="020B0604020202020204" pitchFamily="34" charset="0"/>
              </a:rPr>
              <a:t>09.03.04 «Программная инженерия»</a:t>
            </a:r>
          </a:p>
          <a:p>
            <a:pPr marL="0" indent="0" algn="r" hangingPunct="1">
              <a:spcBef>
                <a:spcPts val="0"/>
              </a:spcBef>
              <a:buNone/>
            </a:pPr>
            <a:r>
              <a:rPr kumimoji="1" lang="ru-RU" sz="1200" dirty="0">
                <a:solidFill>
                  <a:srgbClr val="0F2C68"/>
                </a:solidFill>
                <a:latin typeface="HSE Sans" panose="02000000000000000000" pitchFamily="50" charset="0"/>
                <a:cs typeface="Arial" panose="020B0604020202020204" pitchFamily="34" charset="0"/>
              </a:rPr>
              <a:t>Тихонов Тимофей Павлович</a:t>
            </a:r>
          </a:p>
          <a:p>
            <a:pPr marL="0" indent="0" algn="r" hangingPunct="1">
              <a:spcBef>
                <a:spcPts val="0"/>
              </a:spcBef>
              <a:buNone/>
            </a:pPr>
            <a:endParaRPr kumimoji="1" lang="ru-RU" sz="1200" dirty="0">
              <a:solidFill>
                <a:srgbClr val="FF0000"/>
              </a:solidFill>
              <a:latin typeface="HSE Sans" panose="02000000000000000000" pitchFamily="50" charset="0"/>
              <a:cs typeface="Arial" panose="020B0604020202020204" pitchFamily="34" charset="0"/>
            </a:endParaRPr>
          </a:p>
          <a:p>
            <a:pPr marL="0" indent="0" algn="r" hangingPunct="1">
              <a:spcBef>
                <a:spcPts val="0"/>
              </a:spcBef>
              <a:buNone/>
            </a:pPr>
            <a:r>
              <a:rPr kumimoji="1" lang="ru-RU" sz="1200" dirty="0">
                <a:solidFill>
                  <a:srgbClr val="000066"/>
                </a:solidFill>
                <a:latin typeface="HSE Sans" panose="02000000000000000000" pitchFamily="50" charset="0"/>
                <a:cs typeface="Arial" panose="020B0604020202020204" pitchFamily="34" charset="0"/>
              </a:rPr>
              <a:t>Руководитель: </a:t>
            </a:r>
          </a:p>
          <a:p>
            <a:pPr marL="0" indent="0" algn="r" hangingPunct="1">
              <a:spcBef>
                <a:spcPts val="0"/>
              </a:spcBef>
              <a:buNone/>
            </a:pPr>
            <a:r>
              <a:rPr kumimoji="1" lang="ru-RU" sz="1200" dirty="0">
                <a:solidFill>
                  <a:srgbClr val="0F2C68"/>
                </a:solidFill>
                <a:latin typeface="HSE Sans" panose="02000000000000000000" pitchFamily="50" charset="0"/>
                <a:cs typeface="Arial" panose="020B0604020202020204" pitchFamily="34" charset="0"/>
              </a:rPr>
              <a:t>Совладелец и продуктовый директор </a:t>
            </a:r>
          </a:p>
          <a:p>
            <a:pPr marL="0" indent="0" algn="r" hangingPunct="1">
              <a:spcBef>
                <a:spcPts val="0"/>
              </a:spcBef>
              <a:buNone/>
            </a:pPr>
            <a:r>
              <a:rPr kumimoji="1" lang="ru-RU" sz="1200" dirty="0">
                <a:solidFill>
                  <a:srgbClr val="0F2C68"/>
                </a:solidFill>
                <a:latin typeface="HSE Sans" panose="02000000000000000000" pitchFamily="50" charset="0"/>
                <a:cs typeface="Arial" panose="020B0604020202020204" pitchFamily="34" charset="0"/>
              </a:rPr>
              <a:t>студий Винторог и </a:t>
            </a:r>
            <a:r>
              <a:rPr kumimoji="1" lang="en-US" sz="1200" dirty="0">
                <a:solidFill>
                  <a:srgbClr val="0F2C68"/>
                </a:solidFill>
                <a:latin typeface="HSE Sans" panose="02000000000000000000" pitchFamily="50" charset="0"/>
                <a:cs typeface="Arial" panose="020B0604020202020204" pitchFamily="34" charset="0"/>
              </a:rPr>
              <a:t>Contrast Games,</a:t>
            </a:r>
          </a:p>
          <a:p>
            <a:pPr marL="0" indent="0" algn="r" hangingPunct="1">
              <a:spcBef>
                <a:spcPts val="0"/>
              </a:spcBef>
              <a:buNone/>
            </a:pPr>
            <a:r>
              <a:rPr kumimoji="1" lang="ru-RU" sz="1200" dirty="0">
                <a:solidFill>
                  <a:srgbClr val="0F2C68"/>
                </a:solidFill>
                <a:latin typeface="HSE Sans" panose="02000000000000000000" pitchFamily="50" charset="0"/>
                <a:cs typeface="Arial" panose="020B0604020202020204" pitchFamily="34" charset="0"/>
              </a:rPr>
              <a:t>преподаватель департамента программной инженерии</a:t>
            </a:r>
          </a:p>
          <a:p>
            <a:pPr marL="0" indent="0" algn="r" hangingPunct="1">
              <a:spcBef>
                <a:spcPts val="0"/>
              </a:spcBef>
              <a:buNone/>
            </a:pPr>
            <a:r>
              <a:rPr kumimoji="1" lang="ru-RU" sz="1200" dirty="0">
                <a:solidFill>
                  <a:srgbClr val="0F2C68"/>
                </a:solidFill>
                <a:latin typeface="HSE Sans" panose="02000000000000000000" pitchFamily="50" charset="0"/>
                <a:cs typeface="Arial" panose="020B0604020202020204" pitchFamily="34" charset="0"/>
              </a:rPr>
              <a:t>Поздняков Денис Алексеевич</a:t>
            </a:r>
          </a:p>
          <a:p>
            <a:pPr marL="0" indent="0" algn="r" hangingPunct="1">
              <a:spcBef>
                <a:spcPts val="0"/>
              </a:spcBef>
              <a:buNone/>
            </a:pPr>
            <a:endParaRPr kumimoji="1" lang="ru-RU" sz="825" dirty="0">
              <a:solidFill>
                <a:srgbClr val="FF0000"/>
              </a:solidFill>
              <a:latin typeface="HSE Sans" panose="02000000000000000000" pitchFamily="50" charset="0"/>
              <a:cs typeface="Arial" panose="020B060402020202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85930689-EABF-4AAE-A477-75395F9C990A}"/>
              </a:ext>
            </a:extLst>
          </p:cNvPr>
          <p:cNvSpPr>
            <a:spLocks noGrp="1"/>
          </p:cNvSpPr>
          <p:nvPr>
            <p:ph type="sldNum" sz="quarter" idx="2"/>
          </p:nvPr>
        </p:nvSpPr>
        <p:spPr/>
        <p:txBody>
          <a:bodyPr/>
          <a:lstStyle/>
          <a:p>
            <a:fld id="{86CB4B4D-7CA3-9044-876B-883B54F8677D}" type="slidenum">
              <a:rPr lang="ru-RU" smtClean="0"/>
              <a:pPr/>
              <a:t>10</a:t>
            </a:fld>
            <a:endParaRPr lang="ru-RU" dirty="0"/>
          </a:p>
        </p:txBody>
      </p:sp>
      <p:sp>
        <p:nvSpPr>
          <p:cNvPr id="6" name="Заголовок 5">
            <a:extLst>
              <a:ext uri="{FF2B5EF4-FFF2-40B4-BE49-F238E27FC236}">
                <a16:creationId xmlns:a16="http://schemas.microsoft.com/office/drawing/2014/main" id="{0C7ABA2A-BEEE-4D18-BDF1-5609EC2D79B3}"/>
              </a:ext>
            </a:extLst>
          </p:cNvPr>
          <p:cNvSpPr>
            <a:spLocks noGrp="1"/>
          </p:cNvSpPr>
          <p:nvPr>
            <p:ph type="title"/>
          </p:nvPr>
        </p:nvSpPr>
        <p:spPr/>
        <p:txBody>
          <a:bodyPr>
            <a:normAutofit fontScale="90000"/>
          </a:bodyPr>
          <a:lstStyle/>
          <a:p>
            <a:r>
              <a:rPr lang="ru-RU" dirty="0"/>
              <a:t>ТЕХНОЛОГИИ И ИНСТРУМЕНТЫ РЕАЛИЗАЦИИ</a:t>
            </a:r>
          </a:p>
        </p:txBody>
      </p:sp>
      <p:sp>
        <p:nvSpPr>
          <p:cNvPr id="7" name="Текст 6">
            <a:extLst>
              <a:ext uri="{FF2B5EF4-FFF2-40B4-BE49-F238E27FC236}">
                <a16:creationId xmlns:a16="http://schemas.microsoft.com/office/drawing/2014/main" id="{0486A9F5-373C-48AD-8F73-59D6CB6FF52B}"/>
              </a:ext>
            </a:extLst>
          </p:cNvPr>
          <p:cNvSpPr>
            <a:spLocks noGrp="1"/>
          </p:cNvSpPr>
          <p:nvPr>
            <p:ph type="body" idx="1"/>
          </p:nvPr>
        </p:nvSpPr>
        <p:spPr>
          <a:xfrm>
            <a:off x="251520" y="1131590"/>
            <a:ext cx="4392488" cy="3699410"/>
          </a:xfrm>
        </p:spPr>
        <p:txBody>
          <a:bodyPr/>
          <a:lstStyle/>
          <a:p>
            <a:r>
              <a:rPr lang="ru-RU" sz="1600" i="1" dirty="0"/>
              <a:t>Для разработки игры будут использоваться следующие программные средства:</a:t>
            </a:r>
          </a:p>
          <a:p>
            <a:endParaRPr lang="ru-RU" sz="1600" i="1" dirty="0"/>
          </a:p>
          <a:p>
            <a:r>
              <a:rPr lang="ru-RU" sz="1600" i="1" dirty="0"/>
              <a:t>•	</a:t>
            </a:r>
            <a:r>
              <a:rPr lang="en-US" sz="1600" i="1" dirty="0"/>
              <a:t>Dart SDK — </a:t>
            </a:r>
            <a:r>
              <a:rPr lang="ru-RU" sz="1600" i="1" dirty="0"/>
              <a:t>основная среда разработки.</a:t>
            </a:r>
          </a:p>
          <a:p>
            <a:r>
              <a:rPr lang="ru-RU" sz="1600" i="1" dirty="0"/>
              <a:t>•	</a:t>
            </a:r>
            <a:r>
              <a:rPr lang="en-US" sz="1600" i="1" dirty="0"/>
              <a:t>Flutter — </a:t>
            </a:r>
            <a:r>
              <a:rPr lang="ru-RU" sz="1600" i="1" dirty="0"/>
              <a:t>фреймворк для создания пользовательских интерфейсов.</a:t>
            </a:r>
          </a:p>
          <a:p>
            <a:r>
              <a:rPr lang="ru-RU" sz="1600" i="1" dirty="0"/>
              <a:t>•	</a:t>
            </a:r>
            <a:r>
              <a:rPr lang="en-US" sz="1600" i="1" dirty="0"/>
              <a:t>Flame — </a:t>
            </a:r>
            <a:r>
              <a:rPr lang="ru-RU" sz="1600" i="1" dirty="0"/>
              <a:t>движок для создания 2</a:t>
            </a:r>
            <a:r>
              <a:rPr lang="en-US" sz="1600" i="1" dirty="0"/>
              <a:t>D-</a:t>
            </a:r>
            <a:r>
              <a:rPr lang="ru-RU" sz="1600" i="1" dirty="0"/>
              <a:t>игр.</a:t>
            </a:r>
          </a:p>
          <a:p>
            <a:r>
              <a:rPr lang="ru-RU" sz="1600" i="1" dirty="0"/>
              <a:t>•	</a:t>
            </a:r>
            <a:r>
              <a:rPr lang="en-US" sz="1600" i="1" dirty="0" err="1"/>
              <a:t>Supabase</a:t>
            </a:r>
            <a:r>
              <a:rPr lang="en-US" sz="1600" i="1" dirty="0"/>
              <a:t> — </a:t>
            </a:r>
            <a:r>
              <a:rPr lang="ru-RU" sz="1600" i="1" dirty="0"/>
              <a:t>для аналитики и хранения данных о пользователе.</a:t>
            </a:r>
          </a:p>
          <a:p>
            <a:r>
              <a:rPr lang="ru-RU" sz="1600" i="1" dirty="0"/>
              <a:t>•	</a:t>
            </a:r>
            <a:r>
              <a:rPr lang="en-US" sz="1600" i="1" dirty="0"/>
              <a:t>Git — </a:t>
            </a:r>
            <a:r>
              <a:rPr lang="ru-RU" sz="1600" i="1" dirty="0"/>
              <a:t>для контроля версий.</a:t>
            </a:r>
          </a:p>
          <a:p>
            <a:endParaRPr lang="ru-RU" sz="1600" i="1" dirty="0"/>
          </a:p>
        </p:txBody>
      </p:sp>
      <p:pic>
        <p:nvPicPr>
          <p:cNvPr id="3076" name="Picture 4" descr="Dart programming language | Dart">
            <a:extLst>
              <a:ext uri="{FF2B5EF4-FFF2-40B4-BE49-F238E27FC236}">
                <a16:creationId xmlns:a16="http://schemas.microsoft.com/office/drawing/2014/main" id="{A1DC38B3-A51E-F597-F643-15F98357C37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4108" y="900683"/>
            <a:ext cx="2904728" cy="163088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4174972-026F-645B-1E84-D03B6FE8E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19" y="2427734"/>
            <a:ext cx="2829915" cy="808547"/>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Basics of Game Development using Flame | Simform Engineering">
            <a:extLst>
              <a:ext uri="{FF2B5EF4-FFF2-40B4-BE49-F238E27FC236}">
                <a16:creationId xmlns:a16="http://schemas.microsoft.com/office/drawing/2014/main" id="{54662A47-AB6C-589D-391D-CBFD528D03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804" y="3200432"/>
            <a:ext cx="2160241" cy="911547"/>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5 Supabase Features That Make It the Best Backend for Startups 🚀 | by  asierr.dev | Sep, 2024 | Medium">
            <a:extLst>
              <a:ext uri="{FF2B5EF4-FFF2-40B4-BE49-F238E27FC236}">
                <a16:creationId xmlns:a16="http://schemas.microsoft.com/office/drawing/2014/main" id="{D41F0073-E78B-B1A6-DD1A-910CDCDD84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71584" y="4069301"/>
            <a:ext cx="3004872" cy="723273"/>
          </a:xfrm>
          <a:prstGeom prst="rect">
            <a:avLst/>
          </a:prstGeom>
          <a:noFill/>
          <a:extLst>
            <a:ext uri="{909E8E84-426E-40DD-AFC4-6F175D3DCCD1}">
              <a14:hiddenFill xmlns:a14="http://schemas.microsoft.com/office/drawing/2010/main">
                <a:solidFill>
                  <a:srgbClr val="FFFFFF"/>
                </a:solidFill>
              </a14:hiddenFill>
            </a:ext>
          </a:extLst>
        </p:spPr>
      </p:pic>
      <p:sp>
        <p:nvSpPr>
          <p:cNvPr id="3" name="Нижний колонтитул 4">
            <a:extLst>
              <a:ext uri="{FF2B5EF4-FFF2-40B4-BE49-F238E27FC236}">
                <a16:creationId xmlns:a16="http://schemas.microsoft.com/office/drawing/2014/main" id="{1FFAAABE-7565-5C96-76C3-B0CE77CD9D0F}"/>
              </a:ext>
            </a:extLst>
          </p:cNvPr>
          <p:cNvSpPr>
            <a:spLocks noGrp="1"/>
          </p:cNvSpPr>
          <p:nvPr>
            <p:ph type="ftr" sz="quarter" idx="10"/>
          </p:nvPr>
        </p:nvSpPr>
        <p:spPr>
          <a:xfrm>
            <a:off x="0" y="4876006"/>
            <a:ext cx="8748464" cy="253460"/>
          </a:xfrm>
          <a:solidFill>
            <a:schemeClr val="bg1"/>
          </a:solidFill>
        </p:spPr>
        <p:txBody>
          <a:bodyPr/>
          <a:lstStyle/>
          <a:p>
            <a:r>
              <a:rPr lang="ru-RU" dirty="0"/>
              <a:t>ФКН, ОП Программная инженерия, 2025                                                                         Т.П. Тихонов, ВКР «</a:t>
            </a:r>
            <a:r>
              <a:rPr lang="ru-RU" sz="900" dirty="0">
                <a:solidFill>
                  <a:srgbClr val="0F2C68"/>
                </a:solidFill>
                <a:latin typeface="HSE Sans" panose="02000000000000000000" pitchFamily="50" charset="0"/>
              </a:rPr>
              <a:t>Мобильное приложение для симуляции работы авиадиспетчера</a:t>
            </a:r>
            <a:r>
              <a:rPr lang="ru-RU" dirty="0"/>
              <a:t>»</a:t>
            </a:r>
          </a:p>
        </p:txBody>
      </p:sp>
    </p:spTree>
    <p:extLst>
      <p:ext uri="{BB962C8B-B14F-4D97-AF65-F5344CB8AC3E}">
        <p14:creationId xmlns:p14="http://schemas.microsoft.com/office/powerpoint/2010/main" val="393144253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36A3383B-5309-4371-88E1-923C77647950}"/>
              </a:ext>
            </a:extLst>
          </p:cNvPr>
          <p:cNvSpPr>
            <a:spLocks noGrp="1"/>
          </p:cNvSpPr>
          <p:nvPr>
            <p:ph type="sldNum" sz="quarter" idx="2"/>
          </p:nvPr>
        </p:nvSpPr>
        <p:spPr/>
        <p:txBody>
          <a:bodyPr/>
          <a:lstStyle/>
          <a:p>
            <a:fld id="{86CB4B4D-7CA3-9044-876B-883B54F8677D}" type="slidenum">
              <a:rPr lang="ru-RU" smtClean="0"/>
              <a:pPr/>
              <a:t>11</a:t>
            </a:fld>
            <a:endParaRPr lang="ru-RU" dirty="0"/>
          </a:p>
        </p:txBody>
      </p:sp>
      <p:sp>
        <p:nvSpPr>
          <p:cNvPr id="3" name="Заголовок 2">
            <a:extLst>
              <a:ext uri="{FF2B5EF4-FFF2-40B4-BE49-F238E27FC236}">
                <a16:creationId xmlns:a16="http://schemas.microsoft.com/office/drawing/2014/main" id="{D72FC6F4-EF5F-44C9-BAC6-51AA1B08BF5C}"/>
              </a:ext>
            </a:extLst>
          </p:cNvPr>
          <p:cNvSpPr>
            <a:spLocks noGrp="1"/>
          </p:cNvSpPr>
          <p:nvPr>
            <p:ph type="title"/>
          </p:nvPr>
        </p:nvSpPr>
        <p:spPr/>
        <p:txBody>
          <a:bodyPr/>
          <a:lstStyle/>
          <a:p>
            <a:r>
              <a:rPr lang="ru-RU" dirty="0"/>
              <a:t>ОЖИДАЕМЫЕ РЕЗУЛЬТАТЫ</a:t>
            </a:r>
          </a:p>
        </p:txBody>
      </p:sp>
      <p:sp>
        <p:nvSpPr>
          <p:cNvPr id="4" name="Текст 3">
            <a:extLst>
              <a:ext uri="{FF2B5EF4-FFF2-40B4-BE49-F238E27FC236}">
                <a16:creationId xmlns:a16="http://schemas.microsoft.com/office/drawing/2014/main" id="{F284434F-B403-420B-9D88-FCDCC15D5771}"/>
              </a:ext>
            </a:extLst>
          </p:cNvPr>
          <p:cNvSpPr>
            <a:spLocks noGrp="1"/>
          </p:cNvSpPr>
          <p:nvPr>
            <p:ph type="body" idx="1"/>
          </p:nvPr>
        </p:nvSpPr>
        <p:spPr>
          <a:xfrm>
            <a:off x="251520" y="1635646"/>
            <a:ext cx="4896544" cy="3195354"/>
          </a:xfrm>
        </p:spPr>
        <p:txBody>
          <a:bodyPr/>
          <a:lstStyle/>
          <a:p>
            <a:r>
              <a:rPr lang="ru-RU" dirty="0"/>
              <a:t>Кроссплатформенная игра </a:t>
            </a:r>
            <a:r>
              <a:rPr lang="en-US" dirty="0"/>
              <a:t>“Touch Dispatch”</a:t>
            </a:r>
            <a:endParaRPr lang="ru-RU" dirty="0"/>
          </a:p>
          <a:p>
            <a:endParaRPr lang="ru-RU" dirty="0"/>
          </a:p>
          <a:p>
            <a:r>
              <a:rPr lang="ru-RU" dirty="0"/>
              <a:t>Ценность проекта</a:t>
            </a:r>
            <a:r>
              <a:rPr lang="en-US" dirty="0"/>
              <a:t>:</a:t>
            </a:r>
            <a:endParaRPr lang="ru-RU" dirty="0"/>
          </a:p>
          <a:p>
            <a:pPr marL="285750" indent="-285750">
              <a:buFont typeface="Arial" panose="020B0604020202020204" pitchFamily="34" charset="0"/>
              <a:buChar char="•"/>
            </a:pPr>
            <a:r>
              <a:rPr lang="ru-RU" dirty="0"/>
              <a:t>Первый подобный проект от российских разработчиков</a:t>
            </a:r>
          </a:p>
          <a:p>
            <a:pPr marL="285750" indent="-285750">
              <a:buFont typeface="Arial" panose="020B0604020202020204" pitchFamily="34" charset="0"/>
              <a:buChar char="•"/>
            </a:pPr>
            <a:r>
              <a:rPr lang="ru-RU" dirty="0"/>
              <a:t>Первый подобный проект на этом технологическом </a:t>
            </a:r>
            <a:r>
              <a:rPr lang="ru-RU" dirty="0" err="1"/>
              <a:t>стэке</a:t>
            </a:r>
            <a:endParaRPr lang="ru-RU" dirty="0"/>
          </a:p>
          <a:p>
            <a:pPr marL="285750" indent="-285750">
              <a:buFont typeface="Arial" panose="020B0604020202020204" pitchFamily="34" charset="0"/>
              <a:buChar char="•"/>
            </a:pPr>
            <a:r>
              <a:rPr lang="ru-RU" dirty="0"/>
              <a:t>Первый проект, доступный на мобильных устройствах</a:t>
            </a:r>
            <a:r>
              <a:rPr lang="en-US" dirty="0"/>
              <a:t> </a:t>
            </a:r>
            <a:r>
              <a:rPr lang="ru-RU" dirty="0"/>
              <a:t>офлайн</a:t>
            </a:r>
          </a:p>
        </p:txBody>
      </p:sp>
      <p:pic>
        <p:nvPicPr>
          <p:cNvPr id="10" name="Рисунок 9">
            <a:extLst>
              <a:ext uri="{FF2B5EF4-FFF2-40B4-BE49-F238E27FC236}">
                <a16:creationId xmlns:a16="http://schemas.microsoft.com/office/drawing/2014/main" id="{AA5AC7D4-FD8E-7568-59B7-B5BA461068F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92693" y="1362019"/>
            <a:ext cx="3951307" cy="3195354"/>
          </a:xfrm>
          <a:prstGeom prst="rect">
            <a:avLst/>
          </a:prstGeom>
        </p:spPr>
      </p:pic>
      <p:sp>
        <p:nvSpPr>
          <p:cNvPr id="5" name="Нижний колонтитул 4">
            <a:extLst>
              <a:ext uri="{FF2B5EF4-FFF2-40B4-BE49-F238E27FC236}">
                <a16:creationId xmlns:a16="http://schemas.microsoft.com/office/drawing/2014/main" id="{A095222B-FE87-DBB8-5EA8-C8562943066F}"/>
              </a:ext>
            </a:extLst>
          </p:cNvPr>
          <p:cNvSpPr>
            <a:spLocks noGrp="1"/>
          </p:cNvSpPr>
          <p:nvPr>
            <p:ph type="ftr" sz="quarter" idx="10"/>
          </p:nvPr>
        </p:nvSpPr>
        <p:spPr>
          <a:xfrm>
            <a:off x="0" y="4876006"/>
            <a:ext cx="8748464" cy="253460"/>
          </a:xfrm>
          <a:solidFill>
            <a:schemeClr val="bg1"/>
          </a:solidFill>
        </p:spPr>
        <p:txBody>
          <a:bodyPr/>
          <a:lstStyle/>
          <a:p>
            <a:r>
              <a:rPr lang="ru-RU" dirty="0"/>
              <a:t>ФКН, ОП Программная инженерия, 2025                                                                         Т.П. Тихонов, ВКР «</a:t>
            </a:r>
            <a:r>
              <a:rPr lang="ru-RU" sz="900" dirty="0">
                <a:solidFill>
                  <a:srgbClr val="0F2C68"/>
                </a:solidFill>
                <a:latin typeface="HSE Sans" panose="02000000000000000000" pitchFamily="50" charset="0"/>
              </a:rPr>
              <a:t>Мобильное приложение для симуляции работы авиадиспетчера</a:t>
            </a:r>
            <a:r>
              <a:rPr lang="ru-RU" dirty="0"/>
              <a:t>»</a:t>
            </a:r>
          </a:p>
        </p:txBody>
      </p:sp>
    </p:spTree>
    <p:extLst>
      <p:ext uri="{BB962C8B-B14F-4D97-AF65-F5344CB8AC3E}">
        <p14:creationId xmlns:p14="http://schemas.microsoft.com/office/powerpoint/2010/main" val="402244740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BA624-8527-24BF-82EF-6FBEC17C9EBF}"/>
            </a:ext>
          </a:extLst>
        </p:cNvPr>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5CF94CBD-D84C-ACF6-D130-7BC16E320372}"/>
              </a:ext>
            </a:extLst>
          </p:cNvPr>
          <p:cNvSpPr>
            <a:spLocks noGrp="1"/>
          </p:cNvSpPr>
          <p:nvPr>
            <p:ph type="sldNum" sz="quarter" idx="2"/>
          </p:nvPr>
        </p:nvSpPr>
        <p:spPr/>
        <p:txBody>
          <a:bodyPr/>
          <a:lstStyle/>
          <a:p>
            <a:fld id="{86CB4B4D-7CA3-9044-876B-883B54F8677D}" type="slidenum">
              <a:rPr lang="ru-RU" smtClean="0"/>
              <a:pPr/>
              <a:t>12</a:t>
            </a:fld>
            <a:endParaRPr lang="ru-RU" dirty="0"/>
          </a:p>
        </p:txBody>
      </p:sp>
      <p:sp>
        <p:nvSpPr>
          <p:cNvPr id="3" name="Заголовок 2">
            <a:extLst>
              <a:ext uri="{FF2B5EF4-FFF2-40B4-BE49-F238E27FC236}">
                <a16:creationId xmlns:a16="http://schemas.microsoft.com/office/drawing/2014/main" id="{CB37C752-A0AA-3BE4-B251-B50E3F8B3F6B}"/>
              </a:ext>
            </a:extLst>
          </p:cNvPr>
          <p:cNvSpPr>
            <a:spLocks noGrp="1"/>
          </p:cNvSpPr>
          <p:nvPr>
            <p:ph type="title"/>
          </p:nvPr>
        </p:nvSpPr>
        <p:spPr/>
        <p:txBody>
          <a:bodyPr/>
          <a:lstStyle/>
          <a:p>
            <a:r>
              <a:rPr lang="ru-RU" dirty="0"/>
              <a:t>ТЕКУЩИЙ ПРОГРЕСС</a:t>
            </a:r>
          </a:p>
        </p:txBody>
      </p:sp>
      <p:sp>
        <p:nvSpPr>
          <p:cNvPr id="4" name="Текст 3">
            <a:extLst>
              <a:ext uri="{FF2B5EF4-FFF2-40B4-BE49-F238E27FC236}">
                <a16:creationId xmlns:a16="http://schemas.microsoft.com/office/drawing/2014/main" id="{F3119204-81D4-7176-14C3-528695D44D6C}"/>
              </a:ext>
            </a:extLst>
          </p:cNvPr>
          <p:cNvSpPr>
            <a:spLocks noGrp="1"/>
          </p:cNvSpPr>
          <p:nvPr>
            <p:ph type="body" idx="1"/>
          </p:nvPr>
        </p:nvSpPr>
        <p:spPr>
          <a:xfrm>
            <a:off x="251520" y="1635646"/>
            <a:ext cx="4320480" cy="3195354"/>
          </a:xfrm>
        </p:spPr>
        <p:txBody>
          <a:bodyPr>
            <a:normAutofit fontScale="92500" lnSpcReduction="10000"/>
          </a:bodyPr>
          <a:lstStyle/>
          <a:p>
            <a:r>
              <a:rPr lang="ru-RU" dirty="0"/>
              <a:t>Разработан архитектурный скелет программы по диаграмме классов</a:t>
            </a:r>
          </a:p>
          <a:p>
            <a:endParaRPr lang="ru-RU" dirty="0"/>
          </a:p>
          <a:p>
            <a:r>
              <a:rPr lang="ru-RU" dirty="0"/>
              <a:t>Разработана примитивная логика движка поведения самолетов</a:t>
            </a:r>
          </a:p>
          <a:p>
            <a:endParaRPr lang="ru-RU" dirty="0"/>
          </a:p>
          <a:p>
            <a:r>
              <a:rPr lang="ru-RU" dirty="0"/>
              <a:t>Разработан интерфейс управления самолетами без панели управления и реализовано их управление </a:t>
            </a:r>
            <a:r>
              <a:rPr lang="ru-RU" dirty="0" err="1"/>
              <a:t>векторением</a:t>
            </a:r>
            <a:endParaRPr lang="ru-RU" dirty="0"/>
          </a:p>
          <a:p>
            <a:endParaRPr lang="ru-RU" dirty="0"/>
          </a:p>
          <a:p>
            <a:r>
              <a:rPr lang="ru-RU" dirty="0"/>
              <a:t>Реализован функционал ВПП (принимает самолеты)</a:t>
            </a:r>
          </a:p>
          <a:p>
            <a:endParaRPr lang="ru-RU" dirty="0"/>
          </a:p>
          <a:p>
            <a:endParaRPr lang="ru-RU" dirty="0"/>
          </a:p>
        </p:txBody>
      </p:sp>
      <p:sp>
        <p:nvSpPr>
          <p:cNvPr id="5" name="Нижний колонтитул 4">
            <a:extLst>
              <a:ext uri="{FF2B5EF4-FFF2-40B4-BE49-F238E27FC236}">
                <a16:creationId xmlns:a16="http://schemas.microsoft.com/office/drawing/2014/main" id="{81CE1AC8-4A65-2C67-0391-5825BE1E924F}"/>
              </a:ext>
            </a:extLst>
          </p:cNvPr>
          <p:cNvSpPr>
            <a:spLocks noGrp="1"/>
          </p:cNvSpPr>
          <p:nvPr>
            <p:ph type="ftr" sz="quarter" idx="10"/>
          </p:nvPr>
        </p:nvSpPr>
        <p:spPr>
          <a:xfrm>
            <a:off x="0" y="4876006"/>
            <a:ext cx="8748464" cy="253460"/>
          </a:xfrm>
          <a:solidFill>
            <a:schemeClr val="bg1"/>
          </a:solidFill>
        </p:spPr>
        <p:txBody>
          <a:bodyPr/>
          <a:lstStyle/>
          <a:p>
            <a:r>
              <a:rPr lang="ru-RU" dirty="0"/>
              <a:t>ФКН, ОП Программная инженерия, 2025                                                                         Т.П. Тихонов, ВКР «</a:t>
            </a:r>
            <a:r>
              <a:rPr lang="ru-RU" sz="900" dirty="0">
                <a:solidFill>
                  <a:srgbClr val="0F2C68"/>
                </a:solidFill>
                <a:latin typeface="HSE Sans" panose="02000000000000000000" pitchFamily="50" charset="0"/>
              </a:rPr>
              <a:t>Мобильное приложение для симуляции работы авиадиспетчера</a:t>
            </a:r>
            <a:r>
              <a:rPr lang="ru-RU" dirty="0"/>
              <a:t>»</a:t>
            </a:r>
          </a:p>
        </p:txBody>
      </p:sp>
      <p:pic>
        <p:nvPicPr>
          <p:cNvPr id="7" name="Рисунок 6">
            <a:extLst>
              <a:ext uri="{FF2B5EF4-FFF2-40B4-BE49-F238E27FC236}">
                <a16:creationId xmlns:a16="http://schemas.microsoft.com/office/drawing/2014/main" id="{E094445C-197E-2F41-77BB-844F29B2B123}"/>
              </a:ext>
            </a:extLst>
          </p:cNvPr>
          <p:cNvPicPr>
            <a:picLocks noChangeAspect="1"/>
          </p:cNvPicPr>
          <p:nvPr/>
        </p:nvPicPr>
        <p:blipFill>
          <a:blip r:embed="rId2"/>
          <a:stretch>
            <a:fillRect/>
          </a:stretch>
        </p:blipFill>
        <p:spPr>
          <a:xfrm>
            <a:off x="5004048" y="1479298"/>
            <a:ext cx="3457744" cy="2939638"/>
          </a:xfrm>
          <a:prstGeom prst="rect">
            <a:avLst/>
          </a:prstGeom>
        </p:spPr>
      </p:pic>
    </p:spTree>
    <p:extLst>
      <p:ext uri="{BB962C8B-B14F-4D97-AF65-F5344CB8AC3E}">
        <p14:creationId xmlns:p14="http://schemas.microsoft.com/office/powerpoint/2010/main" val="178802368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ABB3A74A-2CB2-4FA8-957C-46E6F9CB8B97}"/>
              </a:ext>
            </a:extLst>
          </p:cNvPr>
          <p:cNvSpPr>
            <a:spLocks noGrp="1"/>
          </p:cNvSpPr>
          <p:nvPr>
            <p:ph type="sldNum" sz="quarter" idx="2"/>
          </p:nvPr>
        </p:nvSpPr>
        <p:spPr/>
        <p:txBody>
          <a:bodyPr/>
          <a:lstStyle/>
          <a:p>
            <a:fld id="{86CB4B4D-7CA3-9044-876B-883B54F8677D}" type="slidenum">
              <a:rPr lang="ru-RU" smtClean="0"/>
              <a:pPr/>
              <a:t>13</a:t>
            </a:fld>
            <a:endParaRPr lang="ru-RU" dirty="0"/>
          </a:p>
        </p:txBody>
      </p:sp>
      <p:sp>
        <p:nvSpPr>
          <p:cNvPr id="3" name="Заголовок 2">
            <a:extLst>
              <a:ext uri="{FF2B5EF4-FFF2-40B4-BE49-F238E27FC236}">
                <a16:creationId xmlns:a16="http://schemas.microsoft.com/office/drawing/2014/main" id="{D75D5B8C-ECF9-4E31-94A8-349597A75D7F}"/>
              </a:ext>
            </a:extLst>
          </p:cNvPr>
          <p:cNvSpPr>
            <a:spLocks noGrp="1"/>
          </p:cNvSpPr>
          <p:nvPr>
            <p:ph type="title"/>
          </p:nvPr>
        </p:nvSpPr>
        <p:spPr/>
        <p:txBody>
          <a:bodyPr>
            <a:normAutofit/>
          </a:bodyPr>
          <a:lstStyle/>
          <a:p>
            <a:r>
              <a:rPr lang="ru-RU" dirty="0"/>
              <a:t>СПИСОК ИСПОЛЬЗОВАННЫХ ИСТОЧНИКОВ</a:t>
            </a:r>
          </a:p>
        </p:txBody>
      </p:sp>
      <p:sp>
        <p:nvSpPr>
          <p:cNvPr id="4" name="Текст 3">
            <a:extLst>
              <a:ext uri="{FF2B5EF4-FFF2-40B4-BE49-F238E27FC236}">
                <a16:creationId xmlns:a16="http://schemas.microsoft.com/office/drawing/2014/main" id="{F3B9D88E-10D8-40EE-8804-E1F0A11EEED8}"/>
              </a:ext>
            </a:extLst>
          </p:cNvPr>
          <p:cNvSpPr>
            <a:spLocks noGrp="1"/>
          </p:cNvSpPr>
          <p:nvPr>
            <p:ph type="body" idx="1"/>
          </p:nvPr>
        </p:nvSpPr>
        <p:spPr>
          <a:xfrm>
            <a:off x="251520" y="1635646"/>
            <a:ext cx="8712968" cy="2736304"/>
          </a:xfrm>
        </p:spPr>
        <p:txBody>
          <a:bodyPr>
            <a:normAutofit fontScale="62500" lnSpcReduction="20000"/>
          </a:bodyPr>
          <a:lstStyle/>
          <a:p>
            <a:pPr marL="342900" indent="-342900">
              <a:buFont typeface="+mj-lt"/>
              <a:buAutoNum type="arabicPeriod"/>
            </a:pPr>
            <a:r>
              <a:rPr lang="ru-RU" dirty="0"/>
              <a:t>Управление воздушным движением на воздушных трассах и местных воздушных линиях : учеб. пособие / сост. Д. А. </a:t>
            </a:r>
            <a:r>
              <a:rPr lang="ru-RU" dirty="0" err="1"/>
              <a:t>Князевский</a:t>
            </a:r>
            <a:r>
              <a:rPr lang="ru-RU" dirty="0"/>
              <a:t>, М. В. </a:t>
            </a:r>
            <a:r>
              <a:rPr lang="ru-RU" dirty="0" err="1"/>
              <a:t>Стионов</a:t>
            </a:r>
            <a:r>
              <a:rPr lang="ru-RU" dirty="0"/>
              <a:t>. - Ульяновск : УВАУ ГА(И), 2010. - 68 с.</a:t>
            </a:r>
          </a:p>
          <a:p>
            <a:pPr marL="342900" indent="-342900">
              <a:buFont typeface="+mj-lt"/>
              <a:buAutoNum type="arabicPeriod"/>
            </a:pPr>
            <a:r>
              <a:rPr lang="en-US" dirty="0"/>
              <a:t>Flutter. </a:t>
            </a:r>
            <a:r>
              <a:rPr lang="ru-RU" dirty="0"/>
              <a:t>Официальная документация // [Электронный ресурс]. Режим доступа: </a:t>
            </a:r>
            <a:r>
              <a:rPr lang="en-US" dirty="0"/>
              <a:t>https://</a:t>
            </a:r>
            <a:r>
              <a:rPr lang="en-US" dirty="0" err="1"/>
              <a:t>docs.flutter.dev</a:t>
            </a:r>
            <a:r>
              <a:rPr lang="en-US" dirty="0"/>
              <a:t>/ (</a:t>
            </a:r>
            <a:r>
              <a:rPr lang="ru-RU" dirty="0"/>
              <a:t>Дата обращения: 11.11.2024)</a:t>
            </a:r>
          </a:p>
          <a:p>
            <a:pPr marL="342900" indent="-342900">
              <a:buFont typeface="+mj-lt"/>
              <a:buAutoNum type="arabicPeriod"/>
            </a:pPr>
            <a:r>
              <a:rPr lang="en-US" dirty="0"/>
              <a:t>Flame. </a:t>
            </a:r>
            <a:r>
              <a:rPr lang="ru-RU" dirty="0"/>
              <a:t>Официальная документация // [Электронный ресурс]. Режим доступа: </a:t>
            </a:r>
            <a:r>
              <a:rPr lang="en-US" dirty="0"/>
              <a:t>https://</a:t>
            </a:r>
            <a:r>
              <a:rPr lang="en-US" dirty="0" err="1"/>
              <a:t>docs.flame-engine.org</a:t>
            </a:r>
            <a:r>
              <a:rPr lang="en-US" dirty="0"/>
              <a:t> (</a:t>
            </a:r>
            <a:r>
              <a:rPr lang="ru-RU" dirty="0"/>
              <a:t>Дата обращения: 11.11.2024)</a:t>
            </a:r>
          </a:p>
          <a:p>
            <a:pPr marL="342900" indent="-342900">
              <a:buFont typeface="+mj-lt"/>
              <a:buAutoNum type="arabicPeriod"/>
            </a:pPr>
            <a:r>
              <a:rPr lang="en-US" dirty="0"/>
              <a:t>Dart SDK // [</a:t>
            </a:r>
            <a:r>
              <a:rPr lang="ru-RU" dirty="0"/>
              <a:t>Электронный ресурс]. Режим доступа: </a:t>
            </a:r>
            <a:r>
              <a:rPr lang="en-US" dirty="0"/>
              <a:t>https://</a:t>
            </a:r>
            <a:r>
              <a:rPr lang="en-US" dirty="0" err="1"/>
              <a:t>dart.dev</a:t>
            </a:r>
            <a:r>
              <a:rPr lang="en-US" dirty="0"/>
              <a:t> (</a:t>
            </a:r>
            <a:r>
              <a:rPr lang="ru-RU" dirty="0"/>
              <a:t>Дата обращения: 11.11.2024)</a:t>
            </a:r>
          </a:p>
          <a:p>
            <a:pPr marL="342900" indent="-342900">
              <a:buFont typeface="+mj-lt"/>
              <a:buAutoNum type="arabicPeriod"/>
            </a:pPr>
            <a:r>
              <a:rPr lang="en-US" dirty="0" err="1"/>
              <a:t>Supabase</a:t>
            </a:r>
            <a:r>
              <a:rPr lang="en-US" dirty="0"/>
              <a:t>. </a:t>
            </a:r>
            <a:r>
              <a:rPr lang="ru-RU" dirty="0"/>
              <a:t>Документация по аналитике // [Электронный ресурс]. Режим доступа: </a:t>
            </a:r>
            <a:r>
              <a:rPr lang="en-US" dirty="0"/>
              <a:t>https://</a:t>
            </a:r>
            <a:r>
              <a:rPr lang="en-US" dirty="0" err="1"/>
              <a:t>supabase.com</a:t>
            </a:r>
            <a:r>
              <a:rPr lang="en-US" dirty="0"/>
              <a:t>/docs (</a:t>
            </a:r>
            <a:r>
              <a:rPr lang="ru-RU" dirty="0"/>
              <a:t>Дата обращения: 11.11.2024)</a:t>
            </a:r>
          </a:p>
          <a:p>
            <a:pPr marL="342900" indent="-342900">
              <a:buFont typeface="+mj-lt"/>
              <a:buAutoNum type="arabicPeriod"/>
            </a:pPr>
            <a:r>
              <a:rPr lang="en-US" dirty="0"/>
              <a:t>ICAO. </a:t>
            </a:r>
            <a:r>
              <a:rPr lang="ru-RU" dirty="0"/>
              <a:t>Официальные документы // [Электронный ресурс]. Режим доступа: </a:t>
            </a:r>
            <a:r>
              <a:rPr lang="en-US" dirty="0"/>
              <a:t>https://</a:t>
            </a:r>
            <a:r>
              <a:rPr lang="en-US" dirty="0" err="1"/>
              <a:t>www.icao.int</a:t>
            </a:r>
            <a:r>
              <a:rPr lang="en-US" dirty="0"/>
              <a:t>/publications/pages/doc-</a:t>
            </a:r>
            <a:r>
              <a:rPr lang="en-US" dirty="0" err="1"/>
              <a:t>series.aspx</a:t>
            </a:r>
            <a:r>
              <a:rPr lang="en-US" dirty="0"/>
              <a:t> (</a:t>
            </a:r>
            <a:r>
              <a:rPr lang="ru-RU" dirty="0"/>
              <a:t>Дата обращения: 11.11.2024)</a:t>
            </a:r>
          </a:p>
          <a:p>
            <a:pPr marL="342900" indent="-342900">
              <a:buFont typeface="+mj-lt"/>
              <a:buAutoNum type="arabicPeriod"/>
            </a:pPr>
            <a:r>
              <a:rPr lang="ru-RU" dirty="0"/>
              <a:t>Федеральные авиационные правила // [Электронный ресурс]. Режим доступа: </a:t>
            </a:r>
            <a:r>
              <a:rPr lang="en-US" dirty="0"/>
              <a:t>https://</a:t>
            </a:r>
            <a:r>
              <a:rPr lang="en-US" dirty="0" err="1"/>
              <a:t>favt.gov.ru</a:t>
            </a:r>
            <a:r>
              <a:rPr lang="en-US" dirty="0"/>
              <a:t>/</a:t>
            </a:r>
            <a:r>
              <a:rPr lang="en-US" dirty="0" err="1"/>
              <a:t>dokumenty-federalnye-pravila</a:t>
            </a:r>
            <a:r>
              <a:rPr lang="en-US" dirty="0"/>
              <a:t>/ (</a:t>
            </a:r>
            <a:r>
              <a:rPr lang="ru-RU" dirty="0"/>
              <a:t>Дата обращения: 11.11.2024)</a:t>
            </a:r>
          </a:p>
          <a:p>
            <a:pPr marL="342900" indent="-342900">
              <a:buFont typeface="+mj-lt"/>
              <a:buAutoNum type="arabicPeriod"/>
            </a:pPr>
            <a:r>
              <a:rPr lang="ru-RU" dirty="0"/>
              <a:t>Стандарты по авиабезопасности (</a:t>
            </a:r>
            <a:r>
              <a:rPr lang="en-US" dirty="0"/>
              <a:t>IATA) // [</a:t>
            </a:r>
            <a:r>
              <a:rPr lang="ru-RU" dirty="0"/>
              <a:t>Электронный ресурс]. Режим доступа: </a:t>
            </a:r>
            <a:r>
              <a:rPr lang="en-US" dirty="0"/>
              <a:t>https://</a:t>
            </a:r>
            <a:r>
              <a:rPr lang="en-US" dirty="0" err="1"/>
              <a:t>www.iata.org</a:t>
            </a:r>
            <a:r>
              <a:rPr lang="en-US" dirty="0"/>
              <a:t>/</a:t>
            </a:r>
            <a:r>
              <a:rPr lang="en-US" dirty="0" err="1"/>
              <a:t>en</a:t>
            </a:r>
            <a:r>
              <a:rPr lang="en-US" dirty="0"/>
              <a:t>/publications/standards-manuals/ (</a:t>
            </a:r>
            <a:r>
              <a:rPr lang="ru-RU" dirty="0"/>
              <a:t>Дата обращения: 11.11.2024)</a:t>
            </a:r>
          </a:p>
          <a:p>
            <a:pPr marL="342900" indent="-342900">
              <a:buFont typeface="+mj-lt"/>
              <a:buAutoNum type="arabicPeriod"/>
            </a:pPr>
            <a:r>
              <a:rPr lang="en-US" dirty="0"/>
              <a:t>Git. </a:t>
            </a:r>
            <a:r>
              <a:rPr lang="ru-RU" dirty="0"/>
              <a:t>Документация по системе контроля версий // [Электронный ресурс]. Режим доступа: </a:t>
            </a:r>
            <a:r>
              <a:rPr lang="en-US" dirty="0"/>
              <a:t>https://git-</a:t>
            </a:r>
            <a:r>
              <a:rPr lang="en-US" dirty="0" err="1"/>
              <a:t>scm.com</a:t>
            </a:r>
            <a:r>
              <a:rPr lang="en-US" dirty="0"/>
              <a:t>/doc (</a:t>
            </a:r>
            <a:r>
              <a:rPr lang="ru-RU" dirty="0"/>
              <a:t>Дата обращения: 11.11.2024)</a:t>
            </a:r>
          </a:p>
          <a:p>
            <a:endParaRPr lang="ru-RU" dirty="0"/>
          </a:p>
          <a:p>
            <a:endParaRPr lang="ru-RU" dirty="0"/>
          </a:p>
        </p:txBody>
      </p:sp>
      <p:sp>
        <p:nvSpPr>
          <p:cNvPr id="5" name="Нижний колонтитул 4">
            <a:extLst>
              <a:ext uri="{FF2B5EF4-FFF2-40B4-BE49-F238E27FC236}">
                <a16:creationId xmlns:a16="http://schemas.microsoft.com/office/drawing/2014/main" id="{10A59FE2-5663-D5FA-6C04-4DAD3CD0EBAA}"/>
              </a:ext>
            </a:extLst>
          </p:cNvPr>
          <p:cNvSpPr>
            <a:spLocks noGrp="1"/>
          </p:cNvSpPr>
          <p:nvPr>
            <p:ph type="ftr" sz="quarter" idx="10"/>
          </p:nvPr>
        </p:nvSpPr>
        <p:spPr>
          <a:xfrm>
            <a:off x="0" y="4876006"/>
            <a:ext cx="8748464" cy="253460"/>
          </a:xfrm>
          <a:solidFill>
            <a:schemeClr val="bg1"/>
          </a:solidFill>
        </p:spPr>
        <p:txBody>
          <a:bodyPr/>
          <a:lstStyle/>
          <a:p>
            <a:r>
              <a:rPr lang="ru-RU" dirty="0"/>
              <a:t>ФКН, ОП Программная инженерия, 2025                                                                         Т.П. Тихонов, ВКР «</a:t>
            </a:r>
            <a:r>
              <a:rPr lang="ru-RU" sz="900" dirty="0">
                <a:solidFill>
                  <a:srgbClr val="0F2C68"/>
                </a:solidFill>
                <a:latin typeface="HSE Sans" panose="02000000000000000000" pitchFamily="50" charset="0"/>
              </a:rPr>
              <a:t>Мобильное приложение для симуляции работы авиадиспетчера</a:t>
            </a:r>
            <a:r>
              <a:rPr lang="ru-RU" dirty="0"/>
              <a:t>»</a:t>
            </a:r>
          </a:p>
        </p:txBody>
      </p:sp>
    </p:spTree>
    <p:extLst>
      <p:ext uri="{BB962C8B-B14F-4D97-AF65-F5344CB8AC3E}">
        <p14:creationId xmlns:p14="http://schemas.microsoft.com/office/powerpoint/2010/main" val="46796112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2864A567-FBF7-4B39-A32D-3FD369C4BBF0}"/>
              </a:ext>
            </a:extLst>
          </p:cNvPr>
          <p:cNvSpPr>
            <a:spLocks noGrp="1"/>
          </p:cNvSpPr>
          <p:nvPr>
            <p:ph type="sldNum" sz="quarter" idx="2"/>
          </p:nvPr>
        </p:nvSpPr>
        <p:spPr/>
        <p:txBody>
          <a:bodyPr/>
          <a:lstStyle/>
          <a:p>
            <a:fld id="{86CB4B4D-7CA3-9044-876B-883B54F8677D}" type="slidenum">
              <a:rPr lang="ru-RU" smtClean="0"/>
              <a:t>14</a:t>
            </a:fld>
            <a:endParaRPr lang="ru-RU" dirty="0"/>
          </a:p>
        </p:txBody>
      </p:sp>
      <p:sp>
        <p:nvSpPr>
          <p:cNvPr id="8" name="Текст 7">
            <a:extLst>
              <a:ext uri="{FF2B5EF4-FFF2-40B4-BE49-F238E27FC236}">
                <a16:creationId xmlns:a16="http://schemas.microsoft.com/office/drawing/2014/main" id="{2EA93969-D57B-441F-B031-36A7B1F7F3BC}"/>
              </a:ext>
            </a:extLst>
          </p:cNvPr>
          <p:cNvSpPr>
            <a:spLocks noGrp="1"/>
          </p:cNvSpPr>
          <p:nvPr>
            <p:ph type="body" sz="quarter" idx="14"/>
          </p:nvPr>
        </p:nvSpPr>
        <p:spPr>
          <a:xfrm>
            <a:off x="3988027" y="3939902"/>
            <a:ext cx="3456384" cy="356906"/>
          </a:xfrm>
        </p:spPr>
        <p:txBody>
          <a:bodyPr>
            <a:normAutofit fontScale="92500" lnSpcReduction="10000"/>
          </a:bodyPr>
          <a:lstStyle/>
          <a:p>
            <a:r>
              <a:rPr lang="ru-RU" dirty="0"/>
              <a:t>Москва, 2025</a:t>
            </a:r>
          </a:p>
        </p:txBody>
      </p:sp>
      <p:sp>
        <p:nvSpPr>
          <p:cNvPr id="10" name="Текст 9">
            <a:extLst>
              <a:ext uri="{FF2B5EF4-FFF2-40B4-BE49-F238E27FC236}">
                <a16:creationId xmlns:a16="http://schemas.microsoft.com/office/drawing/2014/main" id="{B8111CD8-88A6-4946-A210-055E72E202EF}"/>
              </a:ext>
            </a:extLst>
          </p:cNvPr>
          <p:cNvSpPr>
            <a:spLocks noGrp="1"/>
          </p:cNvSpPr>
          <p:nvPr>
            <p:ph type="body" sz="quarter" idx="16"/>
          </p:nvPr>
        </p:nvSpPr>
        <p:spPr/>
        <p:txBody>
          <a:bodyPr>
            <a:normAutofit fontScale="92500" lnSpcReduction="10000"/>
          </a:bodyPr>
          <a:lstStyle/>
          <a:p>
            <a:r>
              <a:rPr lang="ru-RU" dirty="0"/>
              <a:t>Тихонов Тимофей, </a:t>
            </a:r>
            <a:r>
              <a:rPr lang="en-US" dirty="0">
                <a:hlinkClick r:id="rId2"/>
              </a:rPr>
              <a:t>tptikhonov@edu.hse.ru</a:t>
            </a:r>
            <a:r>
              <a:rPr lang="en-US" dirty="0"/>
              <a:t>,</a:t>
            </a:r>
            <a:endParaRPr lang="ru-RU" dirty="0"/>
          </a:p>
          <a:p>
            <a:r>
              <a:rPr lang="ru-RU" sz="1800" dirty="0">
                <a:solidFill>
                  <a:srgbClr val="0F2C68"/>
                </a:solidFill>
                <a:latin typeface="HSE Sans" panose="02000000000000000000" pitchFamily="50" charset="0"/>
              </a:rPr>
              <a:t>Мобильное приложение для симуляции работы авиадиспетчера</a:t>
            </a:r>
            <a:endParaRPr lang="en-US" dirty="0"/>
          </a:p>
          <a:p>
            <a:endParaRPr lang="ru-RU" sz="1800" dirty="0">
              <a:solidFill>
                <a:srgbClr val="0F2C68"/>
              </a:solidFill>
              <a:latin typeface="HSE Sans" panose="02000000000000000000" pitchFamily="50" charset="0"/>
            </a:endParaRPr>
          </a:p>
          <a:p>
            <a:endParaRPr lang="en-US" dirty="0"/>
          </a:p>
          <a:p>
            <a:endParaRPr lang="ru-RU" dirty="0"/>
          </a:p>
        </p:txBody>
      </p:sp>
      <p:sp>
        <p:nvSpPr>
          <p:cNvPr id="9" name="Текст 8">
            <a:extLst>
              <a:ext uri="{FF2B5EF4-FFF2-40B4-BE49-F238E27FC236}">
                <a16:creationId xmlns:a16="http://schemas.microsoft.com/office/drawing/2014/main" id="{ADD52ACE-7764-4DFE-BC26-ED4A8ED84CE5}"/>
              </a:ext>
            </a:extLst>
          </p:cNvPr>
          <p:cNvSpPr>
            <a:spLocks noGrp="1"/>
          </p:cNvSpPr>
          <p:nvPr>
            <p:ph type="body" sz="quarter" idx="15"/>
          </p:nvPr>
        </p:nvSpPr>
        <p:spPr/>
        <p:txBody>
          <a:bodyPr/>
          <a:lstStyle/>
          <a:p>
            <a:r>
              <a:rPr lang="en-US" dirty="0" err="1"/>
              <a:t>С</a:t>
            </a:r>
            <a:r>
              <a:rPr lang="ru-RU" dirty="0" err="1"/>
              <a:t>пасибо</a:t>
            </a:r>
            <a:r>
              <a:rPr lang="ru-RU" dirty="0"/>
              <a:t> за внимание!</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D1040B3A-3121-46B4-BB28-8312DA1D756A}"/>
              </a:ext>
            </a:extLst>
          </p:cNvPr>
          <p:cNvSpPr>
            <a:spLocks noGrp="1"/>
          </p:cNvSpPr>
          <p:nvPr>
            <p:ph type="sldNum" sz="quarter" idx="2"/>
          </p:nvPr>
        </p:nvSpPr>
        <p:spPr/>
        <p:txBody>
          <a:bodyPr/>
          <a:lstStyle/>
          <a:p>
            <a:fld id="{86CB4B4D-7CA3-9044-876B-883B54F8677D}" type="slidenum">
              <a:rPr lang="ru-RU" smtClean="0"/>
              <a:pPr/>
              <a:t>2</a:t>
            </a:fld>
            <a:endParaRPr lang="ru-RU" dirty="0"/>
          </a:p>
        </p:txBody>
      </p:sp>
      <p:sp>
        <p:nvSpPr>
          <p:cNvPr id="3" name="Заголовок 2">
            <a:extLst>
              <a:ext uri="{FF2B5EF4-FFF2-40B4-BE49-F238E27FC236}">
                <a16:creationId xmlns:a16="http://schemas.microsoft.com/office/drawing/2014/main" id="{8E941611-DA3C-4F0B-9AC1-CCC9A8BFD4B2}"/>
              </a:ext>
            </a:extLst>
          </p:cNvPr>
          <p:cNvSpPr>
            <a:spLocks noGrp="1"/>
          </p:cNvSpPr>
          <p:nvPr>
            <p:ph type="title"/>
          </p:nvPr>
        </p:nvSpPr>
        <p:spPr/>
        <p:txBody>
          <a:bodyPr>
            <a:noAutofit/>
          </a:bodyPr>
          <a:lstStyle/>
          <a:p>
            <a:r>
              <a:rPr lang="ru-RU" sz="2400" b="1" dirty="0">
                <a:solidFill>
                  <a:schemeClr val="bg1"/>
                </a:solidFill>
              </a:rPr>
              <a:t>ОСНОВНЫЕ ПОНЯТИЯ, ОПРЕДЕЛЕНИЯ, ТЕРМИНЫ</a:t>
            </a:r>
            <a:endParaRPr lang="ru-RU" sz="2400" dirty="0"/>
          </a:p>
        </p:txBody>
      </p:sp>
      <p:sp>
        <p:nvSpPr>
          <p:cNvPr id="4" name="Текст 3">
            <a:extLst>
              <a:ext uri="{FF2B5EF4-FFF2-40B4-BE49-F238E27FC236}">
                <a16:creationId xmlns:a16="http://schemas.microsoft.com/office/drawing/2014/main" id="{9E1ECB55-096E-4328-BB20-D91CBE08F61C}"/>
              </a:ext>
            </a:extLst>
          </p:cNvPr>
          <p:cNvSpPr>
            <a:spLocks noGrp="1"/>
          </p:cNvSpPr>
          <p:nvPr>
            <p:ph type="body" idx="1"/>
          </p:nvPr>
        </p:nvSpPr>
        <p:spPr>
          <a:xfrm>
            <a:off x="251520" y="1491630"/>
            <a:ext cx="6624736" cy="3339370"/>
          </a:xfrm>
        </p:spPr>
        <p:txBody>
          <a:bodyPr>
            <a:normAutofit lnSpcReduction="10000"/>
          </a:bodyPr>
          <a:lstStyle/>
          <a:p>
            <a:r>
              <a:rPr lang="en-US" sz="1800" b="1" dirty="0"/>
              <a:t>Flutter</a:t>
            </a:r>
            <a:r>
              <a:rPr lang="ru-RU" sz="1800" dirty="0"/>
              <a:t> – Кроссплатформенный фреймворк для разработки мобильных приложений, который позволяет создавать программы для </a:t>
            </a:r>
            <a:r>
              <a:rPr lang="en-US" sz="1800" dirty="0"/>
              <a:t>iOS </a:t>
            </a:r>
            <a:r>
              <a:rPr lang="ru-RU" sz="1800" dirty="0"/>
              <a:t>и </a:t>
            </a:r>
            <a:r>
              <a:rPr lang="en-US" sz="1800" dirty="0"/>
              <a:t>Android </a:t>
            </a:r>
            <a:r>
              <a:rPr lang="ru-RU" sz="1800" dirty="0"/>
              <a:t>из одного кода на языке </a:t>
            </a:r>
            <a:r>
              <a:rPr lang="en-US" sz="1800" dirty="0"/>
              <a:t>Dart.</a:t>
            </a:r>
            <a:endParaRPr lang="ru-RU" sz="1800" dirty="0"/>
          </a:p>
          <a:p>
            <a:r>
              <a:rPr lang="en-US" sz="1800" b="1" dirty="0"/>
              <a:t>Flame</a:t>
            </a:r>
            <a:r>
              <a:rPr lang="ru-RU" sz="1800" dirty="0"/>
              <a:t> – Игровой движок для разработки 2</a:t>
            </a:r>
            <a:r>
              <a:rPr lang="en-US" sz="1800" dirty="0"/>
              <a:t>D-</a:t>
            </a:r>
            <a:r>
              <a:rPr lang="ru-RU" sz="1800" dirty="0"/>
              <a:t>игр на языке </a:t>
            </a:r>
            <a:r>
              <a:rPr lang="en-US" sz="1800" dirty="0"/>
              <a:t>Dart, </a:t>
            </a:r>
            <a:r>
              <a:rPr lang="ru-RU" sz="1800" dirty="0"/>
              <a:t>интегрированный с </a:t>
            </a:r>
            <a:r>
              <a:rPr lang="en-US" sz="1800" dirty="0"/>
              <a:t>Flutter. </a:t>
            </a:r>
            <a:r>
              <a:rPr lang="ru-RU" sz="1800" dirty="0"/>
              <a:t>Позволяет легко разрабатывать мобильные игры с минимальными затратами ресурсов.</a:t>
            </a:r>
          </a:p>
          <a:p>
            <a:r>
              <a:rPr lang="ru-RU" sz="1800" b="1" dirty="0"/>
              <a:t>Авиадиспетчер</a:t>
            </a:r>
            <a:r>
              <a:rPr lang="en-US" sz="1800" dirty="0"/>
              <a:t> </a:t>
            </a:r>
            <a:r>
              <a:rPr lang="ru-RU" sz="1800" dirty="0"/>
              <a:t>– Специалист, который отвечает за управление воздушным движением в аэропортах и контролирует перемещение самолетов в воздушном пространстве и на земле.</a:t>
            </a:r>
            <a:endParaRPr lang="en-US" sz="1800" dirty="0"/>
          </a:p>
          <a:p>
            <a:r>
              <a:rPr lang="en-US" sz="1800" b="1" dirty="0"/>
              <a:t>Touch Dispatch </a:t>
            </a:r>
            <a:r>
              <a:rPr lang="en-US" sz="1800" dirty="0"/>
              <a:t>– </a:t>
            </a:r>
            <a:r>
              <a:rPr lang="ru-RU" sz="1800" dirty="0"/>
              <a:t>Название разработки для пользователя</a:t>
            </a:r>
          </a:p>
          <a:p>
            <a:endParaRPr lang="ru-RU" dirty="0"/>
          </a:p>
        </p:txBody>
      </p:sp>
      <p:sp>
        <p:nvSpPr>
          <p:cNvPr id="5" name="Нижний колонтитул 4">
            <a:extLst>
              <a:ext uri="{FF2B5EF4-FFF2-40B4-BE49-F238E27FC236}">
                <a16:creationId xmlns:a16="http://schemas.microsoft.com/office/drawing/2014/main" id="{DF544045-25DB-427A-82BD-15310BBCC898}"/>
              </a:ext>
            </a:extLst>
          </p:cNvPr>
          <p:cNvSpPr>
            <a:spLocks noGrp="1"/>
          </p:cNvSpPr>
          <p:nvPr>
            <p:ph type="ftr" sz="quarter" idx="10"/>
          </p:nvPr>
        </p:nvSpPr>
        <p:spPr>
          <a:xfrm>
            <a:off x="0" y="4876006"/>
            <a:ext cx="8748464" cy="253460"/>
          </a:xfrm>
          <a:solidFill>
            <a:schemeClr val="bg1"/>
          </a:solidFill>
        </p:spPr>
        <p:txBody>
          <a:bodyPr/>
          <a:lstStyle/>
          <a:p>
            <a:r>
              <a:rPr lang="ru-RU" dirty="0"/>
              <a:t>ФКН, ОП Программная инженерия, 2025                                                                         Т.П. Тихонов, ВКР «</a:t>
            </a:r>
            <a:r>
              <a:rPr lang="ru-RU" sz="900" dirty="0">
                <a:solidFill>
                  <a:srgbClr val="0F2C68"/>
                </a:solidFill>
                <a:latin typeface="HSE Sans" panose="02000000000000000000" pitchFamily="50" charset="0"/>
              </a:rPr>
              <a:t>Мобильное приложение для симуляции работы авиадиспетчера</a:t>
            </a:r>
            <a:r>
              <a:rPr lang="ru-RU" dirty="0"/>
              <a:t>»</a:t>
            </a:r>
          </a:p>
        </p:txBody>
      </p:sp>
    </p:spTree>
    <p:extLst>
      <p:ext uri="{BB962C8B-B14F-4D97-AF65-F5344CB8AC3E}">
        <p14:creationId xmlns:p14="http://schemas.microsoft.com/office/powerpoint/2010/main" val="183882882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ubtitle 2"/>
          <p:cNvSpPr txBox="1"/>
          <p:nvPr/>
        </p:nvSpPr>
        <p:spPr bwMode="auto">
          <a:xfrm>
            <a:off x="1334692" y="4811316"/>
            <a:ext cx="3107531" cy="184547"/>
          </a:xfrm>
          <a:prstGeom prst="rect">
            <a:avLst/>
          </a:prstGeom>
          <a:noFill/>
          <a:ln w="9525">
            <a:noFill/>
            <a:miter lim="800000"/>
          </a:ln>
        </p:spPr>
        <p:txBody>
          <a:bodyPr/>
          <a:lstStyle/>
          <a:p>
            <a:pPr>
              <a:spcBef>
                <a:spcPct val="20000"/>
              </a:spcBef>
            </a:pPr>
            <a:r>
              <a:rPr lang="ru-RU" sz="600" dirty="0">
                <a:solidFill>
                  <a:schemeClr val="bg1"/>
                </a:solidFill>
                <a:latin typeface="Segoe UI" panose="020B0502040204020203" pitchFamily="34" charset="0"/>
                <a:cs typeface="Arial" panose="020B0604020202020204" pitchFamily="34" charset="0"/>
              </a:rPr>
              <a:t>Высшая школа экономики, Москва, 2020</a:t>
            </a:r>
            <a:endParaRPr kumimoji="1" lang="ru-RU" sz="600" dirty="0">
              <a:solidFill>
                <a:schemeClr val="bg1"/>
              </a:solidFill>
              <a:latin typeface="Arial" panose="020B0604020202020204" pitchFamily="34" charset="0"/>
              <a:cs typeface="Arial" panose="020B0604020202020204" pitchFamily="34" charset="0"/>
            </a:endParaRPr>
          </a:p>
        </p:txBody>
      </p:sp>
      <p:sp>
        <p:nvSpPr>
          <p:cNvPr id="14343" name="Rectangle 9"/>
          <p:cNvSpPr>
            <a:spLocks noChangeArrowheads="1"/>
          </p:cNvSpPr>
          <p:nvPr/>
        </p:nvSpPr>
        <p:spPr bwMode="auto">
          <a:xfrm>
            <a:off x="6224051" y="1691879"/>
            <a:ext cx="1335623" cy="669414"/>
          </a:xfrm>
          <a:prstGeom prst="rect">
            <a:avLst/>
          </a:prstGeom>
          <a:noFill/>
          <a:ln w="9525">
            <a:noFill/>
            <a:miter lim="800000"/>
          </a:ln>
        </p:spPr>
        <p:txBody>
          <a:bodyPr wrap="none">
            <a:spAutoFit/>
          </a:bodyPr>
          <a:lstStyle/>
          <a:p>
            <a:r>
              <a:rPr lang="ru-RU" sz="3750" dirty="0">
                <a:solidFill>
                  <a:srgbClr val="FFFFFF"/>
                </a:solidFill>
                <a:latin typeface="Arial" panose="020B0604020202020204" pitchFamily="34" charset="0"/>
                <a:cs typeface="Arial" panose="020B0604020202020204" pitchFamily="34" charset="0"/>
              </a:rPr>
              <a:t>фото</a:t>
            </a:r>
            <a:endParaRPr lang="en-US" sz="3750" dirty="0">
              <a:solidFill>
                <a:srgbClr val="FFFFFF"/>
              </a:solidFill>
              <a:latin typeface="Segoe UI" panose="020B0502040204020203" pitchFamily="34" charset="0"/>
              <a:cs typeface="Arial" panose="020B0604020202020204" pitchFamily="34" charset="0"/>
            </a:endParaRPr>
          </a:p>
        </p:txBody>
      </p:sp>
      <p:sp>
        <p:nvSpPr>
          <p:cNvPr id="14344" name="Rectangle 10"/>
          <p:cNvSpPr>
            <a:spLocks noChangeArrowheads="1"/>
          </p:cNvSpPr>
          <p:nvPr/>
        </p:nvSpPr>
        <p:spPr bwMode="auto">
          <a:xfrm>
            <a:off x="6224051" y="2975372"/>
            <a:ext cx="1335623" cy="669414"/>
          </a:xfrm>
          <a:prstGeom prst="rect">
            <a:avLst/>
          </a:prstGeom>
          <a:noFill/>
          <a:ln w="9525">
            <a:noFill/>
            <a:miter lim="800000"/>
          </a:ln>
        </p:spPr>
        <p:txBody>
          <a:bodyPr wrap="none">
            <a:spAutoFit/>
          </a:bodyPr>
          <a:lstStyle/>
          <a:p>
            <a:r>
              <a:rPr lang="ru-RU" sz="3750" dirty="0">
                <a:solidFill>
                  <a:srgbClr val="FFFFFF"/>
                </a:solidFill>
                <a:latin typeface="Arial" panose="020B0604020202020204" pitchFamily="34" charset="0"/>
                <a:cs typeface="Arial" panose="020B0604020202020204" pitchFamily="34" charset="0"/>
              </a:rPr>
              <a:t>фото</a:t>
            </a:r>
            <a:endParaRPr lang="en-US" sz="3750" dirty="0">
              <a:solidFill>
                <a:srgbClr val="FFFFFF"/>
              </a:solidFill>
              <a:latin typeface="Segoe UI" panose="020B0502040204020203" pitchFamily="34" charset="0"/>
              <a:cs typeface="Arial" panose="020B0604020202020204" pitchFamily="34" charset="0"/>
            </a:endParaRPr>
          </a:p>
        </p:txBody>
      </p:sp>
      <p:sp>
        <p:nvSpPr>
          <p:cNvPr id="14345" name="Rectangle 11"/>
          <p:cNvSpPr>
            <a:spLocks noChangeArrowheads="1"/>
          </p:cNvSpPr>
          <p:nvPr/>
        </p:nvSpPr>
        <p:spPr bwMode="auto">
          <a:xfrm>
            <a:off x="6224051" y="4193381"/>
            <a:ext cx="1335623" cy="669414"/>
          </a:xfrm>
          <a:prstGeom prst="rect">
            <a:avLst/>
          </a:prstGeom>
          <a:noFill/>
          <a:ln w="9525">
            <a:noFill/>
            <a:miter lim="800000"/>
          </a:ln>
        </p:spPr>
        <p:txBody>
          <a:bodyPr wrap="none">
            <a:spAutoFit/>
          </a:bodyPr>
          <a:lstStyle/>
          <a:p>
            <a:r>
              <a:rPr lang="ru-RU" sz="3750" dirty="0">
                <a:solidFill>
                  <a:srgbClr val="FFFFFF"/>
                </a:solidFill>
                <a:latin typeface="Arial" panose="020B0604020202020204" pitchFamily="34" charset="0"/>
                <a:cs typeface="Arial" panose="020B0604020202020204" pitchFamily="34" charset="0"/>
              </a:rPr>
              <a:t>фото</a:t>
            </a:r>
            <a:endParaRPr lang="en-US" sz="3750" dirty="0">
              <a:solidFill>
                <a:srgbClr val="FFFFFF"/>
              </a:solidFill>
              <a:latin typeface="Segoe UI" panose="020B0502040204020203" pitchFamily="34" charset="0"/>
              <a:cs typeface="Arial" panose="020B0604020202020204" pitchFamily="34" charset="0"/>
            </a:endParaRPr>
          </a:p>
        </p:txBody>
      </p:sp>
      <p:sp>
        <p:nvSpPr>
          <p:cNvPr id="11" name="Номер слайда 10"/>
          <p:cNvSpPr>
            <a:spLocks noGrp="1"/>
          </p:cNvSpPr>
          <p:nvPr>
            <p:ph type="sldNum" sz="quarter" idx="2"/>
          </p:nvPr>
        </p:nvSpPr>
        <p:spPr>
          <a:xfrm>
            <a:off x="8815531" y="4904513"/>
            <a:ext cx="285335" cy="207749"/>
          </a:xfrm>
        </p:spPr>
        <p:txBody>
          <a:bodyPr vert="horz" wrap="square" lIns="68580" tIns="34290" rIns="68580" bIns="34290" numCol="1" anchor="ctr" anchorCtr="0" compatLnSpc="1">
            <a:spAutoFit/>
          </a:bodyPr>
          <a:lstStyle/>
          <a:p>
            <a:pPr>
              <a:defRPr/>
            </a:pPr>
            <a:fld id="{CB65F501-F5CC-4E12-934E-78BB5E4DA208}" type="slidenum">
              <a:rPr lang="en-US">
                <a:solidFill>
                  <a:schemeClr val="tx1"/>
                </a:solidFill>
              </a:rPr>
              <a:t>3</a:t>
            </a:fld>
            <a:endParaRPr lang="en-US" dirty="0">
              <a:solidFill>
                <a:schemeClr val="tx1"/>
              </a:solidFill>
            </a:endParaRPr>
          </a:p>
        </p:txBody>
      </p:sp>
      <p:sp>
        <p:nvSpPr>
          <p:cNvPr id="7" name="Заголовок 6">
            <a:extLst>
              <a:ext uri="{FF2B5EF4-FFF2-40B4-BE49-F238E27FC236}">
                <a16:creationId xmlns:a16="http://schemas.microsoft.com/office/drawing/2014/main" id="{12ABD3AE-01E6-49E2-970B-4E1EE5926921}"/>
              </a:ext>
            </a:extLst>
          </p:cNvPr>
          <p:cNvSpPr>
            <a:spLocks noGrp="1"/>
          </p:cNvSpPr>
          <p:nvPr>
            <p:ph type="title"/>
          </p:nvPr>
        </p:nvSpPr>
        <p:spPr>
          <a:xfrm>
            <a:off x="1000474" y="61882"/>
            <a:ext cx="8100392" cy="936105"/>
          </a:xfrm>
        </p:spPr>
        <p:txBody>
          <a:bodyPr>
            <a:normAutofit/>
          </a:bodyPr>
          <a:lstStyle/>
          <a:p>
            <a:r>
              <a:rPr lang="ru-RU" dirty="0"/>
              <a:t>Почему симулятор на мобильные устройства?</a:t>
            </a:r>
          </a:p>
        </p:txBody>
      </p:sp>
      <p:pic>
        <p:nvPicPr>
          <p:cNvPr id="1026" name="Picture 2" descr="14">
            <a:extLst>
              <a:ext uri="{FF2B5EF4-FFF2-40B4-BE49-F238E27FC236}">
                <a16:creationId xmlns:a16="http://schemas.microsoft.com/office/drawing/2014/main" id="{F1A59E90-58CD-CB78-066A-5277233A11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55588" y="1635366"/>
            <a:ext cx="4059943" cy="2283718"/>
          </a:xfrm>
          <a:prstGeom prst="rect">
            <a:avLst/>
          </a:prstGeom>
          <a:noFill/>
          <a:extLst>
            <a:ext uri="{909E8E84-426E-40DD-AFC4-6F175D3DCCD1}">
              <a14:hiddenFill xmlns:a14="http://schemas.microsoft.com/office/drawing/2010/main">
                <a:solidFill>
                  <a:srgbClr val="FFFFFF"/>
                </a:solidFill>
              </a14:hiddenFill>
            </a:ext>
          </a:extLst>
        </p:spPr>
      </p:pic>
      <p:sp>
        <p:nvSpPr>
          <p:cNvPr id="2" name="Текст 3">
            <a:extLst>
              <a:ext uri="{FF2B5EF4-FFF2-40B4-BE49-F238E27FC236}">
                <a16:creationId xmlns:a16="http://schemas.microsoft.com/office/drawing/2014/main" id="{E621AAAD-2DD8-CD05-0EE0-81450BCFEC58}"/>
              </a:ext>
            </a:extLst>
          </p:cNvPr>
          <p:cNvSpPr>
            <a:spLocks noGrp="1"/>
          </p:cNvSpPr>
          <p:nvPr>
            <p:ph type="body" idx="1"/>
          </p:nvPr>
        </p:nvSpPr>
        <p:spPr>
          <a:xfrm>
            <a:off x="251520" y="1635366"/>
            <a:ext cx="4059943" cy="2558015"/>
          </a:xfrm>
        </p:spPr>
        <p:txBody>
          <a:bodyPr/>
          <a:lstStyle/>
          <a:p>
            <a:r>
              <a:rPr lang="ru-RU" dirty="0" err="1"/>
              <a:t>Симуляторные</a:t>
            </a:r>
            <a:r>
              <a:rPr lang="ru-RU" dirty="0"/>
              <a:t> игры для мобильных устройств – слишком казуальные.</a:t>
            </a:r>
          </a:p>
          <a:p>
            <a:endParaRPr lang="ru-RU" dirty="0"/>
          </a:p>
          <a:p>
            <a:r>
              <a:rPr lang="ru-RU" dirty="0"/>
              <a:t>Подробные качественные и интересные симуляторы – только на веб и десктоп.</a:t>
            </a:r>
          </a:p>
          <a:p>
            <a:endParaRPr lang="ru-RU" dirty="0"/>
          </a:p>
          <a:p>
            <a:r>
              <a:rPr lang="ru-RU" dirty="0"/>
              <a:t>Тема авиационных процессов в играх – обделена. Авиация в основном – аркада.</a:t>
            </a:r>
          </a:p>
        </p:txBody>
      </p:sp>
      <p:sp>
        <p:nvSpPr>
          <p:cNvPr id="5" name="Нижний колонтитул 4">
            <a:extLst>
              <a:ext uri="{FF2B5EF4-FFF2-40B4-BE49-F238E27FC236}">
                <a16:creationId xmlns:a16="http://schemas.microsoft.com/office/drawing/2014/main" id="{374200B4-D4A5-4F85-0883-3C4E7E8E7F2C}"/>
              </a:ext>
            </a:extLst>
          </p:cNvPr>
          <p:cNvSpPr>
            <a:spLocks noGrp="1"/>
          </p:cNvSpPr>
          <p:nvPr>
            <p:ph type="ftr" sz="quarter" idx="10"/>
          </p:nvPr>
        </p:nvSpPr>
        <p:spPr>
          <a:xfrm>
            <a:off x="0" y="4876006"/>
            <a:ext cx="8748464" cy="253460"/>
          </a:xfrm>
          <a:solidFill>
            <a:schemeClr val="bg1"/>
          </a:solidFill>
        </p:spPr>
        <p:txBody>
          <a:bodyPr/>
          <a:lstStyle/>
          <a:p>
            <a:r>
              <a:rPr lang="ru-RU" dirty="0"/>
              <a:t>ФКН, ОП Программная инженерия, 2025                                                                         Т.П. Тихонов, ВКР «</a:t>
            </a:r>
            <a:r>
              <a:rPr lang="ru-RU" sz="900" dirty="0">
                <a:solidFill>
                  <a:srgbClr val="0F2C68"/>
                </a:solidFill>
                <a:latin typeface="HSE Sans" panose="02000000000000000000" pitchFamily="50" charset="0"/>
              </a:rPr>
              <a:t>Мобильное приложение для симуляции работы авиадиспетчера</a:t>
            </a:r>
            <a:r>
              <a:rPr lang="ru-RU" dirty="0"/>
              <a: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6E8B8ACD-F253-4418-9D1E-4B64DB7F44CF}"/>
              </a:ext>
            </a:extLst>
          </p:cNvPr>
          <p:cNvSpPr>
            <a:spLocks noGrp="1"/>
          </p:cNvSpPr>
          <p:nvPr>
            <p:ph type="sldNum" sz="quarter" idx="2"/>
          </p:nvPr>
        </p:nvSpPr>
        <p:spPr/>
        <p:txBody>
          <a:bodyPr/>
          <a:lstStyle/>
          <a:p>
            <a:fld id="{86CB4B4D-7CA3-9044-876B-883B54F8677D}" type="slidenum">
              <a:rPr lang="ru-RU" smtClean="0"/>
              <a:pPr/>
              <a:t>4</a:t>
            </a:fld>
            <a:endParaRPr lang="ru-RU" dirty="0"/>
          </a:p>
        </p:txBody>
      </p:sp>
      <p:sp>
        <p:nvSpPr>
          <p:cNvPr id="3" name="Заголовок 2">
            <a:extLst>
              <a:ext uri="{FF2B5EF4-FFF2-40B4-BE49-F238E27FC236}">
                <a16:creationId xmlns:a16="http://schemas.microsoft.com/office/drawing/2014/main" id="{4D3F1203-C975-4E31-B65F-E96CDE54E612}"/>
              </a:ext>
            </a:extLst>
          </p:cNvPr>
          <p:cNvSpPr>
            <a:spLocks noGrp="1"/>
          </p:cNvSpPr>
          <p:nvPr>
            <p:ph type="title"/>
          </p:nvPr>
        </p:nvSpPr>
        <p:spPr/>
        <p:txBody>
          <a:bodyPr/>
          <a:lstStyle/>
          <a:p>
            <a:r>
              <a:rPr lang="ru-RU" dirty="0"/>
              <a:t>АКТУАЛЬНОСТЬ РАБОТЫ</a:t>
            </a:r>
          </a:p>
        </p:txBody>
      </p:sp>
      <p:sp>
        <p:nvSpPr>
          <p:cNvPr id="4" name="Текст 3">
            <a:extLst>
              <a:ext uri="{FF2B5EF4-FFF2-40B4-BE49-F238E27FC236}">
                <a16:creationId xmlns:a16="http://schemas.microsoft.com/office/drawing/2014/main" id="{9573EFFD-D0A6-4400-A5D0-01AA9F6B464F}"/>
              </a:ext>
            </a:extLst>
          </p:cNvPr>
          <p:cNvSpPr>
            <a:spLocks noGrp="1"/>
          </p:cNvSpPr>
          <p:nvPr>
            <p:ph type="body" idx="1"/>
          </p:nvPr>
        </p:nvSpPr>
        <p:spPr>
          <a:xfrm>
            <a:off x="251520" y="1173445"/>
            <a:ext cx="3240360" cy="3831725"/>
          </a:xfrm>
        </p:spPr>
        <p:txBody>
          <a:bodyPr/>
          <a:lstStyle/>
          <a:p>
            <a:r>
              <a:rPr lang="en-US" dirty="0" err="1"/>
              <a:t>GlobalAtc</a:t>
            </a:r>
            <a:r>
              <a:rPr lang="en-US" dirty="0"/>
              <a:t> Simulator – </a:t>
            </a:r>
            <a:r>
              <a:rPr lang="ru-RU" dirty="0"/>
              <a:t>продано более 7к копий в </a:t>
            </a:r>
            <a:r>
              <a:rPr lang="en-US" dirty="0"/>
              <a:t>Steam (160k$) – </a:t>
            </a:r>
            <a:r>
              <a:rPr lang="ru-RU" dirty="0"/>
              <a:t>не самый лучший проект с открытыми данными о продажах</a:t>
            </a:r>
            <a:endParaRPr lang="en-US" dirty="0"/>
          </a:p>
          <a:p>
            <a:endParaRPr lang="en-US" dirty="0"/>
          </a:p>
          <a:p>
            <a:r>
              <a:rPr lang="en-US" dirty="0" err="1"/>
              <a:t>Openscope.io</a:t>
            </a:r>
            <a:r>
              <a:rPr lang="en-US" dirty="0"/>
              <a:t> – </a:t>
            </a:r>
            <a:r>
              <a:rPr lang="ru-RU" dirty="0"/>
              <a:t>Крупнейший веб-проект под лицензией </a:t>
            </a:r>
            <a:r>
              <a:rPr lang="en-US" dirty="0"/>
              <a:t>MIT c </a:t>
            </a:r>
            <a:r>
              <a:rPr lang="ru-RU" dirty="0"/>
              <a:t>700 звездочками на </a:t>
            </a:r>
            <a:r>
              <a:rPr lang="en-US" dirty="0"/>
              <a:t>GH </a:t>
            </a:r>
            <a:r>
              <a:rPr lang="ru-RU" dirty="0"/>
              <a:t>и более 800</a:t>
            </a:r>
            <a:r>
              <a:rPr lang="en-US" dirty="0"/>
              <a:t> PR</a:t>
            </a:r>
          </a:p>
          <a:p>
            <a:endParaRPr lang="en-US" dirty="0"/>
          </a:p>
          <a:p>
            <a:r>
              <a:rPr lang="en-US" dirty="0"/>
              <a:t>Google Trends </a:t>
            </a:r>
            <a:r>
              <a:rPr lang="ru-RU" dirty="0"/>
              <a:t>оценивает интерес к теме </a:t>
            </a:r>
            <a:r>
              <a:rPr lang="en-US" dirty="0"/>
              <a:t>ATC-sim </a:t>
            </a:r>
            <a:r>
              <a:rPr lang="ru-RU" dirty="0"/>
              <a:t>как сверхпопулярный.</a:t>
            </a:r>
            <a:endParaRPr lang="en-US" dirty="0"/>
          </a:p>
        </p:txBody>
      </p:sp>
      <p:pic>
        <p:nvPicPr>
          <p:cNvPr id="7" name="Рисунок 6">
            <a:extLst>
              <a:ext uri="{FF2B5EF4-FFF2-40B4-BE49-F238E27FC236}">
                <a16:creationId xmlns:a16="http://schemas.microsoft.com/office/drawing/2014/main" id="{D9C0DBCB-24F2-7E61-BF3B-C46A9FFA0E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1115596"/>
            <a:ext cx="3829646" cy="3699410"/>
          </a:xfrm>
          <a:prstGeom prst="rect">
            <a:avLst/>
          </a:prstGeom>
        </p:spPr>
      </p:pic>
      <p:sp>
        <p:nvSpPr>
          <p:cNvPr id="5" name="Нижний колонтитул 4">
            <a:extLst>
              <a:ext uri="{FF2B5EF4-FFF2-40B4-BE49-F238E27FC236}">
                <a16:creationId xmlns:a16="http://schemas.microsoft.com/office/drawing/2014/main" id="{AFEC6E60-D4C3-81B7-3432-02095A77DE11}"/>
              </a:ext>
            </a:extLst>
          </p:cNvPr>
          <p:cNvSpPr>
            <a:spLocks noGrp="1"/>
          </p:cNvSpPr>
          <p:nvPr>
            <p:ph type="ftr" sz="quarter" idx="10"/>
          </p:nvPr>
        </p:nvSpPr>
        <p:spPr>
          <a:xfrm>
            <a:off x="0" y="4876006"/>
            <a:ext cx="8748464" cy="253460"/>
          </a:xfrm>
          <a:solidFill>
            <a:schemeClr val="bg1"/>
          </a:solidFill>
        </p:spPr>
        <p:txBody>
          <a:bodyPr/>
          <a:lstStyle/>
          <a:p>
            <a:r>
              <a:rPr lang="ru-RU" dirty="0"/>
              <a:t>ФКН, ОП Программная инженерия, 2025                                                                         Т.П. Тихонов, ВКР «</a:t>
            </a:r>
            <a:r>
              <a:rPr lang="ru-RU" sz="900" dirty="0">
                <a:solidFill>
                  <a:srgbClr val="0F2C68"/>
                </a:solidFill>
                <a:latin typeface="HSE Sans" panose="02000000000000000000" pitchFamily="50" charset="0"/>
              </a:rPr>
              <a:t>Мобильное приложение для симуляции работы авиадиспетчера</a:t>
            </a:r>
            <a:r>
              <a:rPr lang="ru-RU" dirty="0"/>
              <a:t>»</a:t>
            </a:r>
          </a:p>
        </p:txBody>
      </p:sp>
    </p:spTree>
    <p:extLst>
      <p:ext uri="{BB962C8B-B14F-4D97-AF65-F5344CB8AC3E}">
        <p14:creationId xmlns:p14="http://schemas.microsoft.com/office/powerpoint/2010/main" val="224316906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4254C99B-5CB5-4E12-9137-6F89B0877A38}"/>
              </a:ext>
            </a:extLst>
          </p:cNvPr>
          <p:cNvSpPr>
            <a:spLocks noGrp="1"/>
          </p:cNvSpPr>
          <p:nvPr>
            <p:ph type="sldNum" sz="quarter" idx="2"/>
          </p:nvPr>
        </p:nvSpPr>
        <p:spPr/>
        <p:txBody>
          <a:bodyPr/>
          <a:lstStyle/>
          <a:p>
            <a:fld id="{86CB4B4D-7CA3-9044-876B-883B54F8677D}" type="slidenum">
              <a:rPr lang="ru-RU" smtClean="0"/>
              <a:pPr/>
              <a:t>5</a:t>
            </a:fld>
            <a:endParaRPr lang="ru-RU" dirty="0"/>
          </a:p>
        </p:txBody>
      </p:sp>
      <p:sp>
        <p:nvSpPr>
          <p:cNvPr id="3" name="Заголовок 2">
            <a:extLst>
              <a:ext uri="{FF2B5EF4-FFF2-40B4-BE49-F238E27FC236}">
                <a16:creationId xmlns:a16="http://schemas.microsoft.com/office/drawing/2014/main" id="{C32CE862-BCA0-457D-933A-0CAD3DDCB193}"/>
              </a:ext>
            </a:extLst>
          </p:cNvPr>
          <p:cNvSpPr>
            <a:spLocks noGrp="1"/>
          </p:cNvSpPr>
          <p:nvPr>
            <p:ph type="title"/>
          </p:nvPr>
        </p:nvSpPr>
        <p:spPr/>
        <p:txBody>
          <a:bodyPr/>
          <a:lstStyle/>
          <a:p>
            <a:r>
              <a:rPr lang="ru-RU" dirty="0"/>
              <a:t>ТЕКУЩЕЕ СОСТОЯНИЕ ПРОБЛЕМЫ</a:t>
            </a:r>
          </a:p>
        </p:txBody>
      </p:sp>
      <p:sp>
        <p:nvSpPr>
          <p:cNvPr id="4" name="Текст 3">
            <a:extLst>
              <a:ext uri="{FF2B5EF4-FFF2-40B4-BE49-F238E27FC236}">
                <a16:creationId xmlns:a16="http://schemas.microsoft.com/office/drawing/2014/main" id="{0C7BCAAE-4C34-49B9-8647-2B8FA9A64623}"/>
              </a:ext>
            </a:extLst>
          </p:cNvPr>
          <p:cNvSpPr>
            <a:spLocks noGrp="1"/>
          </p:cNvSpPr>
          <p:nvPr>
            <p:ph type="body" idx="1"/>
          </p:nvPr>
        </p:nvSpPr>
        <p:spPr>
          <a:xfrm>
            <a:off x="251520" y="1419622"/>
            <a:ext cx="4536504" cy="3411378"/>
          </a:xfrm>
        </p:spPr>
        <p:txBody>
          <a:bodyPr>
            <a:normAutofit fontScale="92500" lnSpcReduction="10000"/>
          </a:bodyPr>
          <a:lstStyle/>
          <a:p>
            <a:r>
              <a:rPr lang="ru-RU" dirty="0"/>
              <a:t>Есть сложные дорогие 3</a:t>
            </a:r>
            <a:r>
              <a:rPr lang="en-US" dirty="0"/>
              <a:t>d</a:t>
            </a:r>
            <a:r>
              <a:rPr lang="ru-RU" dirty="0"/>
              <a:t>-симуляторы с полным копированием текущих терминалов авиадиспетчеров.</a:t>
            </a:r>
            <a:r>
              <a:rPr lang="en-US" dirty="0"/>
              <a:t>(</a:t>
            </a:r>
            <a:r>
              <a:rPr lang="en-US" dirty="0" err="1"/>
              <a:t>airpalette</a:t>
            </a:r>
            <a:r>
              <a:rPr lang="en-US" dirty="0"/>
              <a:t>, towerSimulator3)</a:t>
            </a:r>
            <a:endParaRPr lang="ru-RU" dirty="0"/>
          </a:p>
          <a:p>
            <a:endParaRPr lang="ru-RU" dirty="0"/>
          </a:p>
          <a:p>
            <a:r>
              <a:rPr lang="ru-RU" dirty="0"/>
              <a:t>Есть открытые инди проекты, разработанные энтузиастами для </a:t>
            </a:r>
            <a:r>
              <a:rPr lang="en-US" dirty="0"/>
              <a:t>WEB. (</a:t>
            </a:r>
            <a:r>
              <a:rPr lang="en-US" dirty="0" err="1"/>
              <a:t>openscope.io</a:t>
            </a:r>
            <a:r>
              <a:rPr lang="en-US" dirty="0"/>
              <a:t>, </a:t>
            </a:r>
            <a:r>
              <a:rPr lang="en-US" dirty="0" err="1"/>
              <a:t>atc-sim.com</a:t>
            </a:r>
            <a:r>
              <a:rPr lang="en-US" dirty="0"/>
              <a:t>)</a:t>
            </a:r>
          </a:p>
          <a:p>
            <a:endParaRPr lang="en-US" dirty="0"/>
          </a:p>
          <a:p>
            <a:r>
              <a:rPr lang="ru-RU" dirty="0"/>
              <a:t>Есть казуальные игры для мобильных устройств, простые и неинтересные для взрослых энтузиастов</a:t>
            </a:r>
          </a:p>
          <a:p>
            <a:endParaRPr lang="ru-RU" dirty="0"/>
          </a:p>
          <a:p>
            <a:r>
              <a:rPr lang="ru-RU" dirty="0"/>
              <a:t>Ограниченный набор аэропортов.</a:t>
            </a:r>
          </a:p>
          <a:p>
            <a:endParaRPr lang="ru-RU" dirty="0"/>
          </a:p>
        </p:txBody>
      </p:sp>
      <p:pic>
        <p:nvPicPr>
          <p:cNvPr id="2050" name="Picture 2">
            <a:extLst>
              <a:ext uri="{FF2B5EF4-FFF2-40B4-BE49-F238E27FC236}">
                <a16:creationId xmlns:a16="http://schemas.microsoft.com/office/drawing/2014/main" id="{7B851AC1-0A71-F721-CE54-0E167BE70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5063" y="1659733"/>
            <a:ext cx="4442215" cy="2491805"/>
          </a:xfrm>
          <a:prstGeom prst="rect">
            <a:avLst/>
          </a:prstGeom>
          <a:noFill/>
          <a:extLst>
            <a:ext uri="{909E8E84-426E-40DD-AFC4-6F175D3DCCD1}">
              <a14:hiddenFill xmlns:a14="http://schemas.microsoft.com/office/drawing/2010/main">
                <a:solidFill>
                  <a:srgbClr val="FFFFFF"/>
                </a:solidFill>
              </a14:hiddenFill>
            </a:ext>
          </a:extLst>
        </p:spPr>
      </p:pic>
      <p:sp>
        <p:nvSpPr>
          <p:cNvPr id="5" name="Нижний колонтитул 4">
            <a:extLst>
              <a:ext uri="{FF2B5EF4-FFF2-40B4-BE49-F238E27FC236}">
                <a16:creationId xmlns:a16="http://schemas.microsoft.com/office/drawing/2014/main" id="{E4253A35-F6F2-875F-AEB0-86E4571E2198}"/>
              </a:ext>
            </a:extLst>
          </p:cNvPr>
          <p:cNvSpPr>
            <a:spLocks noGrp="1"/>
          </p:cNvSpPr>
          <p:nvPr>
            <p:ph type="ftr" sz="quarter" idx="10"/>
          </p:nvPr>
        </p:nvSpPr>
        <p:spPr>
          <a:xfrm>
            <a:off x="0" y="4876006"/>
            <a:ext cx="8748464" cy="253460"/>
          </a:xfrm>
          <a:solidFill>
            <a:schemeClr val="bg1"/>
          </a:solidFill>
        </p:spPr>
        <p:txBody>
          <a:bodyPr/>
          <a:lstStyle/>
          <a:p>
            <a:r>
              <a:rPr lang="ru-RU" dirty="0"/>
              <a:t>ФКН, ОП Программная инженерия, 2025                                                                         Т.П. Тихонов, ВКР «</a:t>
            </a:r>
            <a:r>
              <a:rPr lang="ru-RU" sz="900" dirty="0">
                <a:solidFill>
                  <a:srgbClr val="0F2C68"/>
                </a:solidFill>
                <a:latin typeface="HSE Sans" panose="02000000000000000000" pitchFamily="50" charset="0"/>
              </a:rPr>
              <a:t>Мобильное приложение для симуляции работы авиадиспетчера</a:t>
            </a:r>
            <a:r>
              <a:rPr lang="ru-RU" dirty="0"/>
              <a:t>»</a:t>
            </a:r>
          </a:p>
        </p:txBody>
      </p:sp>
    </p:spTree>
    <p:extLst>
      <p:ext uri="{BB962C8B-B14F-4D97-AF65-F5344CB8AC3E}">
        <p14:creationId xmlns:p14="http://schemas.microsoft.com/office/powerpoint/2010/main" val="79947940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76B002C7-9DDA-46C5-84C0-A9F591B658C5}"/>
              </a:ext>
            </a:extLst>
          </p:cNvPr>
          <p:cNvSpPr>
            <a:spLocks noGrp="1"/>
          </p:cNvSpPr>
          <p:nvPr>
            <p:ph type="sldNum" sz="quarter" idx="2"/>
          </p:nvPr>
        </p:nvSpPr>
        <p:spPr/>
        <p:txBody>
          <a:bodyPr/>
          <a:lstStyle/>
          <a:p>
            <a:fld id="{86CB4B4D-7CA3-9044-876B-883B54F8677D}" type="slidenum">
              <a:rPr lang="ru-RU" smtClean="0"/>
              <a:pPr/>
              <a:t>6</a:t>
            </a:fld>
            <a:endParaRPr lang="ru-RU" dirty="0"/>
          </a:p>
        </p:txBody>
      </p:sp>
      <p:sp>
        <p:nvSpPr>
          <p:cNvPr id="3" name="Заголовок 2">
            <a:extLst>
              <a:ext uri="{FF2B5EF4-FFF2-40B4-BE49-F238E27FC236}">
                <a16:creationId xmlns:a16="http://schemas.microsoft.com/office/drawing/2014/main" id="{9F83B1F6-F386-4754-85AD-9AEA34B09367}"/>
              </a:ext>
            </a:extLst>
          </p:cNvPr>
          <p:cNvSpPr>
            <a:spLocks noGrp="1"/>
          </p:cNvSpPr>
          <p:nvPr>
            <p:ph type="title"/>
          </p:nvPr>
        </p:nvSpPr>
        <p:spPr/>
        <p:txBody>
          <a:bodyPr>
            <a:normAutofit/>
          </a:bodyPr>
          <a:lstStyle/>
          <a:p>
            <a:r>
              <a:rPr lang="ru-RU" sz="2800" dirty="0">
                <a:solidFill>
                  <a:schemeClr val="bg1"/>
                </a:solidFill>
              </a:rPr>
              <a:t>АНАЛИЗ СУЩЕСТВУЮЩИХ РЕШЕНИЙ</a:t>
            </a:r>
            <a:endParaRPr lang="ru-RU" dirty="0"/>
          </a:p>
        </p:txBody>
      </p:sp>
      <p:graphicFrame>
        <p:nvGraphicFramePr>
          <p:cNvPr id="14" name="Таблица 13">
            <a:extLst>
              <a:ext uri="{FF2B5EF4-FFF2-40B4-BE49-F238E27FC236}">
                <a16:creationId xmlns:a16="http://schemas.microsoft.com/office/drawing/2014/main" id="{B1E766AF-DE35-1D8A-93C1-85E32E95B62B}"/>
              </a:ext>
            </a:extLst>
          </p:cNvPr>
          <p:cNvGraphicFramePr>
            <a:graphicFrameLocks noGrp="1"/>
          </p:cNvGraphicFramePr>
          <p:nvPr>
            <p:extLst>
              <p:ext uri="{D42A27DB-BD31-4B8C-83A1-F6EECF244321}">
                <p14:modId xmlns:p14="http://schemas.microsoft.com/office/powerpoint/2010/main" val="1393051252"/>
              </p:ext>
            </p:extLst>
          </p:nvPr>
        </p:nvGraphicFramePr>
        <p:xfrm>
          <a:off x="244414" y="1069693"/>
          <a:ext cx="8713784" cy="365760"/>
        </p:xfrm>
        <a:graphic>
          <a:graphicData uri="http://schemas.openxmlformats.org/drawingml/2006/table">
            <a:tbl>
              <a:tblPr/>
              <a:tblGrid>
                <a:gridCol w="1089223">
                  <a:extLst>
                    <a:ext uri="{9D8B030D-6E8A-4147-A177-3AD203B41FA5}">
                      <a16:colId xmlns:a16="http://schemas.microsoft.com/office/drawing/2014/main" val="776512505"/>
                    </a:ext>
                  </a:extLst>
                </a:gridCol>
                <a:gridCol w="1089223">
                  <a:extLst>
                    <a:ext uri="{9D8B030D-6E8A-4147-A177-3AD203B41FA5}">
                      <a16:colId xmlns:a16="http://schemas.microsoft.com/office/drawing/2014/main" val="3812057424"/>
                    </a:ext>
                  </a:extLst>
                </a:gridCol>
                <a:gridCol w="1089223">
                  <a:extLst>
                    <a:ext uri="{9D8B030D-6E8A-4147-A177-3AD203B41FA5}">
                      <a16:colId xmlns:a16="http://schemas.microsoft.com/office/drawing/2014/main" val="1142283959"/>
                    </a:ext>
                  </a:extLst>
                </a:gridCol>
                <a:gridCol w="1089223">
                  <a:extLst>
                    <a:ext uri="{9D8B030D-6E8A-4147-A177-3AD203B41FA5}">
                      <a16:colId xmlns:a16="http://schemas.microsoft.com/office/drawing/2014/main" val="2856689278"/>
                    </a:ext>
                  </a:extLst>
                </a:gridCol>
                <a:gridCol w="1089223">
                  <a:extLst>
                    <a:ext uri="{9D8B030D-6E8A-4147-A177-3AD203B41FA5}">
                      <a16:colId xmlns:a16="http://schemas.microsoft.com/office/drawing/2014/main" val="2780306447"/>
                    </a:ext>
                  </a:extLst>
                </a:gridCol>
                <a:gridCol w="1089223">
                  <a:extLst>
                    <a:ext uri="{9D8B030D-6E8A-4147-A177-3AD203B41FA5}">
                      <a16:colId xmlns:a16="http://schemas.microsoft.com/office/drawing/2014/main" val="1753852093"/>
                    </a:ext>
                  </a:extLst>
                </a:gridCol>
                <a:gridCol w="1089223">
                  <a:extLst>
                    <a:ext uri="{9D8B030D-6E8A-4147-A177-3AD203B41FA5}">
                      <a16:colId xmlns:a16="http://schemas.microsoft.com/office/drawing/2014/main" val="3728850719"/>
                    </a:ext>
                  </a:extLst>
                </a:gridCol>
                <a:gridCol w="1089223">
                  <a:extLst>
                    <a:ext uri="{9D8B030D-6E8A-4147-A177-3AD203B41FA5}">
                      <a16:colId xmlns:a16="http://schemas.microsoft.com/office/drawing/2014/main" val="3908431844"/>
                    </a:ext>
                  </a:extLst>
                </a:gridCol>
              </a:tblGrid>
              <a:tr h="365760">
                <a:tc>
                  <a:txBody>
                    <a:bodyPr/>
                    <a:lstStyle/>
                    <a:p>
                      <a:r>
                        <a:rPr lang="ru-RU" sz="900" b="1"/>
                        <a:t>Название</a:t>
                      </a:r>
                      <a:endParaRPr lang="ru-RU" sz="900"/>
                    </a:p>
                  </a:txBody>
                  <a:tcPr anchor="ctr">
                    <a:lnL>
                      <a:noFill/>
                    </a:lnL>
                    <a:lnR>
                      <a:noFill/>
                    </a:lnR>
                    <a:lnT>
                      <a:noFill/>
                    </a:lnT>
                    <a:lnB>
                      <a:noFill/>
                    </a:lnB>
                  </a:tcPr>
                </a:tc>
                <a:tc>
                  <a:txBody>
                    <a:bodyPr/>
                    <a:lstStyle/>
                    <a:p>
                      <a:r>
                        <a:rPr lang="ru-RU" sz="900" b="1"/>
                        <a:t>Уровни</a:t>
                      </a:r>
                      <a:endParaRPr lang="ru-RU" sz="900"/>
                    </a:p>
                  </a:txBody>
                  <a:tcPr anchor="ctr">
                    <a:lnL>
                      <a:noFill/>
                    </a:lnL>
                    <a:lnR>
                      <a:noFill/>
                    </a:lnR>
                    <a:lnT>
                      <a:noFill/>
                    </a:lnT>
                    <a:lnB>
                      <a:noFill/>
                    </a:lnB>
                  </a:tcPr>
                </a:tc>
                <a:tc>
                  <a:txBody>
                    <a:bodyPr/>
                    <a:lstStyle/>
                    <a:p>
                      <a:r>
                        <a:rPr lang="ru-RU" sz="900" b="1"/>
                        <a:t>Аэропорты</a:t>
                      </a:r>
                      <a:endParaRPr lang="ru-RU" sz="900"/>
                    </a:p>
                  </a:txBody>
                  <a:tcPr anchor="ctr">
                    <a:lnL>
                      <a:noFill/>
                    </a:lnL>
                    <a:lnR>
                      <a:noFill/>
                    </a:lnR>
                    <a:lnT>
                      <a:noFill/>
                    </a:lnT>
                    <a:lnB>
                      <a:noFill/>
                    </a:lnB>
                  </a:tcPr>
                </a:tc>
                <a:tc>
                  <a:txBody>
                    <a:bodyPr/>
                    <a:lstStyle/>
                    <a:p>
                      <a:r>
                        <a:rPr lang="ru-RU" sz="900" b="1" dirty="0"/>
                        <a:t>Реалистичность</a:t>
                      </a:r>
                      <a:endParaRPr lang="ru-RU" sz="900" dirty="0"/>
                    </a:p>
                  </a:txBody>
                  <a:tcPr anchor="ctr">
                    <a:lnL>
                      <a:noFill/>
                    </a:lnL>
                    <a:lnR>
                      <a:noFill/>
                    </a:lnR>
                    <a:lnT>
                      <a:noFill/>
                    </a:lnT>
                    <a:lnB>
                      <a:noFill/>
                    </a:lnB>
                  </a:tcPr>
                </a:tc>
                <a:tc>
                  <a:txBody>
                    <a:bodyPr/>
                    <a:lstStyle/>
                    <a:p>
                      <a:r>
                        <a:rPr lang="ru-RU" sz="900" b="1"/>
                        <a:t>Графика</a:t>
                      </a:r>
                      <a:endParaRPr lang="ru-RU" sz="900"/>
                    </a:p>
                  </a:txBody>
                  <a:tcPr anchor="ctr">
                    <a:lnL>
                      <a:noFill/>
                    </a:lnL>
                    <a:lnR>
                      <a:noFill/>
                    </a:lnR>
                    <a:lnT>
                      <a:noFill/>
                    </a:lnT>
                    <a:lnB>
                      <a:noFill/>
                    </a:lnB>
                  </a:tcPr>
                </a:tc>
                <a:tc>
                  <a:txBody>
                    <a:bodyPr/>
                    <a:lstStyle/>
                    <a:p>
                      <a:r>
                        <a:rPr lang="ru-RU" sz="900" b="1"/>
                        <a:t>Платформы</a:t>
                      </a:r>
                      <a:endParaRPr lang="ru-RU" sz="900"/>
                    </a:p>
                  </a:txBody>
                  <a:tcPr anchor="ctr">
                    <a:lnL>
                      <a:noFill/>
                    </a:lnL>
                    <a:lnR>
                      <a:noFill/>
                    </a:lnR>
                    <a:lnT>
                      <a:noFill/>
                    </a:lnT>
                    <a:lnB>
                      <a:noFill/>
                    </a:lnB>
                  </a:tcPr>
                </a:tc>
                <a:tc>
                  <a:txBody>
                    <a:bodyPr/>
                    <a:lstStyle/>
                    <a:p>
                      <a:r>
                        <a:rPr lang="ru-RU" sz="900" b="1"/>
                        <a:t>Цена</a:t>
                      </a:r>
                      <a:endParaRPr lang="ru-RU" sz="900"/>
                    </a:p>
                  </a:txBody>
                  <a:tcPr anchor="ctr">
                    <a:lnL>
                      <a:noFill/>
                    </a:lnL>
                    <a:lnR>
                      <a:noFill/>
                    </a:lnR>
                    <a:lnT>
                      <a:noFill/>
                    </a:lnT>
                    <a:lnB>
                      <a:noFill/>
                    </a:lnB>
                  </a:tcPr>
                </a:tc>
                <a:tc>
                  <a:txBody>
                    <a:bodyPr/>
                    <a:lstStyle/>
                    <a:p>
                      <a:r>
                        <a:rPr lang="ru-RU" sz="900" b="1" dirty="0"/>
                        <a:t>Целевая аудитория (ЦА)</a:t>
                      </a:r>
                      <a:endParaRPr lang="ru-RU" sz="900" dirty="0"/>
                    </a:p>
                  </a:txBody>
                  <a:tcPr anchor="ctr">
                    <a:lnL>
                      <a:noFill/>
                    </a:lnL>
                    <a:lnR>
                      <a:noFill/>
                    </a:lnR>
                    <a:lnT>
                      <a:noFill/>
                    </a:lnT>
                    <a:lnB>
                      <a:noFill/>
                    </a:lnB>
                  </a:tcPr>
                </a:tc>
                <a:extLst>
                  <a:ext uri="{0D108BD9-81ED-4DB2-BD59-A6C34878D82A}">
                    <a16:rowId xmlns:a16="http://schemas.microsoft.com/office/drawing/2014/main" val="1945349480"/>
                  </a:ext>
                </a:extLst>
              </a:tr>
            </a:tbl>
          </a:graphicData>
        </a:graphic>
      </p:graphicFrame>
      <p:graphicFrame>
        <p:nvGraphicFramePr>
          <p:cNvPr id="15" name="Таблица 14">
            <a:extLst>
              <a:ext uri="{FF2B5EF4-FFF2-40B4-BE49-F238E27FC236}">
                <a16:creationId xmlns:a16="http://schemas.microsoft.com/office/drawing/2014/main" id="{0BF4185A-58BE-BB7B-5CE5-E9F72B43C97A}"/>
              </a:ext>
            </a:extLst>
          </p:cNvPr>
          <p:cNvGraphicFramePr>
            <a:graphicFrameLocks noGrp="1"/>
          </p:cNvGraphicFramePr>
          <p:nvPr>
            <p:extLst>
              <p:ext uri="{D42A27DB-BD31-4B8C-83A1-F6EECF244321}">
                <p14:modId xmlns:p14="http://schemas.microsoft.com/office/powerpoint/2010/main" val="3758680"/>
              </p:ext>
            </p:extLst>
          </p:nvPr>
        </p:nvGraphicFramePr>
        <p:xfrm>
          <a:off x="215108" y="3222351"/>
          <a:ext cx="8713784" cy="365760"/>
        </p:xfrm>
        <a:graphic>
          <a:graphicData uri="http://schemas.openxmlformats.org/drawingml/2006/table">
            <a:tbl>
              <a:tblPr/>
              <a:tblGrid>
                <a:gridCol w="1089223">
                  <a:extLst>
                    <a:ext uri="{9D8B030D-6E8A-4147-A177-3AD203B41FA5}">
                      <a16:colId xmlns:a16="http://schemas.microsoft.com/office/drawing/2014/main" val="553654466"/>
                    </a:ext>
                  </a:extLst>
                </a:gridCol>
                <a:gridCol w="1089223">
                  <a:extLst>
                    <a:ext uri="{9D8B030D-6E8A-4147-A177-3AD203B41FA5}">
                      <a16:colId xmlns:a16="http://schemas.microsoft.com/office/drawing/2014/main" val="3792347256"/>
                    </a:ext>
                  </a:extLst>
                </a:gridCol>
                <a:gridCol w="1089223">
                  <a:extLst>
                    <a:ext uri="{9D8B030D-6E8A-4147-A177-3AD203B41FA5}">
                      <a16:colId xmlns:a16="http://schemas.microsoft.com/office/drawing/2014/main" val="3983528785"/>
                    </a:ext>
                  </a:extLst>
                </a:gridCol>
                <a:gridCol w="1089223">
                  <a:extLst>
                    <a:ext uri="{9D8B030D-6E8A-4147-A177-3AD203B41FA5}">
                      <a16:colId xmlns:a16="http://schemas.microsoft.com/office/drawing/2014/main" val="416793855"/>
                    </a:ext>
                  </a:extLst>
                </a:gridCol>
                <a:gridCol w="1089223">
                  <a:extLst>
                    <a:ext uri="{9D8B030D-6E8A-4147-A177-3AD203B41FA5}">
                      <a16:colId xmlns:a16="http://schemas.microsoft.com/office/drawing/2014/main" val="197705438"/>
                    </a:ext>
                  </a:extLst>
                </a:gridCol>
                <a:gridCol w="1089223">
                  <a:extLst>
                    <a:ext uri="{9D8B030D-6E8A-4147-A177-3AD203B41FA5}">
                      <a16:colId xmlns:a16="http://schemas.microsoft.com/office/drawing/2014/main" val="1048461146"/>
                    </a:ext>
                  </a:extLst>
                </a:gridCol>
                <a:gridCol w="1089223">
                  <a:extLst>
                    <a:ext uri="{9D8B030D-6E8A-4147-A177-3AD203B41FA5}">
                      <a16:colId xmlns:a16="http://schemas.microsoft.com/office/drawing/2014/main" val="1013798049"/>
                    </a:ext>
                  </a:extLst>
                </a:gridCol>
                <a:gridCol w="1089223">
                  <a:extLst>
                    <a:ext uri="{9D8B030D-6E8A-4147-A177-3AD203B41FA5}">
                      <a16:colId xmlns:a16="http://schemas.microsoft.com/office/drawing/2014/main" val="237787293"/>
                    </a:ext>
                  </a:extLst>
                </a:gridCol>
              </a:tblGrid>
              <a:tr h="365760">
                <a:tc>
                  <a:txBody>
                    <a:bodyPr/>
                    <a:lstStyle/>
                    <a:p>
                      <a:r>
                        <a:rPr lang="en-US" sz="900" b="1" dirty="0" err="1"/>
                        <a:t>AirPalette</a:t>
                      </a:r>
                      <a:endParaRPr lang="en-US" sz="900" dirty="0"/>
                    </a:p>
                  </a:txBody>
                  <a:tcPr anchor="ctr">
                    <a:lnL>
                      <a:noFill/>
                    </a:lnL>
                    <a:lnR>
                      <a:noFill/>
                    </a:lnR>
                    <a:lnT>
                      <a:noFill/>
                    </a:lnT>
                    <a:lnB>
                      <a:noFill/>
                    </a:lnB>
                  </a:tcPr>
                </a:tc>
                <a:tc>
                  <a:txBody>
                    <a:bodyPr/>
                    <a:lstStyle/>
                    <a:p>
                      <a:r>
                        <a:rPr lang="ru-RU" sz="900" dirty="0"/>
                        <a:t>Реальные сценарии</a:t>
                      </a:r>
                    </a:p>
                  </a:txBody>
                  <a:tcPr anchor="ctr">
                    <a:lnL>
                      <a:noFill/>
                    </a:lnL>
                    <a:lnR>
                      <a:noFill/>
                    </a:lnR>
                    <a:lnT>
                      <a:noFill/>
                    </a:lnT>
                    <a:lnB>
                      <a:noFill/>
                    </a:lnB>
                  </a:tcPr>
                </a:tc>
                <a:tc>
                  <a:txBody>
                    <a:bodyPr/>
                    <a:lstStyle/>
                    <a:p>
                      <a:r>
                        <a:rPr lang="ru-RU" sz="900" dirty="0"/>
                        <a:t>Полный набор</a:t>
                      </a:r>
                    </a:p>
                  </a:txBody>
                  <a:tcPr anchor="ctr">
                    <a:lnL>
                      <a:noFill/>
                    </a:lnL>
                    <a:lnR>
                      <a:noFill/>
                    </a:lnR>
                    <a:lnT>
                      <a:noFill/>
                    </a:lnT>
                    <a:lnB>
                      <a:noFill/>
                    </a:lnB>
                  </a:tcPr>
                </a:tc>
                <a:tc>
                  <a:txBody>
                    <a:bodyPr/>
                    <a:lstStyle/>
                    <a:p>
                      <a:r>
                        <a:rPr lang="ru-RU" sz="900" dirty="0"/>
                        <a:t>Очень высокая</a:t>
                      </a:r>
                    </a:p>
                  </a:txBody>
                  <a:tcPr anchor="ctr">
                    <a:lnL>
                      <a:noFill/>
                    </a:lnL>
                    <a:lnR>
                      <a:noFill/>
                    </a:lnR>
                    <a:lnT>
                      <a:noFill/>
                    </a:lnT>
                    <a:lnB>
                      <a:noFill/>
                    </a:lnB>
                  </a:tcPr>
                </a:tc>
                <a:tc>
                  <a:txBody>
                    <a:bodyPr/>
                    <a:lstStyle/>
                    <a:p>
                      <a:r>
                        <a:rPr lang="en-US" sz="900"/>
                        <a:t>3D</a:t>
                      </a:r>
                    </a:p>
                  </a:txBody>
                  <a:tcPr anchor="ctr">
                    <a:lnL>
                      <a:noFill/>
                    </a:lnL>
                    <a:lnR>
                      <a:noFill/>
                    </a:lnR>
                    <a:lnT>
                      <a:noFill/>
                    </a:lnT>
                    <a:lnB>
                      <a:noFill/>
                    </a:lnB>
                  </a:tcPr>
                </a:tc>
                <a:tc>
                  <a:txBody>
                    <a:bodyPr/>
                    <a:lstStyle/>
                    <a:p>
                      <a:r>
                        <a:rPr lang="ru-RU" sz="900"/>
                        <a:t>ПК</a:t>
                      </a:r>
                    </a:p>
                  </a:txBody>
                  <a:tcPr anchor="ctr">
                    <a:lnL>
                      <a:noFill/>
                    </a:lnL>
                    <a:lnR>
                      <a:noFill/>
                    </a:lnR>
                    <a:lnT>
                      <a:noFill/>
                    </a:lnT>
                    <a:lnB>
                      <a:noFill/>
                    </a:lnB>
                  </a:tcPr>
                </a:tc>
                <a:tc>
                  <a:txBody>
                    <a:bodyPr/>
                    <a:lstStyle/>
                    <a:p>
                      <a:r>
                        <a:rPr lang="ru-RU" sz="900" dirty="0"/>
                        <a:t>Очень высокая</a:t>
                      </a:r>
                    </a:p>
                  </a:txBody>
                  <a:tcPr anchor="ctr">
                    <a:lnL>
                      <a:noFill/>
                    </a:lnL>
                    <a:lnR>
                      <a:noFill/>
                    </a:lnR>
                    <a:lnT>
                      <a:noFill/>
                    </a:lnT>
                    <a:lnB>
                      <a:noFill/>
                    </a:lnB>
                  </a:tcPr>
                </a:tc>
                <a:tc>
                  <a:txBody>
                    <a:bodyPr/>
                    <a:lstStyle/>
                    <a:p>
                      <a:r>
                        <a:rPr lang="ru-RU" sz="900" dirty="0"/>
                        <a:t>Профессионалы, учебные центры</a:t>
                      </a:r>
                    </a:p>
                  </a:txBody>
                  <a:tcPr anchor="ctr">
                    <a:lnL>
                      <a:noFill/>
                    </a:lnL>
                    <a:lnR>
                      <a:noFill/>
                    </a:lnR>
                    <a:lnT>
                      <a:noFill/>
                    </a:lnT>
                    <a:lnB>
                      <a:noFill/>
                    </a:lnB>
                  </a:tcPr>
                </a:tc>
                <a:extLst>
                  <a:ext uri="{0D108BD9-81ED-4DB2-BD59-A6C34878D82A}">
                    <a16:rowId xmlns:a16="http://schemas.microsoft.com/office/drawing/2014/main" val="696351953"/>
                  </a:ext>
                </a:extLst>
              </a:tr>
            </a:tbl>
          </a:graphicData>
        </a:graphic>
      </p:graphicFrame>
      <p:graphicFrame>
        <p:nvGraphicFramePr>
          <p:cNvPr id="16" name="Таблица 15">
            <a:extLst>
              <a:ext uri="{FF2B5EF4-FFF2-40B4-BE49-F238E27FC236}">
                <a16:creationId xmlns:a16="http://schemas.microsoft.com/office/drawing/2014/main" id="{6DF16541-CF21-FD07-6339-246A1D3B4E0F}"/>
              </a:ext>
            </a:extLst>
          </p:cNvPr>
          <p:cNvGraphicFramePr>
            <a:graphicFrameLocks noGrp="1"/>
          </p:cNvGraphicFramePr>
          <p:nvPr>
            <p:extLst>
              <p:ext uri="{D42A27DB-BD31-4B8C-83A1-F6EECF244321}">
                <p14:modId xmlns:p14="http://schemas.microsoft.com/office/powerpoint/2010/main" val="4014860189"/>
              </p:ext>
            </p:extLst>
          </p:nvPr>
        </p:nvGraphicFramePr>
        <p:xfrm>
          <a:off x="244414" y="4229070"/>
          <a:ext cx="8713784" cy="502920"/>
        </p:xfrm>
        <a:graphic>
          <a:graphicData uri="http://schemas.openxmlformats.org/drawingml/2006/table">
            <a:tbl>
              <a:tblPr/>
              <a:tblGrid>
                <a:gridCol w="1089223">
                  <a:extLst>
                    <a:ext uri="{9D8B030D-6E8A-4147-A177-3AD203B41FA5}">
                      <a16:colId xmlns:a16="http://schemas.microsoft.com/office/drawing/2014/main" val="1071081024"/>
                    </a:ext>
                  </a:extLst>
                </a:gridCol>
                <a:gridCol w="1089223">
                  <a:extLst>
                    <a:ext uri="{9D8B030D-6E8A-4147-A177-3AD203B41FA5}">
                      <a16:colId xmlns:a16="http://schemas.microsoft.com/office/drawing/2014/main" val="2551456173"/>
                    </a:ext>
                  </a:extLst>
                </a:gridCol>
                <a:gridCol w="1089223">
                  <a:extLst>
                    <a:ext uri="{9D8B030D-6E8A-4147-A177-3AD203B41FA5}">
                      <a16:colId xmlns:a16="http://schemas.microsoft.com/office/drawing/2014/main" val="658668964"/>
                    </a:ext>
                  </a:extLst>
                </a:gridCol>
                <a:gridCol w="1089223">
                  <a:extLst>
                    <a:ext uri="{9D8B030D-6E8A-4147-A177-3AD203B41FA5}">
                      <a16:colId xmlns:a16="http://schemas.microsoft.com/office/drawing/2014/main" val="2740424690"/>
                    </a:ext>
                  </a:extLst>
                </a:gridCol>
                <a:gridCol w="1089223">
                  <a:extLst>
                    <a:ext uri="{9D8B030D-6E8A-4147-A177-3AD203B41FA5}">
                      <a16:colId xmlns:a16="http://schemas.microsoft.com/office/drawing/2014/main" val="2595176844"/>
                    </a:ext>
                  </a:extLst>
                </a:gridCol>
                <a:gridCol w="1089223">
                  <a:extLst>
                    <a:ext uri="{9D8B030D-6E8A-4147-A177-3AD203B41FA5}">
                      <a16:colId xmlns:a16="http://schemas.microsoft.com/office/drawing/2014/main" val="241682828"/>
                    </a:ext>
                  </a:extLst>
                </a:gridCol>
                <a:gridCol w="1089223">
                  <a:extLst>
                    <a:ext uri="{9D8B030D-6E8A-4147-A177-3AD203B41FA5}">
                      <a16:colId xmlns:a16="http://schemas.microsoft.com/office/drawing/2014/main" val="369736256"/>
                    </a:ext>
                  </a:extLst>
                </a:gridCol>
                <a:gridCol w="1089223">
                  <a:extLst>
                    <a:ext uri="{9D8B030D-6E8A-4147-A177-3AD203B41FA5}">
                      <a16:colId xmlns:a16="http://schemas.microsoft.com/office/drawing/2014/main" val="3722543435"/>
                    </a:ext>
                  </a:extLst>
                </a:gridCol>
              </a:tblGrid>
              <a:tr h="502920">
                <a:tc>
                  <a:txBody>
                    <a:bodyPr/>
                    <a:lstStyle/>
                    <a:p>
                      <a:r>
                        <a:rPr lang="en-US" sz="900" b="1" dirty="0"/>
                        <a:t>Tower Simulator 3</a:t>
                      </a:r>
                      <a:endParaRPr lang="en-US" sz="900" dirty="0"/>
                    </a:p>
                  </a:txBody>
                  <a:tcPr anchor="ctr">
                    <a:lnL>
                      <a:noFill/>
                    </a:lnL>
                    <a:lnR>
                      <a:noFill/>
                    </a:lnR>
                    <a:lnT>
                      <a:noFill/>
                    </a:lnT>
                    <a:lnB>
                      <a:noFill/>
                    </a:lnB>
                  </a:tcPr>
                </a:tc>
                <a:tc>
                  <a:txBody>
                    <a:bodyPr/>
                    <a:lstStyle/>
                    <a:p>
                      <a:r>
                        <a:rPr lang="ru-RU" sz="900" dirty="0"/>
                        <a:t>Реальные сценарии</a:t>
                      </a:r>
                    </a:p>
                  </a:txBody>
                  <a:tcPr anchor="ctr">
                    <a:lnL>
                      <a:noFill/>
                    </a:lnL>
                    <a:lnR>
                      <a:noFill/>
                    </a:lnR>
                    <a:lnT>
                      <a:noFill/>
                    </a:lnT>
                    <a:lnB>
                      <a:noFill/>
                    </a:lnB>
                  </a:tcPr>
                </a:tc>
                <a:tc>
                  <a:txBody>
                    <a:bodyPr/>
                    <a:lstStyle/>
                    <a:p>
                      <a:r>
                        <a:rPr lang="ru-RU" sz="900" dirty="0"/>
                        <a:t>Ограниченный набор</a:t>
                      </a:r>
                    </a:p>
                  </a:txBody>
                  <a:tcPr anchor="ctr">
                    <a:lnL>
                      <a:noFill/>
                    </a:lnL>
                    <a:lnR>
                      <a:noFill/>
                    </a:lnR>
                    <a:lnT>
                      <a:noFill/>
                    </a:lnT>
                    <a:lnB>
                      <a:noFill/>
                    </a:lnB>
                  </a:tcPr>
                </a:tc>
                <a:tc>
                  <a:txBody>
                    <a:bodyPr/>
                    <a:lstStyle/>
                    <a:p>
                      <a:r>
                        <a:rPr lang="ru-RU" sz="900" dirty="0"/>
                        <a:t>Высокая</a:t>
                      </a:r>
                    </a:p>
                  </a:txBody>
                  <a:tcPr anchor="ctr">
                    <a:lnL>
                      <a:noFill/>
                    </a:lnL>
                    <a:lnR>
                      <a:noFill/>
                    </a:lnR>
                    <a:lnT>
                      <a:noFill/>
                    </a:lnT>
                    <a:lnB>
                      <a:noFill/>
                    </a:lnB>
                  </a:tcPr>
                </a:tc>
                <a:tc>
                  <a:txBody>
                    <a:bodyPr/>
                    <a:lstStyle/>
                    <a:p>
                      <a:r>
                        <a:rPr lang="en-US" sz="900"/>
                        <a:t>3D</a:t>
                      </a:r>
                    </a:p>
                  </a:txBody>
                  <a:tcPr anchor="ctr">
                    <a:lnL>
                      <a:noFill/>
                    </a:lnL>
                    <a:lnR>
                      <a:noFill/>
                    </a:lnR>
                    <a:lnT>
                      <a:noFill/>
                    </a:lnT>
                    <a:lnB>
                      <a:noFill/>
                    </a:lnB>
                  </a:tcPr>
                </a:tc>
                <a:tc>
                  <a:txBody>
                    <a:bodyPr/>
                    <a:lstStyle/>
                    <a:p>
                      <a:r>
                        <a:rPr lang="ru-RU" sz="900"/>
                        <a:t>ПК</a:t>
                      </a:r>
                    </a:p>
                  </a:txBody>
                  <a:tcPr anchor="ctr">
                    <a:lnL>
                      <a:noFill/>
                    </a:lnL>
                    <a:lnR>
                      <a:noFill/>
                    </a:lnR>
                    <a:lnT>
                      <a:noFill/>
                    </a:lnT>
                    <a:lnB>
                      <a:noFill/>
                    </a:lnB>
                  </a:tcPr>
                </a:tc>
                <a:tc>
                  <a:txBody>
                    <a:bodyPr/>
                    <a:lstStyle/>
                    <a:p>
                      <a:r>
                        <a:rPr lang="ru-RU" sz="900"/>
                        <a:t>Высокая</a:t>
                      </a:r>
                    </a:p>
                  </a:txBody>
                  <a:tcPr anchor="ctr">
                    <a:lnL>
                      <a:noFill/>
                    </a:lnL>
                    <a:lnR>
                      <a:noFill/>
                    </a:lnR>
                    <a:lnT>
                      <a:noFill/>
                    </a:lnT>
                    <a:lnB>
                      <a:noFill/>
                    </a:lnB>
                  </a:tcPr>
                </a:tc>
                <a:tc>
                  <a:txBody>
                    <a:bodyPr/>
                    <a:lstStyle/>
                    <a:p>
                      <a:r>
                        <a:rPr lang="ru-RU" sz="900" dirty="0"/>
                        <a:t>Профессионалы, хардкорные симуляторы</a:t>
                      </a:r>
                    </a:p>
                  </a:txBody>
                  <a:tcPr anchor="ctr">
                    <a:lnL>
                      <a:noFill/>
                    </a:lnL>
                    <a:lnR>
                      <a:noFill/>
                    </a:lnR>
                    <a:lnT>
                      <a:noFill/>
                    </a:lnT>
                    <a:lnB>
                      <a:noFill/>
                    </a:lnB>
                  </a:tcPr>
                </a:tc>
                <a:extLst>
                  <a:ext uri="{0D108BD9-81ED-4DB2-BD59-A6C34878D82A}">
                    <a16:rowId xmlns:a16="http://schemas.microsoft.com/office/drawing/2014/main" val="748443954"/>
                  </a:ext>
                </a:extLst>
              </a:tr>
            </a:tbl>
          </a:graphicData>
        </a:graphic>
      </p:graphicFrame>
      <p:graphicFrame>
        <p:nvGraphicFramePr>
          <p:cNvPr id="17" name="Таблица 16">
            <a:extLst>
              <a:ext uri="{FF2B5EF4-FFF2-40B4-BE49-F238E27FC236}">
                <a16:creationId xmlns:a16="http://schemas.microsoft.com/office/drawing/2014/main" id="{C8A72AD0-2750-C532-AE71-6628DA25E11B}"/>
              </a:ext>
            </a:extLst>
          </p:cNvPr>
          <p:cNvGraphicFramePr>
            <a:graphicFrameLocks noGrp="1"/>
          </p:cNvGraphicFramePr>
          <p:nvPr>
            <p:extLst>
              <p:ext uri="{D42A27DB-BD31-4B8C-83A1-F6EECF244321}">
                <p14:modId xmlns:p14="http://schemas.microsoft.com/office/powerpoint/2010/main" val="773394328"/>
              </p:ext>
            </p:extLst>
          </p:nvPr>
        </p:nvGraphicFramePr>
        <p:xfrm>
          <a:off x="244414" y="2119411"/>
          <a:ext cx="8713784" cy="502920"/>
        </p:xfrm>
        <a:graphic>
          <a:graphicData uri="http://schemas.openxmlformats.org/drawingml/2006/table">
            <a:tbl>
              <a:tblPr/>
              <a:tblGrid>
                <a:gridCol w="1089223">
                  <a:extLst>
                    <a:ext uri="{9D8B030D-6E8A-4147-A177-3AD203B41FA5}">
                      <a16:colId xmlns:a16="http://schemas.microsoft.com/office/drawing/2014/main" val="4220927234"/>
                    </a:ext>
                  </a:extLst>
                </a:gridCol>
                <a:gridCol w="1089223">
                  <a:extLst>
                    <a:ext uri="{9D8B030D-6E8A-4147-A177-3AD203B41FA5}">
                      <a16:colId xmlns:a16="http://schemas.microsoft.com/office/drawing/2014/main" val="2952281237"/>
                    </a:ext>
                  </a:extLst>
                </a:gridCol>
                <a:gridCol w="1089223">
                  <a:extLst>
                    <a:ext uri="{9D8B030D-6E8A-4147-A177-3AD203B41FA5}">
                      <a16:colId xmlns:a16="http://schemas.microsoft.com/office/drawing/2014/main" val="3420455730"/>
                    </a:ext>
                  </a:extLst>
                </a:gridCol>
                <a:gridCol w="1089223">
                  <a:extLst>
                    <a:ext uri="{9D8B030D-6E8A-4147-A177-3AD203B41FA5}">
                      <a16:colId xmlns:a16="http://schemas.microsoft.com/office/drawing/2014/main" val="3500783098"/>
                    </a:ext>
                  </a:extLst>
                </a:gridCol>
                <a:gridCol w="1089223">
                  <a:extLst>
                    <a:ext uri="{9D8B030D-6E8A-4147-A177-3AD203B41FA5}">
                      <a16:colId xmlns:a16="http://schemas.microsoft.com/office/drawing/2014/main" val="1853803087"/>
                    </a:ext>
                  </a:extLst>
                </a:gridCol>
                <a:gridCol w="1089223">
                  <a:extLst>
                    <a:ext uri="{9D8B030D-6E8A-4147-A177-3AD203B41FA5}">
                      <a16:colId xmlns:a16="http://schemas.microsoft.com/office/drawing/2014/main" val="3703380012"/>
                    </a:ext>
                  </a:extLst>
                </a:gridCol>
                <a:gridCol w="1089223">
                  <a:extLst>
                    <a:ext uri="{9D8B030D-6E8A-4147-A177-3AD203B41FA5}">
                      <a16:colId xmlns:a16="http://schemas.microsoft.com/office/drawing/2014/main" val="1743288876"/>
                    </a:ext>
                  </a:extLst>
                </a:gridCol>
                <a:gridCol w="1089223">
                  <a:extLst>
                    <a:ext uri="{9D8B030D-6E8A-4147-A177-3AD203B41FA5}">
                      <a16:colId xmlns:a16="http://schemas.microsoft.com/office/drawing/2014/main" val="290280486"/>
                    </a:ext>
                  </a:extLst>
                </a:gridCol>
              </a:tblGrid>
              <a:tr h="502920">
                <a:tc>
                  <a:txBody>
                    <a:bodyPr/>
                    <a:lstStyle/>
                    <a:p>
                      <a:r>
                        <a:rPr lang="en-US" sz="900" b="1" dirty="0" err="1"/>
                        <a:t>OpenScope.io</a:t>
                      </a:r>
                      <a:endParaRPr lang="en-US" sz="900" dirty="0"/>
                    </a:p>
                  </a:txBody>
                  <a:tcPr anchor="ctr">
                    <a:lnL>
                      <a:noFill/>
                    </a:lnL>
                    <a:lnR>
                      <a:noFill/>
                    </a:lnR>
                    <a:lnT>
                      <a:noFill/>
                    </a:lnT>
                    <a:lnB>
                      <a:noFill/>
                    </a:lnB>
                  </a:tcPr>
                </a:tc>
                <a:tc>
                  <a:txBody>
                    <a:bodyPr/>
                    <a:lstStyle/>
                    <a:p>
                      <a:r>
                        <a:rPr lang="ru-RU" sz="900"/>
                        <a:t>Простые сценарии</a:t>
                      </a:r>
                    </a:p>
                  </a:txBody>
                  <a:tcPr anchor="ctr">
                    <a:lnL>
                      <a:noFill/>
                    </a:lnL>
                    <a:lnR>
                      <a:noFill/>
                    </a:lnR>
                    <a:lnT>
                      <a:noFill/>
                    </a:lnT>
                    <a:lnB>
                      <a:noFill/>
                    </a:lnB>
                  </a:tcPr>
                </a:tc>
                <a:tc>
                  <a:txBody>
                    <a:bodyPr/>
                    <a:lstStyle/>
                    <a:p>
                      <a:r>
                        <a:rPr lang="ru-RU" sz="900" dirty="0"/>
                        <a:t>Ограниченный набор</a:t>
                      </a:r>
                    </a:p>
                  </a:txBody>
                  <a:tcPr anchor="ctr">
                    <a:lnL>
                      <a:noFill/>
                    </a:lnL>
                    <a:lnR>
                      <a:noFill/>
                    </a:lnR>
                    <a:lnT>
                      <a:noFill/>
                    </a:lnT>
                    <a:lnB>
                      <a:noFill/>
                    </a:lnB>
                  </a:tcPr>
                </a:tc>
                <a:tc>
                  <a:txBody>
                    <a:bodyPr/>
                    <a:lstStyle/>
                    <a:p>
                      <a:r>
                        <a:rPr lang="ru-RU" sz="900" dirty="0"/>
                        <a:t>Средняя</a:t>
                      </a:r>
                    </a:p>
                  </a:txBody>
                  <a:tcPr anchor="ctr">
                    <a:lnL>
                      <a:noFill/>
                    </a:lnL>
                    <a:lnR>
                      <a:noFill/>
                    </a:lnR>
                    <a:lnT>
                      <a:noFill/>
                    </a:lnT>
                    <a:lnB>
                      <a:noFill/>
                    </a:lnB>
                  </a:tcPr>
                </a:tc>
                <a:tc>
                  <a:txBody>
                    <a:bodyPr/>
                    <a:lstStyle/>
                    <a:p>
                      <a:r>
                        <a:rPr lang="en-US" sz="900"/>
                        <a:t>2D</a:t>
                      </a:r>
                    </a:p>
                  </a:txBody>
                  <a:tcPr anchor="ctr">
                    <a:lnL>
                      <a:noFill/>
                    </a:lnL>
                    <a:lnR>
                      <a:noFill/>
                    </a:lnR>
                    <a:lnT>
                      <a:noFill/>
                    </a:lnT>
                    <a:lnB>
                      <a:noFill/>
                    </a:lnB>
                  </a:tcPr>
                </a:tc>
                <a:tc>
                  <a:txBody>
                    <a:bodyPr/>
                    <a:lstStyle/>
                    <a:p>
                      <a:r>
                        <a:rPr lang="ru-RU" sz="900" dirty="0"/>
                        <a:t>Веб</a:t>
                      </a:r>
                    </a:p>
                  </a:txBody>
                  <a:tcPr anchor="ctr">
                    <a:lnL>
                      <a:noFill/>
                    </a:lnL>
                    <a:lnR>
                      <a:noFill/>
                    </a:lnR>
                    <a:lnT>
                      <a:noFill/>
                    </a:lnT>
                    <a:lnB>
                      <a:noFill/>
                    </a:lnB>
                  </a:tcPr>
                </a:tc>
                <a:tc>
                  <a:txBody>
                    <a:bodyPr/>
                    <a:lstStyle/>
                    <a:p>
                      <a:r>
                        <a:rPr lang="ru-RU" sz="900"/>
                        <a:t>Бесплатно</a:t>
                      </a:r>
                    </a:p>
                  </a:txBody>
                  <a:tcPr anchor="ctr">
                    <a:lnL>
                      <a:noFill/>
                    </a:lnL>
                    <a:lnR>
                      <a:noFill/>
                    </a:lnR>
                    <a:lnT>
                      <a:noFill/>
                    </a:lnT>
                    <a:lnB>
                      <a:noFill/>
                    </a:lnB>
                  </a:tcPr>
                </a:tc>
                <a:tc>
                  <a:txBody>
                    <a:bodyPr/>
                    <a:lstStyle/>
                    <a:p>
                      <a:r>
                        <a:rPr lang="ru-RU" sz="900" dirty="0"/>
                        <a:t>Энтузиасты, любители авиации</a:t>
                      </a:r>
                    </a:p>
                  </a:txBody>
                  <a:tcPr anchor="ctr">
                    <a:lnL>
                      <a:noFill/>
                    </a:lnL>
                    <a:lnR>
                      <a:noFill/>
                    </a:lnR>
                    <a:lnT>
                      <a:noFill/>
                    </a:lnT>
                    <a:lnB>
                      <a:noFill/>
                    </a:lnB>
                  </a:tcPr>
                </a:tc>
                <a:extLst>
                  <a:ext uri="{0D108BD9-81ED-4DB2-BD59-A6C34878D82A}">
                    <a16:rowId xmlns:a16="http://schemas.microsoft.com/office/drawing/2014/main" val="2385485055"/>
                  </a:ext>
                </a:extLst>
              </a:tr>
            </a:tbl>
          </a:graphicData>
        </a:graphic>
      </p:graphicFrame>
      <p:graphicFrame>
        <p:nvGraphicFramePr>
          <p:cNvPr id="18" name="Таблица 17">
            <a:extLst>
              <a:ext uri="{FF2B5EF4-FFF2-40B4-BE49-F238E27FC236}">
                <a16:creationId xmlns:a16="http://schemas.microsoft.com/office/drawing/2014/main" id="{6310DD86-9B56-8B6C-6E1E-9DCA73DF51E3}"/>
              </a:ext>
            </a:extLst>
          </p:cNvPr>
          <p:cNvGraphicFramePr>
            <a:graphicFrameLocks noGrp="1"/>
          </p:cNvGraphicFramePr>
          <p:nvPr>
            <p:extLst>
              <p:ext uri="{D42A27DB-BD31-4B8C-83A1-F6EECF244321}">
                <p14:modId xmlns:p14="http://schemas.microsoft.com/office/powerpoint/2010/main" val="772749560"/>
              </p:ext>
            </p:extLst>
          </p:nvPr>
        </p:nvGraphicFramePr>
        <p:xfrm>
          <a:off x="244414" y="2560880"/>
          <a:ext cx="8713784" cy="640080"/>
        </p:xfrm>
        <a:graphic>
          <a:graphicData uri="http://schemas.openxmlformats.org/drawingml/2006/table">
            <a:tbl>
              <a:tblPr/>
              <a:tblGrid>
                <a:gridCol w="1089223">
                  <a:extLst>
                    <a:ext uri="{9D8B030D-6E8A-4147-A177-3AD203B41FA5}">
                      <a16:colId xmlns:a16="http://schemas.microsoft.com/office/drawing/2014/main" val="3089002684"/>
                    </a:ext>
                  </a:extLst>
                </a:gridCol>
                <a:gridCol w="1089223">
                  <a:extLst>
                    <a:ext uri="{9D8B030D-6E8A-4147-A177-3AD203B41FA5}">
                      <a16:colId xmlns:a16="http://schemas.microsoft.com/office/drawing/2014/main" val="2481537403"/>
                    </a:ext>
                  </a:extLst>
                </a:gridCol>
                <a:gridCol w="1089223">
                  <a:extLst>
                    <a:ext uri="{9D8B030D-6E8A-4147-A177-3AD203B41FA5}">
                      <a16:colId xmlns:a16="http://schemas.microsoft.com/office/drawing/2014/main" val="3461609606"/>
                    </a:ext>
                  </a:extLst>
                </a:gridCol>
                <a:gridCol w="1089223">
                  <a:extLst>
                    <a:ext uri="{9D8B030D-6E8A-4147-A177-3AD203B41FA5}">
                      <a16:colId xmlns:a16="http://schemas.microsoft.com/office/drawing/2014/main" val="2664427636"/>
                    </a:ext>
                  </a:extLst>
                </a:gridCol>
                <a:gridCol w="1089223">
                  <a:extLst>
                    <a:ext uri="{9D8B030D-6E8A-4147-A177-3AD203B41FA5}">
                      <a16:colId xmlns:a16="http://schemas.microsoft.com/office/drawing/2014/main" val="1790007640"/>
                    </a:ext>
                  </a:extLst>
                </a:gridCol>
                <a:gridCol w="1089223">
                  <a:extLst>
                    <a:ext uri="{9D8B030D-6E8A-4147-A177-3AD203B41FA5}">
                      <a16:colId xmlns:a16="http://schemas.microsoft.com/office/drawing/2014/main" val="606861187"/>
                    </a:ext>
                  </a:extLst>
                </a:gridCol>
                <a:gridCol w="1089223">
                  <a:extLst>
                    <a:ext uri="{9D8B030D-6E8A-4147-A177-3AD203B41FA5}">
                      <a16:colId xmlns:a16="http://schemas.microsoft.com/office/drawing/2014/main" val="3765754009"/>
                    </a:ext>
                  </a:extLst>
                </a:gridCol>
                <a:gridCol w="1089223">
                  <a:extLst>
                    <a:ext uri="{9D8B030D-6E8A-4147-A177-3AD203B41FA5}">
                      <a16:colId xmlns:a16="http://schemas.microsoft.com/office/drawing/2014/main" val="1834113547"/>
                    </a:ext>
                  </a:extLst>
                </a:gridCol>
              </a:tblGrid>
              <a:tr h="640080">
                <a:tc>
                  <a:txBody>
                    <a:bodyPr/>
                    <a:lstStyle/>
                    <a:p>
                      <a:r>
                        <a:rPr lang="en-US" sz="900" b="1" dirty="0"/>
                        <a:t>ATC-</a:t>
                      </a:r>
                      <a:r>
                        <a:rPr lang="en-US" sz="900" b="1" dirty="0" err="1"/>
                        <a:t>Sim.com</a:t>
                      </a:r>
                      <a:endParaRPr lang="en-US" sz="900" dirty="0"/>
                    </a:p>
                  </a:txBody>
                  <a:tcPr anchor="ctr">
                    <a:lnL>
                      <a:noFill/>
                    </a:lnL>
                    <a:lnR>
                      <a:noFill/>
                    </a:lnR>
                    <a:lnT>
                      <a:noFill/>
                    </a:lnT>
                    <a:lnB>
                      <a:noFill/>
                    </a:lnB>
                  </a:tcPr>
                </a:tc>
                <a:tc>
                  <a:txBody>
                    <a:bodyPr/>
                    <a:lstStyle/>
                    <a:p>
                      <a:r>
                        <a:rPr lang="ru-RU" sz="900" dirty="0"/>
                        <a:t>Простые сценарии</a:t>
                      </a:r>
                    </a:p>
                  </a:txBody>
                  <a:tcPr anchor="ctr">
                    <a:lnL>
                      <a:noFill/>
                    </a:lnL>
                    <a:lnR>
                      <a:noFill/>
                    </a:lnR>
                    <a:lnT>
                      <a:noFill/>
                    </a:lnT>
                    <a:lnB>
                      <a:noFill/>
                    </a:lnB>
                  </a:tcPr>
                </a:tc>
                <a:tc>
                  <a:txBody>
                    <a:bodyPr/>
                    <a:lstStyle/>
                    <a:p>
                      <a:r>
                        <a:rPr lang="ru-RU" sz="900"/>
                        <a:t>Ограниченный набор</a:t>
                      </a:r>
                    </a:p>
                  </a:txBody>
                  <a:tcPr anchor="ctr">
                    <a:lnL>
                      <a:noFill/>
                    </a:lnL>
                    <a:lnR>
                      <a:noFill/>
                    </a:lnR>
                    <a:lnT>
                      <a:noFill/>
                    </a:lnT>
                    <a:lnB>
                      <a:noFill/>
                    </a:lnB>
                  </a:tcPr>
                </a:tc>
                <a:tc>
                  <a:txBody>
                    <a:bodyPr/>
                    <a:lstStyle/>
                    <a:p>
                      <a:r>
                        <a:rPr lang="ru-RU" sz="900" dirty="0"/>
                        <a:t>Низкая</a:t>
                      </a:r>
                    </a:p>
                  </a:txBody>
                  <a:tcPr anchor="ctr">
                    <a:lnL>
                      <a:noFill/>
                    </a:lnL>
                    <a:lnR>
                      <a:noFill/>
                    </a:lnR>
                    <a:lnT>
                      <a:noFill/>
                    </a:lnT>
                    <a:lnB>
                      <a:noFill/>
                    </a:lnB>
                  </a:tcPr>
                </a:tc>
                <a:tc>
                  <a:txBody>
                    <a:bodyPr/>
                    <a:lstStyle/>
                    <a:p>
                      <a:r>
                        <a:rPr lang="en-US" sz="900"/>
                        <a:t>2D</a:t>
                      </a:r>
                    </a:p>
                  </a:txBody>
                  <a:tcPr anchor="ctr">
                    <a:lnL>
                      <a:noFill/>
                    </a:lnL>
                    <a:lnR>
                      <a:noFill/>
                    </a:lnR>
                    <a:lnT>
                      <a:noFill/>
                    </a:lnT>
                    <a:lnB>
                      <a:noFill/>
                    </a:lnB>
                  </a:tcPr>
                </a:tc>
                <a:tc>
                  <a:txBody>
                    <a:bodyPr/>
                    <a:lstStyle/>
                    <a:p>
                      <a:r>
                        <a:rPr lang="ru-RU" sz="900"/>
                        <a:t>Веб</a:t>
                      </a:r>
                    </a:p>
                  </a:txBody>
                  <a:tcPr anchor="ctr">
                    <a:lnL>
                      <a:noFill/>
                    </a:lnL>
                    <a:lnR>
                      <a:noFill/>
                    </a:lnR>
                    <a:lnT>
                      <a:noFill/>
                    </a:lnT>
                    <a:lnB>
                      <a:noFill/>
                    </a:lnB>
                  </a:tcPr>
                </a:tc>
                <a:tc>
                  <a:txBody>
                    <a:bodyPr/>
                    <a:lstStyle/>
                    <a:p>
                      <a:r>
                        <a:rPr lang="ru-RU" sz="900"/>
                        <a:t>Бесплатно</a:t>
                      </a:r>
                    </a:p>
                  </a:txBody>
                  <a:tcPr anchor="ctr">
                    <a:lnL>
                      <a:noFill/>
                    </a:lnL>
                    <a:lnR>
                      <a:noFill/>
                    </a:lnR>
                    <a:lnT>
                      <a:noFill/>
                    </a:lnT>
                    <a:lnB>
                      <a:noFill/>
                    </a:lnB>
                  </a:tcPr>
                </a:tc>
                <a:tc>
                  <a:txBody>
                    <a:bodyPr/>
                    <a:lstStyle/>
                    <a:p>
                      <a:r>
                        <a:rPr lang="ru-RU" sz="900" dirty="0"/>
                        <a:t>Казуальные игроки, любители авиации</a:t>
                      </a:r>
                    </a:p>
                  </a:txBody>
                  <a:tcPr anchor="ctr">
                    <a:lnL>
                      <a:noFill/>
                    </a:lnL>
                    <a:lnR>
                      <a:noFill/>
                    </a:lnR>
                    <a:lnT>
                      <a:noFill/>
                    </a:lnT>
                    <a:lnB>
                      <a:noFill/>
                    </a:lnB>
                  </a:tcPr>
                </a:tc>
                <a:extLst>
                  <a:ext uri="{0D108BD9-81ED-4DB2-BD59-A6C34878D82A}">
                    <a16:rowId xmlns:a16="http://schemas.microsoft.com/office/drawing/2014/main" val="3754389043"/>
                  </a:ext>
                </a:extLst>
              </a:tr>
            </a:tbl>
          </a:graphicData>
        </a:graphic>
      </p:graphicFrame>
      <p:graphicFrame>
        <p:nvGraphicFramePr>
          <p:cNvPr id="19" name="Таблица 18">
            <a:extLst>
              <a:ext uri="{FF2B5EF4-FFF2-40B4-BE49-F238E27FC236}">
                <a16:creationId xmlns:a16="http://schemas.microsoft.com/office/drawing/2014/main" id="{7FE9C445-AF3D-6ACC-A1EA-039CB76C8921}"/>
              </a:ext>
            </a:extLst>
          </p:cNvPr>
          <p:cNvGraphicFramePr>
            <a:graphicFrameLocks noGrp="1"/>
          </p:cNvGraphicFramePr>
          <p:nvPr>
            <p:extLst>
              <p:ext uri="{D42A27DB-BD31-4B8C-83A1-F6EECF244321}">
                <p14:modId xmlns:p14="http://schemas.microsoft.com/office/powerpoint/2010/main" val="2536592117"/>
              </p:ext>
            </p:extLst>
          </p:nvPr>
        </p:nvGraphicFramePr>
        <p:xfrm>
          <a:off x="244414" y="3574677"/>
          <a:ext cx="8713784" cy="640080"/>
        </p:xfrm>
        <a:graphic>
          <a:graphicData uri="http://schemas.openxmlformats.org/drawingml/2006/table">
            <a:tbl>
              <a:tblPr/>
              <a:tblGrid>
                <a:gridCol w="1089223">
                  <a:extLst>
                    <a:ext uri="{9D8B030D-6E8A-4147-A177-3AD203B41FA5}">
                      <a16:colId xmlns:a16="http://schemas.microsoft.com/office/drawing/2014/main" val="3315994987"/>
                    </a:ext>
                  </a:extLst>
                </a:gridCol>
                <a:gridCol w="1089223">
                  <a:extLst>
                    <a:ext uri="{9D8B030D-6E8A-4147-A177-3AD203B41FA5}">
                      <a16:colId xmlns:a16="http://schemas.microsoft.com/office/drawing/2014/main" val="1297077788"/>
                    </a:ext>
                  </a:extLst>
                </a:gridCol>
                <a:gridCol w="1089223">
                  <a:extLst>
                    <a:ext uri="{9D8B030D-6E8A-4147-A177-3AD203B41FA5}">
                      <a16:colId xmlns:a16="http://schemas.microsoft.com/office/drawing/2014/main" val="1361262266"/>
                    </a:ext>
                  </a:extLst>
                </a:gridCol>
                <a:gridCol w="1089223">
                  <a:extLst>
                    <a:ext uri="{9D8B030D-6E8A-4147-A177-3AD203B41FA5}">
                      <a16:colId xmlns:a16="http://schemas.microsoft.com/office/drawing/2014/main" val="2767170566"/>
                    </a:ext>
                  </a:extLst>
                </a:gridCol>
                <a:gridCol w="1089223">
                  <a:extLst>
                    <a:ext uri="{9D8B030D-6E8A-4147-A177-3AD203B41FA5}">
                      <a16:colId xmlns:a16="http://schemas.microsoft.com/office/drawing/2014/main" val="1123703918"/>
                    </a:ext>
                  </a:extLst>
                </a:gridCol>
                <a:gridCol w="1089223">
                  <a:extLst>
                    <a:ext uri="{9D8B030D-6E8A-4147-A177-3AD203B41FA5}">
                      <a16:colId xmlns:a16="http://schemas.microsoft.com/office/drawing/2014/main" val="3685318004"/>
                    </a:ext>
                  </a:extLst>
                </a:gridCol>
                <a:gridCol w="1089223">
                  <a:extLst>
                    <a:ext uri="{9D8B030D-6E8A-4147-A177-3AD203B41FA5}">
                      <a16:colId xmlns:a16="http://schemas.microsoft.com/office/drawing/2014/main" val="2240480111"/>
                    </a:ext>
                  </a:extLst>
                </a:gridCol>
                <a:gridCol w="1089223">
                  <a:extLst>
                    <a:ext uri="{9D8B030D-6E8A-4147-A177-3AD203B41FA5}">
                      <a16:colId xmlns:a16="http://schemas.microsoft.com/office/drawing/2014/main" val="3971821700"/>
                    </a:ext>
                  </a:extLst>
                </a:gridCol>
              </a:tblGrid>
              <a:tr h="640080">
                <a:tc>
                  <a:txBody>
                    <a:bodyPr/>
                    <a:lstStyle/>
                    <a:p>
                      <a:r>
                        <a:rPr lang="ru-RU" sz="900" b="1" dirty="0"/>
                        <a:t>Казуальные мобильные игры</a:t>
                      </a:r>
                      <a:endParaRPr lang="ru-RU" sz="900" dirty="0"/>
                    </a:p>
                  </a:txBody>
                  <a:tcPr anchor="ctr">
                    <a:lnL>
                      <a:noFill/>
                    </a:lnL>
                    <a:lnR>
                      <a:noFill/>
                    </a:lnR>
                    <a:lnT>
                      <a:noFill/>
                    </a:lnT>
                    <a:lnB>
                      <a:noFill/>
                    </a:lnB>
                  </a:tcPr>
                </a:tc>
                <a:tc>
                  <a:txBody>
                    <a:bodyPr/>
                    <a:lstStyle/>
                    <a:p>
                      <a:r>
                        <a:rPr lang="ru-RU" sz="900" dirty="0"/>
                        <a:t>Простые уровни</a:t>
                      </a:r>
                    </a:p>
                  </a:txBody>
                  <a:tcPr anchor="ctr">
                    <a:lnL>
                      <a:noFill/>
                    </a:lnL>
                    <a:lnR>
                      <a:noFill/>
                    </a:lnR>
                    <a:lnT>
                      <a:noFill/>
                    </a:lnT>
                    <a:lnB>
                      <a:noFill/>
                    </a:lnB>
                  </a:tcPr>
                </a:tc>
                <a:tc>
                  <a:txBody>
                    <a:bodyPr/>
                    <a:lstStyle/>
                    <a:p>
                      <a:r>
                        <a:rPr lang="ru-RU" sz="900"/>
                        <a:t>Очень ограниченный</a:t>
                      </a:r>
                    </a:p>
                  </a:txBody>
                  <a:tcPr anchor="ctr">
                    <a:lnL>
                      <a:noFill/>
                    </a:lnL>
                    <a:lnR>
                      <a:noFill/>
                    </a:lnR>
                    <a:lnT>
                      <a:noFill/>
                    </a:lnT>
                    <a:lnB>
                      <a:noFill/>
                    </a:lnB>
                  </a:tcPr>
                </a:tc>
                <a:tc>
                  <a:txBody>
                    <a:bodyPr/>
                    <a:lstStyle/>
                    <a:p>
                      <a:r>
                        <a:rPr lang="ru-RU" sz="900"/>
                        <a:t>Низкая</a:t>
                      </a:r>
                    </a:p>
                  </a:txBody>
                  <a:tcPr anchor="ctr">
                    <a:lnL>
                      <a:noFill/>
                    </a:lnL>
                    <a:lnR>
                      <a:noFill/>
                    </a:lnR>
                    <a:lnT>
                      <a:noFill/>
                    </a:lnT>
                    <a:lnB>
                      <a:noFill/>
                    </a:lnB>
                  </a:tcPr>
                </a:tc>
                <a:tc>
                  <a:txBody>
                    <a:bodyPr/>
                    <a:lstStyle/>
                    <a:p>
                      <a:r>
                        <a:rPr lang="ru-RU" sz="900"/>
                        <a:t>Простая 2</a:t>
                      </a:r>
                      <a:r>
                        <a:rPr lang="en-US" sz="900"/>
                        <a:t>D</a:t>
                      </a:r>
                    </a:p>
                  </a:txBody>
                  <a:tcPr anchor="ctr">
                    <a:lnL>
                      <a:noFill/>
                    </a:lnL>
                    <a:lnR>
                      <a:noFill/>
                    </a:lnR>
                    <a:lnT>
                      <a:noFill/>
                    </a:lnT>
                    <a:lnB>
                      <a:noFill/>
                    </a:lnB>
                  </a:tcPr>
                </a:tc>
                <a:tc>
                  <a:txBody>
                    <a:bodyPr/>
                    <a:lstStyle/>
                    <a:p>
                      <a:r>
                        <a:rPr lang="ru-RU" sz="900"/>
                        <a:t>Мобильные устройства</a:t>
                      </a:r>
                    </a:p>
                  </a:txBody>
                  <a:tcPr anchor="ctr">
                    <a:lnL>
                      <a:noFill/>
                    </a:lnL>
                    <a:lnR>
                      <a:noFill/>
                    </a:lnR>
                    <a:lnT>
                      <a:noFill/>
                    </a:lnT>
                    <a:lnB>
                      <a:noFill/>
                    </a:lnB>
                  </a:tcPr>
                </a:tc>
                <a:tc>
                  <a:txBody>
                    <a:bodyPr/>
                    <a:lstStyle/>
                    <a:p>
                      <a:r>
                        <a:rPr lang="ru-RU" sz="900"/>
                        <a:t>Бесплатно/дешево</a:t>
                      </a:r>
                    </a:p>
                  </a:txBody>
                  <a:tcPr anchor="ctr">
                    <a:lnL>
                      <a:noFill/>
                    </a:lnL>
                    <a:lnR>
                      <a:noFill/>
                    </a:lnR>
                    <a:lnT>
                      <a:noFill/>
                    </a:lnT>
                    <a:lnB>
                      <a:noFill/>
                    </a:lnB>
                  </a:tcPr>
                </a:tc>
                <a:tc>
                  <a:txBody>
                    <a:bodyPr/>
                    <a:lstStyle/>
                    <a:p>
                      <a:r>
                        <a:rPr lang="ru-RU" sz="900" dirty="0"/>
                        <a:t>Казуальные игроки, мобильные пользователи</a:t>
                      </a:r>
                    </a:p>
                  </a:txBody>
                  <a:tcPr anchor="ctr">
                    <a:lnL>
                      <a:noFill/>
                    </a:lnL>
                    <a:lnR>
                      <a:noFill/>
                    </a:lnR>
                    <a:lnT>
                      <a:noFill/>
                    </a:lnT>
                    <a:lnB>
                      <a:noFill/>
                    </a:lnB>
                  </a:tcPr>
                </a:tc>
                <a:extLst>
                  <a:ext uri="{0D108BD9-81ED-4DB2-BD59-A6C34878D82A}">
                    <a16:rowId xmlns:a16="http://schemas.microsoft.com/office/drawing/2014/main" val="3368411978"/>
                  </a:ext>
                </a:extLst>
              </a:tr>
            </a:tbl>
          </a:graphicData>
        </a:graphic>
      </p:graphicFrame>
      <p:graphicFrame>
        <p:nvGraphicFramePr>
          <p:cNvPr id="20" name="Таблица 19">
            <a:extLst>
              <a:ext uri="{FF2B5EF4-FFF2-40B4-BE49-F238E27FC236}">
                <a16:creationId xmlns:a16="http://schemas.microsoft.com/office/drawing/2014/main" id="{19031D7B-7A80-2CD3-9D7B-97FBB00CA683}"/>
              </a:ext>
            </a:extLst>
          </p:cNvPr>
          <p:cNvGraphicFramePr>
            <a:graphicFrameLocks noGrp="1"/>
          </p:cNvGraphicFramePr>
          <p:nvPr>
            <p:extLst>
              <p:ext uri="{D42A27DB-BD31-4B8C-83A1-F6EECF244321}">
                <p14:modId xmlns:p14="http://schemas.microsoft.com/office/powerpoint/2010/main" val="271233432"/>
              </p:ext>
            </p:extLst>
          </p:nvPr>
        </p:nvGraphicFramePr>
        <p:xfrm>
          <a:off x="250827" y="1501214"/>
          <a:ext cx="8713784" cy="640080"/>
        </p:xfrm>
        <a:graphic>
          <a:graphicData uri="http://schemas.openxmlformats.org/drawingml/2006/table">
            <a:tbl>
              <a:tblPr/>
              <a:tblGrid>
                <a:gridCol w="1089223">
                  <a:extLst>
                    <a:ext uri="{9D8B030D-6E8A-4147-A177-3AD203B41FA5}">
                      <a16:colId xmlns:a16="http://schemas.microsoft.com/office/drawing/2014/main" val="266464331"/>
                    </a:ext>
                  </a:extLst>
                </a:gridCol>
                <a:gridCol w="1089223">
                  <a:extLst>
                    <a:ext uri="{9D8B030D-6E8A-4147-A177-3AD203B41FA5}">
                      <a16:colId xmlns:a16="http://schemas.microsoft.com/office/drawing/2014/main" val="1303563365"/>
                    </a:ext>
                  </a:extLst>
                </a:gridCol>
                <a:gridCol w="1089223">
                  <a:extLst>
                    <a:ext uri="{9D8B030D-6E8A-4147-A177-3AD203B41FA5}">
                      <a16:colId xmlns:a16="http://schemas.microsoft.com/office/drawing/2014/main" val="1050896279"/>
                    </a:ext>
                  </a:extLst>
                </a:gridCol>
                <a:gridCol w="1089223">
                  <a:extLst>
                    <a:ext uri="{9D8B030D-6E8A-4147-A177-3AD203B41FA5}">
                      <a16:colId xmlns:a16="http://schemas.microsoft.com/office/drawing/2014/main" val="1765283873"/>
                    </a:ext>
                  </a:extLst>
                </a:gridCol>
                <a:gridCol w="1089223">
                  <a:extLst>
                    <a:ext uri="{9D8B030D-6E8A-4147-A177-3AD203B41FA5}">
                      <a16:colId xmlns:a16="http://schemas.microsoft.com/office/drawing/2014/main" val="3949834901"/>
                    </a:ext>
                  </a:extLst>
                </a:gridCol>
                <a:gridCol w="1089223">
                  <a:extLst>
                    <a:ext uri="{9D8B030D-6E8A-4147-A177-3AD203B41FA5}">
                      <a16:colId xmlns:a16="http://schemas.microsoft.com/office/drawing/2014/main" val="3810985821"/>
                    </a:ext>
                  </a:extLst>
                </a:gridCol>
                <a:gridCol w="1089223">
                  <a:extLst>
                    <a:ext uri="{9D8B030D-6E8A-4147-A177-3AD203B41FA5}">
                      <a16:colId xmlns:a16="http://schemas.microsoft.com/office/drawing/2014/main" val="3859756654"/>
                    </a:ext>
                  </a:extLst>
                </a:gridCol>
                <a:gridCol w="1089223">
                  <a:extLst>
                    <a:ext uri="{9D8B030D-6E8A-4147-A177-3AD203B41FA5}">
                      <a16:colId xmlns:a16="http://schemas.microsoft.com/office/drawing/2014/main" val="1904041675"/>
                    </a:ext>
                  </a:extLst>
                </a:gridCol>
              </a:tblGrid>
              <a:tr h="640080">
                <a:tc>
                  <a:txBody>
                    <a:bodyPr/>
                    <a:lstStyle/>
                    <a:p>
                      <a:r>
                        <a:rPr lang="en-US" sz="900" b="1" dirty="0"/>
                        <a:t>Touch Dispatch</a:t>
                      </a:r>
                      <a:endParaRPr lang="en-US" sz="900" dirty="0"/>
                    </a:p>
                  </a:txBody>
                  <a:tcPr anchor="ctr">
                    <a:lnL>
                      <a:noFill/>
                    </a:lnL>
                    <a:lnR>
                      <a:noFill/>
                    </a:lnR>
                    <a:lnT>
                      <a:noFill/>
                    </a:lnT>
                    <a:lnB>
                      <a:noFill/>
                    </a:lnB>
                  </a:tcPr>
                </a:tc>
                <a:tc>
                  <a:txBody>
                    <a:bodyPr/>
                    <a:lstStyle/>
                    <a:p>
                      <a:r>
                        <a:rPr lang="ru-RU" sz="900" dirty="0"/>
                        <a:t>Реальные сценарии, песочница</a:t>
                      </a:r>
                    </a:p>
                  </a:txBody>
                  <a:tcPr anchor="ctr">
                    <a:lnL>
                      <a:noFill/>
                    </a:lnL>
                    <a:lnR>
                      <a:noFill/>
                    </a:lnR>
                    <a:lnT>
                      <a:noFill/>
                    </a:lnT>
                    <a:lnB>
                      <a:noFill/>
                    </a:lnB>
                  </a:tcPr>
                </a:tc>
                <a:tc>
                  <a:txBody>
                    <a:bodyPr/>
                    <a:lstStyle/>
                    <a:p>
                      <a:r>
                        <a:rPr lang="ru-RU" sz="900"/>
                        <a:t>Ограниченный набор</a:t>
                      </a:r>
                    </a:p>
                  </a:txBody>
                  <a:tcPr anchor="ctr">
                    <a:lnL>
                      <a:noFill/>
                    </a:lnL>
                    <a:lnR>
                      <a:noFill/>
                    </a:lnR>
                    <a:lnT>
                      <a:noFill/>
                    </a:lnT>
                    <a:lnB>
                      <a:noFill/>
                    </a:lnB>
                  </a:tcPr>
                </a:tc>
                <a:tc>
                  <a:txBody>
                    <a:bodyPr/>
                    <a:lstStyle/>
                    <a:p>
                      <a:r>
                        <a:rPr lang="ru-RU" sz="900"/>
                        <a:t>Высокая</a:t>
                      </a:r>
                    </a:p>
                  </a:txBody>
                  <a:tcPr anchor="ctr">
                    <a:lnL>
                      <a:noFill/>
                    </a:lnL>
                    <a:lnR>
                      <a:noFill/>
                    </a:lnR>
                    <a:lnT>
                      <a:noFill/>
                    </a:lnT>
                    <a:lnB>
                      <a:noFill/>
                    </a:lnB>
                  </a:tcPr>
                </a:tc>
                <a:tc>
                  <a:txBody>
                    <a:bodyPr/>
                    <a:lstStyle/>
                    <a:p>
                      <a:r>
                        <a:rPr lang="en-US" sz="900"/>
                        <a:t>2D</a:t>
                      </a:r>
                    </a:p>
                  </a:txBody>
                  <a:tcPr anchor="ctr">
                    <a:lnL>
                      <a:noFill/>
                    </a:lnL>
                    <a:lnR>
                      <a:noFill/>
                    </a:lnR>
                    <a:lnT>
                      <a:noFill/>
                    </a:lnT>
                    <a:lnB>
                      <a:noFill/>
                    </a:lnB>
                  </a:tcPr>
                </a:tc>
                <a:tc>
                  <a:txBody>
                    <a:bodyPr/>
                    <a:lstStyle/>
                    <a:p>
                      <a:r>
                        <a:rPr lang="ru-RU" sz="900"/>
                        <a:t>Мобильные устройства</a:t>
                      </a:r>
                    </a:p>
                  </a:txBody>
                  <a:tcPr anchor="ctr">
                    <a:lnL>
                      <a:noFill/>
                    </a:lnL>
                    <a:lnR>
                      <a:noFill/>
                    </a:lnR>
                    <a:lnT>
                      <a:noFill/>
                    </a:lnT>
                    <a:lnB>
                      <a:noFill/>
                    </a:lnB>
                  </a:tcPr>
                </a:tc>
                <a:tc>
                  <a:txBody>
                    <a:bodyPr/>
                    <a:lstStyle/>
                    <a:p>
                      <a:r>
                        <a:rPr lang="ru-RU" sz="900"/>
                        <a:t>Умеренная</a:t>
                      </a:r>
                    </a:p>
                  </a:txBody>
                  <a:tcPr anchor="ctr">
                    <a:lnL>
                      <a:noFill/>
                    </a:lnL>
                    <a:lnR>
                      <a:noFill/>
                    </a:lnR>
                    <a:lnT>
                      <a:noFill/>
                    </a:lnT>
                    <a:lnB>
                      <a:noFill/>
                    </a:lnB>
                  </a:tcPr>
                </a:tc>
                <a:tc>
                  <a:txBody>
                    <a:bodyPr/>
                    <a:lstStyle/>
                    <a:p>
                      <a:r>
                        <a:rPr lang="ru-RU" sz="900" dirty="0"/>
                        <a:t>Энтузиасты, любители симуляторов, взрослые игроки</a:t>
                      </a:r>
                    </a:p>
                  </a:txBody>
                  <a:tcPr anchor="ctr">
                    <a:lnL>
                      <a:noFill/>
                    </a:lnL>
                    <a:lnR>
                      <a:noFill/>
                    </a:lnR>
                    <a:lnT>
                      <a:noFill/>
                    </a:lnT>
                    <a:lnB>
                      <a:noFill/>
                    </a:lnB>
                  </a:tcPr>
                </a:tc>
                <a:extLst>
                  <a:ext uri="{0D108BD9-81ED-4DB2-BD59-A6C34878D82A}">
                    <a16:rowId xmlns:a16="http://schemas.microsoft.com/office/drawing/2014/main" val="3294259813"/>
                  </a:ext>
                </a:extLst>
              </a:tr>
            </a:tbl>
          </a:graphicData>
        </a:graphic>
      </p:graphicFrame>
      <p:sp>
        <p:nvSpPr>
          <p:cNvPr id="4" name="Нижний колонтитул 4">
            <a:extLst>
              <a:ext uri="{FF2B5EF4-FFF2-40B4-BE49-F238E27FC236}">
                <a16:creationId xmlns:a16="http://schemas.microsoft.com/office/drawing/2014/main" id="{C9833B42-2136-3F54-8C6E-B7752B4091E6}"/>
              </a:ext>
            </a:extLst>
          </p:cNvPr>
          <p:cNvSpPr>
            <a:spLocks noGrp="1"/>
          </p:cNvSpPr>
          <p:nvPr>
            <p:ph type="ftr" sz="quarter" idx="10"/>
          </p:nvPr>
        </p:nvSpPr>
        <p:spPr>
          <a:xfrm>
            <a:off x="0" y="4876006"/>
            <a:ext cx="8748464" cy="253460"/>
          </a:xfrm>
          <a:solidFill>
            <a:schemeClr val="bg1"/>
          </a:solidFill>
        </p:spPr>
        <p:txBody>
          <a:bodyPr/>
          <a:lstStyle/>
          <a:p>
            <a:r>
              <a:rPr lang="ru-RU" dirty="0"/>
              <a:t>ФКН, ОП Программная инженерия, 2025                                                                         Т.П. Тихонов, ВКР «</a:t>
            </a:r>
            <a:r>
              <a:rPr lang="ru-RU" sz="900" dirty="0">
                <a:solidFill>
                  <a:srgbClr val="0F2C68"/>
                </a:solidFill>
                <a:latin typeface="HSE Sans" panose="02000000000000000000" pitchFamily="50" charset="0"/>
              </a:rPr>
              <a:t>Мобильное приложение для симуляции работы авиадиспетчера</a:t>
            </a:r>
            <a:r>
              <a:rPr lang="ru-RU" dirty="0"/>
              <a:t>»</a:t>
            </a:r>
          </a:p>
        </p:txBody>
      </p:sp>
    </p:spTree>
    <p:extLst>
      <p:ext uri="{BB962C8B-B14F-4D97-AF65-F5344CB8AC3E}">
        <p14:creationId xmlns:p14="http://schemas.microsoft.com/office/powerpoint/2010/main" val="62390104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9A644AD1-4A1C-4582-80BF-B938D812A1FB}"/>
              </a:ext>
            </a:extLst>
          </p:cNvPr>
          <p:cNvSpPr>
            <a:spLocks noGrp="1"/>
          </p:cNvSpPr>
          <p:nvPr>
            <p:ph type="sldNum" sz="quarter" idx="2"/>
          </p:nvPr>
        </p:nvSpPr>
        <p:spPr/>
        <p:txBody>
          <a:bodyPr/>
          <a:lstStyle/>
          <a:p>
            <a:fld id="{86CB4B4D-7CA3-9044-876B-883B54F8677D}" type="slidenum">
              <a:rPr lang="ru-RU" smtClean="0"/>
              <a:pPr/>
              <a:t>7</a:t>
            </a:fld>
            <a:endParaRPr lang="ru-RU" dirty="0"/>
          </a:p>
        </p:txBody>
      </p:sp>
      <p:sp>
        <p:nvSpPr>
          <p:cNvPr id="3" name="Заголовок 2">
            <a:extLst>
              <a:ext uri="{FF2B5EF4-FFF2-40B4-BE49-F238E27FC236}">
                <a16:creationId xmlns:a16="http://schemas.microsoft.com/office/drawing/2014/main" id="{ED766566-BF8B-406B-A05B-D740AFFB9E0B}"/>
              </a:ext>
            </a:extLst>
          </p:cNvPr>
          <p:cNvSpPr>
            <a:spLocks noGrp="1"/>
          </p:cNvSpPr>
          <p:nvPr>
            <p:ph type="title"/>
          </p:nvPr>
        </p:nvSpPr>
        <p:spPr/>
        <p:txBody>
          <a:bodyPr>
            <a:normAutofit/>
          </a:bodyPr>
          <a:lstStyle/>
          <a:p>
            <a:r>
              <a:rPr lang="ru-RU" sz="2800" dirty="0">
                <a:solidFill>
                  <a:schemeClr val="bg1"/>
                </a:solidFill>
              </a:rPr>
              <a:t>АНАЛИЗ СУЩЕСТВУЮЩИХ АНАЛОГОВ</a:t>
            </a:r>
            <a:endParaRPr lang="ru-RU" dirty="0"/>
          </a:p>
        </p:txBody>
      </p:sp>
      <p:sp>
        <p:nvSpPr>
          <p:cNvPr id="4" name="Текст 3">
            <a:extLst>
              <a:ext uri="{FF2B5EF4-FFF2-40B4-BE49-F238E27FC236}">
                <a16:creationId xmlns:a16="http://schemas.microsoft.com/office/drawing/2014/main" id="{C011640F-BDFA-49D0-96C7-49C5D671BF38}"/>
              </a:ext>
            </a:extLst>
          </p:cNvPr>
          <p:cNvSpPr>
            <a:spLocks noGrp="1"/>
          </p:cNvSpPr>
          <p:nvPr>
            <p:ph type="body" idx="1"/>
          </p:nvPr>
        </p:nvSpPr>
        <p:spPr>
          <a:xfrm>
            <a:off x="251520" y="1131590"/>
            <a:ext cx="4104456" cy="3699410"/>
          </a:xfrm>
        </p:spPr>
        <p:txBody>
          <a:bodyPr>
            <a:normAutofit fontScale="85000" lnSpcReduction="20000"/>
          </a:bodyPr>
          <a:lstStyle/>
          <a:p>
            <a:r>
              <a:rPr lang="en-US" dirty="0" err="1"/>
              <a:t>AirPalette</a:t>
            </a:r>
            <a:r>
              <a:rPr lang="en-US" dirty="0"/>
              <a:t> </a:t>
            </a:r>
            <a:r>
              <a:rPr lang="ru-RU" dirty="0"/>
              <a:t>и </a:t>
            </a:r>
            <a:r>
              <a:rPr lang="en-US" dirty="0"/>
              <a:t>Tower Simulator 3 </a:t>
            </a:r>
            <a:r>
              <a:rPr lang="ru-RU" dirty="0"/>
              <a:t>ориентированы на профессионалов, но их сложность и высокая стоимость делают их недоступными для массовой аудитории.</a:t>
            </a:r>
          </a:p>
          <a:p>
            <a:r>
              <a:rPr lang="en-US" dirty="0" err="1"/>
              <a:t>OpenScope.io</a:t>
            </a:r>
            <a:r>
              <a:rPr lang="en-US" dirty="0"/>
              <a:t> </a:t>
            </a:r>
            <a:r>
              <a:rPr lang="ru-RU" dirty="0"/>
              <a:t>и </a:t>
            </a:r>
            <a:r>
              <a:rPr lang="en-US" dirty="0"/>
              <a:t>ATC-</a:t>
            </a:r>
            <a:r>
              <a:rPr lang="en-US" dirty="0" err="1"/>
              <a:t>Sim.com</a:t>
            </a:r>
            <a:r>
              <a:rPr lang="en-US" dirty="0"/>
              <a:t> </a:t>
            </a:r>
            <a:r>
              <a:rPr lang="ru-RU" dirty="0"/>
              <a:t>предлагают простые браузерные симуляторы, которые привлекают авиационных энтузиастов, но ограничены по функционалу.</a:t>
            </a:r>
          </a:p>
          <a:p>
            <a:r>
              <a:rPr lang="ru-RU" dirty="0"/>
              <a:t>Казуальные мобильные игры подходят для легкого времяпрепровождения, но не удовлетворяют запросы серьезных игроков или энтузиастов.</a:t>
            </a:r>
          </a:p>
          <a:p>
            <a:r>
              <a:rPr lang="en-US" dirty="0"/>
              <a:t>Touch Dispatch </a:t>
            </a:r>
            <a:r>
              <a:rPr lang="ru-RU" dirty="0"/>
              <a:t>занимает нишу между профессиональными симуляторами и простыми мобильными играми, предлагая реалистичные сценарии и гибкий "Песочница" режим для широкой аудитории, особенно на мобильных устройствах, что делает его уникальным решением на рынке.</a:t>
            </a:r>
          </a:p>
        </p:txBody>
      </p:sp>
      <p:pic>
        <p:nvPicPr>
          <p:cNvPr id="5122" name="Picture 2">
            <a:extLst>
              <a:ext uri="{FF2B5EF4-FFF2-40B4-BE49-F238E27FC236}">
                <a16:creationId xmlns:a16="http://schemas.microsoft.com/office/drawing/2014/main" id="{4E410578-6946-51EA-E060-A42E45D7E9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7844" y="1707654"/>
            <a:ext cx="4456156" cy="2506588"/>
          </a:xfrm>
          <a:prstGeom prst="rect">
            <a:avLst/>
          </a:prstGeom>
          <a:noFill/>
          <a:extLst>
            <a:ext uri="{909E8E84-426E-40DD-AFC4-6F175D3DCCD1}">
              <a14:hiddenFill xmlns:a14="http://schemas.microsoft.com/office/drawing/2010/main">
                <a:solidFill>
                  <a:srgbClr val="FFFFFF"/>
                </a:solidFill>
              </a14:hiddenFill>
            </a:ext>
          </a:extLst>
        </p:spPr>
      </p:pic>
      <p:sp>
        <p:nvSpPr>
          <p:cNvPr id="5" name="Нижний колонтитул 4">
            <a:extLst>
              <a:ext uri="{FF2B5EF4-FFF2-40B4-BE49-F238E27FC236}">
                <a16:creationId xmlns:a16="http://schemas.microsoft.com/office/drawing/2014/main" id="{8C313A34-B7E4-4BF2-A59B-7AE729265754}"/>
              </a:ext>
            </a:extLst>
          </p:cNvPr>
          <p:cNvSpPr>
            <a:spLocks noGrp="1"/>
          </p:cNvSpPr>
          <p:nvPr>
            <p:ph type="ftr" sz="quarter" idx="10"/>
          </p:nvPr>
        </p:nvSpPr>
        <p:spPr>
          <a:xfrm>
            <a:off x="0" y="4876006"/>
            <a:ext cx="8748464" cy="253460"/>
          </a:xfrm>
          <a:solidFill>
            <a:schemeClr val="bg1"/>
          </a:solidFill>
        </p:spPr>
        <p:txBody>
          <a:bodyPr/>
          <a:lstStyle/>
          <a:p>
            <a:r>
              <a:rPr lang="ru-RU" dirty="0"/>
              <a:t>ФКН, ОП Программная инженерия, 2025                                                                         Т.П. Тихонов, ВКР «</a:t>
            </a:r>
            <a:r>
              <a:rPr lang="ru-RU" sz="900" dirty="0">
                <a:solidFill>
                  <a:srgbClr val="0F2C68"/>
                </a:solidFill>
                <a:latin typeface="HSE Sans" panose="02000000000000000000" pitchFamily="50" charset="0"/>
              </a:rPr>
              <a:t>Мобильное приложение для симуляции работы авиадиспетчера</a:t>
            </a:r>
            <a:r>
              <a:rPr lang="ru-RU" dirty="0"/>
              <a:t>»</a:t>
            </a:r>
          </a:p>
        </p:txBody>
      </p:sp>
    </p:spTree>
    <p:extLst>
      <p:ext uri="{BB962C8B-B14F-4D97-AF65-F5344CB8AC3E}">
        <p14:creationId xmlns:p14="http://schemas.microsoft.com/office/powerpoint/2010/main" val="26889894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A48C7DFF-6619-4AFE-A652-D78E0D15C56E}"/>
              </a:ext>
            </a:extLst>
          </p:cNvPr>
          <p:cNvSpPr>
            <a:spLocks noGrp="1"/>
          </p:cNvSpPr>
          <p:nvPr>
            <p:ph type="sldNum" sz="quarter" idx="2"/>
          </p:nvPr>
        </p:nvSpPr>
        <p:spPr/>
        <p:txBody>
          <a:bodyPr/>
          <a:lstStyle/>
          <a:p>
            <a:fld id="{86CB4B4D-7CA3-9044-876B-883B54F8677D}" type="slidenum">
              <a:rPr lang="ru-RU" smtClean="0"/>
              <a:pPr/>
              <a:t>8</a:t>
            </a:fld>
            <a:endParaRPr lang="ru-RU" dirty="0"/>
          </a:p>
        </p:txBody>
      </p:sp>
      <p:sp>
        <p:nvSpPr>
          <p:cNvPr id="3" name="Заголовок 2">
            <a:extLst>
              <a:ext uri="{FF2B5EF4-FFF2-40B4-BE49-F238E27FC236}">
                <a16:creationId xmlns:a16="http://schemas.microsoft.com/office/drawing/2014/main" id="{61564BAC-8DC9-493D-AE78-4567A01CB9C5}"/>
              </a:ext>
            </a:extLst>
          </p:cNvPr>
          <p:cNvSpPr>
            <a:spLocks noGrp="1"/>
          </p:cNvSpPr>
          <p:nvPr>
            <p:ph type="title"/>
          </p:nvPr>
        </p:nvSpPr>
        <p:spPr/>
        <p:txBody>
          <a:bodyPr/>
          <a:lstStyle/>
          <a:p>
            <a:r>
              <a:rPr lang="ru-RU" dirty="0"/>
              <a:t>ЦЕЛЬ И ЗАДАЧИ ВКР</a:t>
            </a:r>
          </a:p>
        </p:txBody>
      </p:sp>
      <p:sp>
        <p:nvSpPr>
          <p:cNvPr id="4" name="Текст 3">
            <a:extLst>
              <a:ext uri="{FF2B5EF4-FFF2-40B4-BE49-F238E27FC236}">
                <a16:creationId xmlns:a16="http://schemas.microsoft.com/office/drawing/2014/main" id="{539A7C13-D654-440F-9BAA-CCC03AB18E07}"/>
              </a:ext>
            </a:extLst>
          </p:cNvPr>
          <p:cNvSpPr>
            <a:spLocks noGrp="1"/>
          </p:cNvSpPr>
          <p:nvPr>
            <p:ph type="body" idx="1"/>
          </p:nvPr>
        </p:nvSpPr>
        <p:spPr/>
        <p:txBody>
          <a:bodyPr>
            <a:normAutofit fontScale="92500" lnSpcReduction="10000"/>
          </a:bodyPr>
          <a:lstStyle/>
          <a:p>
            <a:r>
              <a:rPr lang="ru-RU" sz="2000" b="1" dirty="0"/>
              <a:t>Цель работы</a:t>
            </a:r>
            <a:br>
              <a:rPr lang="ru-RU" sz="2800" dirty="0"/>
            </a:br>
            <a:r>
              <a:rPr lang="ru-RU" sz="1600" dirty="0"/>
              <a:t>Разработать кроссплатформенный симулятор авиадиспетчера для устройств с сенсорным экраном, комбинирующий реалистичность и динамичность игры.</a:t>
            </a:r>
          </a:p>
          <a:p>
            <a:endParaRPr lang="ru-RU" sz="1600" dirty="0"/>
          </a:p>
          <a:p>
            <a:r>
              <a:rPr lang="ru-RU" sz="2000" b="1" dirty="0"/>
              <a:t>Задачи работы</a:t>
            </a:r>
          </a:p>
          <a:p>
            <a:pPr marL="228600" indent="-228600">
              <a:buFont typeface="+mj-lt"/>
              <a:buAutoNum type="arabicPeriod"/>
            </a:pPr>
            <a:r>
              <a:rPr lang="ru-RU" sz="1600" dirty="0"/>
              <a:t>Разработать интерфейс терминала игрового авиадиспетчера</a:t>
            </a:r>
          </a:p>
          <a:p>
            <a:pPr marL="228600" indent="-228600">
              <a:buFont typeface="+mj-lt"/>
              <a:buAutoNum type="arabicPeriod"/>
            </a:pPr>
            <a:r>
              <a:rPr lang="ru-RU" sz="1600" dirty="0"/>
              <a:t>Разработать ИИ-модель поведений самолетов в игре.</a:t>
            </a:r>
          </a:p>
          <a:p>
            <a:pPr marL="228600" indent="-228600">
              <a:buFont typeface="+mj-lt"/>
              <a:buAutoNum type="arabicPeriod"/>
            </a:pPr>
            <a:r>
              <a:rPr lang="ru-RU" sz="1600" dirty="0"/>
              <a:t>Разработать формат описания аэродромов и динамичность потока рейсов для игры.</a:t>
            </a:r>
          </a:p>
          <a:p>
            <a:pPr marL="228600" indent="-228600">
              <a:buFont typeface="+mj-lt"/>
              <a:buAutoNum type="arabicPeriod"/>
            </a:pPr>
            <a:r>
              <a:rPr lang="ru-RU" sz="1600" dirty="0"/>
              <a:t>Разработать набор уровней, моделирующих нештатные ситуации на основании реальных авиационных инцидентов.</a:t>
            </a:r>
          </a:p>
          <a:p>
            <a:pPr marL="228600" indent="-228600">
              <a:buFont typeface="+mj-lt"/>
              <a:buAutoNum type="arabicPeriod"/>
            </a:pPr>
            <a:r>
              <a:rPr lang="ru-RU" sz="1600" dirty="0"/>
              <a:t>Разработать Набор конфигураций, моделирующих уровень реалистичности игры.</a:t>
            </a:r>
          </a:p>
          <a:p>
            <a:pPr marL="228600" indent="-228600">
              <a:buFont typeface="+mj-lt"/>
              <a:buAutoNum type="arabicPeriod"/>
            </a:pPr>
            <a:r>
              <a:rPr lang="ru-RU" sz="1600" dirty="0"/>
              <a:t>Разработать режим «песочницы»</a:t>
            </a:r>
          </a:p>
          <a:p>
            <a:pPr marL="228600" indent="-228600">
              <a:buFont typeface="+mj-lt"/>
              <a:buAutoNum type="arabicPeriod"/>
            </a:pPr>
            <a:r>
              <a:rPr lang="ru-RU" sz="1600" dirty="0"/>
              <a:t>Разработать обучающий уровень</a:t>
            </a:r>
            <a:endParaRPr lang="ru-RU" dirty="0"/>
          </a:p>
        </p:txBody>
      </p:sp>
      <p:sp>
        <p:nvSpPr>
          <p:cNvPr id="5" name="Нижний колонтитул 4">
            <a:extLst>
              <a:ext uri="{FF2B5EF4-FFF2-40B4-BE49-F238E27FC236}">
                <a16:creationId xmlns:a16="http://schemas.microsoft.com/office/drawing/2014/main" id="{AC5F7850-37B7-B33A-1011-01EE247F1BBC}"/>
              </a:ext>
            </a:extLst>
          </p:cNvPr>
          <p:cNvSpPr>
            <a:spLocks noGrp="1"/>
          </p:cNvSpPr>
          <p:nvPr>
            <p:ph type="ftr" sz="quarter" idx="10"/>
          </p:nvPr>
        </p:nvSpPr>
        <p:spPr>
          <a:xfrm>
            <a:off x="0" y="4876006"/>
            <a:ext cx="8748464" cy="253460"/>
          </a:xfrm>
          <a:solidFill>
            <a:schemeClr val="bg1"/>
          </a:solidFill>
        </p:spPr>
        <p:txBody>
          <a:bodyPr/>
          <a:lstStyle/>
          <a:p>
            <a:r>
              <a:rPr lang="ru-RU" dirty="0"/>
              <a:t>ФКН, ОП Программная инженерия, 2025                                                                         Т.П. Тихонов, ВКР «</a:t>
            </a:r>
            <a:r>
              <a:rPr lang="ru-RU" sz="900" dirty="0">
                <a:solidFill>
                  <a:srgbClr val="0F2C68"/>
                </a:solidFill>
                <a:latin typeface="HSE Sans" panose="02000000000000000000" pitchFamily="50" charset="0"/>
              </a:rPr>
              <a:t>Мобильное приложение для симуляции работы авиадиспетчера</a:t>
            </a:r>
            <a:r>
              <a:rPr lang="ru-RU" dirty="0"/>
              <a:t>»</a:t>
            </a:r>
          </a:p>
        </p:txBody>
      </p:sp>
    </p:spTree>
    <p:extLst>
      <p:ext uri="{BB962C8B-B14F-4D97-AF65-F5344CB8AC3E}">
        <p14:creationId xmlns:p14="http://schemas.microsoft.com/office/powerpoint/2010/main" val="312558859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1132D522-7875-4B91-BB01-6A08C43D7358}"/>
              </a:ext>
            </a:extLst>
          </p:cNvPr>
          <p:cNvSpPr>
            <a:spLocks noGrp="1"/>
          </p:cNvSpPr>
          <p:nvPr>
            <p:ph type="sldNum" sz="quarter" idx="2"/>
          </p:nvPr>
        </p:nvSpPr>
        <p:spPr/>
        <p:txBody>
          <a:bodyPr/>
          <a:lstStyle/>
          <a:p>
            <a:fld id="{86CB4B4D-7CA3-9044-876B-883B54F8677D}" type="slidenum">
              <a:rPr lang="ru-RU" smtClean="0"/>
              <a:pPr/>
              <a:t>9</a:t>
            </a:fld>
            <a:endParaRPr lang="ru-RU" dirty="0"/>
          </a:p>
        </p:txBody>
      </p:sp>
      <p:sp>
        <p:nvSpPr>
          <p:cNvPr id="3" name="Заголовок 2">
            <a:extLst>
              <a:ext uri="{FF2B5EF4-FFF2-40B4-BE49-F238E27FC236}">
                <a16:creationId xmlns:a16="http://schemas.microsoft.com/office/drawing/2014/main" id="{9230AE30-BADD-4D97-8DCB-E24AA2595E4A}"/>
              </a:ext>
            </a:extLst>
          </p:cNvPr>
          <p:cNvSpPr>
            <a:spLocks noGrp="1"/>
          </p:cNvSpPr>
          <p:nvPr>
            <p:ph type="title"/>
          </p:nvPr>
        </p:nvSpPr>
        <p:spPr/>
        <p:txBody>
          <a:bodyPr>
            <a:normAutofit fontScale="90000"/>
          </a:bodyPr>
          <a:lstStyle/>
          <a:p>
            <a:r>
              <a:rPr lang="ru-RU" sz="2800" dirty="0">
                <a:solidFill>
                  <a:schemeClr val="bg1"/>
                </a:solidFill>
              </a:rPr>
              <a:t>ФУНКЦИОНАЛЬНЫЕ ТРЕБОВАНИЯ К ПРОГРАММЕ</a:t>
            </a:r>
            <a:endParaRPr lang="ru-RU" dirty="0"/>
          </a:p>
        </p:txBody>
      </p:sp>
      <p:sp>
        <p:nvSpPr>
          <p:cNvPr id="4" name="Текст 3">
            <a:extLst>
              <a:ext uri="{FF2B5EF4-FFF2-40B4-BE49-F238E27FC236}">
                <a16:creationId xmlns:a16="http://schemas.microsoft.com/office/drawing/2014/main" id="{A80192D5-9347-4926-908B-44A8450A01E3}"/>
              </a:ext>
            </a:extLst>
          </p:cNvPr>
          <p:cNvSpPr>
            <a:spLocks noGrp="1"/>
          </p:cNvSpPr>
          <p:nvPr>
            <p:ph type="body" idx="1"/>
          </p:nvPr>
        </p:nvSpPr>
        <p:spPr>
          <a:xfrm>
            <a:off x="251520" y="1131590"/>
            <a:ext cx="3672408" cy="3699410"/>
          </a:xfrm>
        </p:spPr>
        <p:txBody>
          <a:bodyPr>
            <a:normAutofit fontScale="77500" lnSpcReduction="20000"/>
          </a:bodyPr>
          <a:lstStyle/>
          <a:p>
            <a:r>
              <a:rPr lang="ru-RU" dirty="0"/>
              <a:t>Программа должна обеспечивать следующий набор функций:</a:t>
            </a:r>
          </a:p>
          <a:p>
            <a:endParaRPr lang="ru-RU" dirty="0"/>
          </a:p>
          <a:p>
            <a:r>
              <a:rPr lang="ru-RU" dirty="0"/>
              <a:t>•	Управление воздушным движением в режиме реального времени.</a:t>
            </a:r>
          </a:p>
          <a:p>
            <a:endParaRPr lang="ru-RU" dirty="0"/>
          </a:p>
          <a:p>
            <a:r>
              <a:rPr lang="ru-RU" dirty="0"/>
              <a:t>•	Поддержка различных сценарных уровней на основе реальных инцидентов.</a:t>
            </a:r>
          </a:p>
          <a:p>
            <a:endParaRPr lang="ru-RU" dirty="0"/>
          </a:p>
          <a:p>
            <a:r>
              <a:rPr lang="ru-RU" dirty="0"/>
              <a:t>•	Свободный режим игры (режим "Песочницы") с настройками аэропортов и условий.</a:t>
            </a:r>
          </a:p>
          <a:p>
            <a:endParaRPr lang="ru-RU" dirty="0"/>
          </a:p>
          <a:p>
            <a:r>
              <a:rPr lang="ru-RU" dirty="0"/>
              <a:t>•	Реализация взлетов, посадок, руления и других действий самолетов.</a:t>
            </a:r>
          </a:p>
          <a:p>
            <a:endParaRPr lang="ru-RU" dirty="0"/>
          </a:p>
          <a:p>
            <a:r>
              <a:rPr lang="ru-RU" dirty="0"/>
              <a:t>•	Реалистичное взаимодействие между диспетчерами и экипажами самолетов с элементами коммуникации.</a:t>
            </a:r>
          </a:p>
          <a:p>
            <a:endParaRPr lang="ru-RU" dirty="0"/>
          </a:p>
        </p:txBody>
      </p:sp>
      <p:pic>
        <p:nvPicPr>
          <p:cNvPr id="6146" name="Picture 2">
            <a:extLst>
              <a:ext uri="{FF2B5EF4-FFF2-40B4-BE49-F238E27FC236}">
                <a16:creationId xmlns:a16="http://schemas.microsoft.com/office/drawing/2014/main" id="{F0702ADE-BAAC-A703-35C5-685DFD0D7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7" y="1592513"/>
            <a:ext cx="4788024" cy="2214461"/>
          </a:xfrm>
          <a:prstGeom prst="rect">
            <a:avLst/>
          </a:prstGeom>
          <a:noFill/>
          <a:extLst>
            <a:ext uri="{909E8E84-426E-40DD-AFC4-6F175D3DCCD1}">
              <a14:hiddenFill xmlns:a14="http://schemas.microsoft.com/office/drawing/2010/main">
                <a:solidFill>
                  <a:srgbClr val="FFFFFF"/>
                </a:solidFill>
              </a14:hiddenFill>
            </a:ext>
          </a:extLst>
        </p:spPr>
      </p:pic>
      <p:sp>
        <p:nvSpPr>
          <p:cNvPr id="5" name="Нижний колонтитул 4">
            <a:extLst>
              <a:ext uri="{FF2B5EF4-FFF2-40B4-BE49-F238E27FC236}">
                <a16:creationId xmlns:a16="http://schemas.microsoft.com/office/drawing/2014/main" id="{766CBB72-6AB6-F55A-93BE-45486E234FD9}"/>
              </a:ext>
            </a:extLst>
          </p:cNvPr>
          <p:cNvSpPr>
            <a:spLocks noGrp="1"/>
          </p:cNvSpPr>
          <p:nvPr>
            <p:ph type="ftr" sz="quarter" idx="10"/>
          </p:nvPr>
        </p:nvSpPr>
        <p:spPr>
          <a:xfrm>
            <a:off x="0" y="4876006"/>
            <a:ext cx="8748464" cy="253460"/>
          </a:xfrm>
          <a:solidFill>
            <a:schemeClr val="bg1"/>
          </a:solidFill>
        </p:spPr>
        <p:txBody>
          <a:bodyPr/>
          <a:lstStyle/>
          <a:p>
            <a:r>
              <a:rPr lang="ru-RU" dirty="0"/>
              <a:t>ФКН, ОП Программная инженерия, 2025                                                                         Т.П. Тихонов, ВКР «</a:t>
            </a:r>
            <a:r>
              <a:rPr lang="ru-RU" sz="900" dirty="0">
                <a:solidFill>
                  <a:srgbClr val="0F2C68"/>
                </a:solidFill>
                <a:latin typeface="HSE Sans" panose="02000000000000000000" pitchFamily="50" charset="0"/>
              </a:rPr>
              <a:t>Мобильное приложение для симуляции работы авиадиспетчера</a:t>
            </a:r>
            <a:r>
              <a:rPr lang="ru-RU" dirty="0"/>
              <a:t>»</a:t>
            </a:r>
          </a:p>
        </p:txBody>
      </p:sp>
    </p:spTree>
    <p:extLst>
      <p:ext uri="{BB962C8B-B14F-4D97-AF65-F5344CB8AC3E}">
        <p14:creationId xmlns:p14="http://schemas.microsoft.com/office/powerpoint/2010/main" val="86902518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ВКР">
      <a:majorFont>
        <a:latin typeface="Arial"/>
        <a:ea typeface=""/>
        <a:cs typeface=""/>
      </a:majorFont>
      <a:minorFont>
        <a:latin typeface="Segoe UI"/>
        <a:ea typeface=""/>
        <a:cs typeface=""/>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План презентации защиты темы ВКР 2022-2023.potx" id="{8470BC3F-81D4-40FE-B16B-9CD687144F70}" vid="{5964C89A-9932-437A-BD8D-891589EB1B2C}"/>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856</TotalTime>
  <Words>1384</Words>
  <Application>Microsoft Office PowerPoint</Application>
  <PresentationFormat>Экран (16:9)</PresentationFormat>
  <Paragraphs>193</Paragraphs>
  <Slides>14</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14</vt:i4>
      </vt:variant>
    </vt:vector>
  </HeadingPairs>
  <TitlesOfParts>
    <vt:vector size="21" baseType="lpstr">
      <vt:lpstr>Arial</vt:lpstr>
      <vt:lpstr>Calibri Light</vt:lpstr>
      <vt:lpstr>Consolas</vt:lpstr>
      <vt:lpstr>Helvetica Neue</vt:lpstr>
      <vt:lpstr>HSE Sans</vt:lpstr>
      <vt:lpstr>Segoe UI</vt:lpstr>
      <vt:lpstr>White</vt:lpstr>
      <vt:lpstr>Презентация PowerPoint</vt:lpstr>
      <vt:lpstr>ОСНОВНЫЕ ПОНЯТИЯ, ОПРЕДЕЛЕНИЯ, ТЕРМИНЫ</vt:lpstr>
      <vt:lpstr>Почему симулятор на мобильные устройства?</vt:lpstr>
      <vt:lpstr>АКТУАЛЬНОСТЬ РАБОТЫ</vt:lpstr>
      <vt:lpstr>ТЕКУЩЕЕ СОСТОЯНИЕ ПРОБЛЕМЫ</vt:lpstr>
      <vt:lpstr>АНАЛИЗ СУЩЕСТВУЮЩИХ РЕШЕНИЙ</vt:lpstr>
      <vt:lpstr>АНАЛИЗ СУЩЕСТВУЮЩИХ АНАЛОГОВ</vt:lpstr>
      <vt:lpstr>ЦЕЛЬ И ЗАДАЧИ ВКР</vt:lpstr>
      <vt:lpstr>ФУНКЦИОНАЛЬНЫЕ ТРЕБОВАНИЯ К ПРОГРАММЕ</vt:lpstr>
      <vt:lpstr>ТЕХНОЛОГИИ И ИНСТРУМЕНТЫ РЕАЛИЗАЦИИ</vt:lpstr>
      <vt:lpstr>ОЖИДАЕМЫЕ РЕЗУЛЬТАТЫ</vt:lpstr>
      <vt:lpstr>ТЕКУЩИЙ ПРОГРЕСС</vt:lpstr>
      <vt:lpstr>СПИСОК ИСПОЛЬЗОВАННЫХ ИСТОЧНИКОВ</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Защита темы ВКР 2021</dc:title>
  <dc:creator>salebedev@hse.ru</dc:creator>
  <cp:keywords>ГИА на ПИ ФКН</cp:keywords>
  <cp:lastModifiedBy>Тимофей Тихонов</cp:lastModifiedBy>
  <cp:revision>65</cp:revision>
  <dcterms:modified xsi:type="dcterms:W3CDTF">2025-02-03T20:34:23Z</dcterms:modified>
</cp:coreProperties>
</file>