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23"/>
  </p:notesMasterIdLst>
  <p:sldIdLst>
    <p:sldId id="271" r:id="rId5"/>
    <p:sldId id="272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303" r:id="rId14"/>
    <p:sldId id="306" r:id="rId15"/>
    <p:sldId id="308" r:id="rId16"/>
    <p:sldId id="309" r:id="rId17"/>
    <p:sldId id="310" r:id="rId18"/>
    <p:sldId id="312" r:id="rId19"/>
    <p:sldId id="313" r:id="rId20"/>
    <p:sldId id="301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  <p:cmAuthor id="2" name="Лебедев Сергей Аркадьевич" initials="ЛСА" lastIdx="4" clrIdx="1">
    <p:extLst>
      <p:ext uri="{19B8F6BF-5375-455C-9EA6-DF929625EA0E}">
        <p15:presenceInfo xmlns:p15="http://schemas.microsoft.com/office/powerpoint/2012/main" userId="S-1-5-21-3674890872-1406439013-3720264777-48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2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8" y="56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4/30/25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0899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595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29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281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0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0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3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50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75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25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28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19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89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46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29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ptikhonov@edu.hse.r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18915" y="2371568"/>
            <a:ext cx="5606142" cy="2202480"/>
          </a:xfrm>
        </p:spPr>
        <p:txBody>
          <a:bodyPr numCol="2">
            <a:normAutofit/>
          </a:bodyPr>
          <a:lstStyle/>
          <a:p>
            <a:pPr algn="r"/>
            <a:br>
              <a:rPr lang="ru-RU" sz="1400" dirty="0"/>
            </a:br>
            <a:endParaRPr lang="ru-RU" sz="1400" dirty="0"/>
          </a:p>
          <a:p>
            <a:pPr algn="r"/>
            <a:endParaRPr lang="ru-RU" sz="1400" dirty="0"/>
          </a:p>
          <a:p>
            <a:pPr algn="r"/>
            <a:endParaRPr lang="ru-RU" sz="1400" dirty="0"/>
          </a:p>
          <a:p>
            <a:pPr algn="r"/>
            <a:r>
              <a:rPr lang="en-US" sz="1400" dirty="0"/>
              <a:t>&gt;</a:t>
            </a:r>
            <a:endParaRPr lang="ru-RU" sz="1400" dirty="0"/>
          </a:p>
          <a:p>
            <a:pPr algn="r"/>
            <a:endParaRPr lang="ru-RU" sz="1400" dirty="0"/>
          </a:p>
          <a:p>
            <a:pPr algn="r"/>
            <a:endParaRPr lang="ru-RU" sz="1400" dirty="0"/>
          </a:p>
          <a:p>
            <a:pPr algn="r"/>
            <a:endParaRPr lang="ru-RU" sz="1400" dirty="0"/>
          </a:p>
        </p:txBody>
      </p:sp>
      <p:sp>
        <p:nvSpPr>
          <p:cNvPr id="12" name="Очень крутой…">
            <a:extLst>
              <a:ext uri="{FF2B5EF4-FFF2-40B4-BE49-F238E27FC236}">
                <a16:creationId xmlns:a16="http://schemas.microsoft.com/office/drawing/2014/main" id="{96F3EA04-6D2C-7BFA-70E3-2635FCB95FB3}"/>
              </a:ext>
            </a:extLst>
          </p:cNvPr>
          <p:cNvSpPr txBox="1"/>
          <p:nvPr/>
        </p:nvSpPr>
        <p:spPr>
          <a:xfrm>
            <a:off x="1177551" y="2056947"/>
            <a:ext cx="5643508" cy="145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b"/>
          <a:lstStyle/>
          <a:p>
            <a:pPr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18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</a:p>
          <a:p>
            <a:pPr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1800" dirty="0">
                <a:solidFill>
                  <a:srgbClr val="0F2C68"/>
                </a:solidFill>
                <a:latin typeface="HSE Sans" panose="02000000000000000000" pitchFamily="50" charset="0"/>
              </a:rPr>
              <a:t>Mobile Application for Simulating the Work of an Air Traffic Controller</a:t>
            </a:r>
          </a:p>
        </p:txBody>
      </p:sp>
      <p:sp>
        <p:nvSpPr>
          <p:cNvPr id="13" name="Название подразделения,  лаборатории, факультета и т.д.">
            <a:extLst>
              <a:ext uri="{FF2B5EF4-FFF2-40B4-BE49-F238E27FC236}">
                <a16:creationId xmlns:a16="http://schemas.microsoft.com/office/drawing/2014/main" id="{2692A212-130A-71D6-AED3-27BD5E56A646}"/>
              </a:ext>
            </a:extLst>
          </p:cNvPr>
          <p:cNvSpPr txBox="1"/>
          <p:nvPr/>
        </p:nvSpPr>
        <p:spPr>
          <a:xfrm>
            <a:off x="1177551" y="3660342"/>
            <a:ext cx="6912765" cy="26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1350" dirty="0">
                <a:solidFill>
                  <a:srgbClr val="0F2C68"/>
                </a:solidFill>
                <a:latin typeface="HSE Sans" panose="02000000000000000000" pitchFamily="50" charset="0"/>
              </a:rPr>
              <a:t>Проектная ВКР</a:t>
            </a:r>
            <a:endParaRPr sz="1350" dirty="0">
              <a:solidFill>
                <a:srgbClr val="0F2C68"/>
              </a:solidFill>
              <a:latin typeface="HSE Sans" panose="02000000000000000000" pitchFamily="50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DAF45FF-2622-C21C-93CC-109FBA8E882B}"/>
              </a:ext>
            </a:extLst>
          </p:cNvPr>
          <p:cNvSpPr txBox="1">
            <a:spLocks/>
          </p:cNvSpPr>
          <p:nvPr/>
        </p:nvSpPr>
        <p:spPr>
          <a:xfrm>
            <a:off x="8164791" y="3791267"/>
            <a:ext cx="3088723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617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1061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1506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1950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2395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2839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3284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3728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4173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algn="r" hangingPunct="1">
              <a:spcBef>
                <a:spcPts val="0"/>
              </a:spcBef>
              <a:buNone/>
            </a:pPr>
            <a:r>
              <a:rPr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Выполнил студент группы </a:t>
            </a:r>
            <a:r>
              <a:rPr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БПИ212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образовательной программы 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09.03.04 «Программная инженерия»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Тихонов Тимофей Павлович</a:t>
            </a:r>
          </a:p>
          <a:p>
            <a:pPr marL="0" indent="0" algn="r" hangingPunct="1">
              <a:spcBef>
                <a:spcPts val="0"/>
              </a:spcBef>
              <a:buNone/>
            </a:pPr>
            <a:endParaRPr kumimoji="1" lang="ru-RU" sz="1200" dirty="0">
              <a:solidFill>
                <a:srgbClr val="FF0000"/>
              </a:solidFill>
              <a:latin typeface="HSE Sans" panose="02000000000000000000" pitchFamily="50" charset="0"/>
              <a:cs typeface="Arial" panose="020B0604020202020204" pitchFamily="34" charset="0"/>
            </a:endParaRP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Руководитель: 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Совладелец и продуктовый директор 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студий Винторог и </a:t>
            </a:r>
            <a:r>
              <a:rPr kumimoji="1" lang="en-US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Contrast Games,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преподаватель департамента программной инженерии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Поздняков Денис Алексеевич</a:t>
            </a:r>
          </a:p>
          <a:p>
            <a:pPr marL="0" indent="0" algn="r" hangingPunct="1">
              <a:spcBef>
                <a:spcPts val="0"/>
              </a:spcBef>
              <a:buNone/>
            </a:pPr>
            <a:endParaRPr kumimoji="1" lang="ru-RU" sz="825" dirty="0">
              <a:solidFill>
                <a:srgbClr val="FF0000"/>
              </a:solidFill>
              <a:latin typeface="HSE Sans" panose="020000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Архитектура приложения/системы/сервиса (схема системы, проект, диаграммы и т.п.)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2189830" y="2715776"/>
            <a:ext cx="7948291" cy="2501411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Отражается архитектура программной системы в любом из известных архитектурных шаблонов.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схеме надо показать крупно последовательность работы программы. Выделите, где используются библиотеки.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может быть карта процессов, системный ландшафт, 4-х контекстная диаграмма, пользовательские сценарии, сценарии взаимодействия подсистем в системе.</a:t>
            </a: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Используйте известные нотации для описания.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САМОЕ ГЛАВНОЕ: выделите те компоненты, разработку которых реализовали именно ВЫ!!!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Самый частый вопрос на защите после вашего доклада, в котором вы рассказываете о методах, алгоритмах, потом об использованных библиотеках: «А что же сделали именно вы?», «Какой Ваш вклад в разработанное решение?»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6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sz="2800" dirty="0"/>
              <a:t>Входные и выходные данные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EB57708B-E4AC-644D-378D-0BCE17F0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/>
          </a:bodyPr>
          <a:lstStyle/>
          <a:p>
            <a:r>
              <a:rPr lang="ru-RU" sz="1800" dirty="0" err="1"/>
              <a:t>Векторение</a:t>
            </a:r>
            <a:r>
              <a:rPr lang="ru-RU" sz="1800" dirty="0"/>
              <a:t> самолетов непосредственно нажатием и проведении пути на карте</a:t>
            </a:r>
          </a:p>
          <a:p>
            <a:endParaRPr lang="ru-RU" sz="1800" dirty="0"/>
          </a:p>
          <a:p>
            <a:r>
              <a:rPr lang="ru-RU" sz="1800" dirty="0"/>
              <a:t>Команды по высоте и взлету отдаются на контрольной панели</a:t>
            </a:r>
          </a:p>
          <a:p>
            <a:endParaRPr lang="ru-RU" sz="1800" dirty="0"/>
          </a:p>
          <a:p>
            <a:r>
              <a:rPr lang="ru-RU" sz="1800" dirty="0"/>
              <a:t>Под каждым экземпляром рейса на контрольной панели есть статусная строка с информацией о борте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86A043-F989-6FC9-6F6F-800F2032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32" y="1629139"/>
            <a:ext cx="3136900" cy="1346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244D2E-BE36-9349-1C67-FFF92F4E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82" y="3429000"/>
            <a:ext cx="38798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Особенности программной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EFE33116-F0B2-B975-A253-375FA152E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Документация </a:t>
            </a:r>
            <a:r>
              <a:rPr lang="en-US" sz="1800" dirty="0"/>
              <a:t>Flame</a:t>
            </a:r>
            <a:r>
              <a:rPr lang="ru-RU" sz="1800" dirty="0"/>
              <a:t> крайне</a:t>
            </a:r>
            <a:r>
              <a:rPr lang="en-US" sz="1800" dirty="0"/>
              <a:t> </a:t>
            </a:r>
            <a:r>
              <a:rPr lang="ru-RU" sz="1800" dirty="0"/>
              <a:t>слаба, нужной механики </a:t>
            </a:r>
            <a:r>
              <a:rPr lang="ru-RU" sz="1800" dirty="0" err="1"/>
              <a:t>векторения</a:t>
            </a:r>
            <a:r>
              <a:rPr lang="ru-RU" sz="1800" dirty="0"/>
              <a:t> он не предоставлял, пришлось разрабатывать ее самостоятельно. В остальном обучении проходило на примерах в открытом доступе.</a:t>
            </a:r>
          </a:p>
          <a:p>
            <a:endParaRPr lang="ru-RU" sz="1800" dirty="0"/>
          </a:p>
          <a:p>
            <a:r>
              <a:rPr lang="ru-RU" sz="1800" dirty="0"/>
              <a:t>Количество уникальных проектов на </a:t>
            </a:r>
            <a:r>
              <a:rPr lang="en-US" sz="1800" dirty="0"/>
              <a:t>Flame </a:t>
            </a:r>
            <a:r>
              <a:rPr lang="ru-RU" sz="1800" dirty="0"/>
              <a:t>крайне мало и представляют из себя либо </a:t>
            </a:r>
            <a:r>
              <a:rPr lang="ru-RU" sz="1800" dirty="0" err="1"/>
              <a:t>платформер</a:t>
            </a:r>
            <a:r>
              <a:rPr lang="ru-RU" sz="1800" dirty="0"/>
              <a:t>, либо 2</a:t>
            </a:r>
            <a:r>
              <a:rPr lang="en-US" sz="1800" dirty="0"/>
              <a:t>d-</a:t>
            </a:r>
            <a:r>
              <a:rPr lang="en-US" sz="1800" dirty="0" err="1"/>
              <a:t>rpg</a:t>
            </a:r>
            <a:r>
              <a:rPr lang="en-US" sz="1800" dirty="0"/>
              <a:t> </a:t>
            </a:r>
            <a:r>
              <a:rPr lang="ru-RU" sz="1800" dirty="0"/>
              <a:t>с видом сверху.</a:t>
            </a:r>
          </a:p>
          <a:p>
            <a:endParaRPr lang="ru-RU" sz="1800" dirty="0"/>
          </a:p>
          <a:p>
            <a:r>
              <a:rPr lang="en-US" sz="1800" dirty="0"/>
              <a:t>GPT </a:t>
            </a:r>
            <a:r>
              <a:rPr lang="ru-RU" sz="1800" dirty="0"/>
              <a:t>модели крайне слабы с контекстом и не предоставляют никакой помощи.</a:t>
            </a:r>
          </a:p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E224BB-EDE3-9B47-8ECC-19EFB7EF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92" y="1447790"/>
            <a:ext cx="2252150" cy="4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1145941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Вычислительный эксперимент</a:t>
            </a:r>
            <a:br>
              <a:rPr lang="ru-RU" sz="2800" dirty="0"/>
            </a:br>
            <a:r>
              <a:rPr lang="ru-RU" sz="2800" dirty="0"/>
              <a:t>или</a:t>
            </a:r>
            <a:br>
              <a:rPr lang="ru-RU" sz="2800" dirty="0"/>
            </a:br>
            <a:r>
              <a:rPr lang="ru-RU" sz="2800" dirty="0"/>
              <a:t>Оценивание качества работы ХХХ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3182816" y="3288323"/>
            <a:ext cx="5659077" cy="171784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ОПИСАНИЕ МЕТОДИКИ ИССЛЕДОВАНИЙ, экспериментов и прочее (для исследовательских проектов)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План эксперимента.</a:t>
            </a: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Исходные данные для проведения эксперимента.</a:t>
            </a: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Выходные данные эксперимента, методика их обработки, метрики, с чем сравниваются полученные результаты и прочее.</a:t>
            </a:r>
          </a:p>
        </p:txBody>
      </p:sp>
    </p:spTree>
    <p:extLst>
      <p:ext uri="{BB962C8B-B14F-4D97-AF65-F5344CB8AC3E}">
        <p14:creationId xmlns:p14="http://schemas.microsoft.com/office/powerpoint/2010/main" val="56970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результаты работы (демонстрация)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5D847A-880B-E0C3-0350-DE7510B4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" y="2382983"/>
            <a:ext cx="5627715" cy="34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/>
              <a:t>Практическая значимость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A600A-7593-734E-1EED-41AC27B755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Кроссплатформенная игра </a:t>
            </a:r>
            <a:r>
              <a:rPr lang="en-US" sz="2000" dirty="0"/>
              <a:t>“Touch Dispatch”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Ценность проекта</a:t>
            </a:r>
            <a:r>
              <a:rPr lang="en-US" sz="2000" dirty="0"/>
              <a:t>: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Первый подобный проект от российских разработчиков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Первый подобный проект на этом технологическом </a:t>
            </a:r>
            <a:r>
              <a:rPr lang="ru-RU" sz="2000" dirty="0" err="1"/>
              <a:t>стэке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Первый проект, доступный на мобильных устройствах</a:t>
            </a:r>
            <a:r>
              <a:rPr lang="en-US" sz="2000" dirty="0"/>
              <a:t> </a:t>
            </a:r>
            <a:r>
              <a:rPr lang="ru-RU" sz="2000" dirty="0"/>
              <a:t>офлайн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Ведутся переговоры о добавлении на страницу фреймворка</a:t>
            </a:r>
          </a:p>
          <a:p>
            <a:endParaRPr lang="ru-RU" sz="2000" dirty="0"/>
          </a:p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C57A1-C584-E031-E690-3143F46E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2282841"/>
            <a:ext cx="5627715" cy="34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/>
              <a:t>Пути дальнейшего развития Вашей работы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3B961553-92A2-792E-87B3-EE0541BEB1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/>
          </a:bodyPr>
          <a:lstStyle/>
          <a:p>
            <a:r>
              <a:rPr lang="ru-RU" sz="2000" dirty="0"/>
              <a:t>Увеличение реалистичности</a:t>
            </a:r>
          </a:p>
          <a:p>
            <a:r>
              <a:rPr lang="ru-RU" sz="2000" dirty="0"/>
              <a:t>Добавление реальных аэродромов и создание более подробной карты мира</a:t>
            </a:r>
          </a:p>
          <a:p>
            <a:r>
              <a:rPr lang="ru-RU" sz="2000" dirty="0"/>
              <a:t>Разделение на уровни взаимодействия с вышками</a:t>
            </a:r>
          </a:p>
          <a:p>
            <a:r>
              <a:rPr lang="ru-RU" sz="2000" dirty="0"/>
              <a:t>Улучшение физики движения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395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92240"/>
            <a:ext cx="10935543" cy="316121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Управление воздушным движением на воздушных трассах и местных воздушных линиях : учеб. пособие / сост. Д. А. </a:t>
            </a:r>
            <a:r>
              <a:rPr lang="ru-RU" dirty="0" err="1"/>
              <a:t>Князевский</a:t>
            </a:r>
            <a:r>
              <a:rPr lang="ru-RU" dirty="0"/>
              <a:t>, М. В. </a:t>
            </a:r>
            <a:r>
              <a:rPr lang="ru-RU" dirty="0" err="1"/>
              <a:t>Стионов</a:t>
            </a:r>
            <a:r>
              <a:rPr lang="ru-RU" dirty="0"/>
              <a:t>. - Ульяновск : УВАУ ГА(И), 2010. - 68 с.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Flutter. </a:t>
            </a:r>
            <a:r>
              <a:rPr lang="ru-RU" dirty="0"/>
              <a:t>Официальная документация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Flame. </a:t>
            </a:r>
            <a:r>
              <a:rPr lang="ru-RU" dirty="0"/>
              <a:t>Официальная документация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docs.flame-engine.org</a:t>
            </a:r>
            <a:r>
              <a:rPr lang="en-US" dirty="0"/>
              <a:t>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Dart SDK // [</a:t>
            </a:r>
            <a:r>
              <a:rPr lang="ru-RU" dirty="0"/>
              <a:t>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dart.dev</a:t>
            </a:r>
            <a:r>
              <a:rPr lang="en-US" dirty="0"/>
              <a:t>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Supabase</a:t>
            </a:r>
            <a:r>
              <a:rPr lang="en-US" dirty="0"/>
              <a:t>. </a:t>
            </a:r>
            <a:r>
              <a:rPr lang="ru-RU" dirty="0"/>
              <a:t>Документация по аналитике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supabase.com</a:t>
            </a:r>
            <a:r>
              <a:rPr lang="en-US" dirty="0"/>
              <a:t>/docs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ICAO. </a:t>
            </a:r>
            <a:r>
              <a:rPr lang="ru-RU" dirty="0"/>
              <a:t>Официальные документы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www.icao.int</a:t>
            </a:r>
            <a:r>
              <a:rPr lang="en-US" dirty="0"/>
              <a:t>/publications/pages/doc-</a:t>
            </a:r>
            <a:r>
              <a:rPr lang="en-US" dirty="0" err="1"/>
              <a:t>series.aspx</a:t>
            </a:r>
            <a:r>
              <a:rPr lang="en-US" dirty="0"/>
              <a:t>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Федеральные авиационные правила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favt.gov.ru</a:t>
            </a:r>
            <a:r>
              <a:rPr lang="en-US" dirty="0"/>
              <a:t>/</a:t>
            </a:r>
            <a:r>
              <a:rPr lang="en-US" dirty="0" err="1"/>
              <a:t>dokumenty-federalnye-pravila</a:t>
            </a:r>
            <a:r>
              <a:rPr lang="en-US" dirty="0"/>
              <a:t>/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Стандарты по авиабезопасности (</a:t>
            </a:r>
            <a:r>
              <a:rPr lang="en-US" dirty="0"/>
              <a:t>IATA) // [</a:t>
            </a:r>
            <a:r>
              <a:rPr lang="ru-RU" dirty="0"/>
              <a:t>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www.iata.org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/publications/standards-manuals/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Git. </a:t>
            </a:r>
            <a:r>
              <a:rPr lang="ru-RU" dirty="0"/>
              <a:t>Документация по системе контроля версий // [Электронный ресурс]. Режим доступа: </a:t>
            </a:r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/doc (</a:t>
            </a:r>
            <a:r>
              <a:rPr lang="ru-RU" dirty="0"/>
              <a:t>Дата обращения: 11.11.2024)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55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2014718"/>
            <a:ext cx="11156159" cy="77702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C43CB66B-7797-423D-A478-A598D0BB8D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0611" y="2812854"/>
            <a:ext cx="4226729" cy="221916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</a:p>
          <a:p>
            <a:pPr algn="ctr"/>
            <a:r>
              <a:rPr lang="ru-RU" sz="2000" dirty="0"/>
              <a:t>Тихонов Тимофей Павлович, </a:t>
            </a:r>
            <a:r>
              <a:rPr lang="en-US" sz="2000" dirty="0">
                <a:hlinkClick r:id="rId2"/>
              </a:rPr>
              <a:t>tptikhonov@edu.hse.ru</a:t>
            </a:r>
            <a:endParaRPr lang="ru-RU" sz="2000" dirty="0"/>
          </a:p>
          <a:p>
            <a:pPr algn="ctr"/>
            <a:endParaRPr lang="en-US" sz="20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2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Симулятор авиадиспетчера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06511"/>
            <a:ext cx="4938285" cy="3393234"/>
          </a:xfrm>
        </p:spPr>
        <p:txBody>
          <a:bodyPr>
            <a:normAutofit fontScale="92500" lnSpcReduction="10000"/>
          </a:bodyPr>
          <a:lstStyle/>
          <a:p>
            <a:r>
              <a:rPr lang="ru-RU" sz="1600" i="1" dirty="0"/>
              <a:t>Цель – реализовать казуальный симулятор терминала авиадиспетчера доступный офлайн на мобильных устройствах</a:t>
            </a:r>
          </a:p>
          <a:p>
            <a:endParaRPr lang="ru-RU" sz="1600" i="1" dirty="0"/>
          </a:p>
          <a:p>
            <a:r>
              <a:rPr lang="ru-RU" sz="1600" dirty="0" err="1"/>
              <a:t>Симуляторные</a:t>
            </a:r>
            <a:r>
              <a:rPr lang="ru-RU" sz="1600" dirty="0"/>
              <a:t> игры для мобильных устройств – слишком казуальные.</a:t>
            </a:r>
          </a:p>
          <a:p>
            <a:endParaRPr lang="ru-RU" sz="1600" dirty="0"/>
          </a:p>
          <a:p>
            <a:r>
              <a:rPr lang="ru-RU" sz="1600" dirty="0"/>
              <a:t>Подробные качественные и интересные симуляторы – только на веб и десктоп.</a:t>
            </a:r>
          </a:p>
          <a:p>
            <a:endParaRPr lang="ru-RU" sz="1600" dirty="0"/>
          </a:p>
          <a:p>
            <a:r>
              <a:rPr lang="ru-RU" sz="1600" dirty="0"/>
              <a:t>Тема авиационных процессов в играх – обделена. Авиация в основном – аркада.</a:t>
            </a:r>
          </a:p>
          <a:p>
            <a:endParaRPr lang="ru-RU" sz="1800" i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8205A92-A213-4C76-51C0-9C0DB0AC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18" y="2529243"/>
            <a:ext cx="5074238" cy="28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термины, понятия и определения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403423" cy="3393234"/>
          </a:xfrm>
        </p:spPr>
        <p:txBody>
          <a:bodyPr>
            <a:normAutofit/>
          </a:bodyPr>
          <a:lstStyle/>
          <a:p>
            <a:r>
              <a:rPr lang="en-US" sz="1400" b="1" dirty="0"/>
              <a:t>Flutter</a:t>
            </a:r>
            <a:r>
              <a:rPr lang="ru-RU" sz="1400" dirty="0"/>
              <a:t> – Кроссплатформенный фреймворк для разработки мобильных приложений, который позволяет создавать программы для </a:t>
            </a:r>
            <a:r>
              <a:rPr lang="en-US" sz="1400" dirty="0"/>
              <a:t>iOS </a:t>
            </a:r>
            <a:r>
              <a:rPr lang="ru-RU" sz="1400" dirty="0"/>
              <a:t>и </a:t>
            </a:r>
            <a:r>
              <a:rPr lang="en-US" sz="1400" dirty="0"/>
              <a:t>Android </a:t>
            </a:r>
            <a:r>
              <a:rPr lang="ru-RU" sz="1400" dirty="0"/>
              <a:t>из одного кода на языке </a:t>
            </a:r>
            <a:r>
              <a:rPr lang="en-US" sz="1400" dirty="0"/>
              <a:t>Dart.</a:t>
            </a:r>
            <a:endParaRPr lang="ru-RU" sz="1400" dirty="0"/>
          </a:p>
          <a:p>
            <a:r>
              <a:rPr lang="en-US" sz="1400" b="1" dirty="0"/>
              <a:t>Flame</a:t>
            </a:r>
            <a:r>
              <a:rPr lang="ru-RU" sz="1400" dirty="0"/>
              <a:t> – Игровой движок для разработки 2</a:t>
            </a:r>
            <a:r>
              <a:rPr lang="en-US" sz="1400" dirty="0"/>
              <a:t>D-</a:t>
            </a:r>
            <a:r>
              <a:rPr lang="ru-RU" sz="1400" dirty="0"/>
              <a:t>игр на языке </a:t>
            </a:r>
            <a:r>
              <a:rPr lang="en-US" sz="1400" dirty="0"/>
              <a:t>Dart, </a:t>
            </a:r>
            <a:r>
              <a:rPr lang="ru-RU" sz="1400" dirty="0"/>
              <a:t>интегрированный с </a:t>
            </a:r>
            <a:r>
              <a:rPr lang="en-US" sz="1400" dirty="0"/>
              <a:t>Flutter. </a:t>
            </a:r>
            <a:r>
              <a:rPr lang="ru-RU" sz="1400" dirty="0"/>
              <a:t>Позволяет легко разрабатывать мобильные игры с минимальными затратами ресурсов.</a:t>
            </a:r>
          </a:p>
          <a:p>
            <a:r>
              <a:rPr lang="ru-RU" sz="1400" b="1" dirty="0"/>
              <a:t>Авиадиспетчер</a:t>
            </a:r>
            <a:r>
              <a:rPr lang="en-US" sz="1400" dirty="0"/>
              <a:t> </a:t>
            </a:r>
            <a:r>
              <a:rPr lang="ru-RU" sz="1400" dirty="0"/>
              <a:t>– Специалист, который отвечает за управление воздушным движением в аэропортах и контролирует перемещение самолетов в воздушном пространстве и на земле.</a:t>
            </a:r>
            <a:endParaRPr lang="en-US" sz="1400" dirty="0"/>
          </a:p>
          <a:p>
            <a:r>
              <a:rPr lang="en-US" sz="1400" b="1" dirty="0"/>
              <a:t>Touch Dispatch </a:t>
            </a:r>
            <a:r>
              <a:rPr lang="en-US" sz="1400" dirty="0"/>
              <a:t>– </a:t>
            </a:r>
            <a:r>
              <a:rPr lang="ru-RU" sz="1400" dirty="0"/>
              <a:t>Название разработки для пользователя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5958A37-0C1C-5A9C-D503-7AF8EA4A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84906964-43C3-D3F5-7984-CBA7348CF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Тихонов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Актуальность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7966" y="2260711"/>
            <a:ext cx="6594090" cy="40485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Примером успешной коммерциализации можно назвать проект </a:t>
            </a:r>
            <a:r>
              <a:rPr lang="en" b="1" dirty="0"/>
              <a:t>Global ATC Simulator</a:t>
            </a:r>
            <a:r>
              <a:rPr lang="en" dirty="0"/>
              <a:t>, </a:t>
            </a:r>
            <a:r>
              <a:rPr lang="ru-RU" dirty="0"/>
              <a:t>проданный </a:t>
            </a:r>
            <a:r>
              <a:rPr lang="ru-RU" b="1" dirty="0"/>
              <a:t>тиражом более 7 тысяч копий на платформе </a:t>
            </a:r>
            <a:r>
              <a:rPr lang="en" b="1" dirty="0"/>
              <a:t>Steam</a:t>
            </a:r>
            <a:r>
              <a:rPr lang="en" dirty="0"/>
              <a:t>, </a:t>
            </a:r>
            <a:r>
              <a:rPr lang="ru-RU" dirty="0"/>
              <a:t>что принесло его создателям около </a:t>
            </a:r>
            <a:r>
              <a:rPr lang="ru-RU" b="1" dirty="0"/>
              <a:t>160 тысяч долларов США</a:t>
            </a:r>
            <a:r>
              <a:rPr lang="ru-RU" dirty="0"/>
              <a:t>. Несмотря на то, что данный продукт не является самым технологически продвинутым в своем сегменте, он показывает наличие устойчивого спроса на симуляторы </a:t>
            </a:r>
            <a:r>
              <a:rPr lang="ru-RU" dirty="0" err="1"/>
              <a:t>авиадиспетчерской</a:t>
            </a:r>
            <a:r>
              <a:rPr lang="ru-RU" dirty="0"/>
              <a:t> деятельности.</a:t>
            </a:r>
          </a:p>
          <a:p>
            <a:pPr>
              <a:buNone/>
            </a:pPr>
            <a:r>
              <a:rPr lang="ru-RU" dirty="0"/>
              <a:t>Еще более значимым примером с точки зрения сообщества и открытой разработки является проект </a:t>
            </a:r>
            <a:r>
              <a:rPr lang="en" b="1" dirty="0" err="1"/>
              <a:t>Openscope.io</a:t>
            </a:r>
            <a:r>
              <a:rPr lang="en" dirty="0"/>
              <a:t> — </a:t>
            </a:r>
            <a:r>
              <a:rPr lang="ru-RU" dirty="0"/>
              <a:t>крупнейший веб-симулятор с открытым исходным кодом, распространяемый под лицензией </a:t>
            </a:r>
            <a:r>
              <a:rPr lang="en" dirty="0"/>
              <a:t>MIT. </a:t>
            </a:r>
            <a:r>
              <a:rPr lang="ru-RU" dirty="0"/>
              <a:t>На платформе </a:t>
            </a:r>
            <a:r>
              <a:rPr lang="en" dirty="0"/>
              <a:t>GitHub </a:t>
            </a:r>
            <a:r>
              <a:rPr lang="ru-RU" dirty="0"/>
              <a:t>проект собрал более </a:t>
            </a:r>
            <a:r>
              <a:rPr lang="ru-RU" b="1" dirty="0"/>
              <a:t>700 звёзд и свыше 800 </a:t>
            </a:r>
            <a:r>
              <a:rPr lang="en" b="1" dirty="0"/>
              <a:t>pull request</a:t>
            </a:r>
            <a:r>
              <a:rPr lang="en" dirty="0"/>
              <a:t>, </a:t>
            </a:r>
            <a:r>
              <a:rPr lang="ru-RU" dirty="0"/>
              <a:t>что свидетельствует о высокой вовлеченности разработчиков и пользователей, а также о востребованности подобных приложений.</a:t>
            </a:r>
          </a:p>
          <a:p>
            <a:r>
              <a:rPr lang="ru-RU" dirty="0"/>
              <a:t>Дополнительно, согласно данным </a:t>
            </a:r>
            <a:r>
              <a:rPr lang="en" b="1" dirty="0"/>
              <a:t>Google Trends</a:t>
            </a:r>
            <a:r>
              <a:rPr lang="en" dirty="0"/>
              <a:t>, </a:t>
            </a:r>
            <a:r>
              <a:rPr lang="ru-RU" dirty="0"/>
              <a:t>интерес к тематике </a:t>
            </a:r>
            <a:r>
              <a:rPr lang="en" dirty="0"/>
              <a:t>ATC-sim (air traffic control simulation) </a:t>
            </a:r>
            <a:r>
              <a:rPr lang="ru-RU" dirty="0"/>
              <a:t>стабильно оценивается как высокий, что подтверждает актуальность разработки новых, более современных и функциональных решений в этой области.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72AB67-8337-4F31-DD9D-4756BD769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7" y="2150837"/>
            <a:ext cx="3829646" cy="36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Цель и задачи ВКР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10752663" cy="3393234"/>
          </a:xfrm>
        </p:spPr>
        <p:txBody>
          <a:bodyPr>
            <a:normAutofit lnSpcReduction="10000"/>
          </a:bodyPr>
          <a:lstStyle/>
          <a:p>
            <a:r>
              <a:rPr lang="ru-RU" sz="1400" i="1" dirty="0"/>
              <a:t>Цель работы</a:t>
            </a:r>
            <a:r>
              <a:rPr lang="ru-RU" sz="1400" dirty="0"/>
              <a:t> – разработать кроссплатформенный симулятор авиадиспетчера для устройств с сенсорным экраном, комбинирующий реалистичность и динамичность игры.</a:t>
            </a:r>
          </a:p>
          <a:p>
            <a:endParaRPr lang="ru-RU" sz="1400" dirty="0"/>
          </a:p>
          <a:p>
            <a:r>
              <a:rPr lang="ru-RU" sz="1400" i="1" dirty="0"/>
              <a:t>Задачи: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интерфейс терминала игрового авиадиспетчера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движок-модель поведений самолетов в игре.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формат описания аэродромов и динамичность потока рейсов для игры.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набор уровней, моделирующих нештатные ситуации на основании реальных авиационных инцидентов.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Набор конфигураций, моделирующих уровень реалистичности игры.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режим «песочницы»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обучающий уровень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</p:spTree>
    <p:extLst>
      <p:ext uri="{BB962C8B-B14F-4D97-AF65-F5344CB8AC3E}">
        <p14:creationId xmlns:p14="http://schemas.microsoft.com/office/powerpoint/2010/main" val="31810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Анализ существующих решений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AirPalette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Tower Simulator 3 </a:t>
            </a:r>
            <a:r>
              <a:rPr lang="ru-RU" sz="1800" dirty="0"/>
              <a:t>ориентированы на профессионалов, но их сложность и высокая стоимость делают их недоступными для массовой аудитории.</a:t>
            </a:r>
          </a:p>
          <a:p>
            <a:r>
              <a:rPr lang="en-US" sz="1800" dirty="0" err="1"/>
              <a:t>OpenScope.io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ATC-</a:t>
            </a:r>
            <a:r>
              <a:rPr lang="en-US" sz="1800" dirty="0" err="1"/>
              <a:t>Sim.com</a:t>
            </a:r>
            <a:r>
              <a:rPr lang="en-US" sz="1800" dirty="0"/>
              <a:t> </a:t>
            </a:r>
            <a:r>
              <a:rPr lang="ru-RU" sz="1800" dirty="0"/>
              <a:t>предлагают простые браузерные симуляторы, которые привлекают авиационных энтузиастов, но ограничены по функционалу.</a:t>
            </a:r>
          </a:p>
          <a:p>
            <a:r>
              <a:rPr lang="ru-RU" sz="1800" dirty="0"/>
              <a:t>Казуальные мобильные игры подходят для легкого времяпрепровождения, но не удовлетворяют запросы серьезных игроков или энтузиастов.</a:t>
            </a:r>
          </a:p>
          <a:p>
            <a:r>
              <a:rPr lang="en-US" sz="1800" dirty="0"/>
              <a:t>Touch Dispatch </a:t>
            </a:r>
            <a:r>
              <a:rPr lang="ru-RU" sz="1800" dirty="0"/>
              <a:t>занимает нишу между профессиональными симуляторами и простыми мобильными играми, предлагая реалистичные сценарии и гибкий "Песочница" режим для широкой аудитории, особенно на мобильных устройствах, что делает его уникальным решением на рынке.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F98B0EC-8109-19A7-DFF1-7FA73ACD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9925"/>
              </p:ext>
            </p:extLst>
          </p:nvPr>
        </p:nvGraphicFramePr>
        <p:xfrm>
          <a:off x="6756051" y="2110600"/>
          <a:ext cx="8713784" cy="36576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77651250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81205742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14228395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85668927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78030644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5385209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2885071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084318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900" b="1" dirty="0"/>
                        <a:t>Название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Уровни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Аэропорты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dirty="0"/>
                        <a:t>Реалистичность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Графика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Платформы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Цена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dirty="0"/>
                        <a:t>Целевая аудитория (ЦА)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34948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4D9DB70-9137-746C-A7B3-0025AB38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265"/>
              </p:ext>
            </p:extLst>
          </p:nvPr>
        </p:nvGraphicFramePr>
        <p:xfrm>
          <a:off x="6726745" y="4263258"/>
          <a:ext cx="8713784" cy="36576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55365446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9234725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8352878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41679385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9770543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04846114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01379804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377872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AirPalette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Реальные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Полный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Очень 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Очень 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Профессионалы, учебные центры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5195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1DDA3B8-1476-BE4C-D235-F6D8EB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9805"/>
              </p:ext>
            </p:extLst>
          </p:nvPr>
        </p:nvGraphicFramePr>
        <p:xfrm>
          <a:off x="6756051" y="5269977"/>
          <a:ext cx="8713784" cy="50292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107108102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55145617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65866896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740424690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59517684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4168282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6973625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225434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900" b="1" dirty="0"/>
                        <a:t>Tower Simulator 3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Реальные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Профессионалы, хардкорные симуляторы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44395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CC8476B-74C4-ED20-22DD-1685EED0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09226"/>
              </p:ext>
            </p:extLst>
          </p:nvPr>
        </p:nvGraphicFramePr>
        <p:xfrm>
          <a:off x="6756051" y="3160318"/>
          <a:ext cx="8713784" cy="50292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422092723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95228123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420455730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50078309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85380308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03380012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4328887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9028048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OpenScope.io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Простые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Средняя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Веб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Бесплатно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Энтузиасты, любители авиации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8505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4C1B175-651D-D58E-0200-CCAE60F57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1294"/>
              </p:ext>
            </p:extLst>
          </p:nvPr>
        </p:nvGraphicFramePr>
        <p:xfrm>
          <a:off x="6756051" y="3601787"/>
          <a:ext cx="8713784" cy="64008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308900268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48153740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46160960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66442763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90007640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60686118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6575400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8341135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900" b="1" dirty="0"/>
                        <a:t>ATC-</a:t>
                      </a:r>
                      <a:r>
                        <a:rPr lang="en-US" sz="900" b="1" dirty="0" err="1"/>
                        <a:t>Sim.com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Простые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Низкая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Веб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Бесплатно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Казуальные игроки, любители авиации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890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F8C2528-DDE9-F0EA-51A3-4A18256B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33808"/>
              </p:ext>
            </p:extLst>
          </p:nvPr>
        </p:nvGraphicFramePr>
        <p:xfrm>
          <a:off x="6756051" y="4615584"/>
          <a:ext cx="8713784" cy="64008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331599498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29707778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36126226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76717056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12370391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68531800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24048011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718217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ru-RU" sz="900" b="1" dirty="0"/>
                        <a:t>Казуальные мобильные игры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Простые уровни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Очень ограниченный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Низкая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Простая 2</a:t>
                      </a:r>
                      <a:r>
                        <a:rPr lang="en-US" sz="90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Мобильные устройства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Бесплатно/дешево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Казуальные игроки, мобильные пользователи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11978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2912D61-C6B6-A32C-1062-77EE3DEA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93570"/>
              </p:ext>
            </p:extLst>
          </p:nvPr>
        </p:nvGraphicFramePr>
        <p:xfrm>
          <a:off x="6762464" y="2542121"/>
          <a:ext cx="8713784" cy="64008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26646433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30356336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05089627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6528387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4983490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81098582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85975665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90404167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900" b="1" dirty="0"/>
                        <a:t>Touch Dispatch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Реальные сценарии, песочница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Мобильные устройства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Умеренная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Энтузиасты, любители симуляторов, взрослые игроки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25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Функциональные требования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805" y="2255070"/>
            <a:ext cx="8938650" cy="3893122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/>
              <a:t>Программа должна обеспечивать следующий набор функций:</a:t>
            </a:r>
          </a:p>
          <a:p>
            <a:endParaRPr lang="ru-RU" sz="1800" dirty="0"/>
          </a:p>
          <a:p>
            <a:r>
              <a:rPr lang="ru-RU" sz="1800" dirty="0"/>
              <a:t>•	Управление воздушным движением в режиме реального времени.</a:t>
            </a:r>
          </a:p>
          <a:p>
            <a:endParaRPr lang="ru-RU" sz="1800" dirty="0"/>
          </a:p>
          <a:p>
            <a:r>
              <a:rPr lang="ru-RU" sz="1800" dirty="0"/>
              <a:t>•	Поддержка различных сценарных уровней на основе реальных инцидентов.</a:t>
            </a:r>
          </a:p>
          <a:p>
            <a:endParaRPr lang="ru-RU" sz="1800" dirty="0"/>
          </a:p>
          <a:p>
            <a:r>
              <a:rPr lang="ru-RU" sz="1800" dirty="0"/>
              <a:t>•	Свободный режим игры (режим "Песочницы") с настройками аэропортов и условий.</a:t>
            </a:r>
          </a:p>
          <a:p>
            <a:endParaRPr lang="ru-RU" sz="1800" dirty="0"/>
          </a:p>
          <a:p>
            <a:r>
              <a:rPr lang="ru-RU" sz="1800" dirty="0"/>
              <a:t>•	Реализация взлетов, посадок, руления и других действий самолетов.</a:t>
            </a:r>
          </a:p>
          <a:p>
            <a:endParaRPr lang="ru-RU" sz="1800" dirty="0"/>
          </a:p>
          <a:p>
            <a:r>
              <a:rPr lang="ru-RU" sz="1800" dirty="0"/>
              <a:t>•	Реалистичное взаимодействие между диспетчерами и экипажами самолетов с элементами 	коммуникации.</a:t>
            </a:r>
          </a:p>
          <a:p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</p:spTree>
    <p:extLst>
      <p:ext uri="{BB962C8B-B14F-4D97-AF65-F5344CB8AC3E}">
        <p14:creationId xmlns:p14="http://schemas.microsoft.com/office/powerpoint/2010/main" val="4114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Анализ и выбор технического </a:t>
            </a:r>
            <a:r>
              <a:rPr lang="ru-RU" sz="2800" dirty="0" err="1"/>
              <a:t>стэка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90FC77-1633-EB91-8267-07A4B1B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937" y="1447790"/>
            <a:ext cx="2316166" cy="491922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0BD5D78-CB50-B146-5D0C-26A2B8E8A7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Множественные активно движущиеся компоненты на мобильном устройстве, реактивно реагирующие на ввод – техническое требование</a:t>
            </a:r>
          </a:p>
          <a:p>
            <a:r>
              <a:rPr lang="ru-RU" sz="1800" dirty="0"/>
              <a:t>Под это требование подходил </a:t>
            </a:r>
            <a:r>
              <a:rPr lang="en-US" sz="1800" dirty="0"/>
              <a:t>Unity, Kotlin/Java, </a:t>
            </a:r>
            <a:r>
              <a:rPr lang="ru-RU" sz="1800" dirty="0"/>
              <a:t>и </a:t>
            </a:r>
            <a:r>
              <a:rPr lang="en-US" sz="1800" dirty="0"/>
              <a:t>Flutter-Flame.</a:t>
            </a:r>
          </a:p>
          <a:p>
            <a:r>
              <a:rPr lang="ru-RU" sz="1800" dirty="0"/>
              <a:t>Выбрали последний, так как есть опыт с </a:t>
            </a:r>
            <a:r>
              <a:rPr lang="en-US" sz="1800" dirty="0"/>
              <a:t>Flutter </a:t>
            </a:r>
            <a:r>
              <a:rPr lang="ru-RU" sz="1800" dirty="0"/>
              <a:t>и интерес к </a:t>
            </a:r>
            <a:r>
              <a:rPr lang="en-US" sz="1800" dirty="0"/>
              <a:t>Flame</a:t>
            </a:r>
            <a:r>
              <a:rPr lang="ru-RU" sz="1800" dirty="0"/>
              <a:t> и он подходит под задачу</a:t>
            </a:r>
            <a:r>
              <a:rPr lang="en-US" sz="1800" dirty="0"/>
              <a:t>.</a:t>
            </a:r>
            <a:r>
              <a:rPr lang="ru-RU" sz="1800" dirty="0"/>
              <a:t> Риск из-за свежести фреймворка </a:t>
            </a:r>
            <a:r>
              <a:rPr lang="en-US" sz="1800" dirty="0"/>
              <a:t>Flame </a:t>
            </a:r>
            <a:r>
              <a:rPr lang="ru-RU" sz="1800" dirty="0"/>
              <a:t>и слабости документации методов библиотеки, сильно отличающихся от парадигм </a:t>
            </a:r>
            <a:r>
              <a:rPr lang="en-US" sz="1800" dirty="0"/>
              <a:t>Flutter</a:t>
            </a:r>
            <a:r>
              <a:rPr lang="ru-RU" sz="1800" dirty="0"/>
              <a:t>.</a:t>
            </a:r>
          </a:p>
          <a:p>
            <a:r>
              <a:rPr lang="ru-RU" sz="1800" dirty="0"/>
              <a:t>Для остальных было принято решение отказа из-за риска </a:t>
            </a:r>
            <a:r>
              <a:rPr lang="ru-RU" sz="1800" dirty="0" err="1"/>
              <a:t>затяжения</a:t>
            </a:r>
            <a:r>
              <a:rPr lang="ru-RU" sz="1800" dirty="0"/>
              <a:t> сроков разработки из-за слабого знания языка/технологии. </a:t>
            </a:r>
          </a:p>
        </p:txBody>
      </p:sp>
    </p:spTree>
    <p:extLst>
      <p:ext uri="{BB962C8B-B14F-4D97-AF65-F5344CB8AC3E}">
        <p14:creationId xmlns:p14="http://schemas.microsoft.com/office/powerpoint/2010/main" val="24776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Технологии и инструменты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1600" i="1" dirty="0"/>
              <a:t>Для разработки игры будут использоваться следующие программные средства:</a:t>
            </a:r>
          </a:p>
          <a:p>
            <a:endParaRPr lang="ru-RU" sz="1600" i="1" dirty="0"/>
          </a:p>
          <a:p>
            <a:r>
              <a:rPr lang="ru-RU" sz="1600" i="1" dirty="0"/>
              <a:t>•	</a:t>
            </a:r>
            <a:r>
              <a:rPr lang="en-US" sz="1600" i="1" dirty="0"/>
              <a:t>Dart SDK — </a:t>
            </a:r>
            <a:r>
              <a:rPr lang="ru-RU" sz="1600" i="1" dirty="0"/>
              <a:t>основная среда разработки.</a:t>
            </a:r>
          </a:p>
          <a:p>
            <a:r>
              <a:rPr lang="ru-RU" sz="1600" i="1" dirty="0"/>
              <a:t>•	</a:t>
            </a:r>
            <a:r>
              <a:rPr lang="en-US" sz="1600" i="1" dirty="0"/>
              <a:t>Flutter — </a:t>
            </a:r>
            <a:r>
              <a:rPr lang="ru-RU" sz="1600" i="1" dirty="0"/>
              <a:t>фреймворк для создания пользовательских интерфейсов.</a:t>
            </a:r>
          </a:p>
          <a:p>
            <a:r>
              <a:rPr lang="ru-RU" sz="1600" i="1" dirty="0"/>
              <a:t>•	</a:t>
            </a:r>
            <a:r>
              <a:rPr lang="en-US" sz="1600" i="1" dirty="0"/>
              <a:t>Flame — </a:t>
            </a:r>
            <a:r>
              <a:rPr lang="ru-RU" sz="1600" i="1" dirty="0"/>
              <a:t>движок для создания 2</a:t>
            </a:r>
            <a:r>
              <a:rPr lang="en-US" sz="1600" i="1" dirty="0"/>
              <a:t>D-</a:t>
            </a:r>
            <a:r>
              <a:rPr lang="ru-RU" sz="1600" i="1" dirty="0"/>
              <a:t>игр.</a:t>
            </a:r>
          </a:p>
          <a:p>
            <a:r>
              <a:rPr lang="ru-RU" sz="1600" i="1" dirty="0"/>
              <a:t>•	</a:t>
            </a:r>
            <a:r>
              <a:rPr lang="en-US" sz="1600" i="1" dirty="0" err="1"/>
              <a:t>Supabase</a:t>
            </a:r>
            <a:r>
              <a:rPr lang="en-US" sz="1600" i="1" dirty="0"/>
              <a:t> — </a:t>
            </a:r>
            <a:r>
              <a:rPr lang="ru-RU" sz="1600" i="1" dirty="0"/>
              <a:t>для аналитики и хранения данных о пользователе.</a:t>
            </a:r>
          </a:p>
          <a:p>
            <a:r>
              <a:rPr lang="ru-RU" sz="1600" i="1" dirty="0"/>
              <a:t>•	</a:t>
            </a:r>
            <a:r>
              <a:rPr lang="en-US" sz="1600" i="1" dirty="0"/>
              <a:t>GitHub — </a:t>
            </a:r>
            <a:r>
              <a:rPr lang="ru-RU" sz="1600" i="1" dirty="0"/>
              <a:t>для контроля версий.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pic>
        <p:nvPicPr>
          <p:cNvPr id="3080" name="Picture 8" descr="GitHub · GitHub">
            <a:extLst>
              <a:ext uri="{FF2B5EF4-FFF2-40B4-BE49-F238E27FC236}">
                <a16:creationId xmlns:a16="http://schemas.microsoft.com/office/drawing/2014/main" id="{B1772497-5D9C-4276-96E7-AA5E5B17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009">
            <a:off x="5993548" y="5196475"/>
            <a:ext cx="1152407" cy="11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10" name="Picture 4" descr="Dart programming language | Dart">
            <a:extLst>
              <a:ext uri="{FF2B5EF4-FFF2-40B4-BE49-F238E27FC236}">
                <a16:creationId xmlns:a16="http://schemas.microsoft.com/office/drawing/2014/main" id="{7681408A-CB39-6F9B-E5D5-49180B3A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78" y="1781436"/>
            <a:ext cx="2904728" cy="16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1A119496-3787-8B1D-7722-6413E76D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44" y="3240065"/>
            <a:ext cx="2829915" cy="8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asics of Game Development using Flame | Simform Engineering">
            <a:extLst>
              <a:ext uri="{FF2B5EF4-FFF2-40B4-BE49-F238E27FC236}">
                <a16:creationId xmlns:a16="http://schemas.microsoft.com/office/drawing/2014/main" id="{DAC6E214-3390-CBB1-FECB-5A7F1D7F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86" y="4177412"/>
            <a:ext cx="2160241" cy="9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5 Supabase Features That Make It the Best Backend for Startups 🚀 | by  asierr.dev | Sep, 2024 | Medium">
            <a:extLst>
              <a:ext uri="{FF2B5EF4-FFF2-40B4-BE49-F238E27FC236}">
                <a16:creationId xmlns:a16="http://schemas.microsoft.com/office/drawing/2014/main" id="{6B00F78A-3407-86C4-769D-A130DC39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34" y="5385883"/>
            <a:ext cx="3004872" cy="7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875bd71-cde8-496c-a136-433f55d5e6d0"/>
    <ds:schemaRef ds:uri="http://schemas.openxmlformats.org/package/2006/metadata/core-properties"/>
    <ds:schemaRef ds:uri="e96afe77-3acb-4328-97fc-408e1bde3ecd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9303</TotalTime>
  <Words>1831</Words>
  <Application>Microsoft Macintosh PowerPoint</Application>
  <PresentationFormat>Широкоэкранный</PresentationFormat>
  <Paragraphs>259</Paragraphs>
  <Slides>18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HSE Sans</vt:lpstr>
      <vt:lpstr>Office Theme</vt:lpstr>
      <vt:lpstr>Презентация PowerPoint</vt:lpstr>
      <vt:lpstr>Симулятор авиадиспетчера</vt:lpstr>
      <vt:lpstr>Основные термины, понятия и определения</vt:lpstr>
      <vt:lpstr>Актуальность</vt:lpstr>
      <vt:lpstr>Цель и задачи ВКР</vt:lpstr>
      <vt:lpstr>Анализ существующих решений</vt:lpstr>
      <vt:lpstr>Функциональные требования</vt:lpstr>
      <vt:lpstr>Анализ и выбор технического стэка</vt:lpstr>
      <vt:lpstr>Технологии и инструменты реализации</vt:lpstr>
      <vt:lpstr>Архитектура приложения/системы/сервиса (схема системы, проект, диаграммы и т.п.)</vt:lpstr>
      <vt:lpstr>Входные и выходные данные</vt:lpstr>
      <vt:lpstr>Особенности программной реализации</vt:lpstr>
      <vt:lpstr>Вычислительный эксперимент или Оценивание качества работы ХХХ</vt:lpstr>
      <vt:lpstr>Основные результаты работы (демонстрация)</vt:lpstr>
      <vt:lpstr>Практическая значимость</vt:lpstr>
      <vt:lpstr>Пути дальнейшего развития Вашей работы</vt:lpstr>
      <vt:lpstr>Список источников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Тимофей Тихонов</cp:lastModifiedBy>
  <cp:revision>38</cp:revision>
  <cp:lastPrinted>2021-11-11T13:08:42Z</cp:lastPrinted>
  <dcterms:created xsi:type="dcterms:W3CDTF">2021-11-11T08:52:47Z</dcterms:created>
  <dcterms:modified xsi:type="dcterms:W3CDTF">2025-05-05T07:37:10Z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