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6"/>
  </p:notesMasterIdLst>
  <p:sldIdLst>
    <p:sldId id="256" r:id="rId2"/>
    <p:sldId id="266" r:id="rId3"/>
    <p:sldId id="267" r:id="rId4"/>
    <p:sldId id="271" r:id="rId5"/>
    <p:sldId id="272" r:id="rId6"/>
    <p:sldId id="273" r:id="rId7"/>
    <p:sldId id="270" r:id="rId8"/>
    <p:sldId id="288" r:id="rId9"/>
    <p:sldId id="274" r:id="rId10"/>
    <p:sldId id="287" r:id="rId11"/>
    <p:sldId id="275" r:id="rId12"/>
    <p:sldId id="291" r:id="rId13"/>
    <p:sldId id="289" r:id="rId14"/>
    <p:sldId id="292" r:id="rId15"/>
    <p:sldId id="290" r:id="rId16"/>
    <p:sldId id="293" r:id="rId17"/>
    <p:sldId id="294" r:id="rId18"/>
    <p:sldId id="277" r:id="rId19"/>
    <p:sldId id="278" r:id="rId20"/>
    <p:sldId id="295" r:id="rId21"/>
    <p:sldId id="279" r:id="rId22"/>
    <p:sldId id="296" r:id="rId23"/>
    <p:sldId id="280" r:id="rId24"/>
    <p:sldId id="297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3DBA5-2660-4856-A433-394B2B3EBC88}" type="datetimeFigureOut">
              <a:rPr lang="ru-RU"/>
              <a:t>17.12.2016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EFC8E-92DF-4829-8C69-BBCE68A0D9DA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17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FC8E-92DF-4829-8C69-BBCE68A0D9DA}" type="slidenum">
              <a:rPr lang="ru-RU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095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FC8E-92DF-4829-8C69-BBCE68A0D9DA}" type="slidenum">
              <a:rPr lang="ru-RU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053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FC8E-92DF-4829-8C69-BBCE68A0D9DA}" type="slidenum">
              <a:rPr lang="ru-RU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564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FC8E-92DF-4829-8C69-BBCE68A0D9DA}" type="slidenum">
              <a:rPr lang="ru-RU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808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FC8E-92DF-4829-8C69-BBCE68A0D9DA}" type="slidenum">
              <a:rPr lang="ru-RU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160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FC8E-92DF-4829-8C69-BBCE68A0D9DA}" type="slidenum">
              <a:rPr lang="ru-RU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814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FC8E-92DF-4829-8C69-BBCE68A0D9DA}" type="slidenum">
              <a:rPr lang="ru-RU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601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FC8E-92DF-4829-8C69-BBCE68A0D9DA}" type="slidenum">
              <a:rPr lang="ru-RU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064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FC8E-92DF-4829-8C69-BBCE68A0D9DA}" type="slidenum">
              <a:rPr lang="ru-RU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425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FC8E-92DF-4829-8C69-BBCE68A0D9DA}" type="slidenum">
              <a:rPr lang="ru-RU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101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FC8E-92DF-4829-8C69-BBCE68A0D9DA}" type="slidenum">
              <a:rPr lang="ru-RU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173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FC8E-92DF-4829-8C69-BBCE68A0D9DA}" type="slidenum">
              <a:rPr lang="ru-RU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923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FC8E-92DF-4829-8C69-BBCE68A0D9DA}" type="slidenum">
              <a:rPr lang="ru-RU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429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FC8E-92DF-4829-8C69-BBCE68A0D9DA}" type="slidenum">
              <a:rPr lang="ru-RU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1622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FC8E-92DF-4829-8C69-BBCE68A0D9DA}" type="slidenum">
              <a:rPr lang="ru-RU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0107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FC8E-92DF-4829-8C69-BBCE68A0D9DA}" type="slidenum">
              <a:rPr lang="ru-RU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8285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FC8E-92DF-4829-8C69-BBCE68A0D9DA}" type="slidenum">
              <a:rPr lang="ru-RU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272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FC8E-92DF-4829-8C69-BBCE68A0D9DA}" type="slidenum">
              <a:rPr lang="ru-RU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794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FC8E-92DF-4829-8C69-BBCE68A0D9DA}" type="slidenum">
              <a:rPr lang="ru-RU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354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FC8E-92DF-4829-8C69-BBCE68A0D9DA}" type="slidenum">
              <a:rPr lang="ru-RU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785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FC8E-92DF-4829-8C69-BBCE68A0D9DA}" type="slidenum">
              <a:rPr lang="ru-RU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999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FC8E-92DF-4829-8C69-BBCE68A0D9DA}" type="slidenum">
              <a:rPr lang="ru-RU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571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FC8E-92DF-4829-8C69-BBCE68A0D9DA}" type="slidenum">
              <a:rPr lang="ru-RU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515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FC8E-92DF-4829-8C69-BBCE68A0D9DA}" type="slidenum">
              <a:rPr lang="ru-RU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271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21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351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50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85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25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17.12.2016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98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17.12.2016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6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17.12.2016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37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0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17.12.2016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38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17.12.2016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43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42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while-for#continu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while-for#continu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while-for#continu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while-for#continu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while-for#continu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while-for#continu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while-for#continu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while-for#continu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while-for#continu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while-for#continu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JavaScript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3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orbel"/>
              </a:rPr>
              <a:t>Циклы</a:t>
            </a:r>
            <a:br>
              <a:rPr lang="RU-RU" sz="2400" dirty="0">
                <a:solidFill>
                  <a:schemeClr val="tx1"/>
                </a:solidFill>
                <a:latin typeface="Corbel"/>
              </a:rPr>
            </a:br>
            <a:r>
              <a:rPr lang="RU-RU" sz="2400" dirty="0">
                <a:latin typeface="Corbel"/>
              </a:rPr>
              <a:t>Директивы </a:t>
            </a:r>
            <a:r>
              <a:rPr lang="RU-RU" sz="2400" dirty="0" err="1">
                <a:latin typeface="Corbel"/>
              </a:rPr>
              <a:t>break</a:t>
            </a:r>
            <a:r>
              <a:rPr lang="RU-RU" sz="2400" dirty="0">
                <a:latin typeface="Corbel"/>
              </a:rPr>
              <a:t> и </a:t>
            </a:r>
            <a:r>
              <a:rPr lang="RU-RU" sz="2400" dirty="0" err="1">
                <a:latin typeface="Corbel"/>
              </a:rPr>
              <a:t>continue</a:t>
            </a:r>
            <a:endParaRPr lang="RU-RU" sz="2400" dirty="0" err="1">
              <a:latin typeface="Corbel"/>
              <a:hlinkClick r:id="rId3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Чтобы прервать текущую итерацию цикла используется директива 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continue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;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Примеры: 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>
                <a:solidFill>
                  <a:srgbClr val="5F5F5F"/>
                </a:solidFill>
                <a:latin typeface="Corbel"/>
              </a:rPr>
              <a:t>for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(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var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i = 0; i</a:t>
            </a:r>
            <a:r>
              <a:rPr lang="RU-RU" dirty="0">
                <a:solidFill>
                  <a:schemeClr val="tx1"/>
                </a:solidFill>
                <a:latin typeface="Corbel"/>
              </a:rPr>
              <a:t> &lt; 10; i++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) {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if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(i &gt; 5 &amp;&amp; i &lt; 8) {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  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continue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}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console.log(i);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BB8A00"/>
                </a:solidFill>
                <a:latin typeface="Corbel"/>
              </a:rPr>
              <a:t>&lt;!&gt; </a:t>
            </a:r>
            <a:r>
              <a:rPr lang="RU-RU" dirty="0">
                <a:solidFill>
                  <a:srgbClr val="BB8A00"/>
                </a:solidFill>
                <a:latin typeface="Corbel"/>
              </a:rPr>
              <a:t>Директивы </a:t>
            </a:r>
            <a:r>
              <a:rPr lang="RU-RU" dirty="0" err="1">
                <a:solidFill>
                  <a:srgbClr val="BB8A00"/>
                </a:solidFill>
                <a:latin typeface="Corbel"/>
              </a:rPr>
              <a:t>break</a:t>
            </a:r>
            <a:r>
              <a:rPr lang="RU-RU" dirty="0">
                <a:solidFill>
                  <a:srgbClr val="BB8A00"/>
                </a:solidFill>
                <a:latin typeface="Corbel"/>
              </a:rPr>
              <a:t> и </a:t>
            </a:r>
            <a:r>
              <a:rPr lang="RU-RU" dirty="0" err="1">
                <a:solidFill>
                  <a:srgbClr val="BB8A00"/>
                </a:solidFill>
                <a:latin typeface="Corbel"/>
              </a:rPr>
              <a:t>continue</a:t>
            </a:r>
            <a:r>
              <a:rPr lang="RU-RU" dirty="0">
                <a:solidFill>
                  <a:srgbClr val="BB8A00"/>
                </a:solidFill>
                <a:latin typeface="Corbel"/>
              </a:rPr>
              <a:t> нельзя использовать в тернарном операторе!</a:t>
            </a:r>
            <a:endParaRPr lang="RU-RU" dirty="0">
              <a:solidFill>
                <a:schemeClr val="tx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73594090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orbel"/>
              </a:rPr>
              <a:t>Циклы</a:t>
            </a:r>
            <a:br>
              <a:rPr lang="RU-RU" sz="2400" dirty="0">
                <a:solidFill>
                  <a:schemeClr val="tx1"/>
                </a:solidFill>
                <a:latin typeface="Corbel"/>
              </a:rPr>
            </a:br>
            <a:r>
              <a:rPr lang="RU-RU" sz="2400" dirty="0">
                <a:latin typeface="Corbel"/>
              </a:rPr>
              <a:t>Директивы </a:t>
            </a:r>
            <a:r>
              <a:rPr lang="RU-RU" sz="2400" dirty="0" err="1">
                <a:latin typeface="Corbel"/>
              </a:rPr>
              <a:t>break</a:t>
            </a:r>
            <a:r>
              <a:rPr lang="RU-RU" sz="2400" dirty="0">
                <a:latin typeface="Corbel"/>
              </a:rPr>
              <a:t> и </a:t>
            </a:r>
            <a:r>
              <a:rPr lang="RU-RU" sz="2400" dirty="0" err="1">
                <a:latin typeface="Corbel"/>
              </a:rPr>
              <a:t>continue</a:t>
            </a:r>
            <a:endParaRPr lang="RU-RU" sz="2400" dirty="0" err="1">
              <a:latin typeface="Corbel"/>
              <a:hlinkClick r:id="rId3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Прерывание цикла по ключу.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Примеры: </a:t>
            </a:r>
            <a:endParaRPr lang="RU-RU" dirty="0">
              <a:solidFill>
                <a:schemeClr val="tx1"/>
              </a:solidFill>
              <a:latin typeface="Corbel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 err="1">
                <a:solidFill>
                  <a:srgbClr val="5F5F5F"/>
                </a:solidFill>
                <a:latin typeface="Corbel"/>
              </a:rPr>
              <a:t>var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i = 0;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F5F5F"/>
                </a:solidFill>
                <a:latin typeface="Corbel"/>
              </a:rPr>
              <a:t>outer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: 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while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(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true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) {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console.log("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outer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i =", i);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while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 (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true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) {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   i++;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  console.log("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inner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i =", i); 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   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if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(i &gt; 10) {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      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break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outer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   }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}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539481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orbel"/>
              </a:rPr>
              <a:t>Циклы</a:t>
            </a:r>
            <a:br>
              <a:rPr lang="RU-RU" sz="2400" dirty="0">
                <a:solidFill>
                  <a:schemeClr val="tx1"/>
                </a:solidFill>
                <a:latin typeface="Corbel"/>
              </a:rPr>
            </a:br>
            <a:r>
              <a:rPr lang="RU-RU" sz="2400" dirty="0">
                <a:latin typeface="Corbel"/>
              </a:rPr>
              <a:t>Директивы </a:t>
            </a:r>
            <a:r>
              <a:rPr lang="RU-RU" sz="2400" dirty="0" err="1">
                <a:latin typeface="Corbel"/>
              </a:rPr>
              <a:t>break</a:t>
            </a:r>
            <a:r>
              <a:rPr lang="RU-RU" sz="2400" dirty="0">
                <a:latin typeface="Corbel"/>
              </a:rPr>
              <a:t> и </a:t>
            </a:r>
            <a:r>
              <a:rPr lang="RU-RU" sz="2400" dirty="0" err="1">
                <a:latin typeface="Corbel"/>
              </a:rPr>
              <a:t>continue</a:t>
            </a:r>
            <a:endParaRPr lang="RU-RU" sz="2400" dirty="0" err="1">
              <a:latin typeface="Corbel"/>
              <a:hlinkClick r:id="rId3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Прерывание цикла по ключу.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Примеры: </a:t>
            </a:r>
            <a:endParaRPr lang="RU-RU" dirty="0">
              <a:solidFill>
                <a:schemeClr val="tx1"/>
              </a:solidFill>
              <a:latin typeface="Corbel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 err="1">
                <a:solidFill>
                  <a:srgbClr val="5F5F5F"/>
                </a:solidFill>
                <a:latin typeface="Corbel"/>
              </a:rPr>
              <a:t>var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i = 0;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F5F5F"/>
                </a:solidFill>
                <a:latin typeface="Corbel"/>
              </a:rPr>
              <a:t>outer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: 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while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(i &lt; 1000) {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console.log("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outer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i =", i);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while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 (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true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) {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   i++;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  console.log("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inner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i =", i); 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   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if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(i &gt; 10) {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      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continue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outer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   }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}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180024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orbel"/>
              </a:rPr>
              <a:t>Циклы</a:t>
            </a:r>
            <a:br>
              <a:rPr lang="RU-RU" sz="2400" dirty="0">
                <a:solidFill>
                  <a:schemeClr val="tx1"/>
                </a:solidFill>
                <a:latin typeface="Corbel"/>
              </a:rPr>
            </a:br>
            <a:r>
              <a:rPr lang="RU-RU" sz="2400" dirty="0">
                <a:latin typeface="Corbel"/>
              </a:rPr>
              <a:t>Директивы </a:t>
            </a:r>
            <a:r>
              <a:rPr lang="RU-RU" sz="2400" dirty="0" err="1">
                <a:latin typeface="Corbel"/>
              </a:rPr>
              <a:t>break</a:t>
            </a:r>
            <a:r>
              <a:rPr lang="RU-RU" sz="2400" dirty="0">
                <a:latin typeface="Corbel"/>
              </a:rPr>
              <a:t> и </a:t>
            </a:r>
            <a:r>
              <a:rPr lang="RU-RU" sz="2400" dirty="0" err="1">
                <a:latin typeface="Corbel"/>
              </a:rPr>
              <a:t>continue</a:t>
            </a:r>
            <a:endParaRPr lang="RU-RU" sz="2400" dirty="0" err="1">
              <a:latin typeface="Corbel"/>
              <a:hlinkClick r:id="rId3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Прерывание цикла по ключу.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Примеры: </a:t>
            </a:r>
            <a:endParaRPr lang="RU-RU" dirty="0">
              <a:solidFill>
                <a:schemeClr val="tx1"/>
              </a:solidFill>
              <a:latin typeface="Corbel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 err="1">
                <a:solidFill>
                  <a:srgbClr val="5F5F5F"/>
                </a:solidFill>
                <a:latin typeface="Corbel"/>
              </a:rPr>
              <a:t>var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i = 0;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F5F5F"/>
                </a:solidFill>
                <a:latin typeface="Corbel"/>
              </a:rPr>
              <a:t>outer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: 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do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{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console.log("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outer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i =", i);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do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{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   i++;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  console.log("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inner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i =", i); 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   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if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(i &gt; 10) {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      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break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outer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   }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} 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while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 (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true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);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} 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while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(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true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9261828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orbel"/>
              </a:rPr>
              <a:t>Циклы</a:t>
            </a:r>
            <a:br>
              <a:rPr lang="RU-RU" sz="2400" dirty="0">
                <a:solidFill>
                  <a:schemeClr val="tx1"/>
                </a:solidFill>
                <a:latin typeface="Corbel"/>
              </a:rPr>
            </a:br>
            <a:r>
              <a:rPr lang="RU-RU" sz="2400" dirty="0">
                <a:latin typeface="Corbel"/>
              </a:rPr>
              <a:t>Директивы </a:t>
            </a:r>
            <a:r>
              <a:rPr lang="RU-RU" sz="2400" dirty="0" err="1">
                <a:latin typeface="Corbel"/>
              </a:rPr>
              <a:t>break</a:t>
            </a:r>
            <a:r>
              <a:rPr lang="RU-RU" sz="2400" dirty="0">
                <a:latin typeface="Corbel"/>
              </a:rPr>
              <a:t> и </a:t>
            </a:r>
            <a:r>
              <a:rPr lang="RU-RU" sz="2400" dirty="0" err="1">
                <a:latin typeface="Corbel"/>
              </a:rPr>
              <a:t>continue</a:t>
            </a:r>
            <a:endParaRPr lang="RU-RU" sz="2400" dirty="0" err="1">
              <a:latin typeface="Corbel"/>
              <a:hlinkClick r:id="rId3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Прерывание цикла по ключу.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Примеры: </a:t>
            </a:r>
            <a:endParaRPr lang="RU-RU" dirty="0">
              <a:solidFill>
                <a:schemeClr val="tx1"/>
              </a:solidFill>
              <a:latin typeface="Corbel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 err="1">
                <a:solidFill>
                  <a:srgbClr val="5F5F5F"/>
                </a:solidFill>
                <a:latin typeface="Corbel"/>
              </a:rPr>
              <a:t>var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i = 0;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F5F5F"/>
                </a:solidFill>
                <a:latin typeface="Corbel"/>
              </a:rPr>
              <a:t>outer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: 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do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{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console.log("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outer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i =", i);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do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{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   i++;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  console.log("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inner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i =", i); 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   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if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(i &gt; 10) {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      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continue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outer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   }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} 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while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 (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true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);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} 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while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(i &lt; 1000);</a:t>
            </a:r>
          </a:p>
        </p:txBody>
      </p:sp>
    </p:spTree>
    <p:extLst>
      <p:ext uri="{BB962C8B-B14F-4D97-AF65-F5344CB8AC3E}">
        <p14:creationId xmlns:p14="http://schemas.microsoft.com/office/powerpoint/2010/main" val="329473619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orbel"/>
              </a:rPr>
              <a:t>Циклы</a:t>
            </a:r>
            <a:br>
              <a:rPr lang="RU-RU" sz="2400" dirty="0">
                <a:solidFill>
                  <a:schemeClr val="tx1"/>
                </a:solidFill>
                <a:latin typeface="Corbel"/>
              </a:rPr>
            </a:br>
            <a:r>
              <a:rPr lang="RU-RU" sz="2400" dirty="0">
                <a:latin typeface="Corbel"/>
              </a:rPr>
              <a:t>Директивы </a:t>
            </a:r>
            <a:r>
              <a:rPr lang="RU-RU" sz="2400" dirty="0" err="1">
                <a:latin typeface="Corbel"/>
              </a:rPr>
              <a:t>break</a:t>
            </a:r>
            <a:r>
              <a:rPr lang="RU-RU" sz="2400" dirty="0">
                <a:latin typeface="Corbel"/>
              </a:rPr>
              <a:t> и </a:t>
            </a:r>
            <a:r>
              <a:rPr lang="RU-RU" sz="2400" dirty="0" err="1">
                <a:latin typeface="Corbel"/>
              </a:rPr>
              <a:t>continue</a:t>
            </a:r>
            <a:endParaRPr lang="RU-RU" sz="2400" dirty="0" err="1">
              <a:latin typeface="Corbel"/>
              <a:hlinkClick r:id="rId3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Прерывание цикла по ключу.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Примеры: </a:t>
            </a:r>
            <a:endParaRPr lang="RU-RU" dirty="0">
              <a:solidFill>
                <a:schemeClr val="tx1"/>
              </a:solidFill>
              <a:latin typeface="Corbel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 err="1">
                <a:solidFill>
                  <a:srgbClr val="5F5F5F"/>
                </a:solidFill>
                <a:latin typeface="Corbel"/>
              </a:rPr>
              <a:t>var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i = 0;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F5F5F"/>
                </a:solidFill>
                <a:latin typeface="Corbel"/>
              </a:rPr>
              <a:t>outer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: 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for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(;;) {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console.log("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outer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i =", i);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for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 (;;) {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   i++;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   console.log("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inner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i =", i);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   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if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(i &gt; 10) {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      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break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outer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   }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}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4766559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orbel"/>
              </a:rPr>
              <a:t>Циклы</a:t>
            </a:r>
            <a:br>
              <a:rPr lang="RU-RU" sz="2400" dirty="0">
                <a:solidFill>
                  <a:schemeClr val="tx1"/>
                </a:solidFill>
                <a:latin typeface="Corbel"/>
              </a:rPr>
            </a:br>
            <a:r>
              <a:rPr lang="RU-RU" sz="2400" dirty="0">
                <a:latin typeface="Corbel"/>
              </a:rPr>
              <a:t>Директивы </a:t>
            </a:r>
            <a:r>
              <a:rPr lang="RU-RU" sz="2400" dirty="0" err="1">
                <a:latin typeface="Corbel"/>
              </a:rPr>
              <a:t>break</a:t>
            </a:r>
            <a:r>
              <a:rPr lang="RU-RU" sz="2400" dirty="0">
                <a:latin typeface="Corbel"/>
              </a:rPr>
              <a:t> и </a:t>
            </a:r>
            <a:r>
              <a:rPr lang="RU-RU" sz="2400" dirty="0" err="1">
                <a:latin typeface="Corbel"/>
              </a:rPr>
              <a:t>continue</a:t>
            </a:r>
            <a:endParaRPr lang="RU-RU" sz="2400" dirty="0" err="1">
              <a:latin typeface="Corbel"/>
              <a:hlinkClick r:id="rId3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Прерывание цикла по ключу.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Примеры: </a:t>
            </a:r>
            <a:endParaRPr lang="RU-RU" dirty="0">
              <a:solidFill>
                <a:schemeClr val="tx1"/>
              </a:solidFill>
              <a:latin typeface="Corbel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 err="1">
                <a:solidFill>
                  <a:srgbClr val="5F5F5F"/>
                </a:solidFill>
                <a:latin typeface="Corbel"/>
              </a:rPr>
              <a:t>var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i = 0;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F5F5F"/>
                </a:solidFill>
                <a:latin typeface="Corbel"/>
              </a:rPr>
              <a:t>outer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: 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for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(;i &lt; 1000;) {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console.log("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outer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i =", i);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for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 (;;) {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   i++;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   console.log("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inner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i =", i);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   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if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(i &gt; 10) {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      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continue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outer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   }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}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2798356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orbel"/>
              </a:rPr>
              <a:t>Цикл </a:t>
            </a:r>
            <a:r>
              <a:rPr lang="RU-RU" dirty="0" err="1">
                <a:latin typeface="Corbel"/>
              </a:rPr>
              <a:t>for</a:t>
            </a:r>
            <a:r>
              <a:rPr lang="RU-RU" dirty="0">
                <a:latin typeface="Corbel"/>
              </a:rPr>
              <a:t> </a:t>
            </a:r>
            <a:r>
              <a:rPr lang="RU-RU" dirty="0" err="1">
                <a:latin typeface="Corbel"/>
              </a:rPr>
              <a:t>in</a:t>
            </a:r>
            <a:endParaRPr lang="RU-RU" sz="2400" dirty="0" err="1">
              <a:latin typeface="Corbel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>
              <a:solidFill>
                <a:srgbClr val="5F5F5F"/>
              </a:solidFill>
              <a:latin typeface="Corbel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F5F5F"/>
                </a:solidFill>
                <a:latin typeface="Corbel"/>
              </a:rPr>
              <a:t>Цикл 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for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in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работает так же как и все другие циклы и используется для перебора свойств объекта.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Пример: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F5F5F"/>
                </a:solidFill>
                <a:latin typeface="Corbel"/>
              </a:rPr>
              <a:t>for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(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var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key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in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object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) {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object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[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key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];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};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F5F5F"/>
                </a:solidFill>
                <a:latin typeface="Corbel"/>
              </a:rPr>
              <a:t>Он также может использоваться для перебора элементов массива, хотя это и не рекомендуется.</a:t>
            </a:r>
            <a:endParaRPr lang="RU-RU" dirty="0">
              <a:solidFill>
                <a:srgbClr val="000000"/>
              </a:solidFill>
              <a:latin typeface="Corbel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F5F5F"/>
                </a:solidFill>
                <a:latin typeface="Corbel"/>
              </a:rPr>
              <a:t>Но об этом позже :)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endParaRPr lang="RU-RU" dirty="0">
              <a:solidFill>
                <a:schemeClr val="tx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21226159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orbel"/>
              </a:rPr>
              <a:t>Массивы</a:t>
            </a:r>
            <a:endParaRPr lang="RU-RU" sz="2400" dirty="0">
              <a:latin typeface="Corbel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>
              <a:solidFill>
                <a:srgbClr val="5F5F5F"/>
              </a:solidFill>
              <a:latin typeface="Corbel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F5F5F"/>
                </a:solidFill>
                <a:latin typeface="Corbel"/>
              </a:rPr>
              <a:t>Массив - это совокупность элементов, в которой элементы хранятся в пронумерованном виде и разделяются запятой.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F5F5F"/>
                </a:solidFill>
                <a:latin typeface="Corbel"/>
              </a:rPr>
              <a:t>Массивы в JS не типизированные и позволяют хранить в себе любые типы данных одновременно.</a:t>
            </a:r>
          </a:p>
          <a:p>
            <a:pPr marL="0" indent="0">
              <a:buNone/>
            </a:pPr>
            <a:r>
              <a:rPr lang="EN-US" dirty="0">
                <a:solidFill>
                  <a:srgbClr val="BB8A00"/>
                </a:solidFill>
                <a:latin typeface="Corbel"/>
              </a:rPr>
              <a:t>&lt;!&gt; </a:t>
            </a:r>
            <a:r>
              <a:rPr lang="EN-US" dirty="0" err="1">
                <a:solidFill>
                  <a:srgbClr val="BB8A00"/>
                </a:solidFill>
                <a:latin typeface="Corbel"/>
              </a:rPr>
              <a:t>Нумерация</a:t>
            </a:r>
            <a:r>
              <a:rPr lang="EN-US" dirty="0">
                <a:solidFill>
                  <a:srgbClr val="BB8A00"/>
                </a:solidFill>
                <a:latin typeface="Corbel"/>
              </a:rPr>
              <a:t> </a:t>
            </a:r>
            <a:r>
              <a:rPr lang="EN-US" dirty="0" err="1">
                <a:solidFill>
                  <a:srgbClr val="BB8A00"/>
                </a:solidFill>
                <a:latin typeface="Corbel"/>
              </a:rPr>
              <a:t>массивов</a:t>
            </a:r>
            <a:r>
              <a:rPr lang="EN-US" dirty="0">
                <a:solidFill>
                  <a:srgbClr val="BB8A00"/>
                </a:solidFill>
                <a:latin typeface="Corbel"/>
              </a:rPr>
              <a:t> </a:t>
            </a:r>
            <a:r>
              <a:rPr lang="EN-US" dirty="0" err="1">
                <a:solidFill>
                  <a:srgbClr val="BB8A00"/>
                </a:solidFill>
                <a:latin typeface="Corbel"/>
              </a:rPr>
              <a:t>начинается</a:t>
            </a:r>
            <a:r>
              <a:rPr lang="EN-US" dirty="0">
                <a:solidFill>
                  <a:srgbClr val="BB8A00"/>
                </a:solidFill>
                <a:latin typeface="Corbel"/>
              </a:rPr>
              <a:t> с 0.</a:t>
            </a:r>
            <a:endParaRPr lang="EN-US" dirty="0">
              <a:solidFill>
                <a:schemeClr val="tx1"/>
              </a:solidFill>
              <a:latin typeface="Corbel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BB8A00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9808934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orbel"/>
              </a:rPr>
              <a:t>Массивы</a:t>
            </a:r>
            <a:br>
              <a:rPr lang="RU-RU" sz="2400" dirty="0">
                <a:solidFill>
                  <a:schemeClr val="tx1"/>
                </a:solidFill>
                <a:latin typeface="Corbel"/>
              </a:rPr>
            </a:br>
            <a:r>
              <a:rPr lang="RU-RU" sz="2400" dirty="0">
                <a:latin typeface="Corbel"/>
              </a:rPr>
              <a:t>Объявление</a:t>
            </a:r>
            <a:endParaRPr lang="RU-RU" sz="2400" dirty="0">
              <a:latin typeface="Corbel"/>
              <a:hlinkClick r:id="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Объявление массива;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Примеры: 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>
                <a:solidFill>
                  <a:srgbClr val="5F5F5F"/>
                </a:solidFill>
                <a:latin typeface="Corbel"/>
              </a:rPr>
              <a:t>var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arr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= [];</a:t>
            </a:r>
            <a:endParaRPr lang="EN-US" dirty="0">
              <a:solidFill>
                <a:srgbClr val="000000"/>
              </a:solidFill>
              <a:latin typeface="Corbel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rgbClr val="5F5F5F"/>
                </a:solidFill>
                <a:latin typeface="Corbel"/>
              </a:rPr>
              <a:t>var</a:t>
            </a:r>
            <a:r>
              <a:rPr lang="EN-US" dirty="0">
                <a:solidFill>
                  <a:srgbClr val="5F5F5F"/>
                </a:solidFill>
                <a:latin typeface="Corbel"/>
              </a:rPr>
              <a:t> </a:t>
            </a:r>
            <a:r>
              <a:rPr lang="EN-US" dirty="0" err="1">
                <a:solidFill>
                  <a:srgbClr val="5F5F5F"/>
                </a:solidFill>
                <a:latin typeface="Corbel"/>
              </a:rPr>
              <a:t>arr</a:t>
            </a:r>
            <a:r>
              <a:rPr lang="EN-US" dirty="0">
                <a:solidFill>
                  <a:srgbClr val="5F5F5F"/>
                </a:solidFill>
                <a:latin typeface="Corbel"/>
              </a:rPr>
              <a:t> = [1,"string",null]; </a:t>
            </a:r>
            <a:endParaRPr lang="RU-RU" dirty="0">
              <a:solidFill>
                <a:srgbClr val="000000"/>
              </a:solidFill>
              <a:latin typeface="Corbel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5F5F5F"/>
                </a:solidFill>
                <a:latin typeface="Corbel"/>
              </a:rPr>
              <a:t>var </a:t>
            </a:r>
            <a:r>
              <a:rPr lang="EN-US" dirty="0" err="1">
                <a:solidFill>
                  <a:srgbClr val="5F5F5F"/>
                </a:solidFill>
                <a:latin typeface="Corbel"/>
              </a:rPr>
              <a:t>arr</a:t>
            </a:r>
            <a:r>
              <a:rPr lang="EN-US" dirty="0">
                <a:solidFill>
                  <a:srgbClr val="5F5F5F"/>
                </a:solidFill>
                <a:latin typeface="Corbel"/>
              </a:rPr>
              <a:t> = new Array(); // [];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rgbClr val="5F5F5F"/>
                </a:solidFill>
                <a:latin typeface="Corbel"/>
              </a:rPr>
              <a:t>var</a:t>
            </a:r>
            <a:r>
              <a:rPr lang="EN-US" dirty="0">
                <a:solidFill>
                  <a:srgbClr val="5F5F5F"/>
                </a:solidFill>
                <a:latin typeface="Corbel"/>
              </a:rPr>
              <a:t> </a:t>
            </a:r>
            <a:r>
              <a:rPr lang="EN-US" dirty="0" err="1">
                <a:solidFill>
                  <a:srgbClr val="5F5F5F"/>
                </a:solidFill>
                <a:latin typeface="Corbel"/>
              </a:rPr>
              <a:t>arr</a:t>
            </a:r>
            <a:r>
              <a:rPr lang="EN-US" dirty="0">
                <a:solidFill>
                  <a:srgbClr val="5F5F5F"/>
                </a:solidFill>
                <a:latin typeface="Corbel"/>
              </a:rPr>
              <a:t> = new Array(1,"string",null); // [1,"string",null];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rgbClr val="5F5F5F"/>
                </a:solidFill>
                <a:latin typeface="Corbel"/>
              </a:rPr>
              <a:t>var</a:t>
            </a:r>
            <a:r>
              <a:rPr lang="EN-US" dirty="0">
                <a:solidFill>
                  <a:srgbClr val="5F5F5F"/>
                </a:solidFill>
                <a:latin typeface="Corbel"/>
              </a:rPr>
              <a:t> </a:t>
            </a:r>
            <a:r>
              <a:rPr lang="EN-US" dirty="0" err="1">
                <a:solidFill>
                  <a:srgbClr val="5F5F5F"/>
                </a:solidFill>
                <a:latin typeface="Corbel"/>
              </a:rPr>
              <a:t>arr</a:t>
            </a:r>
            <a:r>
              <a:rPr lang="EN-US" dirty="0">
                <a:solidFill>
                  <a:srgbClr val="5F5F5F"/>
                </a:solidFill>
                <a:latin typeface="Corbel"/>
              </a:rPr>
              <a:t> = new Array(2); // [undefined, undefined];</a:t>
            </a:r>
          </a:p>
          <a:p>
            <a:pPr marL="0" indent="0">
              <a:buNone/>
            </a:pPr>
            <a:r>
              <a:rPr lang="EN-US" dirty="0">
                <a:solidFill>
                  <a:srgbClr val="BB8A00"/>
                </a:solidFill>
                <a:latin typeface="Corbel"/>
              </a:rPr>
              <a:t>&lt;!&gt; </a:t>
            </a:r>
            <a:r>
              <a:rPr lang="EN-US" dirty="0" err="1">
                <a:solidFill>
                  <a:srgbClr val="BB8A00"/>
                </a:solidFill>
                <a:latin typeface="Corbel"/>
              </a:rPr>
              <a:t>Объявлять</a:t>
            </a:r>
            <a:r>
              <a:rPr lang="EN-US" dirty="0">
                <a:solidFill>
                  <a:srgbClr val="BB8A00"/>
                </a:solidFill>
                <a:latin typeface="Corbel"/>
              </a:rPr>
              <a:t> </a:t>
            </a:r>
            <a:r>
              <a:rPr lang="EN-US" dirty="0" err="1">
                <a:solidFill>
                  <a:srgbClr val="BB8A00"/>
                </a:solidFill>
                <a:latin typeface="Corbel"/>
              </a:rPr>
              <a:t>массивы</a:t>
            </a:r>
            <a:r>
              <a:rPr lang="EN-US" dirty="0">
                <a:solidFill>
                  <a:srgbClr val="BB8A00"/>
                </a:solidFill>
                <a:latin typeface="Corbel"/>
              </a:rPr>
              <a:t> </a:t>
            </a:r>
            <a:r>
              <a:rPr lang="EN-US" dirty="0" err="1">
                <a:solidFill>
                  <a:srgbClr val="BB8A00"/>
                </a:solidFill>
                <a:latin typeface="Corbel"/>
              </a:rPr>
              <a:t>через</a:t>
            </a:r>
            <a:r>
              <a:rPr lang="EN-US" dirty="0">
                <a:solidFill>
                  <a:srgbClr val="BB8A00"/>
                </a:solidFill>
                <a:latin typeface="Corbel"/>
              </a:rPr>
              <a:t> new Array() </a:t>
            </a:r>
            <a:r>
              <a:rPr lang="EN-US" dirty="0" err="1">
                <a:solidFill>
                  <a:srgbClr val="BB8A00"/>
                </a:solidFill>
                <a:latin typeface="Corbel"/>
              </a:rPr>
              <a:t>не</a:t>
            </a:r>
            <a:r>
              <a:rPr lang="EN-US" dirty="0">
                <a:solidFill>
                  <a:srgbClr val="BB8A00"/>
                </a:solidFill>
                <a:latin typeface="Corbel"/>
              </a:rPr>
              <a:t> </a:t>
            </a:r>
            <a:r>
              <a:rPr lang="EN-US" dirty="0" err="1">
                <a:solidFill>
                  <a:srgbClr val="BB8A00"/>
                </a:solidFill>
                <a:latin typeface="Corbel"/>
              </a:rPr>
              <a:t>рекомендуется</a:t>
            </a:r>
            <a:r>
              <a:rPr lang="EN-US" dirty="0">
                <a:solidFill>
                  <a:srgbClr val="BB8A00"/>
                </a:solidFill>
                <a:latin typeface="Corbel"/>
              </a:rPr>
              <a:t>.</a:t>
            </a:r>
            <a:r>
              <a:rPr lang="EN-US" dirty="0">
                <a:solidFill>
                  <a:srgbClr val="000000"/>
                </a:solidFill>
                <a:latin typeface="Corbel"/>
              </a:rPr>
              <a:t> </a:t>
            </a:r>
            <a:endParaRPr lang="EN-US" dirty="0">
              <a:solidFill>
                <a:schemeClr val="tx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16858542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orbel"/>
              </a:rPr>
              <a:t>Циклы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Циклы это операторы которые позволяют повторять определённые действия до тех пор, пока не выполнится какое-то условие, или бесконечно.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В JS есть 3 типа циклов, цикл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while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, цикл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do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...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while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и цикл for.</a:t>
            </a:r>
          </a:p>
        </p:txBody>
      </p:sp>
    </p:spTree>
    <p:extLst>
      <p:ext uri="{BB962C8B-B14F-4D97-AF65-F5344CB8AC3E}">
        <p14:creationId xmlns:p14="http://schemas.microsoft.com/office/powerpoint/2010/main" val="209665729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orbel"/>
              </a:rPr>
              <a:t>Массивы</a:t>
            </a:r>
            <a:br>
              <a:rPr lang="RU-RU" sz="2400" dirty="0">
                <a:solidFill>
                  <a:schemeClr val="tx1"/>
                </a:solidFill>
                <a:latin typeface="Corbel"/>
              </a:rPr>
            </a:br>
            <a:r>
              <a:rPr lang="RU-RU" sz="2400" dirty="0">
                <a:latin typeface="Corbel"/>
              </a:rPr>
              <a:t>Работа с массивом</a:t>
            </a:r>
            <a:endParaRPr lang="RU-RU" sz="2400" dirty="0">
              <a:latin typeface="Corbel"/>
              <a:hlinkClick r:id="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5F5F5F"/>
                </a:solidFill>
                <a:latin typeface="Corbel"/>
              </a:rPr>
              <a:t>Работа с массивом.</a:t>
            </a:r>
          </a:p>
          <a:p>
            <a:pPr marL="0" indent="0">
              <a:buNone/>
            </a:pPr>
            <a:r>
              <a:rPr lang="RU-RU" dirty="0" err="1">
                <a:solidFill>
                  <a:srgbClr val="5F5F5F"/>
                </a:solidFill>
                <a:latin typeface="Corbel"/>
              </a:rPr>
              <a:t>var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array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= [1,2, 3,4, 5]; 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F5F5F"/>
                </a:solidFill>
                <a:latin typeface="Corbel"/>
              </a:rPr>
              <a:t>Нумерация массива начинается с 0.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F5F5F"/>
                </a:solidFill>
                <a:latin typeface="Corbel"/>
              </a:rPr>
              <a:t>array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[0] // 1;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F5F5F"/>
                </a:solidFill>
                <a:latin typeface="Corbel"/>
              </a:rPr>
              <a:t>У всех массивов есть свойство 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length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, которое указывает длину массива.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F5F5F"/>
                </a:solidFill>
                <a:latin typeface="Corbel"/>
              </a:rPr>
              <a:t>array.length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; // 5;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F5F5F"/>
                </a:solidFill>
                <a:latin typeface="Corbel"/>
              </a:rPr>
              <a:t>Обращение к элементам массива совершается по индексу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F5F5F"/>
                </a:solidFill>
                <a:latin typeface="Corbel"/>
              </a:rPr>
              <a:t>array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[1]; // 2;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F5F5F"/>
                </a:solidFill>
                <a:latin typeface="Corbel"/>
              </a:rPr>
              <a:t>Для добавление элемента в конец массива используется метод 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push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, который возвращает новую длину массива.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F5F5F"/>
                </a:solidFill>
                <a:latin typeface="Corbel"/>
              </a:rPr>
              <a:t>array.push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(10); // 6;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console.log(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array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); // [1, 2, 3, 4, 5, 10];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F5F5F"/>
                </a:solidFill>
                <a:latin typeface="Corbel"/>
              </a:rPr>
              <a:t>Проверить что элемент является именно массивом и ничем иным можно с помощью метода 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Array.isArray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();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F5F5F"/>
                </a:solidFill>
                <a:latin typeface="Corbel"/>
              </a:rPr>
              <a:t>Array.isArray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(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array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); // 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true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9322199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orbel"/>
              </a:rPr>
              <a:t>Задачи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latin typeface="Corbel"/>
              </a:rPr>
              <a:t>на дом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sz="2400" dirty="0">
                <a:latin typeface="Corbel"/>
              </a:rPr>
              <a:t>Операторы</a:t>
            </a:r>
            <a:endParaRPr lang="RU-RU" sz="2400" dirty="0">
              <a:latin typeface="Corbel"/>
              <a:hlinkClick r:id="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F5F5F"/>
                </a:solidFill>
                <a:latin typeface="Corbel"/>
              </a:rPr>
              <a:t>Написать условие которое будет истинно только если X это строка, Y равен 10, а Z больше или равно Y.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F5F5F"/>
                </a:solidFill>
                <a:latin typeface="Corbel"/>
              </a:rPr>
              <a:t>var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X, Y, Z;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console.log(/*условие*/);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F5F5F"/>
                </a:solidFill>
                <a:latin typeface="Corbel"/>
              </a:rPr>
              <a:t>Написать условие которое будет истинно только если X больше 10 или Y и Y является числом или Z кратно 2.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F5F5F"/>
                </a:solidFill>
                <a:latin typeface="Corbel"/>
              </a:rPr>
              <a:t>var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X, Y, Z;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console.log(/*условие*/);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F5F5F"/>
                </a:solidFill>
                <a:latin typeface="Corbel"/>
              </a:rPr>
              <a:t>Написать условие которое будет истинно только если сумма X и Y кратна 10, а среднее арифметическое X, Y и Z умноженное на 2 больше 100 .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var X, Y, Z;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console.log(/*условие*/);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F5F5F"/>
                </a:solidFill>
                <a:latin typeface="Corbel"/>
              </a:rPr>
              <a:t>Написать тернарный оператор который будет записывать в переменную X значение Y, если оно кратно трём или значение Z если оно больше Y или сумму Y и Z.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F5F5F"/>
                </a:solidFill>
                <a:latin typeface="Corbel"/>
              </a:rPr>
              <a:t>var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X, Y, Z;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F5F5F"/>
                </a:solidFill>
                <a:latin typeface="Corbel"/>
              </a:rPr>
              <a:t>var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X = /* решение */;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console.log(X);</a:t>
            </a:r>
          </a:p>
        </p:txBody>
      </p:sp>
    </p:spTree>
    <p:extLst>
      <p:ext uri="{BB962C8B-B14F-4D97-AF65-F5344CB8AC3E}">
        <p14:creationId xmlns:p14="http://schemas.microsoft.com/office/powerpoint/2010/main" val="44185652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orbel"/>
              </a:rPr>
              <a:t>Задачи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latin typeface="Corbel"/>
              </a:rPr>
              <a:t>на дом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sz="2400" dirty="0">
                <a:latin typeface="Corbel"/>
              </a:rPr>
              <a:t>Условия</a:t>
            </a:r>
            <a:endParaRPr lang="RU-RU" sz="2400" dirty="0">
              <a:latin typeface="Corbel"/>
              <a:hlinkClick r:id="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F5F5F"/>
                </a:solidFill>
                <a:latin typeface="Corbel"/>
              </a:rPr>
              <a:t>Написать условие, которое запишет в переменную X первое значение среди переменных Y, Z, которое не число или 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null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используя 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if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...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else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var X, Y, Z;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/ * Ваше решение */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console.log(X);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F5F5F"/>
                </a:solidFill>
                <a:latin typeface="Corbel"/>
              </a:rPr>
              <a:t>Написать условие которое будет истинно только если Y не 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false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и записать в перемененную X 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true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в виде строки или Z используя 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if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...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else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.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var X, Y, Z;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/ * Ваше решение */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console.log(X);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F5F5F"/>
                </a:solidFill>
                <a:latin typeface="Corbel"/>
              </a:rPr>
              <a:t>Написать условие, которое запишет в переменную X, значение Y если оно равно 0 или 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false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или 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undefined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или 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null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или значение Z приведённое к числу 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switch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...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case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.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F5F5F"/>
                </a:solidFill>
                <a:latin typeface="Corbel"/>
              </a:rPr>
              <a:t>var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X, Y, Z;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/ * Ваше решение */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console.log(X);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F5F5F"/>
                </a:solidFill>
                <a:latin typeface="Corbel"/>
              </a:rPr>
              <a:t>Сделать то же самое но без оператора 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break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; в тех кейсах, где он не нужен.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var X, Y, Z;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/ * Ваше решение */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console.log(X); </a:t>
            </a:r>
          </a:p>
        </p:txBody>
      </p:sp>
    </p:spTree>
    <p:extLst>
      <p:ext uri="{BB962C8B-B14F-4D97-AF65-F5344CB8AC3E}">
        <p14:creationId xmlns:p14="http://schemas.microsoft.com/office/powerpoint/2010/main" val="9509808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orbel"/>
              </a:rPr>
              <a:t>Задачи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latin typeface="Corbel"/>
              </a:rPr>
              <a:t>на дом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sz="2400" dirty="0">
                <a:latin typeface="Corbel"/>
              </a:rPr>
              <a:t>Циклы и массивы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dirty="0">
              <a:solidFill>
                <a:srgbClr val="5F5F5F"/>
              </a:solidFill>
              <a:latin typeface="Corbel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F5F5F"/>
                </a:solidFill>
                <a:latin typeface="Corbel"/>
              </a:rPr>
              <a:t>Дан массив 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arr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, в котором могут храниться разнотипные данные, пройтись по массиву всеми известными циклами(в разных решениях) и получить по окончании работы цикла новый массив из тех значений который при приведении к 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boolean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дают 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true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.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F5F5F"/>
                </a:solidFill>
                <a:latin typeface="Corbel"/>
              </a:rPr>
              <a:t>var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arr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= ["", "0", 0, 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true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, 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undefined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, 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NaN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, 234, "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ololo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", -1, [], {}];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/* ваш код */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console.log(/* ваш новый массив */);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F5F5F"/>
                </a:solidFill>
                <a:latin typeface="Corbel"/>
              </a:rPr>
              <a:t>Дан массив 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arr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, в котором могут храниться разнотипные данные, пройтись по массиву всеми известными циклами(в разных решениях) и получить по окончании работы цикла новый массив из тех значений которые являются числом или строкой которую можно к нему привести, а также являются положительными. 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var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arr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= ["0", 0, 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undefined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, 234, 15, -29, "-287", "", [1, 2, 3], {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key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: "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value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"}, "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test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", 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false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];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console.log(/* ваш новый массив */); </a:t>
            </a:r>
          </a:p>
        </p:txBody>
      </p:sp>
    </p:spTree>
    <p:extLst>
      <p:ext uri="{BB962C8B-B14F-4D97-AF65-F5344CB8AC3E}">
        <p14:creationId xmlns:p14="http://schemas.microsoft.com/office/powerpoint/2010/main" val="282431883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orbel"/>
              </a:rPr>
              <a:t>Задачи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latin typeface="Corbel"/>
              </a:rPr>
              <a:t>на дом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sz="2400" dirty="0">
                <a:latin typeface="Corbel"/>
              </a:rPr>
              <a:t>Циклы и массивы</a:t>
            </a:r>
            <a:br>
              <a:rPr lang="RU-RU" sz="2400" dirty="0">
                <a:solidFill>
                  <a:schemeClr val="tx1"/>
                </a:solidFill>
                <a:latin typeface="Corbel"/>
              </a:rPr>
            </a:br>
            <a:r>
              <a:rPr lang="RU-RU" sz="2400" dirty="0">
                <a:latin typeface="Corbel"/>
              </a:rPr>
              <a:t>Задачка посложнее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>
              <a:solidFill>
                <a:srgbClr val="5F5F5F"/>
              </a:solidFill>
              <a:latin typeface="Corbel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F5F5F"/>
                </a:solidFill>
                <a:latin typeface="Corbel"/>
              </a:rPr>
              <a:t>Сгенерировать массив, который состоит из чисел от 1 до 99, каждое и рассортировать результаты в 3 равных массивов, которые будут чередовать значения исходного массива, 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тоесть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[1], [2], [3].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F5F5F"/>
                </a:solidFill>
                <a:latin typeface="Corbel"/>
              </a:rPr>
              <a:t>var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baseArray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= [];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/* код вашего генератора */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F5F5F"/>
                </a:solidFill>
                <a:latin typeface="Corbel"/>
              </a:rPr>
              <a:t>var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newArray1 = [];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F5F5F"/>
                </a:solidFill>
                <a:latin typeface="Corbel"/>
              </a:rPr>
              <a:t>var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newArray2 = [];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F5F5F"/>
                </a:solidFill>
                <a:latin typeface="Corbel"/>
              </a:rPr>
              <a:t>var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newArray3 = [];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/* код вашего сортировщика */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console.log(newArray1 , newArray2, newArray3 );</a:t>
            </a:r>
          </a:p>
        </p:txBody>
      </p:sp>
    </p:spTree>
    <p:extLst>
      <p:ext uri="{BB962C8B-B14F-4D97-AF65-F5344CB8AC3E}">
        <p14:creationId xmlns:p14="http://schemas.microsoft.com/office/powerpoint/2010/main" val="237691827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orbel"/>
              </a:rPr>
              <a:t>Цикл </a:t>
            </a:r>
            <a:r>
              <a:rPr lang="RU-RU" dirty="0" err="1">
                <a:latin typeface="Corbel"/>
              </a:rPr>
              <a:t>while</a:t>
            </a:r>
            <a:endParaRPr lang="RU-RU" sz="2400" dirty="0" err="1">
              <a:latin typeface="Corbel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595959"/>
                </a:solidFill>
                <a:latin typeface="Corbel"/>
              </a:rPr>
              <a:t>Конструкция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while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 (условие) {тело цикла};</a:t>
            </a:r>
          </a:p>
          <a:p>
            <a:pPr marL="0" indent="0">
              <a:buNone/>
            </a:pPr>
            <a:r>
              <a:rPr lang="RU-RU" dirty="0">
                <a:solidFill>
                  <a:srgbClr val="595959"/>
                </a:solidFill>
                <a:latin typeface="Corbel"/>
              </a:rPr>
              <a:t>Примеры: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>
                <a:solidFill>
                  <a:srgbClr val="595959"/>
                </a:solidFill>
                <a:latin typeface="Corbel"/>
              </a:rPr>
              <a:t>var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 i = 0;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while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(i &lt; 5) {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   console.log(i);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    i++;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>
                <a:solidFill>
                  <a:srgbClr val="595959"/>
                </a:solidFill>
                <a:latin typeface="Corbel"/>
              </a:rPr>
              <a:t>var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 i = 10;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while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(i &gt;5) {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chemeClr val="tx1"/>
                </a:solidFill>
                <a:latin typeface="Corbel"/>
              </a:rPr>
              <a:t>   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console.log(i); 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i--;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}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endParaRPr lang="RU-RU" dirty="0">
              <a:solidFill>
                <a:schemeClr val="tx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64526649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orbel"/>
              </a:rPr>
              <a:t>Цикл </a:t>
            </a:r>
            <a:r>
              <a:rPr lang="RU-RU" dirty="0" err="1">
                <a:latin typeface="Corbel"/>
              </a:rPr>
              <a:t>do</a:t>
            </a:r>
            <a:r>
              <a:rPr lang="RU-RU" dirty="0">
                <a:latin typeface="Corbel"/>
              </a:rPr>
              <a:t>...</a:t>
            </a:r>
            <a:r>
              <a:rPr lang="RU-RU" dirty="0" err="1">
                <a:latin typeface="Corbel"/>
              </a:rPr>
              <a:t>while</a:t>
            </a:r>
            <a:endParaRPr lang="RU-RU" sz="2400" dirty="0" err="1">
              <a:latin typeface="Corbel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5F5F5F"/>
                </a:solidFill>
                <a:latin typeface="Corbel"/>
              </a:rPr>
              <a:t>Конструкция: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do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 {тело цикла} 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while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(условие);</a:t>
            </a:r>
            <a:r>
              <a:rPr lang="RU-RU" dirty="0">
                <a:solidFill>
                  <a:srgbClr val="000000"/>
                </a:solidFill>
                <a:latin typeface="Corbel"/>
              </a:rPr>
              <a:t> </a:t>
            </a:r>
            <a:endParaRPr lang="ru-RU" dirty="0">
              <a:solidFill>
                <a:schemeClr val="tx1"/>
              </a:solidFill>
              <a:latin typeface="Corbel"/>
            </a:endParaRPr>
          </a:p>
          <a:p>
            <a:pPr marL="0" indent="0">
              <a:buNone/>
            </a:pPr>
            <a:r>
              <a:rPr lang="RU-RU" dirty="0">
                <a:solidFill>
                  <a:srgbClr val="595959"/>
                </a:solidFill>
                <a:latin typeface="Corbel"/>
              </a:rPr>
              <a:t>Примеры:</a:t>
            </a:r>
            <a:endParaRPr lang="RU-RU" dirty="0">
              <a:solidFill>
                <a:schemeClr val="tx1"/>
              </a:solidFill>
              <a:latin typeface="Corbel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 err="1">
                <a:solidFill>
                  <a:srgbClr val="595959"/>
                </a:solidFill>
                <a:latin typeface="Corbel"/>
              </a:rPr>
              <a:t>var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 i = 0;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do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{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   console.log(i);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    i++;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} 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while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(i &lt; 5)</a:t>
            </a:r>
            <a:r>
              <a:rPr lang="RU-RU" dirty="0">
                <a:solidFill>
                  <a:schemeClr val="tx1"/>
                </a:solidFill>
                <a:latin typeface="Corbel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>
                <a:solidFill>
                  <a:srgbClr val="595959"/>
                </a:solidFill>
                <a:latin typeface="Corbel"/>
              </a:rPr>
              <a:t>var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 i = 10;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do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{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chemeClr val="tx1"/>
                </a:solidFill>
                <a:latin typeface="Corbel"/>
              </a:rPr>
              <a:t>   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console.log(i); 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i--;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} 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while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(i &gt;5);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endParaRPr lang="RU-RU" dirty="0">
              <a:solidFill>
                <a:schemeClr val="tx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11300820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orbel"/>
              </a:rPr>
              <a:t>Цикл </a:t>
            </a:r>
            <a:r>
              <a:rPr lang="RU-RU" dirty="0" err="1">
                <a:latin typeface="Corbel"/>
              </a:rPr>
              <a:t>for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5F5F5F"/>
                </a:solidFill>
                <a:latin typeface="Corbel"/>
              </a:rPr>
              <a:t>Конструкция:</a:t>
            </a:r>
            <a:r>
              <a:rPr lang="RU-RU" dirty="0">
                <a:solidFill>
                  <a:schemeClr val="tx1"/>
                </a:solidFill>
                <a:latin typeface="Corbel"/>
              </a:rPr>
              <a:t> </a:t>
            </a:r>
            <a:br>
              <a:rPr lang="RU-RU" sz="1100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for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(начало, условие, шаг) {тело цикла};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Примеры:</a:t>
            </a:r>
            <a:endParaRPr lang="RU-RU" dirty="0">
              <a:solidFill>
                <a:schemeClr val="tx1"/>
              </a:solidFill>
              <a:latin typeface="Corbel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 err="1">
                <a:solidFill>
                  <a:srgbClr val="5F5F5F"/>
                </a:solidFill>
                <a:latin typeface="Corbel"/>
              </a:rPr>
              <a:t>for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(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var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i = 0; i &lt; 10; i++) {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console.log(i);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}</a:t>
            </a:r>
            <a:endParaRPr lang="RU-RU" dirty="0">
              <a:solidFill>
                <a:srgbClr val="000000"/>
              </a:solidFill>
              <a:latin typeface="Corbel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 err="1">
                <a:solidFill>
                  <a:srgbClr val="5F5F5F"/>
                </a:solidFill>
                <a:latin typeface="Corbel"/>
              </a:rPr>
              <a:t>for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(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var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i = 10; i &gt; 5; i--) {</a:t>
            </a:r>
            <a:r>
              <a:rPr lang="RU-RU" dirty="0">
                <a:solidFill>
                  <a:schemeClr val="tx1"/>
                </a:solidFill>
                <a:latin typeface="Corbel"/>
              </a:rPr>
              <a:t>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chemeClr val="tx1"/>
                </a:solidFill>
                <a:latin typeface="Corbel"/>
              </a:rPr>
              <a:t>   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console.log(i);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79408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orbel"/>
              </a:rPr>
              <a:t>Цикл </a:t>
            </a:r>
            <a:r>
              <a:rPr lang="RU-RU" dirty="0" err="1">
                <a:latin typeface="Corbel"/>
              </a:rPr>
              <a:t>for</a:t>
            </a:r>
            <a:r>
              <a:rPr lang="RU-RU" dirty="0">
                <a:latin typeface="Corbel"/>
              </a:rPr>
              <a:t> без частей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5F5F5F"/>
                </a:solidFill>
                <a:latin typeface="Corbel"/>
              </a:rPr>
              <a:t>Конструкция:</a:t>
            </a:r>
            <a:r>
              <a:rPr lang="RU-RU" dirty="0">
                <a:solidFill>
                  <a:schemeClr val="tx1"/>
                </a:solidFill>
                <a:latin typeface="Corbel"/>
              </a:rPr>
              <a:t> </a:t>
            </a:r>
            <a:br>
              <a:rPr lang="RU-RU" sz="1100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for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(начало, условие, шаг) {тело цикла};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Примеры без частей (обратите внимание что точки с запятой остаются):</a:t>
            </a:r>
            <a:endParaRPr lang="RU-RU" dirty="0">
              <a:solidFill>
                <a:schemeClr val="tx1"/>
              </a:solidFill>
              <a:latin typeface="Corbel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 err="1">
                <a:solidFill>
                  <a:srgbClr val="5F5F5F"/>
                </a:solidFill>
                <a:latin typeface="Corbel"/>
              </a:rPr>
              <a:t>var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i = 0;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F5F5F"/>
                </a:solidFill>
                <a:latin typeface="Corbel"/>
              </a:rPr>
              <a:t>for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(; i &lt; 10; i++) {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console.log(i);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}</a:t>
            </a:r>
            <a:endParaRPr lang="RU-RU" dirty="0">
              <a:solidFill>
                <a:srgbClr val="000000"/>
              </a:solidFill>
              <a:latin typeface="Corbel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 err="1">
                <a:solidFill>
                  <a:srgbClr val="5F5F5F"/>
                </a:solidFill>
                <a:latin typeface="Corbel"/>
              </a:rPr>
              <a:t>var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i = 10;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F5F5F"/>
                </a:solidFill>
                <a:latin typeface="Corbel"/>
              </a:rPr>
              <a:t>for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(; i &gt; 5;) {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console.log(i); 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i--;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>
                <a:solidFill>
                  <a:srgbClr val="5F5F5F"/>
                </a:solidFill>
                <a:latin typeface="Corbel"/>
              </a:rPr>
              <a:t>for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(; ;) { 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// Бесконечный цикл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rgbClr val="BB8A00"/>
                </a:solidFill>
                <a:latin typeface="Corbel"/>
              </a:rPr>
              <a:t>&lt;!&gt; Точки с запятой между частями должны оставаться</a:t>
            </a:r>
            <a:endParaRPr lang="RU-RU" dirty="0">
              <a:solidFill>
                <a:schemeClr val="tx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97912757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orbel"/>
              </a:rPr>
              <a:t>Циклы</a:t>
            </a:r>
            <a:br>
              <a:rPr lang="RU-RU" sz="2400" dirty="0">
                <a:solidFill>
                  <a:schemeClr val="tx1"/>
                </a:solidFill>
                <a:latin typeface="Corbel"/>
              </a:rPr>
            </a:br>
            <a:r>
              <a:rPr lang="RU-RU" sz="2400" dirty="0">
                <a:latin typeface="Corbel"/>
              </a:rPr>
              <a:t>Директивы </a:t>
            </a:r>
            <a:r>
              <a:rPr lang="RU-RU" sz="2400" dirty="0" err="1">
                <a:latin typeface="Corbel"/>
              </a:rPr>
              <a:t>break</a:t>
            </a:r>
            <a:r>
              <a:rPr lang="RU-RU" sz="2400" dirty="0">
                <a:latin typeface="Corbel"/>
              </a:rPr>
              <a:t> и </a:t>
            </a:r>
            <a:r>
              <a:rPr lang="RU-RU" sz="2400" dirty="0" err="1">
                <a:latin typeface="Corbel"/>
              </a:rPr>
              <a:t>continue</a:t>
            </a:r>
            <a:endParaRPr lang="RU-RU" sz="2400" dirty="0" err="1">
              <a:latin typeface="Corbel"/>
              <a:hlinkClick r:id="rId3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3868738" y="901700"/>
            <a:ext cx="7315200" cy="5253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5F5F5F"/>
                </a:solidFill>
                <a:latin typeface="Corbel"/>
              </a:rPr>
              <a:t>Чтобы прервать выполнение цикла используется директива 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break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;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Примеры: 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>
                <a:solidFill>
                  <a:srgbClr val="5F5F5F"/>
                </a:solidFill>
                <a:latin typeface="Corbel"/>
              </a:rPr>
              <a:t>var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i = 0;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F5F5F"/>
                </a:solidFill>
                <a:latin typeface="Corbel"/>
              </a:rPr>
              <a:t>while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(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true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) {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console.log(i);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i++;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if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(i &gt; 10) {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  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break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}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>
                <a:solidFill>
                  <a:srgbClr val="5F5F5F"/>
                </a:solidFill>
                <a:latin typeface="Corbel"/>
              </a:rPr>
              <a:t>var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i = 0; 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F5F5F"/>
                </a:solidFill>
                <a:latin typeface="Corbel"/>
              </a:rPr>
              <a:t>do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{ 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console.log(i);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i++;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if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(i &gt; 10) {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  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break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;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}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} 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while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(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true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5F5F5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47881136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orbel"/>
              </a:rPr>
              <a:t>Циклы</a:t>
            </a:r>
            <a:br>
              <a:rPr lang="RU-RU" sz="2400" dirty="0">
                <a:solidFill>
                  <a:schemeClr val="tx1"/>
                </a:solidFill>
                <a:latin typeface="Corbel"/>
              </a:rPr>
            </a:br>
            <a:r>
              <a:rPr lang="RU-RU" sz="2400" dirty="0">
                <a:latin typeface="Corbel"/>
              </a:rPr>
              <a:t>Директивы </a:t>
            </a:r>
            <a:r>
              <a:rPr lang="RU-RU" sz="2400" dirty="0" err="1">
                <a:latin typeface="Corbel"/>
              </a:rPr>
              <a:t>break</a:t>
            </a:r>
            <a:r>
              <a:rPr lang="RU-RU" sz="2400" dirty="0">
                <a:latin typeface="Corbel"/>
              </a:rPr>
              <a:t> и </a:t>
            </a:r>
            <a:r>
              <a:rPr lang="RU-RU" sz="2400" dirty="0" err="1">
                <a:latin typeface="Corbel"/>
              </a:rPr>
              <a:t>continue</a:t>
            </a:r>
            <a:endParaRPr lang="RU-RU" sz="2400" dirty="0" err="1">
              <a:latin typeface="Corbel"/>
              <a:hlinkClick r:id="rId3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3868738" y="901700"/>
            <a:ext cx="7315200" cy="5253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5F5F5F"/>
                </a:solidFill>
                <a:latin typeface="Corbel"/>
              </a:rPr>
              <a:t>Чтобы прервать выполнение цикла используется директива 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break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;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Примеры: 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>
                <a:solidFill>
                  <a:srgbClr val="5F5F5F"/>
                </a:solidFill>
                <a:latin typeface="Corbel"/>
              </a:rPr>
              <a:t>var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i = 0; 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F5F5F"/>
                </a:solidFill>
                <a:latin typeface="Corbel"/>
              </a:rPr>
              <a:t>for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(; ;) {  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console.log(i); 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i++; 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if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(i &gt; 10) { 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  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break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; 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} 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5F5F5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09930798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orbel"/>
              </a:rPr>
              <a:t>Циклы</a:t>
            </a:r>
            <a:br>
              <a:rPr lang="RU-RU" sz="2400" dirty="0">
                <a:solidFill>
                  <a:schemeClr val="tx1"/>
                </a:solidFill>
                <a:latin typeface="Corbel"/>
              </a:rPr>
            </a:br>
            <a:r>
              <a:rPr lang="RU-RU" sz="2400" dirty="0">
                <a:latin typeface="Corbel"/>
              </a:rPr>
              <a:t>Директивы </a:t>
            </a:r>
            <a:r>
              <a:rPr lang="RU-RU" sz="2400" dirty="0" err="1">
                <a:latin typeface="Corbel"/>
              </a:rPr>
              <a:t>break</a:t>
            </a:r>
            <a:r>
              <a:rPr lang="RU-RU" sz="2400" dirty="0">
                <a:latin typeface="Corbel"/>
              </a:rPr>
              <a:t> и </a:t>
            </a:r>
            <a:r>
              <a:rPr lang="RU-RU" sz="2400" dirty="0" err="1">
                <a:latin typeface="Corbel"/>
              </a:rPr>
              <a:t>continue</a:t>
            </a:r>
            <a:endParaRPr lang="RU-RU" sz="2400" dirty="0" err="1">
              <a:latin typeface="Corbel"/>
              <a:hlinkClick r:id="rId3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Чтобы прервать текущую итерацию цикла используется директива 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continue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;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Примеры: 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>
                <a:solidFill>
                  <a:srgbClr val="5F5F5F"/>
                </a:solidFill>
                <a:latin typeface="Corbel"/>
              </a:rPr>
              <a:t>var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i = 0;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F5F5F"/>
                </a:solidFill>
                <a:latin typeface="Corbel"/>
              </a:rPr>
              <a:t>while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(i &lt; 10) {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i++;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if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(i &gt; 5 &amp;&amp; i &lt; 8) {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  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continue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;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}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console.log(i);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>
                <a:solidFill>
                  <a:srgbClr val="5F5F5F"/>
                </a:solidFill>
                <a:latin typeface="Corbel"/>
              </a:rPr>
              <a:t>var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i = 0;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F5F5F"/>
                </a:solidFill>
                <a:latin typeface="Corbel"/>
              </a:rPr>
              <a:t>do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 { 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i++; 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if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(i &gt; 5 &amp;&amp; i &lt; 8) { 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  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continue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; 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} 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   console.log(i);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F5F5F"/>
                </a:solidFill>
                <a:latin typeface="Corbel"/>
              </a:rPr>
              <a:t>} </a:t>
            </a:r>
            <a:r>
              <a:rPr lang="RU-RU" dirty="0" err="1">
                <a:solidFill>
                  <a:srgbClr val="5F5F5F"/>
                </a:solidFill>
                <a:latin typeface="Corbel"/>
              </a:rPr>
              <a:t>while</a:t>
            </a:r>
            <a:r>
              <a:rPr lang="RU-RU" dirty="0">
                <a:solidFill>
                  <a:srgbClr val="5F5F5F"/>
                </a:solidFill>
                <a:latin typeface="Corbel"/>
              </a:rPr>
              <a:t> (i &lt; 10);</a:t>
            </a:r>
          </a:p>
        </p:txBody>
      </p:sp>
    </p:spTree>
    <p:extLst>
      <p:ext uri="{BB962C8B-B14F-4D97-AF65-F5344CB8AC3E}">
        <p14:creationId xmlns:p14="http://schemas.microsoft.com/office/powerpoint/2010/main" val="297826771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Рамка">
  <a:themeElements>
    <a:clrScheme name="Рамка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0</Words>
  <Application>Microsoft Office PowerPoint</Application>
  <PresentationFormat>Широкоэкранный</PresentationFormat>
  <Paragraphs>0</Paragraphs>
  <Slides>24</Slides>
  <Notes>24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Рамка</vt:lpstr>
      <vt:lpstr>JavaScript</vt:lpstr>
      <vt:lpstr>Циклы</vt:lpstr>
      <vt:lpstr>Цикл while</vt:lpstr>
      <vt:lpstr>Цикл do...while</vt:lpstr>
      <vt:lpstr>Цикл for</vt:lpstr>
      <vt:lpstr>Цикл for без частей</vt:lpstr>
      <vt:lpstr>Циклы Директивы break и continue</vt:lpstr>
      <vt:lpstr>Циклы Директивы break и continue</vt:lpstr>
      <vt:lpstr>Циклы Директивы break и continue</vt:lpstr>
      <vt:lpstr>Циклы Директивы break и continue</vt:lpstr>
      <vt:lpstr>Циклы Директивы break и continue</vt:lpstr>
      <vt:lpstr>Циклы Директивы break и continue</vt:lpstr>
      <vt:lpstr>Циклы Директивы break и continue</vt:lpstr>
      <vt:lpstr>Циклы Директивы break и continue</vt:lpstr>
      <vt:lpstr>Циклы Директивы break и continue</vt:lpstr>
      <vt:lpstr>Циклы Директивы break и continue</vt:lpstr>
      <vt:lpstr>Цикл for in</vt:lpstr>
      <vt:lpstr>Массивы</vt:lpstr>
      <vt:lpstr>Массивы Объявление</vt:lpstr>
      <vt:lpstr>Массивы Работа с массивом</vt:lpstr>
      <vt:lpstr>Задачи на дом Операторы</vt:lpstr>
      <vt:lpstr>Задачи на дом Условия</vt:lpstr>
      <vt:lpstr>Задачи  на дом Циклы и массивы</vt:lpstr>
      <vt:lpstr>Задачи  на дом Циклы и массивы Задачка посложнее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14</cp:revision>
  <dcterms:created xsi:type="dcterms:W3CDTF">2012-07-30T23:42:41Z</dcterms:created>
  <dcterms:modified xsi:type="dcterms:W3CDTF">2016-12-17T07:23:25Z</dcterms:modified>
</cp:coreProperties>
</file>