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94" r:id="rId7"/>
    <p:sldId id="265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6" r:id="rId20"/>
    <p:sldId id="284" r:id="rId21"/>
    <p:sldId id="287" r:id="rId22"/>
    <p:sldId id="288" r:id="rId23"/>
    <p:sldId id="289" r:id="rId24"/>
    <p:sldId id="290" r:id="rId25"/>
    <p:sldId id="291" r:id="rId26"/>
    <p:sldId id="285" r:id="rId27"/>
    <p:sldId id="292" r:id="rId28"/>
    <p:sldId id="293" r:id="rId29"/>
    <p:sldId id="295" r:id="rId30"/>
    <p:sldId id="296" r:id="rId31"/>
  </p:sldIdLst>
  <p:sldSz cx="9144000" cy="6858000" type="screen4x3"/>
  <p:notesSz cx="7099300" cy="10234613"/>
  <p:custDataLst>
    <p:tags r:id="rId3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66FF"/>
    <a:srgbClr val="FFCC66"/>
    <a:srgbClr val="0033CC"/>
    <a:srgbClr val="008000"/>
    <a:srgbClr val="CC3300"/>
    <a:srgbClr val="C864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2266" autoAdjust="0"/>
  </p:normalViewPr>
  <p:slideViewPr>
    <p:cSldViewPr>
      <p:cViewPr varScale="1">
        <p:scale>
          <a:sx n="75" d="100"/>
          <a:sy n="75" d="100"/>
        </p:scale>
        <p:origin x="-1146" y="-102"/>
      </p:cViewPr>
      <p:guideLst>
        <p:guide orient="horz" pos="2160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50AE6A-03FF-42A5-86AA-51CF52F7E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740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5BF4CCD6-286E-439A-BBEA-F743747A8B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044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39FB454-D50C-4C87-99D3-93598E8A8A64}" type="slidenum">
              <a:rPr lang="en-US" altLang="zh-TW" sz="1300" smtClean="0"/>
              <a:pPr eaLnBrk="1" hangingPunct="1"/>
              <a:t>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5B8EF8A-8020-4839-96FE-9B8C33FEDFEA}" type="slidenum">
              <a:rPr lang="en-US" altLang="zh-TW" sz="1300" smtClean="0"/>
              <a:pPr eaLnBrk="1" hangingPunct="1"/>
              <a:t>10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30324EF-8748-411F-847B-CC288DEE7DD7}" type="slidenum">
              <a:rPr lang="en-US" altLang="zh-TW" sz="1300" smtClean="0"/>
              <a:pPr eaLnBrk="1" hangingPunct="1"/>
              <a:t>11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4035896-EDF2-462E-8785-42F42832D143}" type="slidenum">
              <a:rPr lang="en-US" altLang="zh-TW" sz="1300" smtClean="0"/>
              <a:pPr eaLnBrk="1" hangingPunct="1"/>
              <a:t>12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6EF112E-C5FC-4719-A491-3C1B886921AC}" type="slidenum">
              <a:rPr lang="en-US" altLang="zh-TW" sz="1300" smtClean="0"/>
              <a:pPr eaLnBrk="1" hangingPunct="1"/>
              <a:t>13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438F252-D43E-44A9-A8A1-9599B1A476B4}" type="slidenum">
              <a:rPr lang="en-US" altLang="zh-TW" sz="1300" smtClean="0"/>
              <a:pPr eaLnBrk="1" hangingPunct="1"/>
              <a:t>14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F6A7F9B-36C4-4DF4-A388-93511715B5F7}" type="slidenum">
              <a:rPr lang="en-US" altLang="zh-TW" sz="1300" smtClean="0"/>
              <a:pPr eaLnBrk="1" hangingPunct="1"/>
              <a:t>15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05F32A6-9E3A-4C70-94FF-8BE9EAA79DAD}" type="slidenum">
              <a:rPr lang="en-US" altLang="zh-TW" sz="1300" smtClean="0"/>
              <a:pPr eaLnBrk="1" hangingPunct="1"/>
              <a:t>16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89D2F71-7E92-4FC3-ADF2-63EC136B50E9}" type="slidenum">
              <a:rPr lang="en-US" altLang="zh-TW" sz="1300" smtClean="0"/>
              <a:pPr eaLnBrk="1" hangingPunct="1"/>
              <a:t>17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51AEFDB-1D4F-4D29-A82D-04BA677CA531}" type="slidenum">
              <a:rPr lang="en-US" altLang="zh-TW" sz="1300" smtClean="0"/>
              <a:pPr eaLnBrk="1" hangingPunct="1"/>
              <a:t>18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F73CBB0-1065-4A05-995A-3F6480A36CB6}" type="slidenum">
              <a:rPr lang="en-US" altLang="zh-TW" sz="1300" smtClean="0"/>
              <a:pPr eaLnBrk="1" hangingPunct="1"/>
              <a:t>19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F195407-AD10-432A-A3C7-7073BA30191F}" type="slidenum">
              <a:rPr lang="en-US" altLang="zh-TW" sz="1300" smtClean="0"/>
              <a:pPr eaLnBrk="1" hangingPunct="1"/>
              <a:t>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17B8D36-93B8-45FA-B534-88CA0E3CAD9D}" type="slidenum">
              <a:rPr lang="en-US" altLang="zh-TW" sz="1300" smtClean="0"/>
              <a:pPr eaLnBrk="1" hangingPunct="1"/>
              <a:t>20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60B4D9A-7D86-49F6-B78A-DC7F16C28273}" type="slidenum">
              <a:rPr lang="en-US" altLang="zh-TW" sz="1300" smtClean="0"/>
              <a:pPr eaLnBrk="1" hangingPunct="1"/>
              <a:t>21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067DC57-1324-405A-A35B-30C78284C757}" type="slidenum">
              <a:rPr lang="en-US" altLang="zh-TW" sz="1300" smtClean="0"/>
              <a:pPr eaLnBrk="1" hangingPunct="1"/>
              <a:t>22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F05238F-CBAF-4DF0-803F-362A067BDD90}" type="slidenum">
              <a:rPr lang="en-US" altLang="zh-TW" sz="1300" smtClean="0"/>
              <a:pPr eaLnBrk="1" hangingPunct="1"/>
              <a:t>23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D9E7B74-3D61-40F8-A096-AFB8048F762F}" type="slidenum">
              <a:rPr lang="en-US" altLang="zh-TW" sz="1300" smtClean="0"/>
              <a:pPr eaLnBrk="1" hangingPunct="1"/>
              <a:t>24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1143D2A-10A0-44B7-93FA-AC7C1B61B108}" type="slidenum">
              <a:rPr lang="en-US" altLang="zh-TW" sz="1300" smtClean="0"/>
              <a:pPr eaLnBrk="1" hangingPunct="1"/>
              <a:t>25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66F209F-3BFA-41BE-B28C-F4AF848DADB2}" type="slidenum">
              <a:rPr lang="en-US" altLang="zh-TW" sz="1300" smtClean="0"/>
              <a:pPr eaLnBrk="1" hangingPunct="1"/>
              <a:t>26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DA1EBED-71D8-401A-9B4A-56F7CAE79FDE}" type="slidenum">
              <a:rPr lang="en-US" altLang="zh-TW" sz="1300" smtClean="0"/>
              <a:pPr eaLnBrk="1" hangingPunct="1"/>
              <a:t>27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5B88DAA-AF2B-4B3B-8AE7-5EB27E98272A}" type="slidenum">
              <a:rPr lang="en-US" altLang="zh-TW" sz="1300" smtClean="0"/>
              <a:pPr eaLnBrk="1" hangingPunct="1"/>
              <a:t>28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E7D35E5-FE52-4A18-BEB3-0CB42F648B98}" type="slidenum">
              <a:rPr lang="en-US" altLang="zh-TW" sz="1300" smtClean="0"/>
              <a:pPr eaLnBrk="1" hangingPunct="1"/>
              <a:t>29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FCADBC6-EABE-4AC7-8431-878F7840B8B0}" type="slidenum">
              <a:rPr lang="en-US" altLang="zh-TW" sz="1300" smtClean="0"/>
              <a:pPr eaLnBrk="1" hangingPunct="1"/>
              <a:t>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40D1183-DD94-461F-A955-1AC9F66749D9}" type="slidenum">
              <a:rPr lang="en-US" altLang="zh-TW" sz="1300" smtClean="0"/>
              <a:pPr eaLnBrk="1" hangingPunct="1"/>
              <a:t>30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7F2A4E2-D682-4B13-9094-8F76A9DF5954}" type="slidenum">
              <a:rPr lang="en-US" altLang="zh-TW" sz="1300" smtClean="0"/>
              <a:pPr eaLnBrk="1" hangingPunct="1"/>
              <a:t>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EA942E4-1604-420D-AFFB-8B5E50DF0821}" type="slidenum">
              <a:rPr lang="en-US" altLang="zh-TW" sz="1300" smtClean="0"/>
              <a:pPr eaLnBrk="1" hangingPunct="1"/>
              <a:t>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8EFF5CA-2ECE-41B7-85D8-2E6AAB416199}" type="slidenum">
              <a:rPr lang="en-US" altLang="zh-TW" sz="1300" smtClean="0"/>
              <a:pPr eaLnBrk="1" hangingPunct="1"/>
              <a:t>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751820F-B37F-4361-AC1E-0538B416C2E8}" type="slidenum">
              <a:rPr lang="en-US" altLang="zh-TW" sz="1300" smtClean="0"/>
              <a:pPr eaLnBrk="1" hangingPunct="1"/>
              <a:t>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644D8A0-0E20-432E-91E0-BC828C8D797B}" type="slidenum">
              <a:rPr lang="en-US" altLang="zh-TW" sz="1300" smtClean="0"/>
              <a:pPr eaLnBrk="1" hangingPunct="1"/>
              <a:t>8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5833380-1061-4EE3-BBF2-2543449EB8A5}" type="slidenum">
              <a:rPr lang="en-US" altLang="zh-TW" sz="1300" smtClean="0"/>
              <a:pPr eaLnBrk="1" hangingPunct="1"/>
              <a:t>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 userDrawn="1"/>
        </p:nvSpPr>
        <p:spPr bwMode="auto">
          <a:xfrm>
            <a:off x="684213" y="765175"/>
            <a:ext cx="7775575" cy="2447925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5175"/>
            <a:ext cx="7772400" cy="24034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5923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45E6F-805A-462E-91C9-A0A5DAC3FE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34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E7492-1B23-4FE7-95E5-E61D98D8D8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0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38217-D0D9-4CD1-B0AB-CCFF04297A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131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03522-B6F0-4969-A08D-80198F33B4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560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2171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52875"/>
            <a:ext cx="4038600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7C588-DF02-4A2C-97A6-0433DE2E3F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9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8778E-79F5-4977-8D24-2F2A06A138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29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0905B-3903-4CCD-AEF4-B7020EFC54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12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B17EA-501A-440A-84AD-CCBA89F2E1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2BF0-3C47-476C-9C49-EEC1399092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1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591BD-114F-448B-B5D0-08FABE95D7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63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58071-9187-4D20-B550-B31D92AB25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279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1FF03-FC39-4786-93D6-65AB03577C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12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9E474-27D2-4A9B-ACE2-C97E348D5C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66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F8B0752-8379-4FBA-A9DF-8A3E027368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7" name="AutoShape 7"/>
          <p:cNvSpPr>
            <a:spLocks noChangeArrowheads="1"/>
          </p:cNvSpPr>
          <p:nvPr userDrawn="1"/>
        </p:nvSpPr>
        <p:spPr bwMode="auto">
          <a:xfrm>
            <a:off x="611188" y="404813"/>
            <a:ext cx="7921625" cy="863600"/>
          </a:xfrm>
          <a:prstGeom prst="roundRect">
            <a:avLst>
              <a:gd name="adj" fmla="val 16667"/>
            </a:avLst>
          </a:prstGeom>
          <a:noFill/>
          <a:ln w="444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anliyu@cc.ee.nt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tw/imgres?imgurl=http://weblogs.madrimasd.org/images/weblogs_madrimasd_org/universo/405/o_mendel.gif&amp;imgrefurl=http://weblogs.madrimasd.org/universo/archive/2006/10/20.aspx&amp;h=318&amp;w=225&amp;sz=69&amp;hl=zh-TW&amp;start=25&amp;um=1&amp;tbnid=qvzrZobSbcOpiM:&amp;tbnh=118&amp;tbnw=83&amp;prev=/images?q=Mendel&amp;start=21&amp;ndsp=21&amp;svnum=10&amp;um=1&amp;complete=1&amp;hl=zh-TW&amp;lr=&amp;sa=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sd.lbl.gov/ImgLib/COLLECTIONS/BERKELEY-LAB/RESEARCH-1991-PRESENT/LIFE-SCIENCES/images/96703352.lowres.jpe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81063"/>
            <a:ext cx="7772400" cy="2187575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Simple GA Mechanisms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2663825"/>
          </a:xfrm>
        </p:spPr>
        <p:txBody>
          <a:bodyPr/>
          <a:lstStyle/>
          <a:p>
            <a:pPr eaLnBrk="1" hangingPunct="1"/>
            <a:r>
              <a:rPr lang="en-US" altLang="zh-TW" smtClean="0"/>
              <a:t>Tian-Li Yu</a:t>
            </a:r>
          </a:p>
          <a:p>
            <a:pPr eaLnBrk="1" hangingPunct="1"/>
            <a:r>
              <a:rPr lang="en-US" altLang="zh-TW" u="sng" smtClean="0">
                <a:solidFill>
                  <a:srgbClr val="0000FF"/>
                </a:solidFill>
                <a:hlinkClick r:id="rId3"/>
              </a:rPr>
              <a:t>tianliyu@cc.ee.ntu.edu.tw</a:t>
            </a:r>
            <a:endParaRPr lang="en-US" altLang="zh-TW" u="sng" smtClean="0">
              <a:solidFill>
                <a:srgbClr val="0000FF"/>
              </a:solidFill>
            </a:endParaRPr>
          </a:p>
          <a:p>
            <a:pPr eaLnBrk="1" hangingPunct="1"/>
            <a:endParaRPr lang="en-US" altLang="zh-TW" u="sng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mtClean="0"/>
              <a:t>Department of Electrical Engineering</a:t>
            </a:r>
          </a:p>
          <a:p>
            <a:pPr eaLnBrk="1" hangingPunct="1"/>
            <a:r>
              <a:rPr lang="en-US" altLang="zh-TW" smtClean="0"/>
              <a:t>National Taiwan University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z="1600" b="1" smtClean="0"/>
              <a:t>Acknowledgment</a:t>
            </a:r>
          </a:p>
          <a:p>
            <a:pPr eaLnBrk="1" hangingPunct="1"/>
            <a:r>
              <a:rPr lang="en-US" altLang="zh-TW" sz="1600" smtClean="0"/>
              <a:t>David E. Goldberg’s slides for his GA course.</a:t>
            </a:r>
          </a:p>
          <a:p>
            <a:pPr eaLnBrk="1" hangingPunct="1"/>
            <a:r>
              <a:rPr lang="en-US" altLang="zh-TW" sz="1600" smtClean="0"/>
              <a:t>Ying-Ping Chen’s slides for his EC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Mutation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insurance policy against lost genetic information.</a:t>
            </a:r>
          </a:p>
          <a:p>
            <a:endParaRPr lang="en-US" altLang="zh-TW" smtClean="0"/>
          </a:p>
          <a:p>
            <a:r>
              <a:rPr lang="en-US" altLang="zh-TW" smtClean="0"/>
              <a:t>Enhancing the exploration. </a:t>
            </a:r>
          </a:p>
          <a:p>
            <a:endParaRPr lang="en-US" altLang="zh-TW" smtClean="0"/>
          </a:p>
          <a:p>
            <a:r>
              <a:rPr lang="en-US" altLang="zh-TW" smtClean="0"/>
              <a:t>The occurrence probability needs to be small.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SGA: Bit-wise Simple Mutation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a small probability, randomly alter a gene.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binary, </a:t>
            </a:r>
            <a:r>
              <a:rPr lang="en-US" altLang="zh-TW" dirty="0" smtClean="0"/>
              <a:t>0</a:t>
            </a:r>
            <a:r>
              <a:rPr lang="en-US" altLang="zh-TW" dirty="0" smtClean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1</a:t>
            </a:r>
            <a:r>
              <a:rPr lang="en-US" altLang="zh-TW" dirty="0" smtClean="0">
                <a:sym typeface="Wingdings" pitchFamily="2" charset="2"/>
              </a:rPr>
              <a:t>, or </a:t>
            </a:r>
            <a:r>
              <a:rPr lang="en-US" altLang="zh-TW" dirty="0" smtClean="0">
                <a:sym typeface="Wingdings" pitchFamily="2" charset="2"/>
              </a:rPr>
              <a:t>1</a:t>
            </a:r>
            <a:r>
              <a:rPr lang="en-US" altLang="zh-TW" dirty="0">
                <a:sym typeface="Symbol"/>
              </a:rPr>
              <a:t>  </a:t>
            </a:r>
            <a:r>
              <a:rPr lang="en-US" altLang="zh-TW" dirty="0" smtClean="0">
                <a:sym typeface="Wingdings" pitchFamily="2" charset="2"/>
              </a:rPr>
              <a:t>0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13316" name="Rectangle 74"/>
          <p:cNvSpPr>
            <a:spLocks noChangeArrowheads="1"/>
          </p:cNvSpPr>
          <p:nvPr/>
        </p:nvSpPr>
        <p:spPr bwMode="auto">
          <a:xfrm>
            <a:off x="2932113" y="4648200"/>
            <a:ext cx="217487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17" name="Rectangle 75"/>
          <p:cNvSpPr>
            <a:spLocks noChangeArrowheads="1"/>
          </p:cNvSpPr>
          <p:nvPr/>
        </p:nvSpPr>
        <p:spPr bwMode="auto">
          <a:xfrm>
            <a:off x="3148013" y="4648200"/>
            <a:ext cx="217487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18" name="Rectangle 76"/>
          <p:cNvSpPr>
            <a:spLocks noChangeArrowheads="1"/>
          </p:cNvSpPr>
          <p:nvPr/>
        </p:nvSpPr>
        <p:spPr bwMode="auto">
          <a:xfrm>
            <a:off x="3363913" y="4648200"/>
            <a:ext cx="217487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19" name="Rectangle 77"/>
          <p:cNvSpPr>
            <a:spLocks noChangeArrowheads="1"/>
          </p:cNvSpPr>
          <p:nvPr/>
        </p:nvSpPr>
        <p:spPr bwMode="auto">
          <a:xfrm>
            <a:off x="3795713" y="4071938"/>
            <a:ext cx="217487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20" name="Rectangle 78"/>
          <p:cNvSpPr>
            <a:spLocks noChangeArrowheads="1"/>
          </p:cNvSpPr>
          <p:nvPr/>
        </p:nvSpPr>
        <p:spPr bwMode="auto">
          <a:xfrm>
            <a:off x="2714625" y="40735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21" name="Rectangle 79"/>
          <p:cNvSpPr>
            <a:spLocks noChangeArrowheads="1"/>
          </p:cNvSpPr>
          <p:nvPr/>
        </p:nvSpPr>
        <p:spPr bwMode="auto">
          <a:xfrm>
            <a:off x="2932113" y="40735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22" name="Rectangle 80"/>
          <p:cNvSpPr>
            <a:spLocks noChangeArrowheads="1"/>
          </p:cNvSpPr>
          <p:nvPr/>
        </p:nvSpPr>
        <p:spPr bwMode="auto">
          <a:xfrm>
            <a:off x="3148013" y="40735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23" name="Rectangle 81"/>
          <p:cNvSpPr>
            <a:spLocks noChangeArrowheads="1"/>
          </p:cNvSpPr>
          <p:nvPr/>
        </p:nvSpPr>
        <p:spPr bwMode="auto">
          <a:xfrm>
            <a:off x="3363913" y="40735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24" name="Rectangle 82"/>
          <p:cNvSpPr>
            <a:spLocks noChangeArrowheads="1"/>
          </p:cNvSpPr>
          <p:nvPr/>
        </p:nvSpPr>
        <p:spPr bwMode="auto">
          <a:xfrm>
            <a:off x="3579813" y="4648200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25" name="Rectangle 83"/>
          <p:cNvSpPr>
            <a:spLocks noChangeArrowheads="1"/>
          </p:cNvSpPr>
          <p:nvPr/>
        </p:nvSpPr>
        <p:spPr bwMode="auto">
          <a:xfrm>
            <a:off x="3795713" y="4648200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26" name="Rectangle 84"/>
          <p:cNvSpPr>
            <a:spLocks noChangeArrowheads="1"/>
          </p:cNvSpPr>
          <p:nvPr/>
        </p:nvSpPr>
        <p:spPr bwMode="auto">
          <a:xfrm>
            <a:off x="2717800" y="5799138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27" name="Rectangle 85"/>
          <p:cNvSpPr>
            <a:spLocks noChangeArrowheads="1"/>
          </p:cNvSpPr>
          <p:nvPr/>
        </p:nvSpPr>
        <p:spPr bwMode="auto">
          <a:xfrm>
            <a:off x="2935288" y="5224463"/>
            <a:ext cx="217487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28" name="Rectangle 86"/>
          <p:cNvSpPr>
            <a:spLocks noChangeArrowheads="1"/>
          </p:cNvSpPr>
          <p:nvPr/>
        </p:nvSpPr>
        <p:spPr bwMode="auto">
          <a:xfrm>
            <a:off x="3151188" y="5224463"/>
            <a:ext cx="217487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29" name="Rectangle 87"/>
          <p:cNvSpPr>
            <a:spLocks noChangeArrowheads="1"/>
          </p:cNvSpPr>
          <p:nvPr/>
        </p:nvSpPr>
        <p:spPr bwMode="auto">
          <a:xfrm>
            <a:off x="3582988" y="5224463"/>
            <a:ext cx="217487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30" name="Rectangle 88"/>
          <p:cNvSpPr>
            <a:spLocks noChangeArrowheads="1"/>
          </p:cNvSpPr>
          <p:nvPr/>
        </p:nvSpPr>
        <p:spPr bwMode="auto">
          <a:xfrm>
            <a:off x="3798888" y="5224463"/>
            <a:ext cx="217487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31" name="Rectangle 89"/>
          <p:cNvSpPr>
            <a:spLocks noChangeArrowheads="1"/>
          </p:cNvSpPr>
          <p:nvPr/>
        </p:nvSpPr>
        <p:spPr bwMode="auto">
          <a:xfrm>
            <a:off x="2717800" y="5224463"/>
            <a:ext cx="217488" cy="2873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32" name="Rectangle 90"/>
          <p:cNvSpPr>
            <a:spLocks noChangeArrowheads="1"/>
          </p:cNvSpPr>
          <p:nvPr/>
        </p:nvSpPr>
        <p:spPr bwMode="auto">
          <a:xfrm>
            <a:off x="3151188" y="58007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33" name="Rectangle 91"/>
          <p:cNvSpPr>
            <a:spLocks noChangeArrowheads="1"/>
          </p:cNvSpPr>
          <p:nvPr/>
        </p:nvSpPr>
        <p:spPr bwMode="auto">
          <a:xfrm>
            <a:off x="3367088" y="58007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34" name="Rectangle 92"/>
          <p:cNvSpPr>
            <a:spLocks noChangeArrowheads="1"/>
          </p:cNvSpPr>
          <p:nvPr/>
        </p:nvSpPr>
        <p:spPr bwMode="auto">
          <a:xfrm>
            <a:off x="3582988" y="58007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35" name="Rectangle 93"/>
          <p:cNvSpPr>
            <a:spLocks noChangeArrowheads="1"/>
          </p:cNvSpPr>
          <p:nvPr/>
        </p:nvSpPr>
        <p:spPr bwMode="auto">
          <a:xfrm>
            <a:off x="3798888" y="58007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36" name="Rectangle 98"/>
          <p:cNvSpPr>
            <a:spLocks noChangeArrowheads="1"/>
          </p:cNvSpPr>
          <p:nvPr/>
        </p:nvSpPr>
        <p:spPr bwMode="auto">
          <a:xfrm>
            <a:off x="3579813" y="4071938"/>
            <a:ext cx="217487" cy="287337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3337" name="Rectangle 99"/>
          <p:cNvSpPr>
            <a:spLocks noChangeArrowheads="1"/>
          </p:cNvSpPr>
          <p:nvPr/>
        </p:nvSpPr>
        <p:spPr bwMode="auto">
          <a:xfrm>
            <a:off x="2714625" y="4648200"/>
            <a:ext cx="217488" cy="287338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38" name="Rectangle 100"/>
          <p:cNvSpPr>
            <a:spLocks noChangeArrowheads="1"/>
          </p:cNvSpPr>
          <p:nvPr/>
        </p:nvSpPr>
        <p:spPr bwMode="auto">
          <a:xfrm>
            <a:off x="3367088" y="5224463"/>
            <a:ext cx="217487" cy="287337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3339" name="Rectangle 101"/>
          <p:cNvSpPr>
            <a:spLocks noChangeArrowheads="1"/>
          </p:cNvSpPr>
          <p:nvPr/>
        </p:nvSpPr>
        <p:spPr bwMode="auto">
          <a:xfrm>
            <a:off x="2935288" y="5800725"/>
            <a:ext cx="217487" cy="287338"/>
          </a:xfrm>
          <a:prstGeom prst="rect">
            <a:avLst/>
          </a:prstGeom>
          <a:solidFill>
            <a:srgbClr val="FFCC99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4227513" y="4071938"/>
            <a:ext cx="1949450" cy="2016125"/>
            <a:chOff x="4014" y="1661"/>
            <a:chExt cx="1228" cy="1270"/>
          </a:xfrm>
        </p:grpSpPr>
        <p:sp>
          <p:nvSpPr>
            <p:cNvPr id="13341" name="Line 103"/>
            <p:cNvSpPr>
              <a:spLocks noChangeShapeType="1"/>
            </p:cNvSpPr>
            <p:nvPr/>
          </p:nvSpPr>
          <p:spPr bwMode="auto">
            <a:xfrm>
              <a:off x="4014" y="1752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Line 104"/>
            <p:cNvSpPr>
              <a:spLocks noChangeShapeType="1"/>
            </p:cNvSpPr>
            <p:nvPr/>
          </p:nvSpPr>
          <p:spPr bwMode="auto">
            <a:xfrm>
              <a:off x="4014" y="2115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Line 105"/>
            <p:cNvSpPr>
              <a:spLocks noChangeShapeType="1"/>
            </p:cNvSpPr>
            <p:nvPr/>
          </p:nvSpPr>
          <p:spPr bwMode="auto">
            <a:xfrm>
              <a:off x="4014" y="2478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4" name="Line 106"/>
            <p:cNvSpPr>
              <a:spLocks noChangeShapeType="1"/>
            </p:cNvSpPr>
            <p:nvPr/>
          </p:nvSpPr>
          <p:spPr bwMode="auto">
            <a:xfrm>
              <a:off x="4014" y="2840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5" name="Rectangle 107"/>
            <p:cNvSpPr>
              <a:spLocks noChangeArrowheads="1"/>
            </p:cNvSpPr>
            <p:nvPr/>
          </p:nvSpPr>
          <p:spPr bwMode="auto">
            <a:xfrm>
              <a:off x="4559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46" name="Rectangle 108"/>
            <p:cNvSpPr>
              <a:spLocks noChangeArrowheads="1"/>
            </p:cNvSpPr>
            <p:nvPr/>
          </p:nvSpPr>
          <p:spPr bwMode="auto">
            <a:xfrm>
              <a:off x="4695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47" name="Rectangle 109"/>
            <p:cNvSpPr>
              <a:spLocks noChangeArrowheads="1"/>
            </p:cNvSpPr>
            <p:nvPr/>
          </p:nvSpPr>
          <p:spPr bwMode="auto">
            <a:xfrm>
              <a:off x="4831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48" name="Rectangle 110"/>
            <p:cNvSpPr>
              <a:spLocks noChangeArrowheads="1"/>
            </p:cNvSpPr>
            <p:nvPr/>
          </p:nvSpPr>
          <p:spPr bwMode="auto">
            <a:xfrm>
              <a:off x="5103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49" name="Rectangle 111"/>
            <p:cNvSpPr>
              <a:spLocks noChangeArrowheads="1"/>
            </p:cNvSpPr>
            <p:nvPr/>
          </p:nvSpPr>
          <p:spPr bwMode="auto">
            <a:xfrm>
              <a:off x="4422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50" name="Rectangle 112"/>
            <p:cNvSpPr>
              <a:spLocks noChangeArrowheads="1"/>
            </p:cNvSpPr>
            <p:nvPr/>
          </p:nvSpPr>
          <p:spPr bwMode="auto">
            <a:xfrm>
              <a:off x="4559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51" name="Rectangle 113"/>
            <p:cNvSpPr>
              <a:spLocks noChangeArrowheads="1"/>
            </p:cNvSpPr>
            <p:nvPr/>
          </p:nvSpPr>
          <p:spPr bwMode="auto">
            <a:xfrm>
              <a:off x="4695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52" name="Rectangle 114"/>
            <p:cNvSpPr>
              <a:spLocks noChangeArrowheads="1"/>
            </p:cNvSpPr>
            <p:nvPr/>
          </p:nvSpPr>
          <p:spPr bwMode="auto">
            <a:xfrm>
              <a:off x="4831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53" name="Rectangle 115"/>
            <p:cNvSpPr>
              <a:spLocks noChangeArrowheads="1"/>
            </p:cNvSpPr>
            <p:nvPr/>
          </p:nvSpPr>
          <p:spPr bwMode="auto">
            <a:xfrm>
              <a:off x="4967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54" name="Rectangle 116"/>
            <p:cNvSpPr>
              <a:spLocks noChangeArrowheads="1"/>
            </p:cNvSpPr>
            <p:nvPr/>
          </p:nvSpPr>
          <p:spPr bwMode="auto">
            <a:xfrm>
              <a:off x="5103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55" name="Rectangle 117"/>
            <p:cNvSpPr>
              <a:spLocks noChangeArrowheads="1"/>
            </p:cNvSpPr>
            <p:nvPr/>
          </p:nvSpPr>
          <p:spPr bwMode="auto">
            <a:xfrm>
              <a:off x="4424" y="2749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56" name="Rectangle 118"/>
            <p:cNvSpPr>
              <a:spLocks noChangeArrowheads="1"/>
            </p:cNvSpPr>
            <p:nvPr/>
          </p:nvSpPr>
          <p:spPr bwMode="auto">
            <a:xfrm>
              <a:off x="4561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57" name="Rectangle 119"/>
            <p:cNvSpPr>
              <a:spLocks noChangeArrowheads="1"/>
            </p:cNvSpPr>
            <p:nvPr/>
          </p:nvSpPr>
          <p:spPr bwMode="auto">
            <a:xfrm>
              <a:off x="4697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58" name="Rectangle 120"/>
            <p:cNvSpPr>
              <a:spLocks noChangeArrowheads="1"/>
            </p:cNvSpPr>
            <p:nvPr/>
          </p:nvSpPr>
          <p:spPr bwMode="auto">
            <a:xfrm>
              <a:off x="4969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59" name="Rectangle 121"/>
            <p:cNvSpPr>
              <a:spLocks noChangeArrowheads="1"/>
            </p:cNvSpPr>
            <p:nvPr/>
          </p:nvSpPr>
          <p:spPr bwMode="auto">
            <a:xfrm>
              <a:off x="5105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60" name="Rectangle 122"/>
            <p:cNvSpPr>
              <a:spLocks noChangeArrowheads="1"/>
            </p:cNvSpPr>
            <p:nvPr/>
          </p:nvSpPr>
          <p:spPr bwMode="auto">
            <a:xfrm>
              <a:off x="4424" y="2387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61" name="Rectangle 123"/>
            <p:cNvSpPr>
              <a:spLocks noChangeArrowheads="1"/>
            </p:cNvSpPr>
            <p:nvPr/>
          </p:nvSpPr>
          <p:spPr bwMode="auto">
            <a:xfrm>
              <a:off x="4697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62" name="Rectangle 124"/>
            <p:cNvSpPr>
              <a:spLocks noChangeArrowheads="1"/>
            </p:cNvSpPr>
            <p:nvPr/>
          </p:nvSpPr>
          <p:spPr bwMode="auto">
            <a:xfrm>
              <a:off x="4833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63" name="Rectangle 125"/>
            <p:cNvSpPr>
              <a:spLocks noChangeArrowheads="1"/>
            </p:cNvSpPr>
            <p:nvPr/>
          </p:nvSpPr>
          <p:spPr bwMode="auto">
            <a:xfrm>
              <a:off x="4969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64" name="Rectangle 126"/>
            <p:cNvSpPr>
              <a:spLocks noChangeArrowheads="1"/>
            </p:cNvSpPr>
            <p:nvPr/>
          </p:nvSpPr>
          <p:spPr bwMode="auto">
            <a:xfrm>
              <a:off x="5105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65" name="Rectangle 127"/>
            <p:cNvSpPr>
              <a:spLocks noChangeArrowheads="1"/>
            </p:cNvSpPr>
            <p:nvPr/>
          </p:nvSpPr>
          <p:spPr bwMode="auto">
            <a:xfrm>
              <a:off x="4967" y="1661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3366" name="Rectangle 128"/>
            <p:cNvSpPr>
              <a:spLocks noChangeArrowheads="1"/>
            </p:cNvSpPr>
            <p:nvPr/>
          </p:nvSpPr>
          <p:spPr bwMode="auto">
            <a:xfrm>
              <a:off x="4422" y="2024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67" name="Rectangle 129"/>
            <p:cNvSpPr>
              <a:spLocks noChangeArrowheads="1"/>
            </p:cNvSpPr>
            <p:nvPr/>
          </p:nvSpPr>
          <p:spPr bwMode="auto">
            <a:xfrm>
              <a:off x="4833" y="2387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3368" name="Rectangle 130"/>
            <p:cNvSpPr>
              <a:spLocks noChangeArrowheads="1"/>
            </p:cNvSpPr>
            <p:nvPr/>
          </p:nvSpPr>
          <p:spPr bwMode="auto">
            <a:xfrm>
              <a:off x="4561" y="2750"/>
              <a:ext cx="137" cy="181"/>
            </a:xfrm>
            <a:prstGeom prst="rect">
              <a:avLst/>
            </a:prstGeom>
            <a:solidFill>
              <a:srgbClr val="FFCC99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179388" y="2060575"/>
            <a:ext cx="2160587" cy="32385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One-generation simulation of a SGA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611188" y="4365625"/>
            <a:ext cx="1298575" cy="287338"/>
            <a:chOff x="793" y="1525"/>
            <a:chExt cx="818" cy="181"/>
          </a:xfrm>
        </p:grpSpPr>
        <p:sp>
          <p:nvSpPr>
            <p:cNvPr id="14364" name="Rectangle 5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65" name="Rectangle 6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66" name="Rectangle 7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67" name="Rectangle 8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68" name="Rectangle 9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69" name="Rectangle 10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611188" y="3789363"/>
            <a:ext cx="1298575" cy="287337"/>
            <a:chOff x="793" y="1525"/>
            <a:chExt cx="818" cy="181"/>
          </a:xfrm>
        </p:grpSpPr>
        <p:sp>
          <p:nvSpPr>
            <p:cNvPr id="14358" name="Rectangle 12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59" name="Rectangle 13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60" name="Rectangle 14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61" name="Rectangle 15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62" name="Rectangle 16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63" name="Rectangle 17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4342" name="Group 18"/>
          <p:cNvGrpSpPr>
            <a:grpSpLocks/>
          </p:cNvGrpSpPr>
          <p:nvPr/>
        </p:nvGrpSpPr>
        <p:grpSpPr bwMode="auto">
          <a:xfrm>
            <a:off x="611188" y="3213100"/>
            <a:ext cx="1298575" cy="287338"/>
            <a:chOff x="793" y="1525"/>
            <a:chExt cx="818" cy="181"/>
          </a:xfrm>
        </p:grpSpPr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4343" name="Group 25"/>
          <p:cNvGrpSpPr>
            <a:grpSpLocks/>
          </p:cNvGrpSpPr>
          <p:nvPr/>
        </p:nvGrpSpPr>
        <p:grpSpPr bwMode="auto">
          <a:xfrm>
            <a:off x="611188" y="2638425"/>
            <a:ext cx="1298575" cy="287338"/>
            <a:chOff x="793" y="1525"/>
            <a:chExt cx="818" cy="181"/>
          </a:xfrm>
        </p:grpSpPr>
        <p:sp>
          <p:nvSpPr>
            <p:cNvPr id="14346" name="Rectangle 2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47" name="Rectangle 2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48" name="Rectangle 2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49" name="Rectangle 2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4350" name="Rectangle 3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4351" name="Rectangle 3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14344" name="Text Box 32"/>
          <p:cNvSpPr txBox="1">
            <a:spLocks noChangeArrowheads="1"/>
          </p:cNvSpPr>
          <p:nvPr/>
        </p:nvSpPr>
        <p:spPr bwMode="auto">
          <a:xfrm>
            <a:off x="546100" y="155733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Initialization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2316163" y="2638425"/>
            <a:ext cx="311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/>
              <a:t>4</a:t>
            </a:r>
          </a:p>
          <a:p>
            <a:pPr eaLnBrk="1" hangingPunct="1"/>
            <a:endParaRPr lang="en-US" altLang="zh-TW" sz="1800" b="1"/>
          </a:p>
          <a:p>
            <a:pPr eaLnBrk="1" hangingPunct="1"/>
            <a:r>
              <a:rPr lang="en-US" altLang="zh-TW" sz="1800" b="1"/>
              <a:t>3</a:t>
            </a:r>
          </a:p>
          <a:p>
            <a:pPr eaLnBrk="1" hangingPunct="1"/>
            <a:endParaRPr lang="en-US" altLang="zh-TW" sz="1800" b="1"/>
          </a:p>
          <a:p>
            <a:pPr eaLnBrk="1" hangingPunct="1"/>
            <a:r>
              <a:rPr lang="en-US" altLang="zh-TW" sz="1800" b="1"/>
              <a:t>3</a:t>
            </a:r>
          </a:p>
          <a:p>
            <a:pPr eaLnBrk="1" hangingPunct="1"/>
            <a:endParaRPr lang="en-US" altLang="zh-TW" sz="1800" b="1"/>
          </a:p>
          <a:p>
            <a:pPr eaLnBrk="1" hangingPunct="1"/>
            <a:r>
              <a:rPr lang="en-US" altLang="zh-TW" sz="1800" b="1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/>
          <p:cNvSpPr>
            <a:spLocks noChangeArrowheads="1"/>
          </p:cNvSpPr>
          <p:nvPr/>
        </p:nvSpPr>
        <p:spPr bwMode="auto">
          <a:xfrm>
            <a:off x="179388" y="2060575"/>
            <a:ext cx="2160587" cy="32385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One-generation simulation of a SGA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6100" y="155733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Initialization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79388" y="36449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2700338" y="3213100"/>
            <a:ext cx="1298575" cy="287338"/>
            <a:chOff x="793" y="1525"/>
            <a:chExt cx="818" cy="181"/>
          </a:xfrm>
        </p:grpSpPr>
        <p:sp>
          <p:nvSpPr>
            <p:cNvPr id="15421" name="Rectangle 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22" name="Rectangle 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23" name="Rectangle 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24" name="Rectangle 1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25" name="Rectangle 1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26" name="Rectangle 1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5367" name="Group 13"/>
          <p:cNvGrpSpPr>
            <a:grpSpLocks/>
          </p:cNvGrpSpPr>
          <p:nvPr/>
        </p:nvGrpSpPr>
        <p:grpSpPr bwMode="auto">
          <a:xfrm>
            <a:off x="2703513" y="4364038"/>
            <a:ext cx="1298575" cy="287337"/>
            <a:chOff x="793" y="1525"/>
            <a:chExt cx="818" cy="181"/>
          </a:xfrm>
        </p:grpSpPr>
        <p:sp>
          <p:nvSpPr>
            <p:cNvPr id="15415" name="Rectangle 14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16" name="Rectangle 15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17" name="Rectangle 16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18" name="Rectangle 17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19" name="Rectangle 18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20" name="Rectangle 19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sp>
        <p:nvSpPr>
          <p:cNvPr id="15368" name="Line 20"/>
          <p:cNvSpPr>
            <a:spLocks noChangeShapeType="1"/>
          </p:cNvSpPr>
          <p:nvPr/>
        </p:nvSpPr>
        <p:spPr bwMode="auto">
          <a:xfrm>
            <a:off x="2051050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9" name="Line 21"/>
          <p:cNvSpPr>
            <a:spLocks noChangeShapeType="1"/>
          </p:cNvSpPr>
          <p:nvPr/>
        </p:nvSpPr>
        <p:spPr bwMode="auto">
          <a:xfrm>
            <a:off x="2051050" y="2781300"/>
            <a:ext cx="50482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0" name="Line 22"/>
          <p:cNvSpPr>
            <a:spLocks noChangeShapeType="1"/>
          </p:cNvSpPr>
          <p:nvPr/>
        </p:nvSpPr>
        <p:spPr bwMode="auto">
          <a:xfrm>
            <a:off x="2051050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1" name="Line 23"/>
          <p:cNvSpPr>
            <a:spLocks noChangeShapeType="1"/>
          </p:cNvSpPr>
          <p:nvPr/>
        </p:nvSpPr>
        <p:spPr bwMode="auto">
          <a:xfrm>
            <a:off x="2051050" y="3357563"/>
            <a:ext cx="5048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2" name="Text Box 24"/>
          <p:cNvSpPr txBox="1">
            <a:spLocks noChangeArrowheads="1"/>
          </p:cNvSpPr>
          <p:nvPr/>
        </p:nvSpPr>
        <p:spPr bwMode="auto">
          <a:xfrm>
            <a:off x="1908175" y="19161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/>
              <a:t>selection</a:t>
            </a:r>
          </a:p>
        </p:txBody>
      </p:sp>
      <p:grpSp>
        <p:nvGrpSpPr>
          <p:cNvPr id="15373" name="Group 25"/>
          <p:cNvGrpSpPr>
            <a:grpSpLocks/>
          </p:cNvGrpSpPr>
          <p:nvPr/>
        </p:nvGrpSpPr>
        <p:grpSpPr bwMode="auto">
          <a:xfrm>
            <a:off x="611188" y="4364038"/>
            <a:ext cx="1298575" cy="287337"/>
            <a:chOff x="793" y="1525"/>
            <a:chExt cx="818" cy="181"/>
          </a:xfrm>
        </p:grpSpPr>
        <p:sp>
          <p:nvSpPr>
            <p:cNvPr id="15409" name="Rectangle 2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10" name="Rectangle 2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11" name="Rectangle 2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12" name="Rectangle 2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13" name="Rectangle 3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14" name="Rectangle 3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5374" name="Group 32"/>
          <p:cNvGrpSpPr>
            <a:grpSpLocks/>
          </p:cNvGrpSpPr>
          <p:nvPr/>
        </p:nvGrpSpPr>
        <p:grpSpPr bwMode="auto">
          <a:xfrm>
            <a:off x="611188" y="3787775"/>
            <a:ext cx="1298575" cy="287338"/>
            <a:chOff x="793" y="1525"/>
            <a:chExt cx="818" cy="181"/>
          </a:xfrm>
        </p:grpSpPr>
        <p:sp>
          <p:nvSpPr>
            <p:cNvPr id="15403" name="Rectangle 33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04" name="Rectangle 34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05" name="Rectangle 35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06" name="Rectangle 36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07" name="Rectangle 37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08" name="Rectangle 38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5375" name="Group 39"/>
          <p:cNvGrpSpPr>
            <a:grpSpLocks/>
          </p:cNvGrpSpPr>
          <p:nvPr/>
        </p:nvGrpSpPr>
        <p:grpSpPr bwMode="auto">
          <a:xfrm>
            <a:off x="611188" y="3211513"/>
            <a:ext cx="1298575" cy="287337"/>
            <a:chOff x="793" y="1525"/>
            <a:chExt cx="818" cy="181"/>
          </a:xfrm>
        </p:grpSpPr>
        <p:sp>
          <p:nvSpPr>
            <p:cNvPr id="15397" name="Rectangle 40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398" name="Rectangle 41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99" name="Rectangle 42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00" name="Rectangle 43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401" name="Rectangle 44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402" name="Rectangle 45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5376" name="Group 46"/>
          <p:cNvGrpSpPr>
            <a:grpSpLocks/>
          </p:cNvGrpSpPr>
          <p:nvPr/>
        </p:nvGrpSpPr>
        <p:grpSpPr bwMode="auto">
          <a:xfrm>
            <a:off x="611188" y="2636838"/>
            <a:ext cx="1298575" cy="287337"/>
            <a:chOff x="793" y="1525"/>
            <a:chExt cx="818" cy="181"/>
          </a:xfrm>
        </p:grpSpPr>
        <p:sp>
          <p:nvSpPr>
            <p:cNvPr id="15391" name="Rectangle 4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92" name="Rectangle 4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93" name="Rectangle 4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394" name="Rectangle 5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95" name="Rectangle 5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396" name="Rectangle 5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5377" name="Group 53"/>
          <p:cNvGrpSpPr>
            <a:grpSpLocks/>
          </p:cNvGrpSpPr>
          <p:nvPr/>
        </p:nvGrpSpPr>
        <p:grpSpPr bwMode="auto">
          <a:xfrm>
            <a:off x="2700338" y="2636838"/>
            <a:ext cx="1298575" cy="287337"/>
            <a:chOff x="793" y="1525"/>
            <a:chExt cx="818" cy="181"/>
          </a:xfrm>
        </p:grpSpPr>
        <p:sp>
          <p:nvSpPr>
            <p:cNvPr id="15385" name="Rectangle 54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86" name="Rectangle 55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87" name="Rectangle 56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388" name="Rectangle 57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89" name="Rectangle 58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390" name="Rectangle 59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5378" name="Group 60"/>
          <p:cNvGrpSpPr>
            <a:grpSpLocks/>
          </p:cNvGrpSpPr>
          <p:nvPr/>
        </p:nvGrpSpPr>
        <p:grpSpPr bwMode="auto">
          <a:xfrm>
            <a:off x="2700338" y="3789363"/>
            <a:ext cx="1298575" cy="287337"/>
            <a:chOff x="793" y="1525"/>
            <a:chExt cx="818" cy="181"/>
          </a:xfrm>
        </p:grpSpPr>
        <p:sp>
          <p:nvSpPr>
            <p:cNvPr id="15379" name="Rectangle 61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80" name="Rectangle 62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81" name="Rectangle 63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382" name="Rectangle 64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5383" name="Rectangle 65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5384" name="Rectangle 66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2266950" y="2060575"/>
            <a:ext cx="2160588" cy="32385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One-generation simulation of a SGA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46100" y="155733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Initialization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22525" y="155733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selection</a:t>
            </a:r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2700338" y="3213100"/>
            <a:ext cx="1298575" cy="287338"/>
            <a:chOff x="793" y="1525"/>
            <a:chExt cx="818" cy="181"/>
          </a:xfrm>
        </p:grpSpPr>
        <p:sp>
          <p:nvSpPr>
            <p:cNvPr id="16444" name="Rectangle 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45" name="Rectangle 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46" name="Rectangle 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47" name="Rectangle 1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48" name="Rectangle 1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49" name="Rectangle 1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6391" name="Group 13"/>
          <p:cNvGrpSpPr>
            <a:grpSpLocks/>
          </p:cNvGrpSpPr>
          <p:nvPr/>
        </p:nvGrpSpPr>
        <p:grpSpPr bwMode="auto">
          <a:xfrm>
            <a:off x="2703513" y="4364038"/>
            <a:ext cx="1298575" cy="287337"/>
            <a:chOff x="793" y="1525"/>
            <a:chExt cx="818" cy="181"/>
          </a:xfrm>
        </p:grpSpPr>
        <p:sp>
          <p:nvSpPr>
            <p:cNvPr id="16438" name="Rectangle 14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39" name="Rectangle 15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40" name="Rectangle 16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41" name="Rectangle 17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42" name="Rectangle 18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43" name="Rectangle 19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6392" name="Group 20"/>
          <p:cNvGrpSpPr>
            <a:grpSpLocks/>
          </p:cNvGrpSpPr>
          <p:nvPr/>
        </p:nvGrpSpPr>
        <p:grpSpPr bwMode="auto">
          <a:xfrm>
            <a:off x="611188" y="4364038"/>
            <a:ext cx="1298575" cy="287337"/>
            <a:chOff x="793" y="1525"/>
            <a:chExt cx="818" cy="181"/>
          </a:xfrm>
        </p:grpSpPr>
        <p:sp>
          <p:nvSpPr>
            <p:cNvPr id="16432" name="Rectangle 21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33" name="Rectangle 22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34" name="Rectangle 23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35" name="Rectangle 24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36" name="Rectangle 25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37" name="Rectangle 26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6393" name="Group 27"/>
          <p:cNvGrpSpPr>
            <a:grpSpLocks/>
          </p:cNvGrpSpPr>
          <p:nvPr/>
        </p:nvGrpSpPr>
        <p:grpSpPr bwMode="auto">
          <a:xfrm>
            <a:off x="611188" y="3787775"/>
            <a:ext cx="1298575" cy="287338"/>
            <a:chOff x="793" y="1525"/>
            <a:chExt cx="818" cy="181"/>
          </a:xfrm>
        </p:grpSpPr>
        <p:sp>
          <p:nvSpPr>
            <p:cNvPr id="16426" name="Rectangle 28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27" name="Rectangle 29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28" name="Rectangle 30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29" name="Rectangle 31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30" name="Rectangle 32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31" name="Rectangle 33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6394" name="Group 34"/>
          <p:cNvGrpSpPr>
            <a:grpSpLocks/>
          </p:cNvGrpSpPr>
          <p:nvPr/>
        </p:nvGrpSpPr>
        <p:grpSpPr bwMode="auto">
          <a:xfrm>
            <a:off x="611188" y="3211513"/>
            <a:ext cx="1298575" cy="287337"/>
            <a:chOff x="793" y="1525"/>
            <a:chExt cx="818" cy="181"/>
          </a:xfrm>
        </p:grpSpPr>
        <p:sp>
          <p:nvSpPr>
            <p:cNvPr id="16420" name="Rectangle 35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21" name="Rectangle 36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25" name="Rectangle 40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6395" name="Group 41"/>
          <p:cNvGrpSpPr>
            <a:grpSpLocks/>
          </p:cNvGrpSpPr>
          <p:nvPr/>
        </p:nvGrpSpPr>
        <p:grpSpPr bwMode="auto">
          <a:xfrm>
            <a:off x="611188" y="2636838"/>
            <a:ext cx="1298575" cy="287337"/>
            <a:chOff x="793" y="1525"/>
            <a:chExt cx="818" cy="181"/>
          </a:xfrm>
        </p:grpSpPr>
        <p:sp>
          <p:nvSpPr>
            <p:cNvPr id="16414" name="Rectangle 42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15" name="Rectangle 43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16" name="Rectangle 44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17" name="Rectangle 45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18" name="Rectangle 46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19" name="Rectangle 47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6396" name="Group 48"/>
          <p:cNvGrpSpPr>
            <a:grpSpLocks/>
          </p:cNvGrpSpPr>
          <p:nvPr/>
        </p:nvGrpSpPr>
        <p:grpSpPr bwMode="auto">
          <a:xfrm>
            <a:off x="2700338" y="2636838"/>
            <a:ext cx="1298575" cy="287337"/>
            <a:chOff x="793" y="1525"/>
            <a:chExt cx="818" cy="181"/>
          </a:xfrm>
        </p:grpSpPr>
        <p:sp>
          <p:nvSpPr>
            <p:cNvPr id="16408" name="Rectangle 49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09" name="Rectangle 50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10" name="Rectangle 51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11" name="Rectangle 52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12" name="Rectangle 53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13" name="Rectangle 54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6397" name="Group 55"/>
          <p:cNvGrpSpPr>
            <a:grpSpLocks/>
          </p:cNvGrpSpPr>
          <p:nvPr/>
        </p:nvGrpSpPr>
        <p:grpSpPr bwMode="auto">
          <a:xfrm>
            <a:off x="2700338" y="3789363"/>
            <a:ext cx="1298575" cy="287337"/>
            <a:chOff x="793" y="1525"/>
            <a:chExt cx="818" cy="181"/>
          </a:xfrm>
        </p:grpSpPr>
        <p:sp>
          <p:nvSpPr>
            <p:cNvPr id="16402" name="Rectangle 5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03" name="Rectangle 5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04" name="Rectangle 5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05" name="Rectangle 5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6406" name="Rectangle 6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6407" name="Rectangle 6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16398" name="Line 62"/>
          <p:cNvSpPr>
            <a:spLocks noChangeShapeType="1"/>
          </p:cNvSpPr>
          <p:nvPr/>
        </p:nvSpPr>
        <p:spPr bwMode="auto">
          <a:xfrm>
            <a:off x="2051050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Line 63"/>
          <p:cNvSpPr>
            <a:spLocks noChangeShapeType="1"/>
          </p:cNvSpPr>
          <p:nvPr/>
        </p:nvSpPr>
        <p:spPr bwMode="auto">
          <a:xfrm>
            <a:off x="2051050" y="2781300"/>
            <a:ext cx="50482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Line 64"/>
          <p:cNvSpPr>
            <a:spLocks noChangeShapeType="1"/>
          </p:cNvSpPr>
          <p:nvPr/>
        </p:nvSpPr>
        <p:spPr bwMode="auto">
          <a:xfrm>
            <a:off x="2051050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1" name="Line 65"/>
          <p:cNvSpPr>
            <a:spLocks noChangeShapeType="1"/>
          </p:cNvSpPr>
          <p:nvPr/>
        </p:nvSpPr>
        <p:spPr bwMode="auto">
          <a:xfrm>
            <a:off x="2051050" y="3357563"/>
            <a:ext cx="5048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2268538" y="2060575"/>
            <a:ext cx="2160587" cy="32385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One-generation simulation of a SGA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46100" y="155733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Initialization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2700338" y="3213100"/>
            <a:ext cx="1298575" cy="287338"/>
            <a:chOff x="793" y="1525"/>
            <a:chExt cx="818" cy="181"/>
          </a:xfrm>
        </p:grpSpPr>
        <p:sp>
          <p:nvSpPr>
            <p:cNvPr id="17504" name="Rectangle 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505" name="Rectangle 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506" name="Rectangle 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507" name="Rectangle 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508" name="Rectangle 1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509" name="Rectangle 1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7414" name="Group 12"/>
          <p:cNvGrpSpPr>
            <a:grpSpLocks/>
          </p:cNvGrpSpPr>
          <p:nvPr/>
        </p:nvGrpSpPr>
        <p:grpSpPr bwMode="auto">
          <a:xfrm>
            <a:off x="2700338" y="2638425"/>
            <a:ext cx="1298575" cy="287338"/>
            <a:chOff x="793" y="1525"/>
            <a:chExt cx="818" cy="181"/>
          </a:xfrm>
        </p:grpSpPr>
        <p:sp>
          <p:nvSpPr>
            <p:cNvPr id="17498" name="Rectangle 13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99" name="Rectangle 14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500" name="Rectangle 15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501" name="Rectangle 16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502" name="Rectangle 17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503" name="Rectangle 18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7415" name="Group 19"/>
          <p:cNvGrpSpPr>
            <a:grpSpLocks/>
          </p:cNvGrpSpPr>
          <p:nvPr/>
        </p:nvGrpSpPr>
        <p:grpSpPr bwMode="auto">
          <a:xfrm>
            <a:off x="2703513" y="4364038"/>
            <a:ext cx="1298575" cy="287337"/>
            <a:chOff x="793" y="1525"/>
            <a:chExt cx="818" cy="181"/>
          </a:xfrm>
        </p:grpSpPr>
        <p:sp>
          <p:nvSpPr>
            <p:cNvPr id="17492" name="Rectangle 20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93" name="Rectangle 21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94" name="Rectangle 22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95" name="Rectangle 23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96" name="Rectangle 24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97" name="Rectangle 25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7416" name="Group 26"/>
          <p:cNvGrpSpPr>
            <a:grpSpLocks/>
          </p:cNvGrpSpPr>
          <p:nvPr/>
        </p:nvGrpSpPr>
        <p:grpSpPr bwMode="auto">
          <a:xfrm>
            <a:off x="2703513" y="3789363"/>
            <a:ext cx="1298575" cy="287337"/>
            <a:chOff x="793" y="1525"/>
            <a:chExt cx="818" cy="181"/>
          </a:xfrm>
        </p:grpSpPr>
        <p:sp>
          <p:nvSpPr>
            <p:cNvPr id="17486" name="Rectangle 2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87" name="Rectangle 2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88" name="Rectangle 2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89" name="Rectangle 3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90" name="Rectangle 3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91" name="Rectangle 3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17417" name="Text Box 33"/>
          <p:cNvSpPr txBox="1">
            <a:spLocks noChangeArrowheads="1"/>
          </p:cNvSpPr>
          <p:nvPr/>
        </p:nvSpPr>
        <p:spPr bwMode="auto">
          <a:xfrm>
            <a:off x="2422525" y="155733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selection</a:t>
            </a:r>
          </a:p>
        </p:txBody>
      </p:sp>
      <p:sp>
        <p:nvSpPr>
          <p:cNvPr id="17418" name="Text Box 34"/>
          <p:cNvSpPr txBox="1">
            <a:spLocks noChangeArrowheads="1"/>
          </p:cNvSpPr>
          <p:nvPr/>
        </p:nvSpPr>
        <p:spPr bwMode="auto">
          <a:xfrm>
            <a:off x="2749550" y="5445125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/>
              <a:t>crossover</a:t>
            </a:r>
          </a:p>
        </p:txBody>
      </p:sp>
      <p:sp>
        <p:nvSpPr>
          <p:cNvPr id="17419" name="Line 35"/>
          <p:cNvSpPr>
            <a:spLocks noChangeShapeType="1"/>
          </p:cNvSpPr>
          <p:nvPr/>
        </p:nvSpPr>
        <p:spPr bwMode="auto">
          <a:xfrm>
            <a:off x="2700338" y="249237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0" name="Line 36"/>
          <p:cNvSpPr>
            <a:spLocks noChangeShapeType="1"/>
          </p:cNvSpPr>
          <p:nvPr/>
        </p:nvSpPr>
        <p:spPr bwMode="auto">
          <a:xfrm>
            <a:off x="3563938" y="249237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1" name="Line 37"/>
          <p:cNvSpPr>
            <a:spLocks noChangeShapeType="1"/>
          </p:cNvSpPr>
          <p:nvPr/>
        </p:nvSpPr>
        <p:spPr bwMode="auto">
          <a:xfrm>
            <a:off x="3563938" y="36449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2" name="Line 38"/>
          <p:cNvSpPr>
            <a:spLocks noChangeShapeType="1"/>
          </p:cNvSpPr>
          <p:nvPr/>
        </p:nvSpPr>
        <p:spPr bwMode="auto">
          <a:xfrm flipV="1">
            <a:off x="2700338" y="3644900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3" name="Line 39"/>
          <p:cNvSpPr>
            <a:spLocks noChangeShapeType="1"/>
          </p:cNvSpPr>
          <p:nvPr/>
        </p:nvSpPr>
        <p:spPr bwMode="auto">
          <a:xfrm>
            <a:off x="2916238" y="3644900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4" name="Line 40"/>
          <p:cNvSpPr>
            <a:spLocks noChangeShapeType="1"/>
          </p:cNvSpPr>
          <p:nvPr/>
        </p:nvSpPr>
        <p:spPr bwMode="auto">
          <a:xfrm>
            <a:off x="2916238" y="479742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211638" y="2636838"/>
            <a:ext cx="1949450" cy="2016125"/>
            <a:chOff x="2653" y="1661"/>
            <a:chExt cx="1228" cy="1270"/>
          </a:xfrm>
        </p:grpSpPr>
        <p:sp>
          <p:nvSpPr>
            <p:cNvPr id="17458" name="Rectangle 42"/>
            <p:cNvSpPr>
              <a:spLocks noChangeArrowheads="1"/>
            </p:cNvSpPr>
            <p:nvPr/>
          </p:nvSpPr>
          <p:spPr bwMode="auto">
            <a:xfrm>
              <a:off x="3061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59" name="Rectangle 43"/>
            <p:cNvSpPr>
              <a:spLocks noChangeArrowheads="1"/>
            </p:cNvSpPr>
            <p:nvPr/>
          </p:nvSpPr>
          <p:spPr bwMode="auto">
            <a:xfrm>
              <a:off x="3198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60" name="Rectangle 44"/>
            <p:cNvSpPr>
              <a:spLocks noChangeArrowheads="1"/>
            </p:cNvSpPr>
            <p:nvPr/>
          </p:nvSpPr>
          <p:spPr bwMode="auto">
            <a:xfrm>
              <a:off x="3334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61" name="Rectangle 45"/>
            <p:cNvSpPr>
              <a:spLocks noChangeArrowheads="1"/>
            </p:cNvSpPr>
            <p:nvPr/>
          </p:nvSpPr>
          <p:spPr bwMode="auto">
            <a:xfrm>
              <a:off x="3470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62" name="Rectangle 46"/>
            <p:cNvSpPr>
              <a:spLocks noChangeArrowheads="1"/>
            </p:cNvSpPr>
            <p:nvPr/>
          </p:nvSpPr>
          <p:spPr bwMode="auto">
            <a:xfrm>
              <a:off x="3606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63" name="Rectangle 47"/>
            <p:cNvSpPr>
              <a:spLocks noChangeArrowheads="1"/>
            </p:cNvSpPr>
            <p:nvPr/>
          </p:nvSpPr>
          <p:spPr bwMode="auto">
            <a:xfrm>
              <a:off x="3742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64" name="Rectangle 48"/>
            <p:cNvSpPr>
              <a:spLocks noChangeArrowheads="1"/>
            </p:cNvSpPr>
            <p:nvPr/>
          </p:nvSpPr>
          <p:spPr bwMode="auto">
            <a:xfrm>
              <a:off x="3061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65" name="Rectangle 49"/>
            <p:cNvSpPr>
              <a:spLocks noChangeArrowheads="1"/>
            </p:cNvSpPr>
            <p:nvPr/>
          </p:nvSpPr>
          <p:spPr bwMode="auto">
            <a:xfrm>
              <a:off x="3198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66" name="Rectangle 50"/>
            <p:cNvSpPr>
              <a:spLocks noChangeArrowheads="1"/>
            </p:cNvSpPr>
            <p:nvPr/>
          </p:nvSpPr>
          <p:spPr bwMode="auto">
            <a:xfrm>
              <a:off x="3334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67" name="Rectangle 51"/>
            <p:cNvSpPr>
              <a:spLocks noChangeArrowheads="1"/>
            </p:cNvSpPr>
            <p:nvPr/>
          </p:nvSpPr>
          <p:spPr bwMode="auto">
            <a:xfrm>
              <a:off x="3470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68" name="Rectangle 52"/>
            <p:cNvSpPr>
              <a:spLocks noChangeArrowheads="1"/>
            </p:cNvSpPr>
            <p:nvPr/>
          </p:nvSpPr>
          <p:spPr bwMode="auto">
            <a:xfrm>
              <a:off x="3606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69" name="Rectangle 53"/>
            <p:cNvSpPr>
              <a:spLocks noChangeArrowheads="1"/>
            </p:cNvSpPr>
            <p:nvPr/>
          </p:nvSpPr>
          <p:spPr bwMode="auto">
            <a:xfrm>
              <a:off x="3742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70" name="Rectangle 54"/>
            <p:cNvSpPr>
              <a:spLocks noChangeArrowheads="1"/>
            </p:cNvSpPr>
            <p:nvPr/>
          </p:nvSpPr>
          <p:spPr bwMode="auto">
            <a:xfrm>
              <a:off x="3063" y="2749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71" name="Rectangle 55"/>
            <p:cNvSpPr>
              <a:spLocks noChangeArrowheads="1"/>
            </p:cNvSpPr>
            <p:nvPr/>
          </p:nvSpPr>
          <p:spPr bwMode="auto">
            <a:xfrm>
              <a:off x="3200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72" name="Rectangle 56"/>
            <p:cNvSpPr>
              <a:spLocks noChangeArrowheads="1"/>
            </p:cNvSpPr>
            <p:nvPr/>
          </p:nvSpPr>
          <p:spPr bwMode="auto">
            <a:xfrm>
              <a:off x="3336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73" name="Rectangle 57"/>
            <p:cNvSpPr>
              <a:spLocks noChangeArrowheads="1"/>
            </p:cNvSpPr>
            <p:nvPr/>
          </p:nvSpPr>
          <p:spPr bwMode="auto">
            <a:xfrm>
              <a:off x="3472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74" name="Rectangle 58"/>
            <p:cNvSpPr>
              <a:spLocks noChangeArrowheads="1"/>
            </p:cNvSpPr>
            <p:nvPr/>
          </p:nvSpPr>
          <p:spPr bwMode="auto">
            <a:xfrm>
              <a:off x="3608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75" name="Rectangle 59"/>
            <p:cNvSpPr>
              <a:spLocks noChangeArrowheads="1"/>
            </p:cNvSpPr>
            <p:nvPr/>
          </p:nvSpPr>
          <p:spPr bwMode="auto">
            <a:xfrm>
              <a:off x="3744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76" name="Rectangle 60"/>
            <p:cNvSpPr>
              <a:spLocks noChangeArrowheads="1"/>
            </p:cNvSpPr>
            <p:nvPr/>
          </p:nvSpPr>
          <p:spPr bwMode="auto">
            <a:xfrm>
              <a:off x="3063" y="2387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77" name="Rectangle 61"/>
            <p:cNvSpPr>
              <a:spLocks noChangeArrowheads="1"/>
            </p:cNvSpPr>
            <p:nvPr/>
          </p:nvSpPr>
          <p:spPr bwMode="auto">
            <a:xfrm>
              <a:off x="3200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78" name="Rectangle 62"/>
            <p:cNvSpPr>
              <a:spLocks noChangeArrowheads="1"/>
            </p:cNvSpPr>
            <p:nvPr/>
          </p:nvSpPr>
          <p:spPr bwMode="auto">
            <a:xfrm>
              <a:off x="3336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79" name="Rectangle 63"/>
            <p:cNvSpPr>
              <a:spLocks noChangeArrowheads="1"/>
            </p:cNvSpPr>
            <p:nvPr/>
          </p:nvSpPr>
          <p:spPr bwMode="auto">
            <a:xfrm>
              <a:off x="3472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80" name="Rectangle 64"/>
            <p:cNvSpPr>
              <a:spLocks noChangeArrowheads="1"/>
            </p:cNvSpPr>
            <p:nvPr/>
          </p:nvSpPr>
          <p:spPr bwMode="auto">
            <a:xfrm>
              <a:off x="3608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81" name="Rectangle 65"/>
            <p:cNvSpPr>
              <a:spLocks noChangeArrowheads="1"/>
            </p:cNvSpPr>
            <p:nvPr/>
          </p:nvSpPr>
          <p:spPr bwMode="auto">
            <a:xfrm>
              <a:off x="3744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82" name="Line 66"/>
            <p:cNvSpPr>
              <a:spLocks noChangeShapeType="1"/>
            </p:cNvSpPr>
            <p:nvPr/>
          </p:nvSpPr>
          <p:spPr bwMode="auto">
            <a:xfrm>
              <a:off x="2653" y="1752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83" name="Line 67"/>
            <p:cNvSpPr>
              <a:spLocks noChangeShapeType="1"/>
            </p:cNvSpPr>
            <p:nvPr/>
          </p:nvSpPr>
          <p:spPr bwMode="auto">
            <a:xfrm>
              <a:off x="2653" y="2115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84" name="Line 68"/>
            <p:cNvSpPr>
              <a:spLocks noChangeShapeType="1"/>
            </p:cNvSpPr>
            <p:nvPr/>
          </p:nvSpPr>
          <p:spPr bwMode="auto">
            <a:xfrm>
              <a:off x="2653" y="247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85" name="Line 69"/>
            <p:cNvSpPr>
              <a:spLocks noChangeShapeType="1"/>
            </p:cNvSpPr>
            <p:nvPr/>
          </p:nvSpPr>
          <p:spPr bwMode="auto">
            <a:xfrm>
              <a:off x="2653" y="2840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26" name="Group 70"/>
          <p:cNvGrpSpPr>
            <a:grpSpLocks/>
          </p:cNvGrpSpPr>
          <p:nvPr/>
        </p:nvGrpSpPr>
        <p:grpSpPr bwMode="auto">
          <a:xfrm>
            <a:off x="611188" y="4364038"/>
            <a:ext cx="1298575" cy="287337"/>
            <a:chOff x="793" y="1525"/>
            <a:chExt cx="818" cy="181"/>
          </a:xfrm>
        </p:grpSpPr>
        <p:sp>
          <p:nvSpPr>
            <p:cNvPr id="17452" name="Rectangle 71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53" name="Rectangle 72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54" name="Rectangle 73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55" name="Rectangle 74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56" name="Rectangle 75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57" name="Rectangle 76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7427" name="Group 77"/>
          <p:cNvGrpSpPr>
            <a:grpSpLocks/>
          </p:cNvGrpSpPr>
          <p:nvPr/>
        </p:nvGrpSpPr>
        <p:grpSpPr bwMode="auto">
          <a:xfrm>
            <a:off x="611188" y="3787775"/>
            <a:ext cx="1298575" cy="287338"/>
            <a:chOff x="793" y="1525"/>
            <a:chExt cx="818" cy="181"/>
          </a:xfrm>
        </p:grpSpPr>
        <p:sp>
          <p:nvSpPr>
            <p:cNvPr id="17446" name="Rectangle 78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47" name="Rectangle 79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48" name="Rectangle 80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49" name="Rectangle 81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50" name="Rectangle 82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51" name="Rectangle 83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7428" name="Group 84"/>
          <p:cNvGrpSpPr>
            <a:grpSpLocks/>
          </p:cNvGrpSpPr>
          <p:nvPr/>
        </p:nvGrpSpPr>
        <p:grpSpPr bwMode="auto">
          <a:xfrm>
            <a:off x="611188" y="3211513"/>
            <a:ext cx="1298575" cy="287337"/>
            <a:chOff x="793" y="1525"/>
            <a:chExt cx="818" cy="181"/>
          </a:xfrm>
        </p:grpSpPr>
        <p:sp>
          <p:nvSpPr>
            <p:cNvPr id="17440" name="Rectangle 85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41" name="Rectangle 86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42" name="Rectangle 87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43" name="Rectangle 88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44" name="Rectangle 89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45" name="Rectangle 90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7429" name="Group 91"/>
          <p:cNvGrpSpPr>
            <a:grpSpLocks/>
          </p:cNvGrpSpPr>
          <p:nvPr/>
        </p:nvGrpSpPr>
        <p:grpSpPr bwMode="auto">
          <a:xfrm>
            <a:off x="611188" y="2636838"/>
            <a:ext cx="1298575" cy="287337"/>
            <a:chOff x="793" y="1525"/>
            <a:chExt cx="818" cy="181"/>
          </a:xfrm>
        </p:grpSpPr>
        <p:sp>
          <p:nvSpPr>
            <p:cNvPr id="17434" name="Rectangle 92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35" name="Rectangle 93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36" name="Rectangle 94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37" name="Rectangle 95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7438" name="Rectangle 96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7439" name="Rectangle 97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17430" name="Line 98"/>
          <p:cNvSpPr>
            <a:spLocks noChangeShapeType="1"/>
          </p:cNvSpPr>
          <p:nvPr/>
        </p:nvSpPr>
        <p:spPr bwMode="auto">
          <a:xfrm>
            <a:off x="2051050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1" name="Line 99"/>
          <p:cNvSpPr>
            <a:spLocks noChangeShapeType="1"/>
          </p:cNvSpPr>
          <p:nvPr/>
        </p:nvSpPr>
        <p:spPr bwMode="auto">
          <a:xfrm>
            <a:off x="2051050" y="2781300"/>
            <a:ext cx="50482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2" name="Line 100"/>
          <p:cNvSpPr>
            <a:spLocks noChangeShapeType="1"/>
          </p:cNvSpPr>
          <p:nvPr/>
        </p:nvSpPr>
        <p:spPr bwMode="auto">
          <a:xfrm>
            <a:off x="2051050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3" name="Line 101"/>
          <p:cNvSpPr>
            <a:spLocks noChangeShapeType="1"/>
          </p:cNvSpPr>
          <p:nvPr/>
        </p:nvSpPr>
        <p:spPr bwMode="auto">
          <a:xfrm>
            <a:off x="2051050" y="3357563"/>
            <a:ext cx="5048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427538" y="2060575"/>
            <a:ext cx="2160587" cy="32385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One-generation simulation of a SGA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46100" y="155733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Initialization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22525" y="155733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selection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521200" y="155733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crossover</a:t>
            </a:r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2700338" y="3213100"/>
            <a:ext cx="1298575" cy="287338"/>
            <a:chOff x="793" y="1525"/>
            <a:chExt cx="818" cy="181"/>
          </a:xfrm>
        </p:grpSpPr>
        <p:sp>
          <p:nvSpPr>
            <p:cNvPr id="18528" name="Rectangle 8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29" name="Rectangle 9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30" name="Rectangle 10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31" name="Rectangle 11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32" name="Rectangle 12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33" name="Rectangle 13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8440" name="Group 14"/>
          <p:cNvGrpSpPr>
            <a:grpSpLocks/>
          </p:cNvGrpSpPr>
          <p:nvPr/>
        </p:nvGrpSpPr>
        <p:grpSpPr bwMode="auto">
          <a:xfrm>
            <a:off x="2703513" y="4364038"/>
            <a:ext cx="1298575" cy="287337"/>
            <a:chOff x="793" y="1525"/>
            <a:chExt cx="818" cy="181"/>
          </a:xfrm>
        </p:grpSpPr>
        <p:sp>
          <p:nvSpPr>
            <p:cNvPr id="18522" name="Rectangle 15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23" name="Rectangle 16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24" name="Rectangle 17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25" name="Rectangle 18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26" name="Rectangle 19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27" name="Rectangle 20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8441" name="Group 21"/>
          <p:cNvGrpSpPr>
            <a:grpSpLocks/>
          </p:cNvGrpSpPr>
          <p:nvPr/>
        </p:nvGrpSpPr>
        <p:grpSpPr bwMode="auto">
          <a:xfrm>
            <a:off x="611188" y="4364038"/>
            <a:ext cx="1298575" cy="287337"/>
            <a:chOff x="793" y="1525"/>
            <a:chExt cx="818" cy="181"/>
          </a:xfrm>
        </p:grpSpPr>
        <p:sp>
          <p:nvSpPr>
            <p:cNvPr id="18516" name="Rectangle 22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17" name="Rectangle 23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18" name="Rectangle 24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19" name="Rectangle 25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20" name="Rectangle 26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21" name="Rectangle 27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8442" name="Group 28"/>
          <p:cNvGrpSpPr>
            <a:grpSpLocks/>
          </p:cNvGrpSpPr>
          <p:nvPr/>
        </p:nvGrpSpPr>
        <p:grpSpPr bwMode="auto">
          <a:xfrm>
            <a:off x="611188" y="3787775"/>
            <a:ext cx="1298575" cy="287338"/>
            <a:chOff x="793" y="1525"/>
            <a:chExt cx="818" cy="181"/>
          </a:xfrm>
        </p:grpSpPr>
        <p:sp>
          <p:nvSpPr>
            <p:cNvPr id="18510" name="Rectangle 29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11" name="Rectangle 30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12" name="Rectangle 31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13" name="Rectangle 32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14" name="Rectangle 33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15" name="Rectangle 34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8443" name="Group 35"/>
          <p:cNvGrpSpPr>
            <a:grpSpLocks/>
          </p:cNvGrpSpPr>
          <p:nvPr/>
        </p:nvGrpSpPr>
        <p:grpSpPr bwMode="auto">
          <a:xfrm>
            <a:off x="611188" y="3211513"/>
            <a:ext cx="1298575" cy="287337"/>
            <a:chOff x="793" y="1525"/>
            <a:chExt cx="818" cy="181"/>
          </a:xfrm>
        </p:grpSpPr>
        <p:sp>
          <p:nvSpPr>
            <p:cNvPr id="18504" name="Rectangle 3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05" name="Rectangle 3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06" name="Rectangle 3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07" name="Rectangle 3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08" name="Rectangle 4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09" name="Rectangle 4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8444" name="Group 42"/>
          <p:cNvGrpSpPr>
            <a:grpSpLocks/>
          </p:cNvGrpSpPr>
          <p:nvPr/>
        </p:nvGrpSpPr>
        <p:grpSpPr bwMode="auto">
          <a:xfrm>
            <a:off x="611188" y="2636838"/>
            <a:ext cx="1298575" cy="287337"/>
            <a:chOff x="793" y="1525"/>
            <a:chExt cx="818" cy="181"/>
          </a:xfrm>
        </p:grpSpPr>
        <p:sp>
          <p:nvSpPr>
            <p:cNvPr id="18498" name="Rectangle 43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99" name="Rectangle 44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00" name="Rectangle 45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01" name="Rectangle 46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502" name="Rectangle 47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503" name="Rectangle 48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8445" name="Group 49"/>
          <p:cNvGrpSpPr>
            <a:grpSpLocks/>
          </p:cNvGrpSpPr>
          <p:nvPr/>
        </p:nvGrpSpPr>
        <p:grpSpPr bwMode="auto">
          <a:xfrm>
            <a:off x="2700338" y="2636838"/>
            <a:ext cx="1298575" cy="287337"/>
            <a:chOff x="793" y="1525"/>
            <a:chExt cx="818" cy="181"/>
          </a:xfrm>
        </p:grpSpPr>
        <p:sp>
          <p:nvSpPr>
            <p:cNvPr id="18492" name="Rectangle 50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93" name="Rectangle 51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94" name="Rectangle 52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95" name="Rectangle 53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96" name="Rectangle 54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97" name="Rectangle 55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8446" name="Group 56"/>
          <p:cNvGrpSpPr>
            <a:grpSpLocks/>
          </p:cNvGrpSpPr>
          <p:nvPr/>
        </p:nvGrpSpPr>
        <p:grpSpPr bwMode="auto">
          <a:xfrm>
            <a:off x="2700338" y="3789363"/>
            <a:ext cx="1298575" cy="287337"/>
            <a:chOff x="793" y="1525"/>
            <a:chExt cx="818" cy="181"/>
          </a:xfrm>
        </p:grpSpPr>
        <p:sp>
          <p:nvSpPr>
            <p:cNvPr id="18486" name="Rectangle 5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87" name="Rectangle 5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88" name="Rectangle 5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89" name="Rectangle 6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90" name="Rectangle 6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91" name="Rectangle 6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8447" name="Group 63"/>
          <p:cNvGrpSpPr>
            <a:grpSpLocks/>
          </p:cNvGrpSpPr>
          <p:nvPr/>
        </p:nvGrpSpPr>
        <p:grpSpPr bwMode="auto">
          <a:xfrm>
            <a:off x="4211638" y="2636838"/>
            <a:ext cx="1949450" cy="2016125"/>
            <a:chOff x="2653" y="1661"/>
            <a:chExt cx="1228" cy="1270"/>
          </a:xfrm>
        </p:grpSpPr>
        <p:sp>
          <p:nvSpPr>
            <p:cNvPr id="18458" name="Rectangle 64"/>
            <p:cNvSpPr>
              <a:spLocks noChangeArrowheads="1"/>
            </p:cNvSpPr>
            <p:nvPr/>
          </p:nvSpPr>
          <p:spPr bwMode="auto">
            <a:xfrm>
              <a:off x="3061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59" name="Rectangle 65"/>
            <p:cNvSpPr>
              <a:spLocks noChangeArrowheads="1"/>
            </p:cNvSpPr>
            <p:nvPr/>
          </p:nvSpPr>
          <p:spPr bwMode="auto">
            <a:xfrm>
              <a:off x="3198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60" name="Rectangle 66"/>
            <p:cNvSpPr>
              <a:spLocks noChangeArrowheads="1"/>
            </p:cNvSpPr>
            <p:nvPr/>
          </p:nvSpPr>
          <p:spPr bwMode="auto">
            <a:xfrm>
              <a:off x="3334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61" name="Rectangle 67"/>
            <p:cNvSpPr>
              <a:spLocks noChangeArrowheads="1"/>
            </p:cNvSpPr>
            <p:nvPr/>
          </p:nvSpPr>
          <p:spPr bwMode="auto">
            <a:xfrm>
              <a:off x="3470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62" name="Rectangle 68"/>
            <p:cNvSpPr>
              <a:spLocks noChangeArrowheads="1"/>
            </p:cNvSpPr>
            <p:nvPr/>
          </p:nvSpPr>
          <p:spPr bwMode="auto">
            <a:xfrm>
              <a:off x="3606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63" name="Rectangle 69"/>
            <p:cNvSpPr>
              <a:spLocks noChangeArrowheads="1"/>
            </p:cNvSpPr>
            <p:nvPr/>
          </p:nvSpPr>
          <p:spPr bwMode="auto">
            <a:xfrm>
              <a:off x="3742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64" name="Rectangle 70"/>
            <p:cNvSpPr>
              <a:spLocks noChangeArrowheads="1"/>
            </p:cNvSpPr>
            <p:nvPr/>
          </p:nvSpPr>
          <p:spPr bwMode="auto">
            <a:xfrm>
              <a:off x="3061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65" name="Rectangle 71"/>
            <p:cNvSpPr>
              <a:spLocks noChangeArrowheads="1"/>
            </p:cNvSpPr>
            <p:nvPr/>
          </p:nvSpPr>
          <p:spPr bwMode="auto">
            <a:xfrm>
              <a:off x="3198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66" name="Rectangle 72"/>
            <p:cNvSpPr>
              <a:spLocks noChangeArrowheads="1"/>
            </p:cNvSpPr>
            <p:nvPr/>
          </p:nvSpPr>
          <p:spPr bwMode="auto">
            <a:xfrm>
              <a:off x="3334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67" name="Rectangle 73"/>
            <p:cNvSpPr>
              <a:spLocks noChangeArrowheads="1"/>
            </p:cNvSpPr>
            <p:nvPr/>
          </p:nvSpPr>
          <p:spPr bwMode="auto">
            <a:xfrm>
              <a:off x="3470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68" name="Rectangle 74"/>
            <p:cNvSpPr>
              <a:spLocks noChangeArrowheads="1"/>
            </p:cNvSpPr>
            <p:nvPr/>
          </p:nvSpPr>
          <p:spPr bwMode="auto">
            <a:xfrm>
              <a:off x="3606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69" name="Rectangle 75"/>
            <p:cNvSpPr>
              <a:spLocks noChangeArrowheads="1"/>
            </p:cNvSpPr>
            <p:nvPr/>
          </p:nvSpPr>
          <p:spPr bwMode="auto">
            <a:xfrm>
              <a:off x="3742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70" name="Rectangle 76"/>
            <p:cNvSpPr>
              <a:spLocks noChangeArrowheads="1"/>
            </p:cNvSpPr>
            <p:nvPr/>
          </p:nvSpPr>
          <p:spPr bwMode="auto">
            <a:xfrm>
              <a:off x="3063" y="2749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71" name="Rectangle 77"/>
            <p:cNvSpPr>
              <a:spLocks noChangeArrowheads="1"/>
            </p:cNvSpPr>
            <p:nvPr/>
          </p:nvSpPr>
          <p:spPr bwMode="auto">
            <a:xfrm>
              <a:off x="3200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72" name="Rectangle 78"/>
            <p:cNvSpPr>
              <a:spLocks noChangeArrowheads="1"/>
            </p:cNvSpPr>
            <p:nvPr/>
          </p:nvSpPr>
          <p:spPr bwMode="auto">
            <a:xfrm>
              <a:off x="3336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73" name="Rectangle 79"/>
            <p:cNvSpPr>
              <a:spLocks noChangeArrowheads="1"/>
            </p:cNvSpPr>
            <p:nvPr/>
          </p:nvSpPr>
          <p:spPr bwMode="auto">
            <a:xfrm>
              <a:off x="3472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74" name="Rectangle 80"/>
            <p:cNvSpPr>
              <a:spLocks noChangeArrowheads="1"/>
            </p:cNvSpPr>
            <p:nvPr/>
          </p:nvSpPr>
          <p:spPr bwMode="auto">
            <a:xfrm>
              <a:off x="3608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75" name="Rectangle 81"/>
            <p:cNvSpPr>
              <a:spLocks noChangeArrowheads="1"/>
            </p:cNvSpPr>
            <p:nvPr/>
          </p:nvSpPr>
          <p:spPr bwMode="auto">
            <a:xfrm>
              <a:off x="3744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76" name="Rectangle 82"/>
            <p:cNvSpPr>
              <a:spLocks noChangeArrowheads="1"/>
            </p:cNvSpPr>
            <p:nvPr/>
          </p:nvSpPr>
          <p:spPr bwMode="auto">
            <a:xfrm>
              <a:off x="3063" y="2387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77" name="Rectangle 83"/>
            <p:cNvSpPr>
              <a:spLocks noChangeArrowheads="1"/>
            </p:cNvSpPr>
            <p:nvPr/>
          </p:nvSpPr>
          <p:spPr bwMode="auto">
            <a:xfrm>
              <a:off x="3200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78" name="Rectangle 84"/>
            <p:cNvSpPr>
              <a:spLocks noChangeArrowheads="1"/>
            </p:cNvSpPr>
            <p:nvPr/>
          </p:nvSpPr>
          <p:spPr bwMode="auto">
            <a:xfrm>
              <a:off x="3336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79" name="Rectangle 85"/>
            <p:cNvSpPr>
              <a:spLocks noChangeArrowheads="1"/>
            </p:cNvSpPr>
            <p:nvPr/>
          </p:nvSpPr>
          <p:spPr bwMode="auto">
            <a:xfrm>
              <a:off x="3472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80" name="Rectangle 86"/>
            <p:cNvSpPr>
              <a:spLocks noChangeArrowheads="1"/>
            </p:cNvSpPr>
            <p:nvPr/>
          </p:nvSpPr>
          <p:spPr bwMode="auto">
            <a:xfrm>
              <a:off x="3608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8481" name="Rectangle 87"/>
            <p:cNvSpPr>
              <a:spLocks noChangeArrowheads="1"/>
            </p:cNvSpPr>
            <p:nvPr/>
          </p:nvSpPr>
          <p:spPr bwMode="auto">
            <a:xfrm>
              <a:off x="3744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8482" name="Line 88"/>
            <p:cNvSpPr>
              <a:spLocks noChangeShapeType="1"/>
            </p:cNvSpPr>
            <p:nvPr/>
          </p:nvSpPr>
          <p:spPr bwMode="auto">
            <a:xfrm>
              <a:off x="2653" y="1752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3" name="Line 89"/>
            <p:cNvSpPr>
              <a:spLocks noChangeShapeType="1"/>
            </p:cNvSpPr>
            <p:nvPr/>
          </p:nvSpPr>
          <p:spPr bwMode="auto">
            <a:xfrm>
              <a:off x="2653" y="2115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4" name="Line 90"/>
            <p:cNvSpPr>
              <a:spLocks noChangeShapeType="1"/>
            </p:cNvSpPr>
            <p:nvPr/>
          </p:nvSpPr>
          <p:spPr bwMode="auto">
            <a:xfrm>
              <a:off x="2653" y="247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5" name="Line 91"/>
            <p:cNvSpPr>
              <a:spLocks noChangeShapeType="1"/>
            </p:cNvSpPr>
            <p:nvPr/>
          </p:nvSpPr>
          <p:spPr bwMode="auto">
            <a:xfrm>
              <a:off x="2653" y="2840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48" name="Line 92"/>
          <p:cNvSpPr>
            <a:spLocks noChangeShapeType="1"/>
          </p:cNvSpPr>
          <p:nvPr/>
        </p:nvSpPr>
        <p:spPr bwMode="auto">
          <a:xfrm>
            <a:off x="2051050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9" name="Line 93"/>
          <p:cNvSpPr>
            <a:spLocks noChangeShapeType="1"/>
          </p:cNvSpPr>
          <p:nvPr/>
        </p:nvSpPr>
        <p:spPr bwMode="auto">
          <a:xfrm>
            <a:off x="2051050" y="2781300"/>
            <a:ext cx="50482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0" name="Line 94"/>
          <p:cNvSpPr>
            <a:spLocks noChangeShapeType="1"/>
          </p:cNvSpPr>
          <p:nvPr/>
        </p:nvSpPr>
        <p:spPr bwMode="auto">
          <a:xfrm>
            <a:off x="2051050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1" name="Line 95"/>
          <p:cNvSpPr>
            <a:spLocks noChangeShapeType="1"/>
          </p:cNvSpPr>
          <p:nvPr/>
        </p:nvSpPr>
        <p:spPr bwMode="auto">
          <a:xfrm>
            <a:off x="2051050" y="3357563"/>
            <a:ext cx="5048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Line 96"/>
          <p:cNvSpPr>
            <a:spLocks noChangeShapeType="1"/>
          </p:cNvSpPr>
          <p:nvPr/>
        </p:nvSpPr>
        <p:spPr bwMode="auto">
          <a:xfrm>
            <a:off x="2700338" y="249237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3" name="Line 97"/>
          <p:cNvSpPr>
            <a:spLocks noChangeShapeType="1"/>
          </p:cNvSpPr>
          <p:nvPr/>
        </p:nvSpPr>
        <p:spPr bwMode="auto">
          <a:xfrm>
            <a:off x="3563938" y="249237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4" name="Line 98"/>
          <p:cNvSpPr>
            <a:spLocks noChangeShapeType="1"/>
          </p:cNvSpPr>
          <p:nvPr/>
        </p:nvSpPr>
        <p:spPr bwMode="auto">
          <a:xfrm>
            <a:off x="3563938" y="36449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5" name="Line 99"/>
          <p:cNvSpPr>
            <a:spLocks noChangeShapeType="1"/>
          </p:cNvSpPr>
          <p:nvPr/>
        </p:nvSpPr>
        <p:spPr bwMode="auto">
          <a:xfrm flipV="1">
            <a:off x="2700338" y="3644900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6" name="Line 100"/>
          <p:cNvSpPr>
            <a:spLocks noChangeShapeType="1"/>
          </p:cNvSpPr>
          <p:nvPr/>
        </p:nvSpPr>
        <p:spPr bwMode="auto">
          <a:xfrm>
            <a:off x="2916238" y="3644900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7" name="Line 101"/>
          <p:cNvSpPr>
            <a:spLocks noChangeShapeType="1"/>
          </p:cNvSpPr>
          <p:nvPr/>
        </p:nvSpPr>
        <p:spPr bwMode="auto">
          <a:xfrm>
            <a:off x="2916238" y="479742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4427538" y="2060575"/>
            <a:ext cx="2160587" cy="32385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One-generation simulation of a SGA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46100" y="155733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Initialization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422525" y="155733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selection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521200" y="155733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crossover</a:t>
            </a:r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2700338" y="3213100"/>
            <a:ext cx="1298575" cy="287338"/>
            <a:chOff x="793" y="1525"/>
            <a:chExt cx="818" cy="181"/>
          </a:xfrm>
        </p:grpSpPr>
        <p:sp>
          <p:nvSpPr>
            <p:cNvPr id="19581" name="Rectangle 8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82" name="Rectangle 9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83" name="Rectangle 10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84" name="Rectangle 11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85" name="Rectangle 12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86" name="Rectangle 13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9464" name="Group 14"/>
          <p:cNvGrpSpPr>
            <a:grpSpLocks/>
          </p:cNvGrpSpPr>
          <p:nvPr/>
        </p:nvGrpSpPr>
        <p:grpSpPr bwMode="auto">
          <a:xfrm>
            <a:off x="2703513" y="4364038"/>
            <a:ext cx="1298575" cy="287337"/>
            <a:chOff x="793" y="1525"/>
            <a:chExt cx="818" cy="181"/>
          </a:xfrm>
        </p:grpSpPr>
        <p:sp>
          <p:nvSpPr>
            <p:cNvPr id="19575" name="Rectangle 15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76" name="Rectangle 16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77" name="Rectangle 17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78" name="Rectangle 18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79" name="Rectangle 19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80" name="Rectangle 20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9465" name="Group 21"/>
          <p:cNvGrpSpPr>
            <a:grpSpLocks/>
          </p:cNvGrpSpPr>
          <p:nvPr/>
        </p:nvGrpSpPr>
        <p:grpSpPr bwMode="auto">
          <a:xfrm>
            <a:off x="611188" y="4364038"/>
            <a:ext cx="1298575" cy="287337"/>
            <a:chOff x="793" y="1525"/>
            <a:chExt cx="818" cy="181"/>
          </a:xfrm>
        </p:grpSpPr>
        <p:sp>
          <p:nvSpPr>
            <p:cNvPr id="19569" name="Rectangle 22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70" name="Rectangle 23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71" name="Rectangle 24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72" name="Rectangle 25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73" name="Rectangle 26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74" name="Rectangle 27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9466" name="Group 28"/>
          <p:cNvGrpSpPr>
            <a:grpSpLocks/>
          </p:cNvGrpSpPr>
          <p:nvPr/>
        </p:nvGrpSpPr>
        <p:grpSpPr bwMode="auto">
          <a:xfrm>
            <a:off x="611188" y="3787775"/>
            <a:ext cx="1298575" cy="287338"/>
            <a:chOff x="793" y="1525"/>
            <a:chExt cx="818" cy="181"/>
          </a:xfrm>
        </p:grpSpPr>
        <p:sp>
          <p:nvSpPr>
            <p:cNvPr id="19563" name="Rectangle 29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64" name="Rectangle 30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65" name="Rectangle 31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66" name="Rectangle 32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67" name="Rectangle 33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68" name="Rectangle 34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9467" name="Group 35"/>
          <p:cNvGrpSpPr>
            <a:grpSpLocks/>
          </p:cNvGrpSpPr>
          <p:nvPr/>
        </p:nvGrpSpPr>
        <p:grpSpPr bwMode="auto">
          <a:xfrm>
            <a:off x="611188" y="3211513"/>
            <a:ext cx="1298575" cy="287337"/>
            <a:chOff x="793" y="1525"/>
            <a:chExt cx="818" cy="181"/>
          </a:xfrm>
        </p:grpSpPr>
        <p:sp>
          <p:nvSpPr>
            <p:cNvPr id="19557" name="Rectangle 3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58" name="Rectangle 3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59" name="Rectangle 3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60" name="Rectangle 3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61" name="Rectangle 4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62" name="Rectangle 4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9468" name="Group 42"/>
          <p:cNvGrpSpPr>
            <a:grpSpLocks/>
          </p:cNvGrpSpPr>
          <p:nvPr/>
        </p:nvGrpSpPr>
        <p:grpSpPr bwMode="auto">
          <a:xfrm>
            <a:off x="611188" y="2636838"/>
            <a:ext cx="1298575" cy="287337"/>
            <a:chOff x="793" y="1525"/>
            <a:chExt cx="818" cy="181"/>
          </a:xfrm>
        </p:grpSpPr>
        <p:sp>
          <p:nvSpPr>
            <p:cNvPr id="19551" name="Rectangle 43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52" name="Rectangle 44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53" name="Rectangle 45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54" name="Rectangle 46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55" name="Rectangle 47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56" name="Rectangle 48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9469" name="Group 49"/>
          <p:cNvGrpSpPr>
            <a:grpSpLocks/>
          </p:cNvGrpSpPr>
          <p:nvPr/>
        </p:nvGrpSpPr>
        <p:grpSpPr bwMode="auto">
          <a:xfrm>
            <a:off x="2700338" y="2636838"/>
            <a:ext cx="1298575" cy="287337"/>
            <a:chOff x="793" y="1525"/>
            <a:chExt cx="818" cy="181"/>
          </a:xfrm>
        </p:grpSpPr>
        <p:sp>
          <p:nvSpPr>
            <p:cNvPr id="19545" name="Rectangle 50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46" name="Rectangle 51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47" name="Rectangle 52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48" name="Rectangle 53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49" name="Rectangle 54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50" name="Rectangle 55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9470" name="Group 56"/>
          <p:cNvGrpSpPr>
            <a:grpSpLocks/>
          </p:cNvGrpSpPr>
          <p:nvPr/>
        </p:nvGrpSpPr>
        <p:grpSpPr bwMode="auto">
          <a:xfrm>
            <a:off x="2700338" y="3789363"/>
            <a:ext cx="1298575" cy="287337"/>
            <a:chOff x="793" y="1525"/>
            <a:chExt cx="818" cy="181"/>
          </a:xfrm>
        </p:grpSpPr>
        <p:sp>
          <p:nvSpPr>
            <p:cNvPr id="19539" name="Rectangle 5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40" name="Rectangle 5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41" name="Rectangle 5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42" name="Rectangle 6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43" name="Rectangle 6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44" name="Rectangle 6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19471" name="Text Box 63"/>
          <p:cNvSpPr txBox="1">
            <a:spLocks noChangeArrowheads="1"/>
          </p:cNvSpPr>
          <p:nvPr/>
        </p:nvSpPr>
        <p:spPr bwMode="auto">
          <a:xfrm>
            <a:off x="4911725" y="546576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/>
              <a:t>mutation</a:t>
            </a:r>
          </a:p>
        </p:txBody>
      </p:sp>
      <p:sp>
        <p:nvSpPr>
          <p:cNvPr id="19472" name="Line 64"/>
          <p:cNvSpPr>
            <a:spLocks noChangeShapeType="1"/>
          </p:cNvSpPr>
          <p:nvPr/>
        </p:nvSpPr>
        <p:spPr bwMode="auto">
          <a:xfrm>
            <a:off x="2700338" y="249237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3" name="Line 65"/>
          <p:cNvSpPr>
            <a:spLocks noChangeShapeType="1"/>
          </p:cNvSpPr>
          <p:nvPr/>
        </p:nvSpPr>
        <p:spPr bwMode="auto">
          <a:xfrm>
            <a:off x="3563938" y="249237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4" name="Line 66"/>
          <p:cNvSpPr>
            <a:spLocks noChangeShapeType="1"/>
          </p:cNvSpPr>
          <p:nvPr/>
        </p:nvSpPr>
        <p:spPr bwMode="auto">
          <a:xfrm>
            <a:off x="3563938" y="36449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5" name="Line 67"/>
          <p:cNvSpPr>
            <a:spLocks noChangeShapeType="1"/>
          </p:cNvSpPr>
          <p:nvPr/>
        </p:nvSpPr>
        <p:spPr bwMode="auto">
          <a:xfrm flipV="1">
            <a:off x="2700338" y="3644900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6" name="Line 68"/>
          <p:cNvSpPr>
            <a:spLocks noChangeShapeType="1"/>
          </p:cNvSpPr>
          <p:nvPr/>
        </p:nvSpPr>
        <p:spPr bwMode="auto">
          <a:xfrm>
            <a:off x="2916238" y="3644900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7" name="Line 69"/>
          <p:cNvSpPr>
            <a:spLocks noChangeShapeType="1"/>
          </p:cNvSpPr>
          <p:nvPr/>
        </p:nvSpPr>
        <p:spPr bwMode="auto">
          <a:xfrm>
            <a:off x="2916238" y="479742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8" name="Line 70"/>
          <p:cNvSpPr>
            <a:spLocks noChangeShapeType="1"/>
          </p:cNvSpPr>
          <p:nvPr/>
        </p:nvSpPr>
        <p:spPr bwMode="auto">
          <a:xfrm>
            <a:off x="2051050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9" name="Line 71"/>
          <p:cNvSpPr>
            <a:spLocks noChangeShapeType="1"/>
          </p:cNvSpPr>
          <p:nvPr/>
        </p:nvSpPr>
        <p:spPr bwMode="auto">
          <a:xfrm>
            <a:off x="2051050" y="2781300"/>
            <a:ext cx="50482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0" name="Line 72"/>
          <p:cNvSpPr>
            <a:spLocks noChangeShapeType="1"/>
          </p:cNvSpPr>
          <p:nvPr/>
        </p:nvSpPr>
        <p:spPr bwMode="auto">
          <a:xfrm>
            <a:off x="2051050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1" name="Line 73"/>
          <p:cNvSpPr>
            <a:spLocks noChangeShapeType="1"/>
          </p:cNvSpPr>
          <p:nvPr/>
        </p:nvSpPr>
        <p:spPr bwMode="auto">
          <a:xfrm>
            <a:off x="2051050" y="3357563"/>
            <a:ext cx="5048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2" name="Rectangle 74"/>
          <p:cNvSpPr>
            <a:spLocks noChangeArrowheads="1"/>
          </p:cNvSpPr>
          <p:nvPr/>
        </p:nvSpPr>
        <p:spPr bwMode="auto">
          <a:xfrm>
            <a:off x="5076825" y="3213100"/>
            <a:ext cx="217488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83" name="Rectangle 75"/>
          <p:cNvSpPr>
            <a:spLocks noChangeArrowheads="1"/>
          </p:cNvSpPr>
          <p:nvPr/>
        </p:nvSpPr>
        <p:spPr bwMode="auto">
          <a:xfrm>
            <a:off x="5292725" y="3213100"/>
            <a:ext cx="217488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84" name="Rectangle 76"/>
          <p:cNvSpPr>
            <a:spLocks noChangeArrowheads="1"/>
          </p:cNvSpPr>
          <p:nvPr/>
        </p:nvSpPr>
        <p:spPr bwMode="auto">
          <a:xfrm>
            <a:off x="5508625" y="3213100"/>
            <a:ext cx="217488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485" name="Rectangle 77"/>
          <p:cNvSpPr>
            <a:spLocks noChangeArrowheads="1"/>
          </p:cNvSpPr>
          <p:nvPr/>
        </p:nvSpPr>
        <p:spPr bwMode="auto">
          <a:xfrm>
            <a:off x="5940425" y="2636838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486" name="Rectangle 78"/>
          <p:cNvSpPr>
            <a:spLocks noChangeArrowheads="1"/>
          </p:cNvSpPr>
          <p:nvPr/>
        </p:nvSpPr>
        <p:spPr bwMode="auto">
          <a:xfrm>
            <a:off x="4859338" y="26384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87" name="Rectangle 79"/>
          <p:cNvSpPr>
            <a:spLocks noChangeArrowheads="1"/>
          </p:cNvSpPr>
          <p:nvPr/>
        </p:nvSpPr>
        <p:spPr bwMode="auto">
          <a:xfrm>
            <a:off x="5076825" y="26384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88" name="Rectangle 80"/>
          <p:cNvSpPr>
            <a:spLocks noChangeArrowheads="1"/>
          </p:cNvSpPr>
          <p:nvPr/>
        </p:nvSpPr>
        <p:spPr bwMode="auto">
          <a:xfrm>
            <a:off x="5292725" y="26384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489" name="Rectangle 81"/>
          <p:cNvSpPr>
            <a:spLocks noChangeArrowheads="1"/>
          </p:cNvSpPr>
          <p:nvPr/>
        </p:nvSpPr>
        <p:spPr bwMode="auto">
          <a:xfrm>
            <a:off x="5508625" y="26384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90" name="Rectangle 82"/>
          <p:cNvSpPr>
            <a:spLocks noChangeArrowheads="1"/>
          </p:cNvSpPr>
          <p:nvPr/>
        </p:nvSpPr>
        <p:spPr bwMode="auto">
          <a:xfrm>
            <a:off x="5724525" y="3213100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491" name="Rectangle 83"/>
          <p:cNvSpPr>
            <a:spLocks noChangeArrowheads="1"/>
          </p:cNvSpPr>
          <p:nvPr/>
        </p:nvSpPr>
        <p:spPr bwMode="auto">
          <a:xfrm>
            <a:off x="5940425" y="3213100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92" name="Rectangle 84"/>
          <p:cNvSpPr>
            <a:spLocks noChangeArrowheads="1"/>
          </p:cNvSpPr>
          <p:nvPr/>
        </p:nvSpPr>
        <p:spPr bwMode="auto">
          <a:xfrm>
            <a:off x="4862513" y="4364038"/>
            <a:ext cx="217487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493" name="Rectangle 85"/>
          <p:cNvSpPr>
            <a:spLocks noChangeArrowheads="1"/>
          </p:cNvSpPr>
          <p:nvPr/>
        </p:nvSpPr>
        <p:spPr bwMode="auto">
          <a:xfrm>
            <a:off x="50800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94" name="Rectangle 86"/>
          <p:cNvSpPr>
            <a:spLocks noChangeArrowheads="1"/>
          </p:cNvSpPr>
          <p:nvPr/>
        </p:nvSpPr>
        <p:spPr bwMode="auto">
          <a:xfrm>
            <a:off x="52959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95" name="Rectangle 87"/>
          <p:cNvSpPr>
            <a:spLocks noChangeArrowheads="1"/>
          </p:cNvSpPr>
          <p:nvPr/>
        </p:nvSpPr>
        <p:spPr bwMode="auto">
          <a:xfrm>
            <a:off x="57277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96" name="Rectangle 88"/>
          <p:cNvSpPr>
            <a:spLocks noChangeArrowheads="1"/>
          </p:cNvSpPr>
          <p:nvPr/>
        </p:nvSpPr>
        <p:spPr bwMode="auto">
          <a:xfrm>
            <a:off x="59436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497" name="Rectangle 89"/>
          <p:cNvSpPr>
            <a:spLocks noChangeArrowheads="1"/>
          </p:cNvSpPr>
          <p:nvPr/>
        </p:nvSpPr>
        <p:spPr bwMode="auto">
          <a:xfrm>
            <a:off x="4862513" y="3789363"/>
            <a:ext cx="217487" cy="2873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498" name="Rectangle 90"/>
          <p:cNvSpPr>
            <a:spLocks noChangeArrowheads="1"/>
          </p:cNvSpPr>
          <p:nvPr/>
        </p:nvSpPr>
        <p:spPr bwMode="auto">
          <a:xfrm>
            <a:off x="52959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499" name="Rectangle 91"/>
          <p:cNvSpPr>
            <a:spLocks noChangeArrowheads="1"/>
          </p:cNvSpPr>
          <p:nvPr/>
        </p:nvSpPr>
        <p:spPr bwMode="auto">
          <a:xfrm>
            <a:off x="55118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500" name="Rectangle 92"/>
          <p:cNvSpPr>
            <a:spLocks noChangeArrowheads="1"/>
          </p:cNvSpPr>
          <p:nvPr/>
        </p:nvSpPr>
        <p:spPr bwMode="auto">
          <a:xfrm>
            <a:off x="57277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501" name="Rectangle 93"/>
          <p:cNvSpPr>
            <a:spLocks noChangeArrowheads="1"/>
          </p:cNvSpPr>
          <p:nvPr/>
        </p:nvSpPr>
        <p:spPr bwMode="auto">
          <a:xfrm>
            <a:off x="59436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502" name="Line 94"/>
          <p:cNvSpPr>
            <a:spLocks noChangeShapeType="1"/>
          </p:cNvSpPr>
          <p:nvPr/>
        </p:nvSpPr>
        <p:spPr bwMode="auto">
          <a:xfrm>
            <a:off x="4211638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503" name="Line 95"/>
          <p:cNvSpPr>
            <a:spLocks noChangeShapeType="1"/>
          </p:cNvSpPr>
          <p:nvPr/>
        </p:nvSpPr>
        <p:spPr bwMode="auto">
          <a:xfrm>
            <a:off x="4211638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504" name="Line 96"/>
          <p:cNvSpPr>
            <a:spLocks noChangeShapeType="1"/>
          </p:cNvSpPr>
          <p:nvPr/>
        </p:nvSpPr>
        <p:spPr bwMode="auto">
          <a:xfrm>
            <a:off x="4211638" y="3933825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505" name="Line 97"/>
          <p:cNvSpPr>
            <a:spLocks noChangeShapeType="1"/>
          </p:cNvSpPr>
          <p:nvPr/>
        </p:nvSpPr>
        <p:spPr bwMode="auto">
          <a:xfrm>
            <a:off x="4211638" y="45085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506" name="Rectangle 98"/>
          <p:cNvSpPr>
            <a:spLocks noChangeArrowheads="1"/>
          </p:cNvSpPr>
          <p:nvPr/>
        </p:nvSpPr>
        <p:spPr bwMode="auto">
          <a:xfrm>
            <a:off x="5724525" y="2636838"/>
            <a:ext cx="217488" cy="287337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9507" name="Rectangle 99"/>
          <p:cNvSpPr>
            <a:spLocks noChangeArrowheads="1"/>
          </p:cNvSpPr>
          <p:nvPr/>
        </p:nvSpPr>
        <p:spPr bwMode="auto">
          <a:xfrm>
            <a:off x="4859338" y="3213100"/>
            <a:ext cx="217487" cy="287338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508" name="Rectangle 100"/>
          <p:cNvSpPr>
            <a:spLocks noChangeArrowheads="1"/>
          </p:cNvSpPr>
          <p:nvPr/>
        </p:nvSpPr>
        <p:spPr bwMode="auto">
          <a:xfrm>
            <a:off x="5511800" y="3789363"/>
            <a:ext cx="217488" cy="287337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19509" name="Rectangle 101"/>
          <p:cNvSpPr>
            <a:spLocks noChangeArrowheads="1"/>
          </p:cNvSpPr>
          <p:nvPr/>
        </p:nvSpPr>
        <p:spPr bwMode="auto">
          <a:xfrm>
            <a:off x="5080000" y="4365625"/>
            <a:ext cx="217488" cy="287338"/>
          </a:xfrm>
          <a:prstGeom prst="rect">
            <a:avLst/>
          </a:prstGeom>
          <a:solidFill>
            <a:srgbClr val="FFCC99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6372225" y="2636838"/>
            <a:ext cx="1949450" cy="2016125"/>
            <a:chOff x="4014" y="1661"/>
            <a:chExt cx="1228" cy="1270"/>
          </a:xfrm>
        </p:grpSpPr>
        <p:sp>
          <p:nvSpPr>
            <p:cNvPr id="19511" name="Line 103"/>
            <p:cNvSpPr>
              <a:spLocks noChangeShapeType="1"/>
            </p:cNvSpPr>
            <p:nvPr/>
          </p:nvSpPr>
          <p:spPr bwMode="auto">
            <a:xfrm>
              <a:off x="4014" y="1752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2" name="Line 104"/>
            <p:cNvSpPr>
              <a:spLocks noChangeShapeType="1"/>
            </p:cNvSpPr>
            <p:nvPr/>
          </p:nvSpPr>
          <p:spPr bwMode="auto">
            <a:xfrm>
              <a:off x="4014" y="2115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3" name="Line 105"/>
            <p:cNvSpPr>
              <a:spLocks noChangeShapeType="1"/>
            </p:cNvSpPr>
            <p:nvPr/>
          </p:nvSpPr>
          <p:spPr bwMode="auto">
            <a:xfrm>
              <a:off x="4014" y="2478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4" name="Line 106"/>
            <p:cNvSpPr>
              <a:spLocks noChangeShapeType="1"/>
            </p:cNvSpPr>
            <p:nvPr/>
          </p:nvSpPr>
          <p:spPr bwMode="auto">
            <a:xfrm>
              <a:off x="4014" y="2840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5" name="Rectangle 107"/>
            <p:cNvSpPr>
              <a:spLocks noChangeArrowheads="1"/>
            </p:cNvSpPr>
            <p:nvPr/>
          </p:nvSpPr>
          <p:spPr bwMode="auto">
            <a:xfrm>
              <a:off x="4559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16" name="Rectangle 108"/>
            <p:cNvSpPr>
              <a:spLocks noChangeArrowheads="1"/>
            </p:cNvSpPr>
            <p:nvPr/>
          </p:nvSpPr>
          <p:spPr bwMode="auto">
            <a:xfrm>
              <a:off x="4695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17" name="Rectangle 109"/>
            <p:cNvSpPr>
              <a:spLocks noChangeArrowheads="1"/>
            </p:cNvSpPr>
            <p:nvPr/>
          </p:nvSpPr>
          <p:spPr bwMode="auto">
            <a:xfrm>
              <a:off x="4831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18" name="Rectangle 110"/>
            <p:cNvSpPr>
              <a:spLocks noChangeArrowheads="1"/>
            </p:cNvSpPr>
            <p:nvPr/>
          </p:nvSpPr>
          <p:spPr bwMode="auto">
            <a:xfrm>
              <a:off x="5103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19" name="Rectangle 111"/>
            <p:cNvSpPr>
              <a:spLocks noChangeArrowheads="1"/>
            </p:cNvSpPr>
            <p:nvPr/>
          </p:nvSpPr>
          <p:spPr bwMode="auto">
            <a:xfrm>
              <a:off x="4422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20" name="Rectangle 112"/>
            <p:cNvSpPr>
              <a:spLocks noChangeArrowheads="1"/>
            </p:cNvSpPr>
            <p:nvPr/>
          </p:nvSpPr>
          <p:spPr bwMode="auto">
            <a:xfrm>
              <a:off x="4559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21" name="Rectangle 113"/>
            <p:cNvSpPr>
              <a:spLocks noChangeArrowheads="1"/>
            </p:cNvSpPr>
            <p:nvPr/>
          </p:nvSpPr>
          <p:spPr bwMode="auto">
            <a:xfrm>
              <a:off x="4695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22" name="Rectangle 114"/>
            <p:cNvSpPr>
              <a:spLocks noChangeArrowheads="1"/>
            </p:cNvSpPr>
            <p:nvPr/>
          </p:nvSpPr>
          <p:spPr bwMode="auto">
            <a:xfrm>
              <a:off x="4831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23" name="Rectangle 115"/>
            <p:cNvSpPr>
              <a:spLocks noChangeArrowheads="1"/>
            </p:cNvSpPr>
            <p:nvPr/>
          </p:nvSpPr>
          <p:spPr bwMode="auto">
            <a:xfrm>
              <a:off x="4967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24" name="Rectangle 116"/>
            <p:cNvSpPr>
              <a:spLocks noChangeArrowheads="1"/>
            </p:cNvSpPr>
            <p:nvPr/>
          </p:nvSpPr>
          <p:spPr bwMode="auto">
            <a:xfrm>
              <a:off x="5103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25" name="Rectangle 117"/>
            <p:cNvSpPr>
              <a:spLocks noChangeArrowheads="1"/>
            </p:cNvSpPr>
            <p:nvPr/>
          </p:nvSpPr>
          <p:spPr bwMode="auto">
            <a:xfrm>
              <a:off x="4424" y="2749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26" name="Rectangle 118"/>
            <p:cNvSpPr>
              <a:spLocks noChangeArrowheads="1"/>
            </p:cNvSpPr>
            <p:nvPr/>
          </p:nvSpPr>
          <p:spPr bwMode="auto">
            <a:xfrm>
              <a:off x="4561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27" name="Rectangle 119"/>
            <p:cNvSpPr>
              <a:spLocks noChangeArrowheads="1"/>
            </p:cNvSpPr>
            <p:nvPr/>
          </p:nvSpPr>
          <p:spPr bwMode="auto">
            <a:xfrm>
              <a:off x="4697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28" name="Rectangle 120"/>
            <p:cNvSpPr>
              <a:spLocks noChangeArrowheads="1"/>
            </p:cNvSpPr>
            <p:nvPr/>
          </p:nvSpPr>
          <p:spPr bwMode="auto">
            <a:xfrm>
              <a:off x="4969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29" name="Rectangle 121"/>
            <p:cNvSpPr>
              <a:spLocks noChangeArrowheads="1"/>
            </p:cNvSpPr>
            <p:nvPr/>
          </p:nvSpPr>
          <p:spPr bwMode="auto">
            <a:xfrm>
              <a:off x="5105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30" name="Rectangle 122"/>
            <p:cNvSpPr>
              <a:spLocks noChangeArrowheads="1"/>
            </p:cNvSpPr>
            <p:nvPr/>
          </p:nvSpPr>
          <p:spPr bwMode="auto">
            <a:xfrm>
              <a:off x="4424" y="2387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31" name="Rectangle 123"/>
            <p:cNvSpPr>
              <a:spLocks noChangeArrowheads="1"/>
            </p:cNvSpPr>
            <p:nvPr/>
          </p:nvSpPr>
          <p:spPr bwMode="auto">
            <a:xfrm>
              <a:off x="4697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32" name="Rectangle 124"/>
            <p:cNvSpPr>
              <a:spLocks noChangeArrowheads="1"/>
            </p:cNvSpPr>
            <p:nvPr/>
          </p:nvSpPr>
          <p:spPr bwMode="auto">
            <a:xfrm>
              <a:off x="4833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33" name="Rectangle 125"/>
            <p:cNvSpPr>
              <a:spLocks noChangeArrowheads="1"/>
            </p:cNvSpPr>
            <p:nvPr/>
          </p:nvSpPr>
          <p:spPr bwMode="auto">
            <a:xfrm>
              <a:off x="4969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34" name="Rectangle 126"/>
            <p:cNvSpPr>
              <a:spLocks noChangeArrowheads="1"/>
            </p:cNvSpPr>
            <p:nvPr/>
          </p:nvSpPr>
          <p:spPr bwMode="auto">
            <a:xfrm>
              <a:off x="5105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35" name="Rectangle 127"/>
            <p:cNvSpPr>
              <a:spLocks noChangeArrowheads="1"/>
            </p:cNvSpPr>
            <p:nvPr/>
          </p:nvSpPr>
          <p:spPr bwMode="auto">
            <a:xfrm>
              <a:off x="4967" y="1661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9536" name="Rectangle 128"/>
            <p:cNvSpPr>
              <a:spLocks noChangeArrowheads="1"/>
            </p:cNvSpPr>
            <p:nvPr/>
          </p:nvSpPr>
          <p:spPr bwMode="auto">
            <a:xfrm>
              <a:off x="4422" y="2024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37" name="Rectangle 129"/>
            <p:cNvSpPr>
              <a:spLocks noChangeArrowheads="1"/>
            </p:cNvSpPr>
            <p:nvPr/>
          </p:nvSpPr>
          <p:spPr bwMode="auto">
            <a:xfrm>
              <a:off x="4833" y="2387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9538" name="Rectangle 130"/>
            <p:cNvSpPr>
              <a:spLocks noChangeArrowheads="1"/>
            </p:cNvSpPr>
            <p:nvPr/>
          </p:nvSpPr>
          <p:spPr bwMode="auto">
            <a:xfrm>
              <a:off x="4561" y="2750"/>
              <a:ext cx="137" cy="181"/>
            </a:xfrm>
            <a:prstGeom prst="rect">
              <a:avLst/>
            </a:prstGeom>
            <a:solidFill>
              <a:srgbClr val="FFCC99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6588125" y="2060575"/>
            <a:ext cx="2160588" cy="32385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One-generation simulation of a simple GA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46100" y="155733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Initialization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22525" y="155733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selection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521200" y="155733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crossover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700338" y="3213100"/>
            <a:ext cx="1298575" cy="287338"/>
            <a:chOff x="793" y="1525"/>
            <a:chExt cx="818" cy="181"/>
          </a:xfrm>
        </p:grpSpPr>
        <p:sp>
          <p:nvSpPr>
            <p:cNvPr id="20611" name="Rectangle 8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612" name="Rectangle 9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13" name="Rectangle 10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14" name="Rectangle 11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615" name="Rectangle 12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16" name="Rectangle 13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20488" name="Group 14"/>
          <p:cNvGrpSpPr>
            <a:grpSpLocks/>
          </p:cNvGrpSpPr>
          <p:nvPr/>
        </p:nvGrpSpPr>
        <p:grpSpPr bwMode="auto">
          <a:xfrm>
            <a:off x="2703513" y="4364038"/>
            <a:ext cx="1298575" cy="287337"/>
            <a:chOff x="793" y="1525"/>
            <a:chExt cx="818" cy="181"/>
          </a:xfrm>
        </p:grpSpPr>
        <p:sp>
          <p:nvSpPr>
            <p:cNvPr id="20605" name="Rectangle 15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606" name="Rectangle 16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07" name="Rectangle 17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08" name="Rectangle 18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609" name="Rectangle 19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10" name="Rectangle 20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20489" name="Group 21"/>
          <p:cNvGrpSpPr>
            <a:grpSpLocks/>
          </p:cNvGrpSpPr>
          <p:nvPr/>
        </p:nvGrpSpPr>
        <p:grpSpPr bwMode="auto">
          <a:xfrm>
            <a:off x="611188" y="4364038"/>
            <a:ext cx="1298575" cy="287337"/>
            <a:chOff x="793" y="1525"/>
            <a:chExt cx="818" cy="181"/>
          </a:xfrm>
        </p:grpSpPr>
        <p:sp>
          <p:nvSpPr>
            <p:cNvPr id="20599" name="Rectangle 22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600" name="Rectangle 23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01" name="Rectangle 24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602" name="Rectangle 25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603" name="Rectangle 26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604" name="Rectangle 27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611188" y="3787775"/>
            <a:ext cx="1298575" cy="287338"/>
            <a:chOff x="793" y="1525"/>
            <a:chExt cx="818" cy="181"/>
          </a:xfrm>
        </p:grpSpPr>
        <p:sp>
          <p:nvSpPr>
            <p:cNvPr id="20593" name="Rectangle 29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94" name="Rectangle 30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95" name="Rectangle 31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96" name="Rectangle 32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97" name="Rectangle 33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98" name="Rectangle 34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20491" name="Group 35"/>
          <p:cNvGrpSpPr>
            <a:grpSpLocks/>
          </p:cNvGrpSpPr>
          <p:nvPr/>
        </p:nvGrpSpPr>
        <p:grpSpPr bwMode="auto">
          <a:xfrm>
            <a:off x="611188" y="3211513"/>
            <a:ext cx="1298575" cy="287337"/>
            <a:chOff x="793" y="1525"/>
            <a:chExt cx="818" cy="181"/>
          </a:xfrm>
        </p:grpSpPr>
        <p:sp>
          <p:nvSpPr>
            <p:cNvPr id="20587" name="Rectangle 3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88" name="Rectangle 3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89" name="Rectangle 3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90" name="Rectangle 3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91" name="Rectangle 4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92" name="Rectangle 4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20492" name="Group 42"/>
          <p:cNvGrpSpPr>
            <a:grpSpLocks/>
          </p:cNvGrpSpPr>
          <p:nvPr/>
        </p:nvGrpSpPr>
        <p:grpSpPr bwMode="auto">
          <a:xfrm>
            <a:off x="611188" y="2636838"/>
            <a:ext cx="1298575" cy="287337"/>
            <a:chOff x="793" y="1525"/>
            <a:chExt cx="818" cy="181"/>
          </a:xfrm>
        </p:grpSpPr>
        <p:sp>
          <p:nvSpPr>
            <p:cNvPr id="20581" name="Rectangle 43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82" name="Rectangle 44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83" name="Rectangle 45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84" name="Rectangle 46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85" name="Rectangle 47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86" name="Rectangle 48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20493" name="Group 49"/>
          <p:cNvGrpSpPr>
            <a:grpSpLocks/>
          </p:cNvGrpSpPr>
          <p:nvPr/>
        </p:nvGrpSpPr>
        <p:grpSpPr bwMode="auto">
          <a:xfrm>
            <a:off x="2700338" y="2636838"/>
            <a:ext cx="1298575" cy="287337"/>
            <a:chOff x="793" y="1525"/>
            <a:chExt cx="818" cy="181"/>
          </a:xfrm>
        </p:grpSpPr>
        <p:sp>
          <p:nvSpPr>
            <p:cNvPr id="20575" name="Rectangle 50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76" name="Rectangle 51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77" name="Rectangle 52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78" name="Rectangle 53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79" name="Rectangle 54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80" name="Rectangle 55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20494" name="Group 56"/>
          <p:cNvGrpSpPr>
            <a:grpSpLocks/>
          </p:cNvGrpSpPr>
          <p:nvPr/>
        </p:nvGrpSpPr>
        <p:grpSpPr bwMode="auto">
          <a:xfrm>
            <a:off x="2700338" y="3789363"/>
            <a:ext cx="1298575" cy="287337"/>
            <a:chOff x="793" y="1525"/>
            <a:chExt cx="818" cy="181"/>
          </a:xfrm>
        </p:grpSpPr>
        <p:sp>
          <p:nvSpPr>
            <p:cNvPr id="20569" name="Rectangle 5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70" name="Rectangle 5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71" name="Rectangle 5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72" name="Rectangle 6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73" name="Rectangle 6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74" name="Rectangle 6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20495" name="Line 63"/>
          <p:cNvSpPr>
            <a:spLocks noChangeShapeType="1"/>
          </p:cNvSpPr>
          <p:nvPr/>
        </p:nvSpPr>
        <p:spPr bwMode="auto">
          <a:xfrm>
            <a:off x="2700338" y="249237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64"/>
          <p:cNvSpPr>
            <a:spLocks noChangeShapeType="1"/>
          </p:cNvSpPr>
          <p:nvPr/>
        </p:nvSpPr>
        <p:spPr bwMode="auto">
          <a:xfrm>
            <a:off x="3563938" y="249237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65"/>
          <p:cNvSpPr>
            <a:spLocks noChangeShapeType="1"/>
          </p:cNvSpPr>
          <p:nvPr/>
        </p:nvSpPr>
        <p:spPr bwMode="auto">
          <a:xfrm>
            <a:off x="3563938" y="36449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66"/>
          <p:cNvSpPr>
            <a:spLocks noChangeShapeType="1"/>
          </p:cNvSpPr>
          <p:nvPr/>
        </p:nvSpPr>
        <p:spPr bwMode="auto">
          <a:xfrm flipV="1">
            <a:off x="2700338" y="3644900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67"/>
          <p:cNvSpPr>
            <a:spLocks noChangeShapeType="1"/>
          </p:cNvSpPr>
          <p:nvPr/>
        </p:nvSpPr>
        <p:spPr bwMode="auto">
          <a:xfrm>
            <a:off x="2916238" y="3644900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68"/>
          <p:cNvSpPr>
            <a:spLocks noChangeShapeType="1"/>
          </p:cNvSpPr>
          <p:nvPr/>
        </p:nvSpPr>
        <p:spPr bwMode="auto">
          <a:xfrm>
            <a:off x="2916238" y="479742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69"/>
          <p:cNvSpPr>
            <a:spLocks noChangeShapeType="1"/>
          </p:cNvSpPr>
          <p:nvPr/>
        </p:nvSpPr>
        <p:spPr bwMode="auto">
          <a:xfrm>
            <a:off x="2051050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70"/>
          <p:cNvSpPr>
            <a:spLocks noChangeShapeType="1"/>
          </p:cNvSpPr>
          <p:nvPr/>
        </p:nvSpPr>
        <p:spPr bwMode="auto">
          <a:xfrm>
            <a:off x="2051050" y="2781300"/>
            <a:ext cx="50482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3" name="Line 71"/>
          <p:cNvSpPr>
            <a:spLocks noChangeShapeType="1"/>
          </p:cNvSpPr>
          <p:nvPr/>
        </p:nvSpPr>
        <p:spPr bwMode="auto">
          <a:xfrm>
            <a:off x="2051050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4" name="Line 72"/>
          <p:cNvSpPr>
            <a:spLocks noChangeShapeType="1"/>
          </p:cNvSpPr>
          <p:nvPr/>
        </p:nvSpPr>
        <p:spPr bwMode="auto">
          <a:xfrm>
            <a:off x="2051050" y="3357563"/>
            <a:ext cx="5048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5" name="Rectangle 73"/>
          <p:cNvSpPr>
            <a:spLocks noChangeArrowheads="1"/>
          </p:cNvSpPr>
          <p:nvPr/>
        </p:nvSpPr>
        <p:spPr bwMode="auto">
          <a:xfrm>
            <a:off x="5076825" y="3213100"/>
            <a:ext cx="217488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06" name="Rectangle 74"/>
          <p:cNvSpPr>
            <a:spLocks noChangeArrowheads="1"/>
          </p:cNvSpPr>
          <p:nvPr/>
        </p:nvSpPr>
        <p:spPr bwMode="auto">
          <a:xfrm>
            <a:off x="5292725" y="3213100"/>
            <a:ext cx="217488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07" name="Rectangle 75"/>
          <p:cNvSpPr>
            <a:spLocks noChangeArrowheads="1"/>
          </p:cNvSpPr>
          <p:nvPr/>
        </p:nvSpPr>
        <p:spPr bwMode="auto">
          <a:xfrm>
            <a:off x="5508625" y="3213100"/>
            <a:ext cx="217488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08" name="Rectangle 76"/>
          <p:cNvSpPr>
            <a:spLocks noChangeArrowheads="1"/>
          </p:cNvSpPr>
          <p:nvPr/>
        </p:nvSpPr>
        <p:spPr bwMode="auto">
          <a:xfrm>
            <a:off x="5940425" y="2636838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09" name="Rectangle 77"/>
          <p:cNvSpPr>
            <a:spLocks noChangeArrowheads="1"/>
          </p:cNvSpPr>
          <p:nvPr/>
        </p:nvSpPr>
        <p:spPr bwMode="auto">
          <a:xfrm>
            <a:off x="4859338" y="2638425"/>
            <a:ext cx="2174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10" name="Rectangle 78"/>
          <p:cNvSpPr>
            <a:spLocks noChangeArrowheads="1"/>
          </p:cNvSpPr>
          <p:nvPr/>
        </p:nvSpPr>
        <p:spPr bwMode="auto">
          <a:xfrm>
            <a:off x="5076825" y="26384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11" name="Rectangle 79"/>
          <p:cNvSpPr>
            <a:spLocks noChangeArrowheads="1"/>
          </p:cNvSpPr>
          <p:nvPr/>
        </p:nvSpPr>
        <p:spPr bwMode="auto">
          <a:xfrm>
            <a:off x="5292725" y="26384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12" name="Rectangle 80"/>
          <p:cNvSpPr>
            <a:spLocks noChangeArrowheads="1"/>
          </p:cNvSpPr>
          <p:nvPr/>
        </p:nvSpPr>
        <p:spPr bwMode="auto">
          <a:xfrm>
            <a:off x="5508625" y="26384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13" name="Rectangle 81"/>
          <p:cNvSpPr>
            <a:spLocks noChangeArrowheads="1"/>
          </p:cNvSpPr>
          <p:nvPr/>
        </p:nvSpPr>
        <p:spPr bwMode="auto">
          <a:xfrm>
            <a:off x="5724525" y="3213100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14" name="Rectangle 82"/>
          <p:cNvSpPr>
            <a:spLocks noChangeArrowheads="1"/>
          </p:cNvSpPr>
          <p:nvPr/>
        </p:nvSpPr>
        <p:spPr bwMode="auto">
          <a:xfrm>
            <a:off x="5940425" y="3213100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15" name="Rectangle 83"/>
          <p:cNvSpPr>
            <a:spLocks noChangeArrowheads="1"/>
          </p:cNvSpPr>
          <p:nvPr/>
        </p:nvSpPr>
        <p:spPr bwMode="auto">
          <a:xfrm>
            <a:off x="4862513" y="4364038"/>
            <a:ext cx="217487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16" name="Rectangle 84"/>
          <p:cNvSpPr>
            <a:spLocks noChangeArrowheads="1"/>
          </p:cNvSpPr>
          <p:nvPr/>
        </p:nvSpPr>
        <p:spPr bwMode="auto">
          <a:xfrm>
            <a:off x="50800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17" name="Rectangle 85"/>
          <p:cNvSpPr>
            <a:spLocks noChangeArrowheads="1"/>
          </p:cNvSpPr>
          <p:nvPr/>
        </p:nvSpPr>
        <p:spPr bwMode="auto">
          <a:xfrm>
            <a:off x="52959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18" name="Rectangle 86"/>
          <p:cNvSpPr>
            <a:spLocks noChangeArrowheads="1"/>
          </p:cNvSpPr>
          <p:nvPr/>
        </p:nvSpPr>
        <p:spPr bwMode="auto">
          <a:xfrm>
            <a:off x="57277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19" name="Rectangle 87"/>
          <p:cNvSpPr>
            <a:spLocks noChangeArrowheads="1"/>
          </p:cNvSpPr>
          <p:nvPr/>
        </p:nvSpPr>
        <p:spPr bwMode="auto">
          <a:xfrm>
            <a:off x="5943600" y="3789363"/>
            <a:ext cx="217488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20" name="Rectangle 88"/>
          <p:cNvSpPr>
            <a:spLocks noChangeArrowheads="1"/>
          </p:cNvSpPr>
          <p:nvPr/>
        </p:nvSpPr>
        <p:spPr bwMode="auto">
          <a:xfrm>
            <a:off x="4862513" y="3789363"/>
            <a:ext cx="217487" cy="2873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21" name="Rectangle 89"/>
          <p:cNvSpPr>
            <a:spLocks noChangeArrowheads="1"/>
          </p:cNvSpPr>
          <p:nvPr/>
        </p:nvSpPr>
        <p:spPr bwMode="auto">
          <a:xfrm>
            <a:off x="52959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22" name="Rectangle 90"/>
          <p:cNvSpPr>
            <a:spLocks noChangeArrowheads="1"/>
          </p:cNvSpPr>
          <p:nvPr/>
        </p:nvSpPr>
        <p:spPr bwMode="auto">
          <a:xfrm>
            <a:off x="55118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23" name="Rectangle 91"/>
          <p:cNvSpPr>
            <a:spLocks noChangeArrowheads="1"/>
          </p:cNvSpPr>
          <p:nvPr/>
        </p:nvSpPr>
        <p:spPr bwMode="auto">
          <a:xfrm>
            <a:off x="57277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24" name="Rectangle 92"/>
          <p:cNvSpPr>
            <a:spLocks noChangeArrowheads="1"/>
          </p:cNvSpPr>
          <p:nvPr/>
        </p:nvSpPr>
        <p:spPr bwMode="auto">
          <a:xfrm>
            <a:off x="5943600" y="4365625"/>
            <a:ext cx="217488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25" name="Line 93"/>
          <p:cNvSpPr>
            <a:spLocks noChangeShapeType="1"/>
          </p:cNvSpPr>
          <p:nvPr/>
        </p:nvSpPr>
        <p:spPr bwMode="auto">
          <a:xfrm>
            <a:off x="4211638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6" name="Line 94"/>
          <p:cNvSpPr>
            <a:spLocks noChangeShapeType="1"/>
          </p:cNvSpPr>
          <p:nvPr/>
        </p:nvSpPr>
        <p:spPr bwMode="auto">
          <a:xfrm>
            <a:off x="4211638" y="33575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7" name="Line 95"/>
          <p:cNvSpPr>
            <a:spLocks noChangeShapeType="1"/>
          </p:cNvSpPr>
          <p:nvPr/>
        </p:nvSpPr>
        <p:spPr bwMode="auto">
          <a:xfrm>
            <a:off x="4211638" y="3933825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8" name="Line 96"/>
          <p:cNvSpPr>
            <a:spLocks noChangeShapeType="1"/>
          </p:cNvSpPr>
          <p:nvPr/>
        </p:nvSpPr>
        <p:spPr bwMode="auto">
          <a:xfrm>
            <a:off x="4211638" y="45085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9" name="Rectangle 97"/>
          <p:cNvSpPr>
            <a:spLocks noChangeArrowheads="1"/>
          </p:cNvSpPr>
          <p:nvPr/>
        </p:nvSpPr>
        <p:spPr bwMode="auto">
          <a:xfrm>
            <a:off x="5724525" y="2636838"/>
            <a:ext cx="217488" cy="287337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20530" name="Rectangle 98"/>
          <p:cNvSpPr>
            <a:spLocks noChangeArrowheads="1"/>
          </p:cNvSpPr>
          <p:nvPr/>
        </p:nvSpPr>
        <p:spPr bwMode="auto">
          <a:xfrm>
            <a:off x="4859338" y="3213100"/>
            <a:ext cx="217487" cy="287338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31" name="Rectangle 99"/>
          <p:cNvSpPr>
            <a:spLocks noChangeArrowheads="1"/>
          </p:cNvSpPr>
          <p:nvPr/>
        </p:nvSpPr>
        <p:spPr bwMode="auto">
          <a:xfrm>
            <a:off x="5511800" y="3789363"/>
            <a:ext cx="217488" cy="287337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0</a:t>
            </a:r>
          </a:p>
        </p:txBody>
      </p:sp>
      <p:sp>
        <p:nvSpPr>
          <p:cNvPr id="20532" name="Rectangle 100"/>
          <p:cNvSpPr>
            <a:spLocks noChangeArrowheads="1"/>
          </p:cNvSpPr>
          <p:nvPr/>
        </p:nvSpPr>
        <p:spPr bwMode="auto">
          <a:xfrm>
            <a:off x="5080000" y="4365625"/>
            <a:ext cx="217488" cy="287338"/>
          </a:xfrm>
          <a:prstGeom prst="rect">
            <a:avLst/>
          </a:prstGeom>
          <a:solidFill>
            <a:srgbClr val="FFCC99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grpSp>
        <p:nvGrpSpPr>
          <p:cNvPr id="20533" name="Group 101"/>
          <p:cNvGrpSpPr>
            <a:grpSpLocks/>
          </p:cNvGrpSpPr>
          <p:nvPr/>
        </p:nvGrpSpPr>
        <p:grpSpPr bwMode="auto">
          <a:xfrm>
            <a:off x="6372225" y="2636838"/>
            <a:ext cx="1949450" cy="2016125"/>
            <a:chOff x="4014" y="1661"/>
            <a:chExt cx="1228" cy="1270"/>
          </a:xfrm>
        </p:grpSpPr>
        <p:sp>
          <p:nvSpPr>
            <p:cNvPr id="20541" name="Line 102"/>
            <p:cNvSpPr>
              <a:spLocks noChangeShapeType="1"/>
            </p:cNvSpPr>
            <p:nvPr/>
          </p:nvSpPr>
          <p:spPr bwMode="auto">
            <a:xfrm>
              <a:off x="4014" y="1752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2" name="Line 103"/>
            <p:cNvSpPr>
              <a:spLocks noChangeShapeType="1"/>
            </p:cNvSpPr>
            <p:nvPr/>
          </p:nvSpPr>
          <p:spPr bwMode="auto">
            <a:xfrm>
              <a:off x="4014" y="2115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3" name="Line 104"/>
            <p:cNvSpPr>
              <a:spLocks noChangeShapeType="1"/>
            </p:cNvSpPr>
            <p:nvPr/>
          </p:nvSpPr>
          <p:spPr bwMode="auto">
            <a:xfrm>
              <a:off x="4014" y="2478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4" name="Line 105"/>
            <p:cNvSpPr>
              <a:spLocks noChangeShapeType="1"/>
            </p:cNvSpPr>
            <p:nvPr/>
          </p:nvSpPr>
          <p:spPr bwMode="auto">
            <a:xfrm>
              <a:off x="4014" y="2840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5" name="Rectangle 106"/>
            <p:cNvSpPr>
              <a:spLocks noChangeArrowheads="1"/>
            </p:cNvSpPr>
            <p:nvPr/>
          </p:nvSpPr>
          <p:spPr bwMode="auto">
            <a:xfrm>
              <a:off x="4559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46" name="Rectangle 107"/>
            <p:cNvSpPr>
              <a:spLocks noChangeArrowheads="1"/>
            </p:cNvSpPr>
            <p:nvPr/>
          </p:nvSpPr>
          <p:spPr bwMode="auto">
            <a:xfrm>
              <a:off x="4695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47" name="Rectangle 108"/>
            <p:cNvSpPr>
              <a:spLocks noChangeArrowheads="1"/>
            </p:cNvSpPr>
            <p:nvPr/>
          </p:nvSpPr>
          <p:spPr bwMode="auto">
            <a:xfrm>
              <a:off x="4831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48" name="Rectangle 109"/>
            <p:cNvSpPr>
              <a:spLocks noChangeArrowheads="1"/>
            </p:cNvSpPr>
            <p:nvPr/>
          </p:nvSpPr>
          <p:spPr bwMode="auto">
            <a:xfrm>
              <a:off x="5103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49" name="Rectangle 110"/>
            <p:cNvSpPr>
              <a:spLocks noChangeArrowheads="1"/>
            </p:cNvSpPr>
            <p:nvPr/>
          </p:nvSpPr>
          <p:spPr bwMode="auto">
            <a:xfrm>
              <a:off x="4422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50" name="Rectangle 111"/>
            <p:cNvSpPr>
              <a:spLocks noChangeArrowheads="1"/>
            </p:cNvSpPr>
            <p:nvPr/>
          </p:nvSpPr>
          <p:spPr bwMode="auto">
            <a:xfrm>
              <a:off x="4559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51" name="Rectangle 112"/>
            <p:cNvSpPr>
              <a:spLocks noChangeArrowheads="1"/>
            </p:cNvSpPr>
            <p:nvPr/>
          </p:nvSpPr>
          <p:spPr bwMode="auto">
            <a:xfrm>
              <a:off x="4695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52" name="Rectangle 113"/>
            <p:cNvSpPr>
              <a:spLocks noChangeArrowheads="1"/>
            </p:cNvSpPr>
            <p:nvPr/>
          </p:nvSpPr>
          <p:spPr bwMode="auto">
            <a:xfrm>
              <a:off x="4831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53" name="Rectangle 114"/>
            <p:cNvSpPr>
              <a:spLocks noChangeArrowheads="1"/>
            </p:cNvSpPr>
            <p:nvPr/>
          </p:nvSpPr>
          <p:spPr bwMode="auto">
            <a:xfrm>
              <a:off x="4967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54" name="Rectangle 115"/>
            <p:cNvSpPr>
              <a:spLocks noChangeArrowheads="1"/>
            </p:cNvSpPr>
            <p:nvPr/>
          </p:nvSpPr>
          <p:spPr bwMode="auto">
            <a:xfrm>
              <a:off x="5103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55" name="Rectangle 116"/>
            <p:cNvSpPr>
              <a:spLocks noChangeArrowheads="1"/>
            </p:cNvSpPr>
            <p:nvPr/>
          </p:nvSpPr>
          <p:spPr bwMode="auto">
            <a:xfrm>
              <a:off x="4424" y="2749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56" name="Rectangle 117"/>
            <p:cNvSpPr>
              <a:spLocks noChangeArrowheads="1"/>
            </p:cNvSpPr>
            <p:nvPr/>
          </p:nvSpPr>
          <p:spPr bwMode="auto">
            <a:xfrm>
              <a:off x="4561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57" name="Rectangle 118"/>
            <p:cNvSpPr>
              <a:spLocks noChangeArrowheads="1"/>
            </p:cNvSpPr>
            <p:nvPr/>
          </p:nvSpPr>
          <p:spPr bwMode="auto">
            <a:xfrm>
              <a:off x="4697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58" name="Rectangle 119"/>
            <p:cNvSpPr>
              <a:spLocks noChangeArrowheads="1"/>
            </p:cNvSpPr>
            <p:nvPr/>
          </p:nvSpPr>
          <p:spPr bwMode="auto">
            <a:xfrm>
              <a:off x="4969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59" name="Rectangle 120"/>
            <p:cNvSpPr>
              <a:spLocks noChangeArrowheads="1"/>
            </p:cNvSpPr>
            <p:nvPr/>
          </p:nvSpPr>
          <p:spPr bwMode="auto">
            <a:xfrm>
              <a:off x="5105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60" name="Rectangle 121"/>
            <p:cNvSpPr>
              <a:spLocks noChangeArrowheads="1"/>
            </p:cNvSpPr>
            <p:nvPr/>
          </p:nvSpPr>
          <p:spPr bwMode="auto">
            <a:xfrm>
              <a:off x="4424" y="2387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61" name="Rectangle 122"/>
            <p:cNvSpPr>
              <a:spLocks noChangeArrowheads="1"/>
            </p:cNvSpPr>
            <p:nvPr/>
          </p:nvSpPr>
          <p:spPr bwMode="auto">
            <a:xfrm>
              <a:off x="4697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62" name="Rectangle 123"/>
            <p:cNvSpPr>
              <a:spLocks noChangeArrowheads="1"/>
            </p:cNvSpPr>
            <p:nvPr/>
          </p:nvSpPr>
          <p:spPr bwMode="auto">
            <a:xfrm>
              <a:off x="4833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63" name="Rectangle 124"/>
            <p:cNvSpPr>
              <a:spLocks noChangeArrowheads="1"/>
            </p:cNvSpPr>
            <p:nvPr/>
          </p:nvSpPr>
          <p:spPr bwMode="auto">
            <a:xfrm>
              <a:off x="4969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64" name="Rectangle 125"/>
            <p:cNvSpPr>
              <a:spLocks noChangeArrowheads="1"/>
            </p:cNvSpPr>
            <p:nvPr/>
          </p:nvSpPr>
          <p:spPr bwMode="auto">
            <a:xfrm>
              <a:off x="5105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65" name="Rectangle 126"/>
            <p:cNvSpPr>
              <a:spLocks noChangeArrowheads="1"/>
            </p:cNvSpPr>
            <p:nvPr/>
          </p:nvSpPr>
          <p:spPr bwMode="auto">
            <a:xfrm>
              <a:off x="4967" y="1661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20566" name="Rectangle 127"/>
            <p:cNvSpPr>
              <a:spLocks noChangeArrowheads="1"/>
            </p:cNvSpPr>
            <p:nvPr/>
          </p:nvSpPr>
          <p:spPr bwMode="auto">
            <a:xfrm>
              <a:off x="4422" y="2024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67" name="Rectangle 128"/>
            <p:cNvSpPr>
              <a:spLocks noChangeArrowheads="1"/>
            </p:cNvSpPr>
            <p:nvPr/>
          </p:nvSpPr>
          <p:spPr bwMode="auto">
            <a:xfrm>
              <a:off x="4833" y="2387"/>
              <a:ext cx="137" cy="181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20568" name="Rectangle 129"/>
            <p:cNvSpPr>
              <a:spLocks noChangeArrowheads="1"/>
            </p:cNvSpPr>
            <p:nvPr/>
          </p:nvSpPr>
          <p:spPr bwMode="auto">
            <a:xfrm>
              <a:off x="4561" y="2750"/>
              <a:ext cx="137" cy="181"/>
            </a:xfrm>
            <a:prstGeom prst="rect">
              <a:avLst/>
            </a:prstGeom>
            <a:solidFill>
              <a:srgbClr val="FFCC99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sp>
        <p:nvSpPr>
          <p:cNvPr id="20534" name="Text Box 130"/>
          <p:cNvSpPr txBox="1">
            <a:spLocks noChangeArrowheads="1"/>
          </p:cNvSpPr>
          <p:nvPr/>
        </p:nvSpPr>
        <p:spPr bwMode="auto">
          <a:xfrm>
            <a:off x="6796088" y="155733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/>
              <a:t>After mutation</a:t>
            </a:r>
          </a:p>
        </p:txBody>
      </p:sp>
      <p:grpSp>
        <p:nvGrpSpPr>
          <p:cNvPr id="11" name="Group 131"/>
          <p:cNvGrpSpPr>
            <a:grpSpLocks/>
          </p:cNvGrpSpPr>
          <p:nvPr/>
        </p:nvGrpSpPr>
        <p:grpSpPr bwMode="auto">
          <a:xfrm>
            <a:off x="179388" y="2636838"/>
            <a:ext cx="8807450" cy="3313112"/>
            <a:chOff x="113" y="1661"/>
            <a:chExt cx="5548" cy="2087"/>
          </a:xfrm>
        </p:grpSpPr>
        <p:sp>
          <p:nvSpPr>
            <p:cNvPr id="20536" name="Text Box 132"/>
            <p:cNvSpPr txBox="1">
              <a:spLocks noChangeArrowheads="1"/>
            </p:cNvSpPr>
            <p:nvPr/>
          </p:nvSpPr>
          <p:spPr bwMode="auto">
            <a:xfrm>
              <a:off x="141" y="1662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 b="1"/>
                <a:t>4</a:t>
              </a:r>
            </a:p>
            <a:p>
              <a:pPr eaLnBrk="1" hangingPunct="1"/>
              <a:endParaRPr lang="en-US" altLang="zh-TW" sz="1800" b="1"/>
            </a:p>
            <a:p>
              <a:pPr eaLnBrk="1" hangingPunct="1"/>
              <a:r>
                <a:rPr lang="en-US" altLang="zh-TW" sz="1800" b="1"/>
                <a:t>3</a:t>
              </a:r>
            </a:p>
            <a:p>
              <a:pPr eaLnBrk="1" hangingPunct="1"/>
              <a:endParaRPr lang="en-US" altLang="zh-TW" sz="1800" b="1"/>
            </a:p>
            <a:p>
              <a:pPr eaLnBrk="1" hangingPunct="1"/>
              <a:r>
                <a:rPr lang="en-US" altLang="zh-TW" sz="1800" b="1"/>
                <a:t>3</a:t>
              </a:r>
            </a:p>
            <a:p>
              <a:pPr eaLnBrk="1" hangingPunct="1"/>
              <a:endParaRPr lang="en-US" altLang="zh-TW" sz="1800" b="1"/>
            </a:p>
            <a:p>
              <a:pPr eaLnBrk="1" hangingPunct="1"/>
              <a:r>
                <a:rPr lang="en-US" altLang="zh-TW" sz="1800" b="1"/>
                <a:t>2</a:t>
              </a:r>
            </a:p>
          </p:txBody>
        </p:sp>
        <p:sp>
          <p:nvSpPr>
            <p:cNvPr id="20537" name="Text Box 133"/>
            <p:cNvSpPr txBox="1">
              <a:spLocks noChangeArrowheads="1"/>
            </p:cNvSpPr>
            <p:nvPr/>
          </p:nvSpPr>
          <p:spPr bwMode="auto">
            <a:xfrm>
              <a:off x="5465" y="1661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 b="1"/>
                <a:t>3</a:t>
              </a:r>
            </a:p>
            <a:p>
              <a:pPr eaLnBrk="1" hangingPunct="1"/>
              <a:endParaRPr lang="en-US" altLang="zh-TW" sz="1800" b="1"/>
            </a:p>
            <a:p>
              <a:pPr eaLnBrk="1" hangingPunct="1"/>
              <a:r>
                <a:rPr lang="en-US" altLang="zh-TW" sz="1800" b="1"/>
                <a:t>4</a:t>
              </a:r>
            </a:p>
            <a:p>
              <a:pPr eaLnBrk="1" hangingPunct="1"/>
              <a:endParaRPr lang="en-US" altLang="zh-TW" sz="1800" b="1"/>
            </a:p>
            <a:p>
              <a:pPr eaLnBrk="1" hangingPunct="1"/>
              <a:r>
                <a:rPr lang="en-US" altLang="zh-TW" sz="1800" b="1"/>
                <a:t>5</a:t>
              </a:r>
            </a:p>
            <a:p>
              <a:pPr eaLnBrk="1" hangingPunct="1"/>
              <a:endParaRPr lang="en-US" altLang="zh-TW" sz="1800" b="1"/>
            </a:p>
            <a:p>
              <a:pPr eaLnBrk="1" hangingPunct="1"/>
              <a:r>
                <a:rPr lang="en-US" altLang="zh-TW" sz="1800" b="1"/>
                <a:t>2</a:t>
              </a:r>
            </a:p>
          </p:txBody>
        </p:sp>
        <p:sp>
          <p:nvSpPr>
            <p:cNvPr id="20538" name="Text Box 134"/>
            <p:cNvSpPr txBox="1">
              <a:spLocks noChangeArrowheads="1"/>
            </p:cNvSpPr>
            <p:nvPr/>
          </p:nvSpPr>
          <p:spPr bwMode="auto">
            <a:xfrm>
              <a:off x="113" y="3517"/>
              <a:ext cx="1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 b="1"/>
                <a:t>Average fitness: 3</a:t>
              </a:r>
            </a:p>
          </p:txBody>
        </p:sp>
        <p:sp>
          <p:nvSpPr>
            <p:cNvPr id="20539" name="Text Box 135"/>
            <p:cNvSpPr txBox="1">
              <a:spLocks noChangeArrowheads="1"/>
            </p:cNvSpPr>
            <p:nvPr/>
          </p:nvSpPr>
          <p:spPr bwMode="auto">
            <a:xfrm>
              <a:off x="4151" y="3517"/>
              <a:ext cx="1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 b="1"/>
                <a:t>Average fitness: 3.5</a:t>
              </a:r>
            </a:p>
          </p:txBody>
        </p:sp>
        <p:sp>
          <p:nvSpPr>
            <p:cNvPr id="20540" name="Line 136"/>
            <p:cNvSpPr>
              <a:spLocks noChangeShapeType="1"/>
            </p:cNvSpPr>
            <p:nvPr/>
          </p:nvSpPr>
          <p:spPr bwMode="auto">
            <a:xfrm>
              <a:off x="1746" y="3612"/>
              <a:ext cx="2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Each GA Operator Alone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Selection alone</a:t>
            </a:r>
          </a:p>
          <a:p>
            <a:pPr lvl="1"/>
            <a:r>
              <a:rPr lang="en-US" altLang="zh-TW" smtClean="0"/>
              <a:t>What will you get by doing successive generations of selection or reproduction alone.</a:t>
            </a:r>
          </a:p>
          <a:p>
            <a:pPr lvl="1"/>
            <a:r>
              <a:rPr lang="en-US" altLang="zh-TW" smtClean="0"/>
              <a:t>An expensive way of choosing the best from a finite list.</a:t>
            </a:r>
          </a:p>
          <a:p>
            <a:endParaRPr lang="en-US" altLang="zh-TW" smtClean="0"/>
          </a:p>
          <a:p>
            <a:r>
              <a:rPr lang="en-US" altLang="zh-TW" smtClean="0"/>
              <a:t>Crossover alone</a:t>
            </a:r>
          </a:p>
          <a:p>
            <a:pPr lvl="1"/>
            <a:r>
              <a:rPr lang="en-US" altLang="zh-TW" smtClean="0"/>
              <a:t>Suppose you have 2 individuals, 111111 and 000000.</a:t>
            </a:r>
          </a:p>
          <a:p>
            <a:pPr lvl="1"/>
            <a:r>
              <a:rPr lang="en-US" altLang="zh-TW" smtClean="0"/>
              <a:t>Random shuffle by itself.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Mutation alone</a:t>
            </a:r>
          </a:p>
          <a:p>
            <a:pPr lvl="1"/>
            <a:r>
              <a:rPr lang="en-US" altLang="zh-TW" smtClean="0"/>
              <a:t>Suppose you start with 100 copies of 111111.</a:t>
            </a:r>
          </a:p>
          <a:p>
            <a:pPr lvl="1"/>
            <a:r>
              <a:rPr lang="en-US" altLang="zh-TW" smtClean="0"/>
              <a:t>Random walk by itself.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Simple GA (SGA)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Holland’s early idea of genetic plans.</a:t>
            </a:r>
          </a:p>
          <a:p>
            <a:endParaRPr lang="en-US" altLang="zh-TW" smtClean="0"/>
          </a:p>
          <a:p>
            <a:r>
              <a:rPr lang="en-US" altLang="zh-TW" smtClean="0"/>
              <a:t>Simple GA or canonical GA.</a:t>
            </a:r>
          </a:p>
          <a:p>
            <a:endParaRPr lang="en-US" altLang="zh-TW" smtClean="0"/>
          </a:p>
          <a:p>
            <a:r>
              <a:rPr lang="en-US" altLang="zh-TW" smtClean="0"/>
              <a:t>Refer to a class of GAs that do not involve problem structure learning.</a:t>
            </a:r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Are We Just Doing Something Random Here?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Uninteresting + uninteresting = Interesting?</a:t>
            </a:r>
          </a:p>
          <a:p>
            <a:endParaRPr lang="en-US" altLang="zh-TW" smtClean="0"/>
          </a:p>
          <a:p>
            <a:r>
              <a:rPr lang="en-US" altLang="zh-TW" smtClean="0"/>
              <a:t>The mystery of GA power: How can individually uninteresting operators do something useful?</a:t>
            </a:r>
          </a:p>
          <a:p>
            <a:endParaRPr lang="en-US" altLang="zh-TW" i="1" smtClean="0"/>
          </a:p>
          <a:p>
            <a:r>
              <a:rPr lang="en-US" altLang="zh-TW" i="1" smtClean="0"/>
              <a:t>Human innovation as plausible intuitive </a:t>
            </a:r>
            <a:r>
              <a:rPr lang="en-US" altLang="zh-TW" smtClean="0"/>
              <a:t>explanation of power.</a:t>
            </a:r>
          </a:p>
          <a:p>
            <a:endParaRPr lang="en-US" altLang="zh-TW" smtClean="0"/>
          </a:p>
          <a:p>
            <a:r>
              <a:rPr lang="en-US" altLang="zh-TW" smtClean="0"/>
              <a:t>2 types of innovation:</a:t>
            </a:r>
          </a:p>
          <a:p>
            <a:pPr lvl="1"/>
            <a:r>
              <a:rPr lang="en-US" altLang="zh-TW" smtClean="0"/>
              <a:t>Selection + Mutation: Hillclimbing</a:t>
            </a:r>
          </a:p>
          <a:p>
            <a:pPr lvl="1"/>
            <a:r>
              <a:rPr lang="en-US" altLang="zh-TW" smtClean="0"/>
              <a:t>Selection + Crossover: Discontinuous improvement</a:t>
            </a:r>
            <a:endParaRPr lang="zh-TW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smtClean="0"/>
              <a:t>Selection + Mutation: Hillclimbing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5257800" cy="4497388"/>
          </a:xfrm>
        </p:spPr>
        <p:txBody>
          <a:bodyPr/>
          <a:lstStyle/>
          <a:p>
            <a:r>
              <a:rPr lang="en-US" altLang="zh-TW" smtClean="0"/>
              <a:t>Evolutionary strategies (Rechenberg, 1984).</a:t>
            </a:r>
          </a:p>
          <a:p>
            <a:endParaRPr lang="en-US" altLang="zh-TW" smtClean="0"/>
          </a:p>
          <a:p>
            <a:r>
              <a:rPr lang="en-US" altLang="zh-TW" smtClean="0"/>
              <a:t>Takes small steps like pattern or gradient search.</a:t>
            </a:r>
          </a:p>
          <a:p>
            <a:endParaRPr lang="en-US" altLang="zh-TW" smtClean="0"/>
          </a:p>
          <a:p>
            <a:r>
              <a:rPr lang="en-US" altLang="zh-TW" smtClean="0"/>
              <a:t>No jumps to interesting areas without recombination.</a:t>
            </a:r>
          </a:p>
          <a:p>
            <a:endParaRPr lang="en-US" altLang="zh-TW" smtClean="0"/>
          </a:p>
          <a:p>
            <a:r>
              <a:rPr lang="en-US" altLang="zh-TW" smtClean="0"/>
              <a:t>Human improvement seems more directed than random.</a:t>
            </a:r>
            <a:endParaRPr lang="zh-TW" altLang="en-US" smtClean="0"/>
          </a:p>
        </p:txBody>
      </p:sp>
      <p:sp>
        <p:nvSpPr>
          <p:cNvPr id="4" name="橢圓 3"/>
          <p:cNvSpPr/>
          <p:nvPr/>
        </p:nvSpPr>
        <p:spPr>
          <a:xfrm rot="1179661">
            <a:off x="6126163" y="1646238"/>
            <a:ext cx="2071687" cy="450056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 rot="1001653">
            <a:off x="6483350" y="1868488"/>
            <a:ext cx="1608138" cy="3984625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 rot="753405">
            <a:off x="6738938" y="2024063"/>
            <a:ext cx="1258887" cy="348615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 rot="506792">
            <a:off x="6929438" y="2130425"/>
            <a:ext cx="1030287" cy="2997200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 rot="177108">
            <a:off x="7142163" y="2233613"/>
            <a:ext cx="800100" cy="233045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277100" y="2286000"/>
            <a:ext cx="609600" cy="16557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21441778">
            <a:off x="7381875" y="2325688"/>
            <a:ext cx="428625" cy="102235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21441778">
            <a:off x="7445375" y="2363788"/>
            <a:ext cx="261938" cy="711200"/>
          </a:xfrm>
          <a:prstGeom prst="ellipse">
            <a:avLst/>
          </a:prstGeom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00750" y="5214938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143625" y="5286375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215063" y="5143500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572250" y="514350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429375" y="5072063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581775" y="5224463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929438" y="4857750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000875" y="4643438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038975" y="4786313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215188" y="4429125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143750" y="457200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786563" y="4929188"/>
            <a:ext cx="71437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358063" y="4286250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358063" y="4143375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429500" y="400050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500938" y="4071938"/>
            <a:ext cx="71437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500938" y="3714750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500938" y="3867150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500938" y="3500438"/>
            <a:ext cx="71437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572375" y="3214688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7572375" y="3357563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7643813" y="3143250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7572375" y="3571875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500938" y="3071813"/>
            <a:ext cx="71437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7572375" y="285750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7643813" y="3714750"/>
            <a:ext cx="71437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 rot="21441778">
            <a:off x="7507288" y="2432050"/>
            <a:ext cx="128587" cy="2984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smtClean="0"/>
              <a:t>Selection + Crossover: </a:t>
            </a:r>
            <a:br>
              <a:rPr lang="en-US" altLang="zh-TW" smtClean="0"/>
            </a:br>
            <a:r>
              <a:rPr lang="en-US" altLang="zh-TW" smtClean="0"/>
              <a:t>Discontinuous Improvement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4686300" cy="4497388"/>
          </a:xfrm>
        </p:spPr>
        <p:txBody>
          <a:bodyPr/>
          <a:lstStyle/>
          <a:p>
            <a:r>
              <a:rPr lang="en-US" altLang="zh-TW" dirty="0" smtClean="0"/>
              <a:t>GA Power= Selection + Recombination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Something like human innovation or invention.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Are random combination enough?</a:t>
            </a:r>
          </a:p>
          <a:p>
            <a:pPr lvl="1"/>
            <a:r>
              <a:rPr lang="en-US" altLang="zh-TW" dirty="0" smtClean="0"/>
              <a:t>No, it should be directed, but at what?</a:t>
            </a:r>
            <a:endParaRPr lang="zh-TW" altLang="en-US" dirty="0" smtClean="0"/>
          </a:p>
        </p:txBody>
      </p:sp>
      <p:pic>
        <p:nvPicPr>
          <p:cNvPr id="24580" name="Picture 2" descr="http://jasss.soc.surrey.ac.uk/8/3/reviews/coelh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571625"/>
            <a:ext cx="29241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Reality Therapy</a:t>
            </a:r>
            <a:endParaRPr lang="zh-TW" altLang="en-US" smtClean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Genetics and natural selection are used analogically, &amp; simple GAs an abstraction of classical genetics.</a:t>
            </a:r>
          </a:p>
          <a:p>
            <a:r>
              <a:rPr lang="en-US" altLang="zh-TW" smtClean="0"/>
              <a:t>Chromosomes, genes, alleles, and locus usually fixed.</a:t>
            </a:r>
          </a:p>
          <a:p>
            <a:r>
              <a:rPr lang="en-US" altLang="zh-TW" smtClean="0"/>
              <a:t>Expression and molecular substrate usually ignored.</a:t>
            </a:r>
          </a:p>
          <a:p>
            <a:r>
              <a:rPr lang="en-US" altLang="zh-TW" smtClean="0"/>
              <a:t>Some exceptions: messy GAs, GP dominancediploidy work.</a:t>
            </a:r>
          </a:p>
          <a:p>
            <a:r>
              <a:rPr lang="en-US" altLang="zh-TW" smtClean="0"/>
              <a:t>How do simple GAs depart from real genetics?</a:t>
            </a:r>
            <a:endParaRPr lang="zh-TW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http://kvhs.nbed.nb.ca/gallant/biology/meiosis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 b="7692"/>
          <a:stretch>
            <a:fillRect/>
          </a:stretch>
        </p:blipFill>
        <p:spPr bwMode="auto">
          <a:xfrm>
            <a:off x="4286250" y="4429125"/>
            <a:ext cx="45720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SGAs Ignore Meiosis</a:t>
            </a:r>
            <a:endParaRPr lang="zh-TW" altLang="en-US" smtClean="0"/>
          </a:p>
        </p:txBody>
      </p:sp>
      <p:sp>
        <p:nvSpPr>
          <p:cNvPr id="26628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2085975"/>
          </a:xfrm>
        </p:spPr>
        <p:txBody>
          <a:bodyPr/>
          <a:lstStyle/>
          <a:p>
            <a:r>
              <a:rPr lang="en-US" altLang="zh-TW" smtClean="0"/>
              <a:t>Preservation of genetic material through halving and sex (doubling).</a:t>
            </a:r>
          </a:p>
          <a:p>
            <a:endParaRPr lang="en-US" altLang="zh-TW" b="1" smtClean="0"/>
          </a:p>
          <a:p>
            <a:r>
              <a:rPr lang="en-US" altLang="zh-TW" smtClean="0"/>
              <a:t>Prokaryotic recombination can occur by separate cutting and splicing.</a:t>
            </a:r>
            <a:endParaRPr lang="zh-TW" altLang="en-US" b="1" smtClean="0"/>
          </a:p>
        </p:txBody>
      </p:sp>
      <p:pic>
        <p:nvPicPr>
          <p:cNvPr id="26629" name="Picture 2" descr="http://kvhs.nbed.nb.ca/gallant/biology/meiosis_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4" b="11429"/>
          <a:stretch>
            <a:fillRect/>
          </a:stretch>
        </p:blipFill>
        <p:spPr bwMode="auto">
          <a:xfrm>
            <a:off x="214313" y="4572000"/>
            <a:ext cx="42148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矩形 5"/>
          <p:cNvSpPr>
            <a:spLocks noChangeArrowheads="1"/>
          </p:cNvSpPr>
          <p:nvPr/>
        </p:nvSpPr>
        <p:spPr bwMode="auto">
          <a:xfrm>
            <a:off x="2071688" y="6273800"/>
            <a:ext cx="5143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Gallant's Biology Stuff http://kvhs.nbed.nb.ca/gallant/biology/biology.html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SGAs Ignore Dominance and Diploidy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6400800" cy="4497388"/>
          </a:xfrm>
        </p:spPr>
        <p:txBody>
          <a:bodyPr/>
          <a:lstStyle/>
          <a:p>
            <a:r>
              <a:rPr lang="en-US" altLang="zh-TW" smtClean="0"/>
              <a:t>Where are Mendel and his pea plants?</a:t>
            </a:r>
          </a:p>
          <a:p>
            <a:endParaRPr lang="en-US" altLang="zh-TW" smtClean="0"/>
          </a:p>
          <a:p>
            <a:r>
              <a:rPr lang="en-US" altLang="zh-TW" smtClean="0"/>
              <a:t>Dominant gene masks expression of a recessive.</a:t>
            </a:r>
          </a:p>
          <a:p>
            <a:endParaRPr lang="en-US" altLang="zh-TW" smtClean="0"/>
          </a:p>
          <a:p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r>
              <a:rPr lang="en-US" altLang="zh-TW" smtClean="0"/>
              <a:t>Will examine modified SGA with dominance and diploidy later.</a:t>
            </a:r>
            <a:endParaRPr lang="zh-TW" altLang="en-US" smtClean="0"/>
          </a:p>
        </p:txBody>
      </p:sp>
      <p:pic>
        <p:nvPicPr>
          <p:cNvPr id="27652" name="Picture 2" descr="http://tbn0.google.com/images?q=tbn:qvzrZobSbcOpiM:http://weblogs.madrimasd.org/images/weblogs_madrimasd_org/universo/405/o_mendel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254250"/>
            <a:ext cx="14287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 descr="http://bio.winona.edu/berg/ILLUST/mendel8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876800"/>
            <a:ext cx="264318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7250" y="3643313"/>
          <a:ext cx="2428875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731"/>
                <a:gridCol w="1442144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baseline="0" dirty="0" err="1" smtClean="0"/>
                        <a:t>AbCde</a:t>
                      </a:r>
                      <a:endParaRPr lang="zh-TW" altLang="en-US" sz="1800" b="0" dirty="0"/>
                    </a:p>
                  </a:txBody>
                  <a:tcPr marL="91439" marR="91439" marT="45700" marB="457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 anchor="ctr"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err="1" smtClean="0"/>
                        <a:t>AbcDe</a:t>
                      </a:r>
                      <a:endParaRPr lang="zh-TW" altLang="en-US" sz="1800" dirty="0"/>
                    </a:p>
                  </a:txBody>
                  <a:tcPr marL="91439" marR="91439" marT="45700" marB="4570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66" name="矩形 8"/>
          <p:cNvSpPr>
            <a:spLocks noChangeArrowheads="1"/>
          </p:cNvSpPr>
          <p:nvPr/>
        </p:nvSpPr>
        <p:spPr bwMode="auto">
          <a:xfrm>
            <a:off x="5630863" y="6215063"/>
            <a:ext cx="322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By Steve Berg</a:t>
            </a:r>
          </a:p>
          <a:p>
            <a:r>
              <a:rPr lang="en-US" altLang="zh-TW" sz="1400">
                <a:solidFill>
                  <a:schemeClr val="accent2"/>
                </a:solidFill>
              </a:rPr>
              <a:t>http://bio.winona.edu/berg/Fac_sb.htm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SGAs Ignore Growing Complexity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4614863" cy="4497388"/>
          </a:xfrm>
        </p:spPr>
        <p:txBody>
          <a:bodyPr/>
          <a:lstStyle/>
          <a:p>
            <a:r>
              <a:rPr lang="en-US" altLang="zh-TW" smtClean="0"/>
              <a:t>In short run, rabbits beget rabbits.</a:t>
            </a:r>
          </a:p>
          <a:p>
            <a:endParaRPr lang="en-US" altLang="zh-TW" smtClean="0"/>
          </a:p>
          <a:p>
            <a:r>
              <a:rPr lang="en-US" altLang="zh-TW" smtClean="0"/>
              <a:t>In long run, simple organisms beget more complex organisms.</a:t>
            </a:r>
          </a:p>
          <a:p>
            <a:endParaRPr lang="en-US" altLang="zh-TW" smtClean="0"/>
          </a:p>
          <a:p>
            <a:r>
              <a:rPr lang="en-US" altLang="zh-TW" smtClean="0"/>
              <a:t>Growth of haploid nucleotide pair count</a:t>
            </a:r>
            <a:endParaRPr lang="zh-TW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47875"/>
            <a:ext cx="36385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4143375" y="5643563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de Duve, C. (1984). </a:t>
            </a:r>
            <a:r>
              <a:rPr lang="en-US" altLang="zh-TW" i="1">
                <a:solidFill>
                  <a:schemeClr val="accent2"/>
                </a:solidFill>
              </a:rPr>
              <a:t>A guided tour of the living cell. New York: Rockefeller University Press.</a:t>
            </a:r>
            <a:endParaRPr lang="zh-TW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SGAs Ignore Molecular Substrate</a:t>
            </a:r>
            <a:endParaRPr lang="zh-TW" altLang="en-US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4400550" cy="4497388"/>
          </a:xfrm>
        </p:spPr>
        <p:txBody>
          <a:bodyPr/>
          <a:lstStyle/>
          <a:p>
            <a:r>
              <a:rPr lang="en-US" altLang="zh-TW" smtClean="0"/>
              <a:t>DNA, RNA, amino acids, proteins, etc.</a:t>
            </a:r>
          </a:p>
          <a:p>
            <a:endParaRPr lang="en-US" altLang="zh-TW" smtClean="0"/>
          </a:p>
          <a:p>
            <a:r>
              <a:rPr lang="en-US" altLang="zh-TW" smtClean="0"/>
              <a:t>T=thymine, C=cytosine, G=guanine, A=adenine</a:t>
            </a:r>
            <a:endParaRPr lang="zh-TW" altLang="en-US" smtClean="0"/>
          </a:p>
        </p:txBody>
      </p:sp>
      <p:sp>
        <p:nvSpPr>
          <p:cNvPr id="29700" name="矩形 4"/>
          <p:cNvSpPr>
            <a:spLocks noChangeArrowheads="1"/>
          </p:cNvSpPr>
          <p:nvPr/>
        </p:nvSpPr>
        <p:spPr bwMode="auto">
          <a:xfrm>
            <a:off x="3071813" y="5549900"/>
            <a:ext cx="5294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LBL Research Review, Vol. 12, Nos. 3/4, Fall/Winter 1987, cover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pic>
        <p:nvPicPr>
          <p:cNvPr id="29701" name="Picture 4" descr="DNA molecule accelerates efforts in search of key to genetic code 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71713"/>
            <a:ext cx="23812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Yet SGAs Are Still Tough</a:t>
            </a:r>
            <a:endParaRPr lang="zh-TW" altLang="en-US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Despite ruthlessness of the abstraction, SGAs work remarkably well.</a:t>
            </a:r>
          </a:p>
          <a:p>
            <a:endParaRPr lang="en-US" altLang="zh-TW" smtClean="0"/>
          </a:p>
          <a:p>
            <a:r>
              <a:rPr lang="en-US" altLang="zh-TW" smtClean="0"/>
              <a:t>Art advanced because of abstraction and understanding that resulted.</a:t>
            </a:r>
          </a:p>
          <a:p>
            <a:endParaRPr lang="en-US" altLang="zh-TW" smtClean="0"/>
          </a:p>
          <a:p>
            <a:r>
              <a:rPr lang="en-US" altLang="zh-TW" smtClean="0"/>
              <a:t>Theory help us understand what we have and what we are missing.</a:t>
            </a:r>
          </a:p>
          <a:p>
            <a:endParaRPr lang="en-US" altLang="zh-TW" smtClean="0"/>
          </a:p>
          <a:p>
            <a:r>
              <a:rPr lang="en-US" altLang="zh-TW" smtClean="0"/>
              <a:t>Do we care if SGAs resemble nature, or if SGAs solve our problems?</a:t>
            </a:r>
            <a:endParaRPr lang="zh-TW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Science vs. Engineering</a:t>
            </a:r>
            <a:endParaRPr lang="zh-TW" altLang="en-US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many years, GAs simply work without knowing why.</a:t>
            </a:r>
          </a:p>
          <a:p>
            <a:endParaRPr lang="en-US" altLang="zh-TW" smtClean="0"/>
          </a:p>
          <a:p>
            <a:r>
              <a:rPr lang="en-US" altLang="zh-TW" smtClean="0"/>
              <a:t>Analyzing GAs is difficult. Approximate statistics do not give tight bounds.</a:t>
            </a:r>
          </a:p>
          <a:p>
            <a:endParaRPr lang="en-US" altLang="zh-TW" smtClean="0"/>
          </a:p>
          <a:p>
            <a:r>
              <a:rPr lang="en-US" altLang="zh-TW" smtClean="0"/>
              <a:t>Does that hinders us from using/developing GAs?</a:t>
            </a:r>
          </a:p>
          <a:p>
            <a:pPr lvl="1"/>
            <a:r>
              <a:rPr lang="en-US" altLang="zh-TW" smtClean="0"/>
              <a:t>Wright brothers &amp; airplanes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We do what we can do</a:t>
            </a:r>
          </a:p>
          <a:p>
            <a:pPr lvl="1"/>
            <a:r>
              <a:rPr lang="en-US" altLang="zh-TW" smtClean="0"/>
              <a:t>Good engineering with as many theories and analyses as we can develop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Three Basic Operators in SGA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Selection (Reproduction)</a:t>
            </a:r>
          </a:p>
          <a:p>
            <a:r>
              <a:rPr lang="en-US" altLang="zh-TW" smtClean="0"/>
              <a:t>Crossover (Recombination)</a:t>
            </a:r>
          </a:p>
          <a:p>
            <a:r>
              <a:rPr lang="en-US" altLang="zh-TW" smtClean="0"/>
              <a:t>Mutation</a:t>
            </a:r>
          </a:p>
          <a:p>
            <a:endParaRPr lang="en-US" altLang="zh-TW" smtClean="0"/>
          </a:p>
          <a:p>
            <a:r>
              <a:rPr lang="en-US" altLang="zh-TW" smtClean="0"/>
              <a:t>Assumptions for now:</a:t>
            </a:r>
          </a:p>
          <a:p>
            <a:pPr lvl="1"/>
            <a:r>
              <a:rPr lang="en-US" altLang="zh-TW" smtClean="0"/>
              <a:t>Binary coding</a:t>
            </a:r>
          </a:p>
          <a:p>
            <a:pPr lvl="1"/>
            <a:r>
              <a:rPr lang="en-US" altLang="zh-TW" smtClean="0"/>
              <a:t>Fixed population size</a:t>
            </a:r>
          </a:p>
          <a:p>
            <a:pPr lvl="1"/>
            <a:r>
              <a:rPr lang="en-US" altLang="zh-TW" smtClean="0"/>
              <a:t>Fixed chromosome length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What’s Next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little bit more on GA operators.</a:t>
            </a:r>
          </a:p>
          <a:p>
            <a:pPr lvl="1"/>
            <a:r>
              <a:rPr lang="en-US" altLang="zh-TW" smtClean="0"/>
              <a:t>Selection</a:t>
            </a:r>
          </a:p>
          <a:p>
            <a:pPr lvl="2"/>
            <a:r>
              <a:rPr lang="en-US" altLang="zh-TW" smtClean="0"/>
              <a:t>Stochastic remainder selection</a:t>
            </a:r>
          </a:p>
          <a:p>
            <a:pPr lvl="2"/>
            <a:r>
              <a:rPr lang="en-US" altLang="zh-TW" smtClean="0"/>
              <a:t>Stochastic universal selection</a:t>
            </a:r>
          </a:p>
          <a:p>
            <a:pPr lvl="2"/>
            <a:r>
              <a:rPr lang="en-US" altLang="zh-TW" smtClean="0"/>
              <a:t>Tournament selection w/wo replacement</a:t>
            </a:r>
          </a:p>
          <a:p>
            <a:pPr lvl="1"/>
            <a:r>
              <a:rPr lang="en-US" altLang="zh-TW" smtClean="0"/>
              <a:t>Crossover</a:t>
            </a:r>
          </a:p>
          <a:p>
            <a:pPr lvl="2"/>
            <a:r>
              <a:rPr lang="en-US" altLang="zh-TW" smtClean="0"/>
              <a:t>Multi-point crossover</a:t>
            </a:r>
          </a:p>
          <a:p>
            <a:pPr lvl="2"/>
            <a:r>
              <a:rPr lang="en-US" altLang="zh-TW" smtClean="0"/>
              <a:t>Uniform crossover</a:t>
            </a:r>
          </a:p>
          <a:p>
            <a:pPr lvl="1"/>
            <a:r>
              <a:rPr lang="en-US" altLang="zh-TW" smtClean="0"/>
              <a:t>Replacement</a:t>
            </a:r>
          </a:p>
          <a:p>
            <a:pPr lvl="2"/>
            <a:r>
              <a:rPr lang="en-US" altLang="zh-TW" smtClean="0"/>
              <a:t>Elitism</a:t>
            </a:r>
          </a:p>
          <a:p>
            <a:pPr lvl="1"/>
            <a:r>
              <a:rPr lang="en-US" altLang="zh-TW" smtClean="0"/>
              <a:t>Termination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 Flow</a:t>
            </a: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886325" y="2033588"/>
            <a:ext cx="433388" cy="431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2" name="Oval 6"/>
          <p:cNvSpPr>
            <a:spLocks noChangeArrowheads="1"/>
          </p:cNvSpPr>
          <p:nvPr/>
        </p:nvSpPr>
        <p:spPr bwMode="auto">
          <a:xfrm>
            <a:off x="6684963" y="3186113"/>
            <a:ext cx="433387" cy="4318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5964238" y="5130800"/>
            <a:ext cx="433387" cy="431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4" name="Oval 8"/>
          <p:cNvSpPr>
            <a:spLocks noChangeArrowheads="1"/>
          </p:cNvSpPr>
          <p:nvPr/>
        </p:nvSpPr>
        <p:spPr bwMode="auto">
          <a:xfrm>
            <a:off x="3805238" y="5130800"/>
            <a:ext cx="433387" cy="431800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157538" y="3186113"/>
            <a:ext cx="433387" cy="4318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V="1">
            <a:off x="3662363" y="2393950"/>
            <a:ext cx="1150937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5462588" y="2393950"/>
            <a:ext cx="1150937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 flipH="1">
            <a:off x="6326188" y="3762375"/>
            <a:ext cx="431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 flipH="1">
            <a:off x="4381500" y="5418138"/>
            <a:ext cx="1512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Line 14"/>
          <p:cNvSpPr>
            <a:spLocks noChangeShapeType="1"/>
          </p:cNvSpPr>
          <p:nvPr/>
        </p:nvSpPr>
        <p:spPr bwMode="auto">
          <a:xfrm flipH="1" flipV="1">
            <a:off x="3444875" y="3690938"/>
            <a:ext cx="504825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1" name="Oval 15"/>
          <p:cNvSpPr>
            <a:spLocks noChangeArrowheads="1"/>
          </p:cNvSpPr>
          <p:nvPr/>
        </p:nvSpPr>
        <p:spPr bwMode="auto">
          <a:xfrm>
            <a:off x="1214438" y="3186113"/>
            <a:ext cx="431800" cy="431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2" name="Line 16"/>
          <p:cNvSpPr>
            <a:spLocks noChangeShapeType="1"/>
          </p:cNvSpPr>
          <p:nvPr/>
        </p:nvSpPr>
        <p:spPr bwMode="auto">
          <a:xfrm>
            <a:off x="1789113" y="3402013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3" name="Text Box 17"/>
          <p:cNvSpPr txBox="1">
            <a:spLocks noChangeArrowheads="1"/>
          </p:cNvSpPr>
          <p:nvPr/>
        </p:nvSpPr>
        <p:spPr bwMode="auto">
          <a:xfrm>
            <a:off x="1573213" y="2898775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Initialization</a:t>
            </a: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3157538" y="23876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Evaluation</a:t>
            </a:r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5894388" y="23876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Selection</a:t>
            </a: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6542088" y="42656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Crossover</a:t>
            </a:r>
          </a:p>
        </p:txBody>
      </p:sp>
      <p:sp>
        <p:nvSpPr>
          <p:cNvPr id="7187" name="Text Box 21"/>
          <p:cNvSpPr txBox="1">
            <a:spLocks noChangeArrowheads="1"/>
          </p:cNvSpPr>
          <p:nvPr/>
        </p:nvSpPr>
        <p:spPr bwMode="auto">
          <a:xfrm>
            <a:off x="4618038" y="55626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Mutation</a:t>
            </a:r>
          </a:p>
        </p:txBody>
      </p:sp>
      <p:sp>
        <p:nvSpPr>
          <p:cNvPr id="7188" name="Text Box 22"/>
          <p:cNvSpPr txBox="1">
            <a:spLocks noChangeArrowheads="1"/>
          </p:cNvSpPr>
          <p:nvPr/>
        </p:nvSpPr>
        <p:spPr bwMode="auto">
          <a:xfrm>
            <a:off x="2149475" y="42592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Replacement</a:t>
            </a:r>
          </a:p>
        </p:txBody>
      </p:sp>
      <p:sp>
        <p:nvSpPr>
          <p:cNvPr id="7189" name="AutoShape 24"/>
          <p:cNvSpPr>
            <a:spLocks noChangeArrowheads="1"/>
          </p:cNvSpPr>
          <p:nvPr/>
        </p:nvSpPr>
        <p:spPr bwMode="auto">
          <a:xfrm>
            <a:off x="4167188" y="3041650"/>
            <a:ext cx="2159000" cy="1008063"/>
          </a:xfrm>
          <a:prstGeom prst="curvedDownArrow">
            <a:avLst>
              <a:gd name="adj1" fmla="val 42835"/>
              <a:gd name="adj2" fmla="val 85669"/>
              <a:gd name="adj3" fmla="val 33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90" name="Text Box 25"/>
          <p:cNvSpPr txBox="1">
            <a:spLocks noChangeArrowheads="1"/>
          </p:cNvSpPr>
          <p:nvPr/>
        </p:nvSpPr>
        <p:spPr bwMode="auto">
          <a:xfrm>
            <a:off x="4360863" y="4213225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Until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Selection/Reproduction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survival-of-the-fittest step.</a:t>
            </a:r>
          </a:p>
          <a:p>
            <a:endParaRPr lang="en-US" altLang="zh-TW" smtClean="0"/>
          </a:p>
          <a:p>
            <a:r>
              <a:rPr lang="en-US" altLang="zh-TW" smtClean="0"/>
              <a:t>Emphasize genetic influence of the better individuals on future generations.</a:t>
            </a:r>
          </a:p>
          <a:p>
            <a:endParaRPr lang="en-US" altLang="zh-TW" smtClean="0"/>
          </a:p>
          <a:p>
            <a:r>
              <a:rPr lang="en-US" altLang="zh-TW" smtClean="0"/>
              <a:t>Different mechanisms used, but the main idea is to </a:t>
            </a:r>
            <a:r>
              <a:rPr lang="en-US" altLang="zh-TW" i="1" smtClean="0"/>
              <a:t>give more copies to better guys.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SGA: Roulette-Wheel Selection</a:t>
            </a:r>
            <a:endParaRPr lang="zh-TW" altLang="en-US" smtClean="0"/>
          </a:p>
        </p:txBody>
      </p:sp>
      <p:graphicFrame>
        <p:nvGraphicFramePr>
          <p:cNvPr id="1026" name="內容版面配置區 10"/>
          <p:cNvGraphicFramePr>
            <a:graphicFrameLocks noGrp="1" noChangeAspect="1"/>
          </p:cNvGraphicFramePr>
          <p:nvPr>
            <p:ph idx="1"/>
          </p:nvPr>
        </p:nvGraphicFramePr>
        <p:xfrm>
          <a:off x="2928938" y="4357688"/>
          <a:ext cx="1403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685800" imgH="558720" progId="Equation.3">
                  <p:embed/>
                </p:oleObj>
              </mc:Choice>
              <mc:Fallback>
                <p:oleObj name="Equation" r:id="rId4" imgW="685800" imgH="558720" progId="Equation.3">
                  <p:embed/>
                  <p:pic>
                    <p:nvPicPr>
                      <p:cNvPr id="0" name="內容版面配置區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357688"/>
                        <a:ext cx="1403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圓形圖 11"/>
          <p:cNvSpPr/>
          <p:nvPr/>
        </p:nvSpPr>
        <p:spPr>
          <a:xfrm>
            <a:off x="4786313" y="3357563"/>
            <a:ext cx="2500312" cy="2500312"/>
          </a:xfrm>
          <a:prstGeom prst="pie">
            <a:avLst>
              <a:gd name="adj1" fmla="val 5407890"/>
              <a:gd name="adj2" fmla="val 1620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形圖 12"/>
          <p:cNvSpPr/>
          <p:nvPr/>
        </p:nvSpPr>
        <p:spPr>
          <a:xfrm>
            <a:off x="4786313" y="3357563"/>
            <a:ext cx="2500312" cy="2500312"/>
          </a:xfrm>
          <a:prstGeom prst="pie">
            <a:avLst>
              <a:gd name="adj1" fmla="val 2155662"/>
              <a:gd name="adj2" fmla="val 5399997"/>
            </a:avLst>
          </a:prstGeom>
          <a:solidFill>
            <a:srgbClr val="6666FF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圓形圖 14"/>
          <p:cNvSpPr/>
          <p:nvPr/>
        </p:nvSpPr>
        <p:spPr>
          <a:xfrm>
            <a:off x="4786313" y="3357563"/>
            <a:ext cx="2500312" cy="2500312"/>
          </a:xfrm>
          <a:prstGeom prst="pie">
            <a:avLst>
              <a:gd name="adj1" fmla="val 16163387"/>
              <a:gd name="adj2" fmla="val 21574970"/>
            </a:avLst>
          </a:prstGeom>
          <a:solidFill>
            <a:srgbClr val="FFCC6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形圖 13"/>
          <p:cNvSpPr/>
          <p:nvPr/>
        </p:nvSpPr>
        <p:spPr>
          <a:xfrm>
            <a:off x="4786313" y="3357563"/>
            <a:ext cx="2500312" cy="2500312"/>
          </a:xfrm>
          <a:prstGeom prst="pie">
            <a:avLst>
              <a:gd name="adj1" fmla="val 21599364"/>
              <a:gd name="adj2" fmla="val 2125820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000625" y="4429125"/>
          <a:ext cx="9286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634680" imgH="215640" progId="Equation.3">
                  <p:embed/>
                </p:oleObj>
              </mc:Choice>
              <mc:Fallback>
                <p:oleObj name="Equation" r:id="rId6" imgW="6346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429125"/>
                        <a:ext cx="9286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6034088" y="5214938"/>
          <a:ext cx="895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5214938"/>
                        <a:ext cx="8953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8"/>
          <p:cNvGraphicFramePr>
            <a:graphicFrameLocks noChangeAspect="1"/>
          </p:cNvGraphicFramePr>
          <p:nvPr/>
        </p:nvGraphicFramePr>
        <p:xfrm>
          <a:off x="6357938" y="4643438"/>
          <a:ext cx="8953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0" imgW="622080" imgH="215640" progId="Equation.3">
                  <p:embed/>
                </p:oleObj>
              </mc:Choice>
              <mc:Fallback>
                <p:oleObj name="Equation" r:id="rId10" imgW="6220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643438"/>
                        <a:ext cx="8953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9"/>
          <p:cNvGraphicFramePr>
            <a:graphicFrameLocks noChangeAspect="1"/>
          </p:cNvGraphicFramePr>
          <p:nvPr/>
        </p:nvGraphicFramePr>
        <p:xfrm>
          <a:off x="6176963" y="4049713"/>
          <a:ext cx="8953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2" imgW="622080" imgH="215640" progId="Equation.3">
                  <p:embed/>
                </p:oleObj>
              </mc:Choice>
              <mc:Fallback>
                <p:oleObj name="Equation" r:id="rId12" imgW="6220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4049713"/>
                        <a:ext cx="8953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428625" y="1643063"/>
            <a:ext cx="61436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 dirty="0">
                <a:latin typeface="+mn-lt"/>
                <a:ea typeface="+mn-ea"/>
              </a:rPr>
              <a:t>Redistribute population according to </a:t>
            </a:r>
            <a:r>
              <a:rPr lang="en-US" altLang="zh-TW" sz="2000" i="1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TW" sz="2000" kern="0" dirty="0">
                <a:latin typeface="+mn-lt"/>
                <a:ea typeface="+mn-ea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TW" sz="20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 dirty="0">
                <a:latin typeface="+mn-lt"/>
                <a:ea typeface="+mn-ea"/>
              </a:rPr>
              <a:t>Like spinning a weighted roulette wheel.</a:t>
            </a:r>
            <a:endParaRPr lang="zh-TW" altLang="en-US" sz="2000" kern="0" dirty="0">
              <a:latin typeface="+mn-lt"/>
              <a:ea typeface="+mn-ea"/>
            </a:endParaRPr>
          </a:p>
        </p:txBody>
      </p:sp>
      <p:graphicFrame>
        <p:nvGraphicFramePr>
          <p:cNvPr id="1031" name="Object 11"/>
          <p:cNvGraphicFramePr>
            <a:graphicFrameLocks noChangeAspect="1"/>
          </p:cNvGraphicFramePr>
          <p:nvPr/>
        </p:nvGraphicFramePr>
        <p:xfrm>
          <a:off x="1143000" y="3929063"/>
          <a:ext cx="10001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4" imgW="571320" imgH="939600" progId="Equation.3">
                  <p:embed/>
                </p:oleObj>
              </mc:Choice>
              <mc:Fallback>
                <p:oleObj name="Equation" r:id="rId14" imgW="57132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29063"/>
                        <a:ext cx="10001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SGA: Truncation Selection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Divide the population evenly into two groups according to the fitness.</a:t>
            </a:r>
          </a:p>
          <a:p>
            <a:r>
              <a:rPr lang="en-US" altLang="zh-TW" smtClean="0"/>
              <a:t>Individuals in the group with lower fitness die.</a:t>
            </a:r>
          </a:p>
          <a:p>
            <a:r>
              <a:rPr lang="en-US" altLang="zh-TW" smtClean="0"/>
              <a:t>Individuals in the group with higher fitness get reproduced as two copies.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2749550" y="53467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5270500" y="4914900"/>
            <a:ext cx="1298575" cy="287338"/>
            <a:chOff x="793" y="1525"/>
            <a:chExt cx="818" cy="181"/>
          </a:xfrm>
        </p:grpSpPr>
        <p:sp>
          <p:nvSpPr>
            <p:cNvPr id="9277" name="Rectangle 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78" name="Rectangle 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79" name="Rectangle 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80" name="Rectangle 1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81" name="Rectangle 1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82" name="Rectangle 1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9222" name="Group 13"/>
          <p:cNvGrpSpPr>
            <a:grpSpLocks/>
          </p:cNvGrpSpPr>
          <p:nvPr/>
        </p:nvGrpSpPr>
        <p:grpSpPr bwMode="auto">
          <a:xfrm>
            <a:off x="5273675" y="6065838"/>
            <a:ext cx="1298575" cy="287337"/>
            <a:chOff x="793" y="1525"/>
            <a:chExt cx="818" cy="181"/>
          </a:xfrm>
        </p:grpSpPr>
        <p:sp>
          <p:nvSpPr>
            <p:cNvPr id="9271" name="Rectangle 14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72" name="Rectangle 15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73" name="Rectangle 16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74" name="Rectangle 17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75" name="Rectangle 18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76" name="Rectangle 19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sp>
        <p:nvSpPr>
          <p:cNvPr id="9223" name="Line 20"/>
          <p:cNvSpPr>
            <a:spLocks noChangeShapeType="1"/>
          </p:cNvSpPr>
          <p:nvPr/>
        </p:nvSpPr>
        <p:spPr bwMode="auto">
          <a:xfrm>
            <a:off x="4621213" y="44831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21"/>
          <p:cNvSpPr>
            <a:spLocks noChangeShapeType="1"/>
          </p:cNvSpPr>
          <p:nvPr/>
        </p:nvSpPr>
        <p:spPr bwMode="auto">
          <a:xfrm>
            <a:off x="4621213" y="4483100"/>
            <a:ext cx="50482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5" name="Line 22"/>
          <p:cNvSpPr>
            <a:spLocks noChangeShapeType="1"/>
          </p:cNvSpPr>
          <p:nvPr/>
        </p:nvSpPr>
        <p:spPr bwMode="auto">
          <a:xfrm>
            <a:off x="4621213" y="505936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6" name="Line 23"/>
          <p:cNvSpPr>
            <a:spLocks noChangeShapeType="1"/>
          </p:cNvSpPr>
          <p:nvPr/>
        </p:nvSpPr>
        <p:spPr bwMode="auto">
          <a:xfrm>
            <a:off x="4621213" y="5059363"/>
            <a:ext cx="5048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227" name="Group 25"/>
          <p:cNvGrpSpPr>
            <a:grpSpLocks/>
          </p:cNvGrpSpPr>
          <p:nvPr/>
        </p:nvGrpSpPr>
        <p:grpSpPr bwMode="auto">
          <a:xfrm>
            <a:off x="3181350" y="6065838"/>
            <a:ext cx="1298575" cy="287337"/>
            <a:chOff x="793" y="1525"/>
            <a:chExt cx="818" cy="181"/>
          </a:xfrm>
        </p:grpSpPr>
        <p:sp>
          <p:nvSpPr>
            <p:cNvPr id="9265" name="Rectangle 2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66" name="Rectangle 2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67" name="Rectangle 2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68" name="Rectangle 2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69" name="Rectangle 3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70" name="Rectangle 3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9228" name="Group 32"/>
          <p:cNvGrpSpPr>
            <a:grpSpLocks/>
          </p:cNvGrpSpPr>
          <p:nvPr/>
        </p:nvGrpSpPr>
        <p:grpSpPr bwMode="auto">
          <a:xfrm>
            <a:off x="3181350" y="5489575"/>
            <a:ext cx="1298575" cy="287338"/>
            <a:chOff x="793" y="1525"/>
            <a:chExt cx="818" cy="181"/>
          </a:xfrm>
        </p:grpSpPr>
        <p:sp>
          <p:nvSpPr>
            <p:cNvPr id="9259" name="Rectangle 33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60" name="Rectangle 34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61" name="Rectangle 35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62" name="Rectangle 36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63" name="Rectangle 37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64" name="Rectangle 38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9229" name="Group 39"/>
          <p:cNvGrpSpPr>
            <a:grpSpLocks/>
          </p:cNvGrpSpPr>
          <p:nvPr/>
        </p:nvGrpSpPr>
        <p:grpSpPr bwMode="auto">
          <a:xfrm>
            <a:off x="3181350" y="4913313"/>
            <a:ext cx="1298575" cy="287337"/>
            <a:chOff x="793" y="1525"/>
            <a:chExt cx="818" cy="181"/>
          </a:xfrm>
        </p:grpSpPr>
        <p:sp>
          <p:nvSpPr>
            <p:cNvPr id="9253" name="Rectangle 40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54" name="Rectangle 41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55" name="Rectangle 42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56" name="Rectangle 43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57" name="Rectangle 44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58" name="Rectangle 45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9230" name="Group 46"/>
          <p:cNvGrpSpPr>
            <a:grpSpLocks/>
          </p:cNvGrpSpPr>
          <p:nvPr/>
        </p:nvGrpSpPr>
        <p:grpSpPr bwMode="auto">
          <a:xfrm>
            <a:off x="3181350" y="4338638"/>
            <a:ext cx="1298575" cy="287337"/>
            <a:chOff x="793" y="1525"/>
            <a:chExt cx="818" cy="181"/>
          </a:xfrm>
        </p:grpSpPr>
        <p:sp>
          <p:nvSpPr>
            <p:cNvPr id="9247" name="Rectangle 4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48" name="Rectangle 4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49" name="Rectangle 4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50" name="Rectangle 5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51" name="Rectangle 5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52" name="Rectangle 5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9231" name="Group 53"/>
          <p:cNvGrpSpPr>
            <a:grpSpLocks/>
          </p:cNvGrpSpPr>
          <p:nvPr/>
        </p:nvGrpSpPr>
        <p:grpSpPr bwMode="auto">
          <a:xfrm>
            <a:off x="5270500" y="4338638"/>
            <a:ext cx="1298575" cy="287337"/>
            <a:chOff x="793" y="1525"/>
            <a:chExt cx="818" cy="181"/>
          </a:xfrm>
        </p:grpSpPr>
        <p:sp>
          <p:nvSpPr>
            <p:cNvPr id="9241" name="Rectangle 54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42" name="Rectangle 55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43" name="Rectangle 56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44" name="Rectangle 57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45" name="Rectangle 58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46" name="Rectangle 59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9232" name="Group 60"/>
          <p:cNvGrpSpPr>
            <a:grpSpLocks/>
          </p:cNvGrpSpPr>
          <p:nvPr/>
        </p:nvGrpSpPr>
        <p:grpSpPr bwMode="auto">
          <a:xfrm>
            <a:off x="5270500" y="5491163"/>
            <a:ext cx="1298575" cy="287337"/>
            <a:chOff x="793" y="1525"/>
            <a:chExt cx="818" cy="181"/>
          </a:xfrm>
        </p:grpSpPr>
        <p:sp>
          <p:nvSpPr>
            <p:cNvPr id="9235" name="Rectangle 61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36" name="Rectangle 62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37" name="Rectangle 63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38" name="Rectangle 64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9239" name="Rectangle 65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9240" name="Rectangle 66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9233" name="文字方塊 67"/>
          <p:cNvSpPr txBox="1">
            <a:spLocks noChangeArrowheads="1"/>
          </p:cNvSpPr>
          <p:nvPr/>
        </p:nvSpPr>
        <p:spPr bwMode="auto">
          <a:xfrm>
            <a:off x="1490663" y="4643438"/>
            <a:ext cx="1438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Higher fitness</a:t>
            </a:r>
            <a:endParaRPr lang="zh-TW" altLang="en-US"/>
          </a:p>
        </p:txBody>
      </p:sp>
      <p:sp>
        <p:nvSpPr>
          <p:cNvPr id="9234" name="文字方塊 68"/>
          <p:cNvSpPr txBox="1">
            <a:spLocks noChangeArrowheads="1"/>
          </p:cNvSpPr>
          <p:nvPr/>
        </p:nvSpPr>
        <p:spPr bwMode="auto">
          <a:xfrm>
            <a:off x="1463675" y="5643563"/>
            <a:ext cx="1393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Lower fitness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Crossover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mating step.</a:t>
            </a:r>
          </a:p>
          <a:p>
            <a:endParaRPr lang="en-US" altLang="zh-TW" smtClean="0"/>
          </a:p>
          <a:p>
            <a:r>
              <a:rPr lang="en-US" altLang="zh-TW" smtClean="0"/>
              <a:t>Generate new chromosomes by combining potential genes.</a:t>
            </a:r>
          </a:p>
          <a:p>
            <a:endParaRPr lang="en-US" altLang="zh-TW" smtClean="0"/>
          </a:p>
          <a:p>
            <a:r>
              <a:rPr lang="en-US" altLang="zh-TW" smtClean="0"/>
              <a:t>Innovation is combining great ideas</a:t>
            </a:r>
          </a:p>
          <a:p>
            <a:pPr lvl="1"/>
            <a:r>
              <a:rPr lang="en-US" altLang="zh-TW" smtClean="0"/>
              <a:t>Camera cell phones</a:t>
            </a:r>
          </a:p>
          <a:p>
            <a:pPr lvl="1"/>
            <a:r>
              <a:rPr lang="en-US" altLang="zh-TW" smtClean="0"/>
              <a:t>Data compression and music</a:t>
            </a:r>
          </a:p>
          <a:p>
            <a:pPr lvl="1"/>
            <a:r>
              <a:rPr lang="en-US" altLang="zh-TW" smtClean="0"/>
              <a:t>Game theory and economics </a:t>
            </a:r>
          </a:p>
          <a:p>
            <a:pPr lvl="1"/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SGA: One-point Crossover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Two individuals mated at random. </a:t>
            </a:r>
          </a:p>
          <a:p>
            <a:r>
              <a:rPr lang="en-US" altLang="zh-TW" smtClean="0"/>
              <a:t>Cross site selected at random.</a:t>
            </a:r>
          </a:p>
          <a:p>
            <a:r>
              <a:rPr lang="en-US" altLang="zh-TW" smtClean="0"/>
              <a:t>Cut and splice pieces of one parent to those of another.</a:t>
            </a:r>
            <a:endParaRPr lang="zh-TW" altLang="en-US" smtClean="0"/>
          </a:p>
        </p:txBody>
      </p: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2897188" y="4578350"/>
            <a:ext cx="1298575" cy="287338"/>
            <a:chOff x="793" y="1525"/>
            <a:chExt cx="818" cy="18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26" name="Rectangle 7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27" name="Rectangle 8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28" name="Rectangle 9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29" name="Rectangle 10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30" name="Rectangle 11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1269" name="Group 12"/>
          <p:cNvGrpSpPr>
            <a:grpSpLocks/>
          </p:cNvGrpSpPr>
          <p:nvPr/>
        </p:nvGrpSpPr>
        <p:grpSpPr bwMode="auto">
          <a:xfrm>
            <a:off x="2897188" y="4003675"/>
            <a:ext cx="1298575" cy="287338"/>
            <a:chOff x="793" y="1525"/>
            <a:chExt cx="818" cy="181"/>
          </a:xfrm>
        </p:grpSpPr>
        <p:sp>
          <p:nvSpPr>
            <p:cNvPr id="11319" name="Rectangle 13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20" name="Rectangle 14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21" name="Rectangle 15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22" name="Rectangle 16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23" name="Rectangle 17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24" name="Rectangle 18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grpSp>
        <p:nvGrpSpPr>
          <p:cNvPr id="11270" name="Group 19"/>
          <p:cNvGrpSpPr>
            <a:grpSpLocks/>
          </p:cNvGrpSpPr>
          <p:nvPr/>
        </p:nvGrpSpPr>
        <p:grpSpPr bwMode="auto">
          <a:xfrm>
            <a:off x="2900363" y="5729288"/>
            <a:ext cx="1298575" cy="287337"/>
            <a:chOff x="793" y="1525"/>
            <a:chExt cx="818" cy="181"/>
          </a:xfrm>
        </p:grpSpPr>
        <p:sp>
          <p:nvSpPr>
            <p:cNvPr id="11313" name="Rectangle 20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14" name="Rectangle 21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15" name="Rectangle 22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16" name="Rectangle 23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17" name="Rectangle 24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18" name="Rectangle 25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</p:grpSp>
      <p:grpSp>
        <p:nvGrpSpPr>
          <p:cNvPr id="11271" name="Group 26"/>
          <p:cNvGrpSpPr>
            <a:grpSpLocks/>
          </p:cNvGrpSpPr>
          <p:nvPr/>
        </p:nvGrpSpPr>
        <p:grpSpPr bwMode="auto">
          <a:xfrm>
            <a:off x="2900363" y="5154613"/>
            <a:ext cx="1298575" cy="287337"/>
            <a:chOff x="793" y="1525"/>
            <a:chExt cx="818" cy="181"/>
          </a:xfrm>
        </p:grpSpPr>
        <p:sp>
          <p:nvSpPr>
            <p:cNvPr id="11307" name="Rectangle 27"/>
            <p:cNvSpPr>
              <a:spLocks noChangeArrowheads="1"/>
            </p:cNvSpPr>
            <p:nvPr/>
          </p:nvSpPr>
          <p:spPr bwMode="auto">
            <a:xfrm>
              <a:off x="793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08" name="Rectangle 28"/>
            <p:cNvSpPr>
              <a:spLocks noChangeArrowheads="1"/>
            </p:cNvSpPr>
            <p:nvPr/>
          </p:nvSpPr>
          <p:spPr bwMode="auto">
            <a:xfrm>
              <a:off x="930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09" name="Rectangle 29"/>
            <p:cNvSpPr>
              <a:spLocks noChangeArrowheads="1"/>
            </p:cNvSpPr>
            <p:nvPr/>
          </p:nvSpPr>
          <p:spPr bwMode="auto">
            <a:xfrm>
              <a:off x="1066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10" name="Rectangle 30"/>
            <p:cNvSpPr>
              <a:spLocks noChangeArrowheads="1"/>
            </p:cNvSpPr>
            <p:nvPr/>
          </p:nvSpPr>
          <p:spPr bwMode="auto">
            <a:xfrm>
              <a:off x="1202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11" name="Rectangle 31"/>
            <p:cNvSpPr>
              <a:spLocks noChangeArrowheads="1"/>
            </p:cNvSpPr>
            <p:nvPr/>
          </p:nvSpPr>
          <p:spPr bwMode="auto">
            <a:xfrm>
              <a:off x="1338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12" name="Rectangle 32"/>
            <p:cNvSpPr>
              <a:spLocks noChangeArrowheads="1"/>
            </p:cNvSpPr>
            <p:nvPr/>
          </p:nvSpPr>
          <p:spPr bwMode="auto">
            <a:xfrm>
              <a:off x="1474" y="1525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</p:grpSp>
      <p:sp>
        <p:nvSpPr>
          <p:cNvPr id="11272" name="Line 35"/>
          <p:cNvSpPr>
            <a:spLocks noChangeShapeType="1"/>
          </p:cNvSpPr>
          <p:nvPr/>
        </p:nvSpPr>
        <p:spPr bwMode="auto">
          <a:xfrm>
            <a:off x="2897188" y="38576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3" name="Line 36"/>
          <p:cNvSpPr>
            <a:spLocks noChangeShapeType="1"/>
          </p:cNvSpPr>
          <p:nvPr/>
        </p:nvSpPr>
        <p:spPr bwMode="auto">
          <a:xfrm>
            <a:off x="3760788" y="385762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4" name="Line 37"/>
          <p:cNvSpPr>
            <a:spLocks noChangeShapeType="1"/>
          </p:cNvSpPr>
          <p:nvPr/>
        </p:nvSpPr>
        <p:spPr bwMode="auto">
          <a:xfrm>
            <a:off x="3760788" y="501015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Line 38"/>
          <p:cNvSpPr>
            <a:spLocks noChangeShapeType="1"/>
          </p:cNvSpPr>
          <p:nvPr/>
        </p:nvSpPr>
        <p:spPr bwMode="auto">
          <a:xfrm flipV="1">
            <a:off x="2897188" y="5010150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6" name="Line 39"/>
          <p:cNvSpPr>
            <a:spLocks noChangeShapeType="1"/>
          </p:cNvSpPr>
          <p:nvPr/>
        </p:nvSpPr>
        <p:spPr bwMode="auto">
          <a:xfrm>
            <a:off x="3113088" y="5010150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Line 40"/>
          <p:cNvSpPr>
            <a:spLocks noChangeShapeType="1"/>
          </p:cNvSpPr>
          <p:nvPr/>
        </p:nvSpPr>
        <p:spPr bwMode="auto">
          <a:xfrm>
            <a:off x="3113088" y="616267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408488" y="4002088"/>
            <a:ext cx="1949450" cy="2016125"/>
            <a:chOff x="2653" y="1661"/>
            <a:chExt cx="1228" cy="1270"/>
          </a:xfrm>
        </p:grpSpPr>
        <p:sp>
          <p:nvSpPr>
            <p:cNvPr id="11279" name="Rectangle 42"/>
            <p:cNvSpPr>
              <a:spLocks noChangeArrowheads="1"/>
            </p:cNvSpPr>
            <p:nvPr/>
          </p:nvSpPr>
          <p:spPr bwMode="auto">
            <a:xfrm>
              <a:off x="3061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80" name="Rectangle 43"/>
            <p:cNvSpPr>
              <a:spLocks noChangeArrowheads="1"/>
            </p:cNvSpPr>
            <p:nvPr/>
          </p:nvSpPr>
          <p:spPr bwMode="auto">
            <a:xfrm>
              <a:off x="3198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81" name="Rectangle 44"/>
            <p:cNvSpPr>
              <a:spLocks noChangeArrowheads="1"/>
            </p:cNvSpPr>
            <p:nvPr/>
          </p:nvSpPr>
          <p:spPr bwMode="auto">
            <a:xfrm>
              <a:off x="3334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82" name="Rectangle 45"/>
            <p:cNvSpPr>
              <a:spLocks noChangeArrowheads="1"/>
            </p:cNvSpPr>
            <p:nvPr/>
          </p:nvSpPr>
          <p:spPr bwMode="auto">
            <a:xfrm>
              <a:off x="3470" y="2024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83" name="Rectangle 46"/>
            <p:cNvSpPr>
              <a:spLocks noChangeArrowheads="1"/>
            </p:cNvSpPr>
            <p:nvPr/>
          </p:nvSpPr>
          <p:spPr bwMode="auto">
            <a:xfrm>
              <a:off x="3606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84" name="Rectangle 47"/>
            <p:cNvSpPr>
              <a:spLocks noChangeArrowheads="1"/>
            </p:cNvSpPr>
            <p:nvPr/>
          </p:nvSpPr>
          <p:spPr bwMode="auto">
            <a:xfrm>
              <a:off x="3742" y="1661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85" name="Rectangle 48"/>
            <p:cNvSpPr>
              <a:spLocks noChangeArrowheads="1"/>
            </p:cNvSpPr>
            <p:nvPr/>
          </p:nvSpPr>
          <p:spPr bwMode="auto">
            <a:xfrm>
              <a:off x="3061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86" name="Rectangle 49"/>
            <p:cNvSpPr>
              <a:spLocks noChangeArrowheads="1"/>
            </p:cNvSpPr>
            <p:nvPr/>
          </p:nvSpPr>
          <p:spPr bwMode="auto">
            <a:xfrm>
              <a:off x="3198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87" name="Rectangle 50"/>
            <p:cNvSpPr>
              <a:spLocks noChangeArrowheads="1"/>
            </p:cNvSpPr>
            <p:nvPr/>
          </p:nvSpPr>
          <p:spPr bwMode="auto">
            <a:xfrm>
              <a:off x="3334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88" name="Rectangle 51"/>
            <p:cNvSpPr>
              <a:spLocks noChangeArrowheads="1"/>
            </p:cNvSpPr>
            <p:nvPr/>
          </p:nvSpPr>
          <p:spPr bwMode="auto">
            <a:xfrm>
              <a:off x="3470" y="1662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89" name="Rectangle 52"/>
            <p:cNvSpPr>
              <a:spLocks noChangeArrowheads="1"/>
            </p:cNvSpPr>
            <p:nvPr/>
          </p:nvSpPr>
          <p:spPr bwMode="auto">
            <a:xfrm>
              <a:off x="3606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90" name="Rectangle 53"/>
            <p:cNvSpPr>
              <a:spLocks noChangeArrowheads="1"/>
            </p:cNvSpPr>
            <p:nvPr/>
          </p:nvSpPr>
          <p:spPr bwMode="auto">
            <a:xfrm>
              <a:off x="3742" y="2024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91" name="Rectangle 54"/>
            <p:cNvSpPr>
              <a:spLocks noChangeArrowheads="1"/>
            </p:cNvSpPr>
            <p:nvPr/>
          </p:nvSpPr>
          <p:spPr bwMode="auto">
            <a:xfrm>
              <a:off x="3063" y="2749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92" name="Rectangle 55"/>
            <p:cNvSpPr>
              <a:spLocks noChangeArrowheads="1"/>
            </p:cNvSpPr>
            <p:nvPr/>
          </p:nvSpPr>
          <p:spPr bwMode="auto">
            <a:xfrm>
              <a:off x="3200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93" name="Rectangle 56"/>
            <p:cNvSpPr>
              <a:spLocks noChangeArrowheads="1"/>
            </p:cNvSpPr>
            <p:nvPr/>
          </p:nvSpPr>
          <p:spPr bwMode="auto">
            <a:xfrm>
              <a:off x="3336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94" name="Rectangle 57"/>
            <p:cNvSpPr>
              <a:spLocks noChangeArrowheads="1"/>
            </p:cNvSpPr>
            <p:nvPr/>
          </p:nvSpPr>
          <p:spPr bwMode="auto">
            <a:xfrm>
              <a:off x="3472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95" name="Rectangle 58"/>
            <p:cNvSpPr>
              <a:spLocks noChangeArrowheads="1"/>
            </p:cNvSpPr>
            <p:nvPr/>
          </p:nvSpPr>
          <p:spPr bwMode="auto">
            <a:xfrm>
              <a:off x="3608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96" name="Rectangle 59"/>
            <p:cNvSpPr>
              <a:spLocks noChangeArrowheads="1"/>
            </p:cNvSpPr>
            <p:nvPr/>
          </p:nvSpPr>
          <p:spPr bwMode="auto">
            <a:xfrm>
              <a:off x="3744" y="2387"/>
              <a:ext cx="137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297" name="Rectangle 60"/>
            <p:cNvSpPr>
              <a:spLocks noChangeArrowheads="1"/>
            </p:cNvSpPr>
            <p:nvPr/>
          </p:nvSpPr>
          <p:spPr bwMode="auto">
            <a:xfrm>
              <a:off x="3063" y="2387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98" name="Rectangle 61"/>
            <p:cNvSpPr>
              <a:spLocks noChangeArrowheads="1"/>
            </p:cNvSpPr>
            <p:nvPr/>
          </p:nvSpPr>
          <p:spPr bwMode="auto">
            <a:xfrm>
              <a:off x="3200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299" name="Rectangle 62"/>
            <p:cNvSpPr>
              <a:spLocks noChangeArrowheads="1"/>
            </p:cNvSpPr>
            <p:nvPr/>
          </p:nvSpPr>
          <p:spPr bwMode="auto">
            <a:xfrm>
              <a:off x="3336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00" name="Rectangle 63"/>
            <p:cNvSpPr>
              <a:spLocks noChangeArrowheads="1"/>
            </p:cNvSpPr>
            <p:nvPr/>
          </p:nvSpPr>
          <p:spPr bwMode="auto">
            <a:xfrm>
              <a:off x="3472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01" name="Rectangle 64"/>
            <p:cNvSpPr>
              <a:spLocks noChangeArrowheads="1"/>
            </p:cNvSpPr>
            <p:nvPr/>
          </p:nvSpPr>
          <p:spPr bwMode="auto">
            <a:xfrm>
              <a:off x="3608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0</a:t>
              </a:r>
            </a:p>
          </p:txBody>
        </p:sp>
        <p:sp>
          <p:nvSpPr>
            <p:cNvPr id="11302" name="Rectangle 65"/>
            <p:cNvSpPr>
              <a:spLocks noChangeArrowheads="1"/>
            </p:cNvSpPr>
            <p:nvPr/>
          </p:nvSpPr>
          <p:spPr bwMode="auto">
            <a:xfrm>
              <a:off x="3744" y="2750"/>
              <a:ext cx="137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1</a:t>
              </a:r>
            </a:p>
          </p:txBody>
        </p:sp>
        <p:sp>
          <p:nvSpPr>
            <p:cNvPr id="11303" name="Line 66"/>
            <p:cNvSpPr>
              <a:spLocks noChangeShapeType="1"/>
            </p:cNvSpPr>
            <p:nvPr/>
          </p:nvSpPr>
          <p:spPr bwMode="auto">
            <a:xfrm>
              <a:off x="2653" y="1752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4" name="Line 67"/>
            <p:cNvSpPr>
              <a:spLocks noChangeShapeType="1"/>
            </p:cNvSpPr>
            <p:nvPr/>
          </p:nvSpPr>
          <p:spPr bwMode="auto">
            <a:xfrm>
              <a:off x="2653" y="2115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68"/>
            <p:cNvSpPr>
              <a:spLocks noChangeShapeType="1"/>
            </p:cNvSpPr>
            <p:nvPr/>
          </p:nvSpPr>
          <p:spPr bwMode="auto">
            <a:xfrm>
              <a:off x="2653" y="247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69"/>
            <p:cNvSpPr>
              <a:spLocks noChangeShapeType="1"/>
            </p:cNvSpPr>
            <p:nvPr/>
          </p:nvSpPr>
          <p:spPr bwMode="auto">
            <a:xfrm>
              <a:off x="2653" y="2840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68"/>
  <p:tag name="DEFAULTHEIGHT" val="366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8667</TotalTime>
  <Words>1560</Words>
  <Application>Microsoft Office PowerPoint</Application>
  <PresentationFormat>如螢幕大小 (4:3)</PresentationFormat>
  <Paragraphs>854</Paragraphs>
  <Slides>30</Slides>
  <Notes>30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2" baseType="lpstr">
      <vt:lpstr>1_Default Design</vt:lpstr>
      <vt:lpstr>Equation</vt:lpstr>
      <vt:lpstr>Simple GA Mechanisms</vt:lpstr>
      <vt:lpstr>Simple GA (SGA)</vt:lpstr>
      <vt:lpstr>Three Basic Operators in SGA</vt:lpstr>
      <vt:lpstr>SGA Flow</vt:lpstr>
      <vt:lpstr>Selection/Reproduction</vt:lpstr>
      <vt:lpstr>SGA: Roulette-Wheel Selection</vt:lpstr>
      <vt:lpstr>SGA: Truncation Selection</vt:lpstr>
      <vt:lpstr>Crossover</vt:lpstr>
      <vt:lpstr>SGA: One-point Crossover</vt:lpstr>
      <vt:lpstr>Mutation</vt:lpstr>
      <vt:lpstr>SGA: Bit-wise Simple Mutation</vt:lpstr>
      <vt:lpstr>One-generation simulation of a SGA</vt:lpstr>
      <vt:lpstr>One-generation simulation of a SGA</vt:lpstr>
      <vt:lpstr>One-generation simulation of a SGA</vt:lpstr>
      <vt:lpstr>One-generation simulation of a SGA</vt:lpstr>
      <vt:lpstr>One-generation simulation of a SGA</vt:lpstr>
      <vt:lpstr>One-generation simulation of a SGA</vt:lpstr>
      <vt:lpstr>One-generation simulation of a simple GA</vt:lpstr>
      <vt:lpstr>Each GA Operator Alone</vt:lpstr>
      <vt:lpstr>Are We Just Doing Something Random Here?</vt:lpstr>
      <vt:lpstr>Selection + Mutation: Hillclimbing</vt:lpstr>
      <vt:lpstr>Selection + Crossover:  Discontinuous Improvement</vt:lpstr>
      <vt:lpstr>Reality Therapy</vt:lpstr>
      <vt:lpstr>SGAs Ignore Meiosis</vt:lpstr>
      <vt:lpstr>SGAs Ignore Dominance and Diploidy</vt:lpstr>
      <vt:lpstr>SGAs Ignore Growing Complexity</vt:lpstr>
      <vt:lpstr>SGAs Ignore Molecular Substrate</vt:lpstr>
      <vt:lpstr>Yet SGAs Are Still Tough</vt:lpstr>
      <vt:lpstr>Science vs. Engineering</vt:lpstr>
      <vt:lpstr>What’s Next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Linkage Learning, Overlapping Building Blocks, and Systematic Strategy for Scalable Recombination</dc:title>
  <dc:creator>user</dc:creator>
  <cp:lastModifiedBy>tianliyu</cp:lastModifiedBy>
  <cp:revision>382</cp:revision>
  <dcterms:created xsi:type="dcterms:W3CDTF">2005-06-21T15:18:05Z</dcterms:created>
  <dcterms:modified xsi:type="dcterms:W3CDTF">2011-09-20T05:56:30Z</dcterms:modified>
</cp:coreProperties>
</file>