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7" r:id="rId12"/>
    <p:sldId id="274" r:id="rId13"/>
    <p:sldId id="276" r:id="rId14"/>
    <p:sldId id="266" r:id="rId15"/>
    <p:sldId id="268" r:id="rId16"/>
    <p:sldId id="273" r:id="rId17"/>
    <p:sldId id="269" r:id="rId18"/>
    <p:sldId id="270" r:id="rId19"/>
    <p:sldId id="282" r:id="rId20"/>
    <p:sldId id="284" r:id="rId21"/>
    <p:sldId id="283" r:id="rId22"/>
    <p:sldId id="271" r:id="rId23"/>
    <p:sldId id="272" r:id="rId24"/>
    <p:sldId id="277" r:id="rId25"/>
    <p:sldId id="278" r:id="rId26"/>
    <p:sldId id="279" r:id="rId27"/>
    <p:sldId id="280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7099300" cy="10234613"/>
  <p:custDataLst>
    <p:tags r:id="rId51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66FF"/>
    <a:srgbClr val="FFCC66"/>
    <a:srgbClr val="0033CC"/>
    <a:srgbClr val="008000"/>
    <a:srgbClr val="CC3300"/>
    <a:srgbClr val="C864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2024" autoAdjust="0"/>
  </p:normalViewPr>
  <p:slideViewPr>
    <p:cSldViewPr>
      <p:cViewPr varScale="1">
        <p:scale>
          <a:sx n="75" d="100"/>
          <a:sy n="75" d="100"/>
        </p:scale>
        <p:origin x="-1146" y="-96"/>
      </p:cViewPr>
      <p:guideLst>
        <p:guide orient="horz" pos="2160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237EF7-06AD-460C-810C-957014D953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364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05458821-4096-428F-A235-FE0CEB1D1A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284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CB5AE55-B595-49F4-81E8-FEC661BEA75B}" type="slidenum">
              <a:rPr lang="en-US" altLang="zh-TW" sz="1300" smtClean="0"/>
              <a:pPr eaLnBrk="1" hangingPunct="1"/>
              <a:t>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76AD675-634B-486A-A9EC-B3FD9CA1EFEC}" type="slidenum">
              <a:rPr lang="en-US" altLang="zh-TW" sz="1300" smtClean="0"/>
              <a:pPr eaLnBrk="1" hangingPunct="1"/>
              <a:t>10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84FE617-58B9-47C6-96E0-DE5EB092B87D}" type="slidenum">
              <a:rPr lang="en-US" altLang="zh-TW" sz="1300" smtClean="0"/>
              <a:pPr eaLnBrk="1" hangingPunct="1"/>
              <a:t>11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0DCC817-CAAC-437D-9B9D-BDF25EE50ECA}" type="slidenum">
              <a:rPr lang="en-US" altLang="zh-TW" sz="1300" smtClean="0"/>
              <a:pPr eaLnBrk="1" hangingPunct="1"/>
              <a:t>12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4495025-3E67-4F77-9030-DC8937CAA3A0}" type="slidenum">
              <a:rPr lang="en-US" altLang="zh-TW" sz="1300" smtClean="0"/>
              <a:pPr eaLnBrk="1" hangingPunct="1"/>
              <a:t>13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07ED37C-5EA7-4991-978C-6AECC8211B07}" type="slidenum">
              <a:rPr lang="en-US" altLang="zh-TW" sz="1300" smtClean="0"/>
              <a:pPr eaLnBrk="1" hangingPunct="1"/>
              <a:t>14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41B61D1-061D-457B-A656-8A5306D321A0}" type="slidenum">
              <a:rPr lang="en-US" altLang="zh-TW" sz="1300" smtClean="0"/>
              <a:pPr eaLnBrk="1" hangingPunct="1"/>
              <a:t>15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6095076-202E-4AB2-A230-35B69CAC2586}" type="slidenum">
              <a:rPr lang="en-US" altLang="zh-TW" sz="1300" smtClean="0"/>
              <a:pPr eaLnBrk="1" hangingPunct="1"/>
              <a:t>16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19F3D06-6DF9-4C23-A1D4-26982F1B3AB1}" type="slidenum">
              <a:rPr lang="en-US" altLang="zh-TW" sz="1300" smtClean="0"/>
              <a:pPr eaLnBrk="1" hangingPunct="1"/>
              <a:t>17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4B841FA-5998-49F9-846C-29F3C022F72D}" type="slidenum">
              <a:rPr lang="en-US" altLang="zh-TW" sz="1300" smtClean="0"/>
              <a:pPr eaLnBrk="1" hangingPunct="1"/>
              <a:t>18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D2939C2-C849-4E59-BDB2-DDF792751645}" type="slidenum">
              <a:rPr lang="en-US" altLang="zh-TW" sz="1300" smtClean="0"/>
              <a:pPr eaLnBrk="1" hangingPunct="1"/>
              <a:t>19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C29BBE9-A269-4225-997E-71AC338754CC}" type="slidenum">
              <a:rPr lang="en-US" altLang="zh-TW" sz="1300" smtClean="0"/>
              <a:pPr eaLnBrk="1" hangingPunct="1"/>
              <a:t>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1DCB7BD-25ED-4452-A58A-683F3AC79F8B}" type="slidenum">
              <a:rPr lang="en-US" altLang="zh-TW" sz="1300" smtClean="0"/>
              <a:pPr eaLnBrk="1" hangingPunct="1"/>
              <a:t>20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68A8B6F-23A8-4AA6-80ED-798D60BB2037}" type="slidenum">
              <a:rPr lang="en-US" altLang="zh-TW" sz="1300" smtClean="0"/>
              <a:pPr eaLnBrk="1" hangingPunct="1"/>
              <a:t>21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1583432-02CF-4F76-B27B-6ECEE35F3C50}" type="slidenum">
              <a:rPr lang="en-US" altLang="zh-TW" sz="1300" smtClean="0"/>
              <a:pPr eaLnBrk="1" hangingPunct="1"/>
              <a:t>22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F4B35B6-ABC2-43AE-ADA6-B806CA1FD874}" type="slidenum">
              <a:rPr lang="en-US" altLang="zh-TW" sz="1300" smtClean="0"/>
              <a:pPr eaLnBrk="1" hangingPunct="1"/>
              <a:t>23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C26FD3D-235B-4F6A-9786-863613FE95B6}" type="slidenum">
              <a:rPr lang="en-US" altLang="zh-TW" sz="1300" smtClean="0"/>
              <a:pPr eaLnBrk="1" hangingPunct="1"/>
              <a:t>24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7ED4599-9E1F-42EE-B86F-114CF1800862}" type="slidenum">
              <a:rPr lang="en-US" altLang="zh-TW" sz="1300" smtClean="0"/>
              <a:pPr eaLnBrk="1" hangingPunct="1"/>
              <a:t>25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F209B21-8B18-4D1C-BD3C-7E1FD800D7E5}" type="slidenum">
              <a:rPr lang="en-US" altLang="zh-TW" sz="1300" smtClean="0"/>
              <a:pPr eaLnBrk="1" hangingPunct="1"/>
              <a:t>26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3F46A72-881E-45C9-9656-7B8967E23011}" type="slidenum">
              <a:rPr lang="en-US" altLang="zh-TW" sz="1300" smtClean="0"/>
              <a:pPr eaLnBrk="1" hangingPunct="1"/>
              <a:t>27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DD5EDD6-8356-4C55-B527-45E79A00D175}" type="slidenum">
              <a:rPr lang="en-US" altLang="zh-TW" sz="1300" smtClean="0"/>
              <a:pPr eaLnBrk="1" hangingPunct="1"/>
              <a:t>28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F7DC07E-BA9C-4C6E-BA7D-CB4899DC9397}" type="slidenum">
              <a:rPr lang="en-US" altLang="zh-TW" sz="1300" smtClean="0"/>
              <a:pPr eaLnBrk="1" hangingPunct="1"/>
              <a:t>29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1021E6E-49AE-4208-953A-4EC6D1F40D9D}" type="slidenum">
              <a:rPr lang="en-US" altLang="zh-TW" sz="1300" smtClean="0"/>
              <a:pPr eaLnBrk="1" hangingPunct="1"/>
              <a:t>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DE58391-D5FF-4894-8186-E67C01C83517}" type="slidenum">
              <a:rPr lang="en-US" altLang="zh-TW" sz="1300" smtClean="0"/>
              <a:pPr eaLnBrk="1" hangingPunct="1"/>
              <a:t>30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6E03361-8E36-4DB5-BBE4-E53CC4794CDD}" type="slidenum">
              <a:rPr lang="en-US" altLang="zh-TW" sz="1300" smtClean="0"/>
              <a:pPr eaLnBrk="1" hangingPunct="1"/>
              <a:t>31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44AE5DF-AAF3-485F-A686-B940870F283D}" type="slidenum">
              <a:rPr lang="en-US" altLang="zh-TW" sz="1300" smtClean="0"/>
              <a:pPr eaLnBrk="1" hangingPunct="1"/>
              <a:t>32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B84A909-022B-4B34-95D4-E03FF8DEAB32}" type="slidenum">
              <a:rPr lang="en-US" altLang="zh-TW" sz="1300" smtClean="0"/>
              <a:pPr eaLnBrk="1" hangingPunct="1"/>
              <a:t>33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D379E8B-E0A0-4474-8FD8-2F06E8A59C58}" type="slidenum">
              <a:rPr lang="en-US" altLang="zh-TW" sz="1300" smtClean="0"/>
              <a:pPr eaLnBrk="1" hangingPunct="1"/>
              <a:t>34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027463E-9FF6-4614-8A48-A70A59C38612}" type="slidenum">
              <a:rPr lang="en-US" altLang="zh-TW" sz="1300" smtClean="0"/>
              <a:pPr eaLnBrk="1" hangingPunct="1"/>
              <a:t>35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C1ACF10-3306-419C-BB51-050E79531A6F}" type="slidenum">
              <a:rPr lang="en-US" altLang="zh-TW" sz="1300" smtClean="0"/>
              <a:pPr eaLnBrk="1" hangingPunct="1"/>
              <a:t>36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2D2B508-AB0C-43D9-9B79-FBB021CEDCBC}" type="slidenum">
              <a:rPr lang="en-US" altLang="zh-TW" sz="1300" smtClean="0"/>
              <a:pPr eaLnBrk="1" hangingPunct="1"/>
              <a:t>37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0D38146-BB6C-493F-B68B-268BB498FCB3}" type="slidenum">
              <a:rPr lang="en-US" altLang="zh-TW" sz="1300" smtClean="0"/>
              <a:pPr eaLnBrk="1" hangingPunct="1"/>
              <a:t>38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68EA1C1-8FEE-4612-A1A2-91E3C68CBF47}" type="slidenum">
              <a:rPr lang="en-US" altLang="zh-TW" sz="1300" smtClean="0"/>
              <a:pPr eaLnBrk="1" hangingPunct="1"/>
              <a:t>39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1DBE775-FAD3-4C53-A2B2-7E21B3BADE32}" type="slidenum">
              <a:rPr lang="en-US" altLang="zh-TW" sz="1300" smtClean="0"/>
              <a:pPr eaLnBrk="1" hangingPunct="1"/>
              <a:t>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BD57536-903B-4578-B624-1506D1987A3E}" type="slidenum">
              <a:rPr lang="en-US" altLang="zh-TW" sz="1300" smtClean="0"/>
              <a:pPr eaLnBrk="1" hangingPunct="1"/>
              <a:t>40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871C024-67A5-4FBD-970D-12D7381972FC}" type="slidenum">
              <a:rPr lang="en-US" altLang="zh-TW" sz="1300" smtClean="0"/>
              <a:pPr eaLnBrk="1" hangingPunct="1"/>
              <a:t>41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567047A-AF7D-464F-B50B-57D4F11C067C}" type="slidenum">
              <a:rPr lang="en-US" altLang="zh-TW" sz="1300" smtClean="0"/>
              <a:pPr eaLnBrk="1" hangingPunct="1"/>
              <a:t>42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64B87EA-9A40-44E5-ADE0-72E994AF327A}" type="slidenum">
              <a:rPr lang="en-US" altLang="zh-TW" sz="1300" smtClean="0"/>
              <a:pPr eaLnBrk="1" hangingPunct="1"/>
              <a:t>43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4136528-6837-403B-BB9B-106B894815D8}" type="slidenum">
              <a:rPr lang="en-US" altLang="zh-TW" sz="1300" smtClean="0"/>
              <a:pPr eaLnBrk="1" hangingPunct="1"/>
              <a:t>44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7DE8F4C-1931-465E-89BC-356B1BF92E02}" type="slidenum">
              <a:rPr lang="en-US" altLang="zh-TW" sz="1300" smtClean="0"/>
              <a:pPr eaLnBrk="1" hangingPunct="1"/>
              <a:t>45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F244CF4-D0F2-4480-A2A9-59463701D470}" type="slidenum">
              <a:rPr lang="en-US" altLang="zh-TW" sz="1300" smtClean="0"/>
              <a:pPr eaLnBrk="1" hangingPunct="1"/>
              <a:t>46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24D807D-940C-4EC6-B98F-D48645DC3B4A}" type="slidenum">
              <a:rPr lang="en-US" altLang="zh-TW" sz="1300" smtClean="0"/>
              <a:pPr eaLnBrk="1" hangingPunct="1"/>
              <a:t>47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858E166-AD0A-4CCE-A5AE-F4C01D89CA8A}" type="slidenum">
              <a:rPr lang="en-US" altLang="zh-TW" sz="1300" smtClean="0"/>
              <a:pPr eaLnBrk="1" hangingPunct="1"/>
              <a:t>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AD7808F-6465-4E37-9A2A-77DB0120B37A}" type="slidenum">
              <a:rPr lang="en-US" altLang="zh-TW" sz="1300" smtClean="0"/>
              <a:pPr eaLnBrk="1" hangingPunct="1"/>
              <a:t>6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13DF65-5FBF-4B11-8714-5C38A56AEC42}" type="slidenum">
              <a:rPr lang="en-US" altLang="zh-TW" sz="1300" smtClean="0"/>
              <a:pPr eaLnBrk="1" hangingPunct="1"/>
              <a:t>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8EC9A30-601C-4EF3-9AB9-5D099C006ABB}" type="slidenum">
              <a:rPr lang="en-US" altLang="zh-TW" sz="1300" smtClean="0"/>
              <a:pPr eaLnBrk="1" hangingPunct="1"/>
              <a:t>8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38541D9-1728-4402-A2E5-9AB20A5DB437}" type="slidenum">
              <a:rPr lang="en-US" altLang="zh-TW" sz="1300" smtClean="0"/>
              <a:pPr eaLnBrk="1" hangingPunct="1"/>
              <a:t>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 userDrawn="1"/>
        </p:nvSpPr>
        <p:spPr bwMode="auto">
          <a:xfrm>
            <a:off x="684213" y="765175"/>
            <a:ext cx="7775575" cy="2447925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5175"/>
            <a:ext cx="7772400" cy="24034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5923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FDC4E-616C-4524-8151-AC48A00B32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8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88518-9D8C-4E42-BC95-C37029CD8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12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505E-43DA-473B-B908-457A77FE2D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400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023BA-BAB9-423F-B809-D44BCED14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98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2171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52875"/>
            <a:ext cx="4038600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A2810-3E22-438C-A504-FA1CF24B40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15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AB4A4-71AB-446B-9632-3C33767BE7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16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044FF-7990-4D4C-BA8B-07392562BD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01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DFB0B-8FF8-4480-9238-B7105E59A2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0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DFF0A-E01D-4B93-BAEB-5F90C04B38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9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7247A-70F4-4426-8F00-936A7F9219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06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2D1A0-92CE-4553-8C09-B0B94C8D4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2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B4C7-290F-4F56-9A5A-BCB9EB8D2E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3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AE914-F7CC-4012-B5A2-948AAD472F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04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C029707-193A-44E1-8CE3-B412F7B99F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7" name="AutoShape 7"/>
          <p:cNvSpPr>
            <a:spLocks noChangeArrowheads="1"/>
          </p:cNvSpPr>
          <p:nvPr userDrawn="1"/>
        </p:nvSpPr>
        <p:spPr bwMode="auto">
          <a:xfrm>
            <a:off x="611188" y="404813"/>
            <a:ext cx="7921625" cy="863600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anliyu@cc.ee.n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sci.hiroshima-u.ac.jp/~m-mat/MT/em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81063"/>
            <a:ext cx="7772400" cy="21875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Simple GA Operators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2663825"/>
          </a:xfrm>
        </p:spPr>
        <p:txBody>
          <a:bodyPr/>
          <a:lstStyle/>
          <a:p>
            <a:pPr eaLnBrk="1" hangingPunct="1"/>
            <a:r>
              <a:rPr lang="en-US" altLang="zh-TW" smtClean="0"/>
              <a:t>Tian-Li Yu</a:t>
            </a:r>
          </a:p>
          <a:p>
            <a:pPr eaLnBrk="1" hangingPunct="1"/>
            <a:r>
              <a:rPr lang="en-US" altLang="zh-TW" u="sng" smtClean="0">
                <a:solidFill>
                  <a:srgbClr val="0000FF"/>
                </a:solidFill>
                <a:hlinkClick r:id="rId3"/>
              </a:rPr>
              <a:t>tianliyu@cc.ee.ntu.edu.tw</a:t>
            </a:r>
            <a:endParaRPr lang="en-US" altLang="zh-TW" u="sng" smtClean="0">
              <a:solidFill>
                <a:srgbClr val="0000FF"/>
              </a:solidFill>
            </a:endParaRPr>
          </a:p>
          <a:p>
            <a:pPr eaLnBrk="1" hangingPunct="1"/>
            <a:endParaRPr lang="en-US" altLang="zh-TW" u="sng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mtClean="0"/>
              <a:t>Department of Electrical Engineering</a:t>
            </a:r>
          </a:p>
          <a:p>
            <a:pPr eaLnBrk="1" hangingPunct="1"/>
            <a:r>
              <a:rPr lang="en-US" altLang="zh-TW" smtClean="0"/>
              <a:t>National Taiwan University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z="1600" b="1" smtClean="0"/>
              <a:t>Acknowledgment</a:t>
            </a:r>
          </a:p>
          <a:p>
            <a:pPr eaLnBrk="1" hangingPunct="1"/>
            <a:r>
              <a:rPr lang="en-US" altLang="zh-TW" sz="1600" smtClean="0"/>
              <a:t>David E. Goldberg’s slides for his GA course.</a:t>
            </a:r>
          </a:p>
          <a:p>
            <a:pPr eaLnBrk="1" hangingPunct="1"/>
            <a:r>
              <a:rPr lang="en-US" altLang="zh-TW" sz="1600" smtClean="0"/>
              <a:t>Ying-Ping Chen’s slides for his EC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Linear Scaling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altLang="zh-TW" smtClean="0"/>
              <a:t>Usually,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f'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=0.  </a:t>
            </a:r>
            <a:r>
              <a:rPr lang="en-US" altLang="zh-TW" smtClean="0">
                <a:cs typeface="Times New Roman" pitchFamily="18" charset="0"/>
              </a:rPr>
              <a:t>But no strong reason to do so.</a:t>
            </a:r>
          </a:p>
          <a:p>
            <a:r>
              <a:rPr lang="en-US" altLang="zh-TW" smtClean="0">
                <a:cs typeface="Times New Roman" pitchFamily="18" charset="0"/>
              </a:rPr>
              <a:t>Good to use when fitness values have physical meanings.</a:t>
            </a:r>
          </a:p>
          <a:p>
            <a:r>
              <a:rPr lang="en-US" altLang="zh-TW" smtClean="0">
                <a:cs typeface="Times New Roman" pitchFamily="18" charset="0"/>
              </a:rPr>
              <a:t>Otherwise, use rank-based selection.</a:t>
            </a:r>
            <a:endParaRPr lang="zh-TW" altLang="en-US" smtClean="0">
              <a:cs typeface="Times New Roman" pitchFamily="18" charset="0"/>
            </a:endParaRPr>
          </a:p>
          <a:p>
            <a:endParaRPr lang="zh-TW" altLang="en-US" smtClean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214688" y="3071813"/>
            <a:ext cx="3000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2213769" y="2713831"/>
            <a:ext cx="2000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3857625" y="2143125"/>
            <a:ext cx="1500188" cy="128587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000375" y="2141538"/>
            <a:ext cx="2571750" cy="158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00375" y="3429000"/>
            <a:ext cx="257175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 flipH="1" flipV="1">
            <a:off x="4359275" y="2786063"/>
            <a:ext cx="1998663" cy="158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 flipH="1" flipV="1">
            <a:off x="2858293" y="2786857"/>
            <a:ext cx="199866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47" name="文字方塊 22"/>
          <p:cNvSpPr txBox="1">
            <a:spLocks noChangeArrowheads="1"/>
          </p:cNvSpPr>
          <p:nvPr/>
        </p:nvSpPr>
        <p:spPr bwMode="auto">
          <a:xfrm>
            <a:off x="3571875" y="3786188"/>
            <a:ext cx="528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f'</a:t>
            </a:r>
            <a:r>
              <a:rPr lang="en-US" altLang="zh-TW" sz="1800" i="1" baseline="-25000">
                <a:latin typeface="Times New Roman" pitchFamily="18" charset="0"/>
                <a:cs typeface="Times New Roman" pitchFamily="18" charset="0"/>
              </a:rPr>
              <a:t>min</a:t>
            </a:r>
            <a:endParaRPr lang="zh-TW" altLang="en-US" sz="18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8" name="文字方塊 23"/>
          <p:cNvSpPr txBox="1">
            <a:spLocks noChangeArrowheads="1"/>
          </p:cNvSpPr>
          <p:nvPr/>
        </p:nvSpPr>
        <p:spPr bwMode="auto">
          <a:xfrm>
            <a:off x="5081588" y="3786188"/>
            <a:ext cx="55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f'</a:t>
            </a:r>
            <a:r>
              <a:rPr lang="en-US" altLang="zh-TW" sz="1800" i="1" baseline="-25000">
                <a:latin typeface="Times New Roman" pitchFamily="18" charset="0"/>
                <a:cs typeface="Times New Roman" pitchFamily="18" charset="0"/>
              </a:rPr>
              <a:t>max</a:t>
            </a:r>
            <a:endParaRPr lang="zh-TW" altLang="en-US" sz="18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9" name="文字方塊 24"/>
          <p:cNvSpPr txBox="1">
            <a:spLocks noChangeArrowheads="1"/>
          </p:cNvSpPr>
          <p:nvPr/>
        </p:nvSpPr>
        <p:spPr bwMode="auto">
          <a:xfrm>
            <a:off x="2428875" y="32019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i="1" baseline="-25000">
                <a:latin typeface="Times New Roman" pitchFamily="18" charset="0"/>
                <a:cs typeface="Times New Roman" pitchFamily="18" charset="0"/>
              </a:rPr>
              <a:t>min</a:t>
            </a:r>
            <a:endParaRPr lang="zh-TW" altLang="en-US" sz="18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0" name="文字方塊 25"/>
          <p:cNvSpPr txBox="1">
            <a:spLocks noChangeArrowheads="1"/>
          </p:cNvSpPr>
          <p:nvPr/>
        </p:nvSpPr>
        <p:spPr bwMode="auto">
          <a:xfrm>
            <a:off x="2438400" y="19161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i="1" baseline="-25000">
                <a:latin typeface="Times New Roman" pitchFamily="18" charset="0"/>
                <a:cs typeface="Times New Roman" pitchFamily="18" charset="0"/>
              </a:rPr>
              <a:t>max</a:t>
            </a:r>
            <a:endParaRPr lang="zh-TW" altLang="en-US" sz="1800" i="1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Ranking Selection</a:t>
            </a:r>
            <a:endParaRPr lang="zh-TW" altLang="en-US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186738" cy="4497388"/>
          </a:xfrm>
        </p:spPr>
        <p:txBody>
          <a:bodyPr/>
          <a:lstStyle/>
          <a:p>
            <a:r>
              <a:rPr lang="en-US" altLang="zh-TW" smtClean="0"/>
              <a:t>Median guy gets one copy, above-median guys get more, below fewer.</a:t>
            </a:r>
          </a:p>
          <a:p>
            <a:endParaRPr lang="en-US" altLang="zh-TW" smtClean="0"/>
          </a:p>
          <a:p>
            <a:r>
              <a:rPr lang="en-US" altLang="zh-TW" smtClean="0"/>
              <a:t>Perform a sort from best to worst.</a:t>
            </a:r>
          </a:p>
          <a:p>
            <a:endParaRPr lang="en-US" altLang="zh-TW" smtClean="0"/>
          </a:p>
          <a:p>
            <a:r>
              <a:rPr lang="en-US" altLang="zh-TW" smtClean="0"/>
              <a:t>Assign higher numbers of offspring to individuals with higher rank.</a:t>
            </a:r>
          </a:p>
          <a:p>
            <a:endParaRPr lang="en-US" altLang="zh-TW" smtClean="0"/>
          </a:p>
          <a:p>
            <a:r>
              <a:rPr lang="en-US" altLang="zh-TW" smtClean="0"/>
              <a:t>Get the same effective</a:t>
            </a:r>
          </a:p>
          <a:p>
            <a:pPr>
              <a:buFontTx/>
              <a:buNone/>
            </a:pPr>
            <a:r>
              <a:rPr lang="en-US" altLang="zh-TW" smtClean="0"/>
              <a:t>	performance with </a:t>
            </a:r>
          </a:p>
          <a:p>
            <a:pPr>
              <a:buFontTx/>
              <a:buNone/>
            </a:pPr>
            <a:r>
              <a:rPr lang="en-US" altLang="zh-TW" smtClean="0"/>
              <a:t>	tournament selection.</a:t>
            </a:r>
            <a:endParaRPr lang="zh-TW" alt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367213"/>
            <a:ext cx="31623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Truncation Selection</a:t>
            </a:r>
            <a:endParaRPr lang="zh-TW" altLang="en-US" smtClean="0"/>
          </a:p>
        </p:txBody>
      </p:sp>
      <p:sp>
        <p:nvSpPr>
          <p:cNvPr id="614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/>
              <a:t>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of population gets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/>
              <a:t> copies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Selection pressure: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Ratio of the best individual's selection probability to the average selection probability of all individuals.</a:t>
            </a:r>
            <a:endParaRPr lang="en-US" altLang="zh-TW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/>
              <a:t>Can think of this as nonlinear scaling.</a:t>
            </a:r>
            <a:endParaRPr lang="zh-TW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28875" y="2428875"/>
          <a:ext cx="1214438" cy="22194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4438"/>
              </a:tblGrid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err="1" smtClean="0"/>
                        <a:t>xxxxx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00B0F0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yyyyy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92D050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-----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chemeClr val="bg2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-----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chemeClr val="bg2"/>
                    </a:solidFill>
                  </a:tcPr>
                </a:tc>
              </a:tr>
              <a:tr h="365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-----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chemeClr val="bg2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-----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625" y="2428875"/>
          <a:ext cx="1214438" cy="22194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4438"/>
              </a:tblGrid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err="1" smtClean="0"/>
                        <a:t>xxxxx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00B0F0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xxxxx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00B0F0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err="1" smtClean="0"/>
                        <a:t>xxxxx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00B0F0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err="1" smtClean="0"/>
                        <a:t>yyyyy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92D050"/>
                    </a:solidFill>
                  </a:tcPr>
                </a:tc>
              </a:tr>
              <a:tr h="365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yyyyy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92D050"/>
                    </a:solidFill>
                  </a:tcPr>
                </a:tc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yyyyy</a:t>
                      </a:r>
                      <a:endParaRPr lang="zh-TW" altLang="en-US" sz="1800" b="0" dirty="0"/>
                    </a:p>
                  </a:txBody>
                  <a:tcPr marL="91439" marR="91439" marT="45707" marB="45707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3643313" y="2428875"/>
            <a:ext cx="1357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6200000" flipH="1">
            <a:off x="3571875" y="3214688"/>
            <a:ext cx="1500188" cy="1357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943100" y="2428875"/>
          <a:ext cx="485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304560" imgH="457200" progId="Equation.3">
                  <p:embed/>
                </p:oleObj>
              </mc:Choice>
              <mc:Fallback>
                <p:oleObj name="Equation" r:id="rId4" imgW="3045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428875"/>
                        <a:ext cx="4857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3643313" y="2786063"/>
            <a:ext cx="1357312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Mu-lambda Selection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Selection after generating offspring</a:t>
            </a:r>
          </a:p>
          <a:p>
            <a:r>
              <a:rPr lang="en-US" altLang="zh-TW" smtClean="0"/>
              <a:t>Two variations.</a:t>
            </a:r>
          </a:p>
          <a:p>
            <a:pPr lvl="1"/>
            <a:r>
              <a:rPr lang="en-US" altLang="zh-TW" smtClean="0"/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mtClean="0"/>
              <a:t>) : no elitism.</a:t>
            </a:r>
          </a:p>
          <a:p>
            <a:pPr lvl="1"/>
            <a:r>
              <a:rPr lang="en-US" altLang="zh-TW" smtClean="0"/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μ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mtClean="0"/>
              <a:t>) : elitism embedded.</a:t>
            </a:r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190625" y="4814888"/>
            <a:ext cx="571500" cy="6429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2188" y="4386263"/>
            <a:ext cx="571500" cy="1500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1762125" y="5135563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1" name="矩形 9"/>
          <p:cNvSpPr>
            <a:spLocks noChangeArrowheads="1"/>
          </p:cNvSpPr>
          <p:nvPr/>
        </p:nvSpPr>
        <p:spPr bwMode="auto">
          <a:xfrm>
            <a:off x="2143125" y="6000750"/>
            <a:ext cx="900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/>
              <a:t>(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2000"/>
              <a:t>,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000"/>
              <a:t>) </a:t>
            </a:r>
          </a:p>
          <a:p>
            <a:pPr algn="ctr"/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000"/>
              <a:t>=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 λ/ μ</a:t>
            </a:r>
            <a:endParaRPr lang="zh-TW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5262563" y="4814888"/>
            <a:ext cx="571500" cy="6429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μ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34125" y="4386263"/>
            <a:ext cx="571500" cy="1500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2" idx="3"/>
            <a:endCxn id="13" idx="1"/>
          </p:cNvCxnSpPr>
          <p:nvPr/>
        </p:nvCxnSpPr>
        <p:spPr>
          <a:xfrm>
            <a:off x="5834063" y="5135563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5" name="矩形 14"/>
          <p:cNvSpPr>
            <a:spLocks noChangeArrowheads="1"/>
          </p:cNvSpPr>
          <p:nvPr/>
        </p:nvSpPr>
        <p:spPr bwMode="auto">
          <a:xfrm>
            <a:off x="5857875" y="6000750"/>
            <a:ext cx="1476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/>
              <a:t>(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μ+λ</a:t>
            </a:r>
            <a:r>
              <a:rPr lang="en-US" altLang="zh-TW" sz="2000"/>
              <a:t>)</a:t>
            </a:r>
          </a:p>
          <a:p>
            <a:pPr algn="ctr"/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000"/>
              <a:t>=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λ+ μ</a:t>
            </a:r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/ μ</a:t>
            </a:r>
            <a:r>
              <a:rPr lang="en-US" altLang="zh-TW" sz="2000"/>
              <a:t> </a:t>
            </a:r>
            <a:endParaRPr lang="zh-TW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6334125" y="3743325"/>
            <a:ext cx="571500" cy="642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μ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05188" y="4814888"/>
            <a:ext cx="571500" cy="6429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μ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833688" y="4386263"/>
            <a:ext cx="571500" cy="428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2833688" y="5457825"/>
            <a:ext cx="571500" cy="428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77125" y="4814888"/>
            <a:ext cx="571500" cy="6429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μ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 rot="16200000" flipH="1">
            <a:off x="6655593" y="3993357"/>
            <a:ext cx="1071563" cy="571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6905625" y="5457825"/>
            <a:ext cx="571500" cy="428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03" name="矩形 26"/>
          <p:cNvSpPr>
            <a:spLocks noChangeArrowheads="1"/>
          </p:cNvSpPr>
          <p:nvPr/>
        </p:nvSpPr>
        <p:spPr bwMode="auto">
          <a:xfrm>
            <a:off x="976313" y="4314825"/>
            <a:ext cx="91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parent</a:t>
            </a:r>
            <a:endParaRPr lang="zh-TW" altLang="en-US" sz="2000"/>
          </a:p>
        </p:txBody>
      </p:sp>
      <p:sp>
        <p:nvSpPr>
          <p:cNvPr id="16404" name="矩形 27"/>
          <p:cNvSpPr>
            <a:spLocks noChangeArrowheads="1"/>
          </p:cNvSpPr>
          <p:nvPr/>
        </p:nvSpPr>
        <p:spPr bwMode="auto">
          <a:xfrm>
            <a:off x="2047875" y="3886200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offspring</a:t>
            </a:r>
            <a:endParaRPr lang="zh-TW" altLang="en-US" sz="2000"/>
          </a:p>
        </p:txBody>
      </p:sp>
      <p:sp>
        <p:nvSpPr>
          <p:cNvPr id="16405" name="矩形 28"/>
          <p:cNvSpPr>
            <a:spLocks noChangeArrowheads="1"/>
          </p:cNvSpPr>
          <p:nvPr/>
        </p:nvSpPr>
        <p:spPr bwMode="auto">
          <a:xfrm>
            <a:off x="3333750" y="4314825"/>
            <a:ext cx="123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next gen.</a:t>
            </a:r>
            <a:endParaRPr lang="zh-TW" altLang="en-US" sz="2000"/>
          </a:p>
        </p:txBody>
      </p:sp>
      <p:sp>
        <p:nvSpPr>
          <p:cNvPr id="16406" name="矩形 29"/>
          <p:cNvSpPr>
            <a:spLocks noChangeArrowheads="1"/>
          </p:cNvSpPr>
          <p:nvPr/>
        </p:nvSpPr>
        <p:spPr bwMode="auto">
          <a:xfrm>
            <a:off x="5119688" y="4314825"/>
            <a:ext cx="91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parent</a:t>
            </a:r>
            <a:endParaRPr lang="zh-TW" altLang="en-US" sz="2000"/>
          </a:p>
        </p:txBody>
      </p:sp>
      <p:sp>
        <p:nvSpPr>
          <p:cNvPr id="16407" name="矩形 30"/>
          <p:cNvSpPr>
            <a:spLocks noChangeArrowheads="1"/>
          </p:cNvSpPr>
          <p:nvPr/>
        </p:nvSpPr>
        <p:spPr bwMode="auto">
          <a:xfrm>
            <a:off x="5619750" y="3200400"/>
            <a:ext cx="217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parent + offspring</a:t>
            </a:r>
            <a:endParaRPr lang="zh-TW" altLang="en-US" sz="2000"/>
          </a:p>
        </p:txBody>
      </p:sp>
      <p:sp>
        <p:nvSpPr>
          <p:cNvPr id="16408" name="矩形 31"/>
          <p:cNvSpPr>
            <a:spLocks noChangeArrowheads="1"/>
          </p:cNvSpPr>
          <p:nvPr/>
        </p:nvSpPr>
        <p:spPr bwMode="auto">
          <a:xfrm>
            <a:off x="7405688" y="4314825"/>
            <a:ext cx="123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next gen.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Tournament  Selection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Rank-based</a:t>
            </a:r>
          </a:p>
          <a:p>
            <a:r>
              <a:rPr lang="en-US" altLang="zh-TW" smtClean="0"/>
              <a:t>With or without replacement</a:t>
            </a:r>
          </a:p>
          <a:p>
            <a:endParaRPr lang="en-US" altLang="zh-TW" smtClean="0"/>
          </a:p>
          <a:p>
            <a:r>
              <a:rPr lang="en-US" altLang="zh-TW" smtClean="0"/>
              <a:t>Tournament size: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(same symbol as selection pressure)</a:t>
            </a:r>
            <a:r>
              <a:rPr lang="en-US" altLang="zh-TW" smtClean="0"/>
              <a:t> or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tournament</a:t>
            </a:r>
          </a:p>
          <a:p>
            <a:endParaRPr lang="en-US" altLang="zh-TW" smtClean="0"/>
          </a:p>
          <a:p>
            <a:r>
              <a:rPr lang="en-US" altLang="zh-TW" smtClean="0"/>
              <a:t>Randomly pick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smtClean="0"/>
              <a:t> guys into a tournament. Select the best guy and put it into the mating pool.</a:t>
            </a:r>
          </a:p>
          <a:p>
            <a:endParaRPr lang="en-US" altLang="zh-TW" smtClean="0"/>
          </a:p>
          <a:p>
            <a:r>
              <a:rPr lang="en-US" altLang="zh-TW" smtClean="0"/>
              <a:t>Repeat until the mating pool is filled.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With or Without Replacement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w/o : less noisy, slightly difficult to program.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You’ll need to repeat the tournament exactly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TW" dirty="0" smtClean="0"/>
              <a:t>times to fill the mating pool.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best guy gets exactly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dirty="0" smtClean="0"/>
              <a:t> copies in the w/o version.</a:t>
            </a:r>
          </a:p>
          <a:p>
            <a:pPr lvl="1"/>
            <a:r>
              <a:rPr lang="en-US" altLang="zh-TW" dirty="0" smtClean="0"/>
              <a:t>Here “exactly” means when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dirty="0" smtClean="0"/>
              <a:t> divides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altLang="zh-TW" dirty="0" smtClean="0">
                <a:cs typeface="Times New Roman" pitchFamily="18" charset="0"/>
              </a:rPr>
              <a:t>Also, when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TW" dirty="0" smtClean="0">
                <a:cs typeface="Times New Roman" pitchFamily="18" charset="0"/>
              </a:rPr>
              <a:t>is an integer (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winner</a:t>
            </a:r>
            <a:r>
              <a:rPr lang="en-US" altLang="zh-TW" dirty="0" smtClean="0">
                <a:cs typeface="Times New Roman" pitchFamily="18" charset="0"/>
              </a:rPr>
              <a:t> = 1).</a:t>
            </a:r>
            <a:endParaRPr lang="zh-TW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Controlling Tournament Selection</a:t>
            </a:r>
            <a:endParaRPr lang="zh-TW" altLang="en-US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Probabilistic control: for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1&lt;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&lt;2</a:t>
            </a:r>
          </a:p>
          <a:p>
            <a:pPr lvl="1"/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2 (any larger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yields noisy results).</a:t>
            </a:r>
          </a:p>
          <a:p>
            <a:pPr lvl="1"/>
            <a:r>
              <a:rPr lang="en-US" altLang="zh-TW" dirty="0" smtClean="0"/>
              <a:t>Choose winner with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winner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between 0.5 and 1;</a:t>
            </a:r>
          </a:p>
          <a:p>
            <a:pPr lvl="1">
              <a:buFontTx/>
              <a:buNone/>
            </a:pPr>
            <a:r>
              <a:rPr lang="en-US" altLang="zh-TW" dirty="0" smtClean="0"/>
              <a:t>	Choose loser with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winner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Gives selection pressure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winner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between 1 and 2.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Tournament size control</a:t>
            </a:r>
          </a:p>
          <a:p>
            <a:pPr lvl="1"/>
            <a:r>
              <a:rPr lang="en-US" altLang="zh-TW" dirty="0" smtClean="0"/>
              <a:t>What is the effect of a tournament with more than </a:t>
            </a:r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400" i="1" baseline="-25000" dirty="0" err="1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participants?</a:t>
            </a:r>
          </a:p>
          <a:p>
            <a:pPr lvl="1"/>
            <a:r>
              <a:rPr lang="en-US" altLang="zh-TW" dirty="0" smtClean="0"/>
              <a:t>Best gets </a:t>
            </a:r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400" i="1" baseline="-25000" dirty="0" err="1" smtClean="0">
                <a:latin typeface="Times New Roman" pitchFamily="18" charset="0"/>
                <a:cs typeface="Times New Roman" pitchFamily="18" charset="0"/>
              </a:rPr>
              <a:t>tournament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copies on average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Efficiency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then why bother? Expensive evaluation.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GA calculations go up with string length and population size.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Some things can be done easily:</a:t>
            </a:r>
          </a:p>
          <a:p>
            <a:pPr lvl="1"/>
            <a:r>
              <a:rPr lang="en-US" altLang="zh-TW" dirty="0" smtClean="0"/>
              <a:t>Use more efficient GA operators when expected effect is the same.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 Comparison</a:t>
            </a:r>
            <a:endParaRPr lang="zh-TW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53817"/>
              </p:ext>
            </p:extLst>
          </p:nvPr>
        </p:nvGraphicFramePr>
        <p:xfrm>
          <a:off x="1071563" y="1643063"/>
          <a:ext cx="7072312" cy="38766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7437"/>
                <a:gridCol w="2571750"/>
                <a:gridCol w="2143125"/>
              </a:tblGrid>
              <a:tr h="370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Selection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Running Time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Not Noisy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</a:tr>
              <a:tr h="37090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Roulette</a:t>
                      </a:r>
                      <a:r>
                        <a:rPr lang="en-US" altLang="zh-TW" sz="1800" baseline="0" dirty="0" smtClean="0"/>
                        <a:t> wheel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or O(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TW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TW" altLang="en-US" sz="18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 marT="45727" marB="45727"/>
                </a:tc>
              </a:tr>
              <a:tr h="37090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SRS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or O(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TW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TW" altLang="en-US" sz="18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 marT="45727" marB="45727"/>
                </a:tc>
              </a:tr>
              <a:tr h="37090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SUS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u="non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u="non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TW" sz="1800" i="1" u="non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) or O(</a:t>
                      </a:r>
                      <a:r>
                        <a:rPr lang="en-US" altLang="zh-TW" sz="1800" i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TW" sz="1800" u="none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TW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 marT="45727" marB="45727"/>
                </a:tc>
              </a:tr>
              <a:tr h="37090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Truncation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or O(</a:t>
                      </a:r>
                      <a:r>
                        <a:rPr lang="en-US" altLang="zh-TW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TW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TW" altLang="en-US" sz="18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</a:txBody>
                  <a:tcPr marL="91439" marR="91439" marT="45727" marB="45727"/>
                </a:tc>
              </a:tr>
              <a:tr h="37090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Mu-lambda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or O(</a:t>
                      </a:r>
                      <a:r>
                        <a:rPr lang="en-US" altLang="zh-TW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TW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TW" altLang="en-US" sz="1800" baseline="30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</a:txBody>
                  <a:tcPr marL="91439" marR="91439" marT="45727" marB="45727"/>
                </a:tc>
              </a:tr>
              <a:tr h="37090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Ranking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TW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</a:txBody>
                  <a:tcPr marL="91439" marR="91439" marT="45727" marB="45727"/>
                </a:tc>
              </a:tr>
              <a:tr h="64018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Tournament w/ replacement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</a:txBody>
                  <a:tcPr marL="91439" marR="91439" marT="45727" marB="45727"/>
                </a:tc>
              </a:tr>
              <a:tr h="64018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Tournament w/o</a:t>
                      </a:r>
                      <a:r>
                        <a:rPr lang="en-US" altLang="zh-TW" sz="1800" baseline="0" dirty="0" smtClean="0"/>
                        <a:t> replacement</a:t>
                      </a:r>
                      <a:endParaRPr lang="zh-TW" altLang="en-US" sz="18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TW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</a:txBody>
                  <a:tcPr marL="91439" marR="91439" marT="45727" marB="45727"/>
                </a:tc>
              </a:tr>
            </a:tbl>
          </a:graphicData>
        </a:graphic>
      </p:graphicFrame>
      <p:sp>
        <p:nvSpPr>
          <p:cNvPr id="5" name="五角星形 4"/>
          <p:cNvSpPr/>
          <p:nvPr/>
        </p:nvSpPr>
        <p:spPr>
          <a:xfrm>
            <a:off x="6572250" y="2143125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6786563" y="2143125"/>
            <a:ext cx="214312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7000875" y="2143125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7215188" y="2143125"/>
            <a:ext cx="214312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7429500" y="2143125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6572250" y="2514600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6786563" y="2514600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7000875" y="2514600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7215188" y="2514600"/>
            <a:ext cx="214312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7429500" y="2514600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6572250" y="2871788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五角星形 15"/>
          <p:cNvSpPr/>
          <p:nvPr/>
        </p:nvSpPr>
        <p:spPr>
          <a:xfrm>
            <a:off x="6786563" y="2871788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五角星形 16"/>
          <p:cNvSpPr/>
          <p:nvPr/>
        </p:nvSpPr>
        <p:spPr>
          <a:xfrm>
            <a:off x="7000875" y="2871788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五角星形 17"/>
          <p:cNvSpPr/>
          <p:nvPr/>
        </p:nvSpPr>
        <p:spPr>
          <a:xfrm>
            <a:off x="7215188" y="2871788"/>
            <a:ext cx="214312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7429500" y="2871788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五角星形 19"/>
          <p:cNvSpPr/>
          <p:nvPr/>
        </p:nvSpPr>
        <p:spPr>
          <a:xfrm>
            <a:off x="6572250" y="3228975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6786563" y="3228975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000875" y="3228975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7215188" y="3228975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7429500" y="3228975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6572250" y="3948113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6786563" y="3948113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7000875" y="3948113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7215188" y="3948113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7429500" y="3948113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6572250" y="4505325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6786563" y="4505325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7000875" y="4505325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7215188" y="4505325"/>
            <a:ext cx="214312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7429500" y="4505325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6572250" y="5091113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6786563" y="5091113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7000875" y="5091113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五角星形 37"/>
          <p:cNvSpPr/>
          <p:nvPr/>
        </p:nvSpPr>
        <p:spPr>
          <a:xfrm>
            <a:off x="7215188" y="5091113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五角星形 38"/>
          <p:cNvSpPr/>
          <p:nvPr/>
        </p:nvSpPr>
        <p:spPr>
          <a:xfrm>
            <a:off x="7429500" y="5091113"/>
            <a:ext cx="214313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572250" y="3576638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6786563" y="3576638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五角星形 41"/>
          <p:cNvSpPr/>
          <p:nvPr/>
        </p:nvSpPr>
        <p:spPr>
          <a:xfrm>
            <a:off x="7000875" y="3576638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五角星形 42"/>
          <p:cNvSpPr/>
          <p:nvPr/>
        </p:nvSpPr>
        <p:spPr>
          <a:xfrm>
            <a:off x="7215188" y="3576638"/>
            <a:ext cx="214312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五角星形 43"/>
          <p:cNvSpPr/>
          <p:nvPr/>
        </p:nvSpPr>
        <p:spPr>
          <a:xfrm>
            <a:off x="7429500" y="3576638"/>
            <a:ext cx="214313" cy="2000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89" name="文字方塊 44"/>
          <p:cNvSpPr txBox="1">
            <a:spLocks noChangeArrowheads="1"/>
          </p:cNvSpPr>
          <p:nvPr/>
        </p:nvSpPr>
        <p:spPr bwMode="auto">
          <a:xfrm>
            <a:off x="2047875" y="5734050"/>
            <a:ext cx="495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*    When binary search is adopted.</a:t>
            </a:r>
          </a:p>
          <a:p>
            <a:pPr eaLnBrk="1" hangingPunct="1"/>
            <a:r>
              <a:rPr lang="en-US" altLang="zh-TW" dirty="0"/>
              <a:t>**   When SUS without sorting first.</a:t>
            </a:r>
          </a:p>
          <a:p>
            <a:pPr eaLnBrk="1" hangingPunct="1"/>
            <a:r>
              <a:rPr lang="en-US" altLang="zh-TW" dirty="0"/>
              <a:t>*** When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finding-median algorithms is adopted.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GA-npt-x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4238625"/>
            <a:ext cx="49069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Multi-point &amp; Uniform Crossover</a:t>
            </a:r>
            <a:endParaRPr lang="zh-TW" altLang="en-US" smtClean="0"/>
          </a:p>
        </p:txBody>
      </p:sp>
      <p:sp>
        <p:nvSpPr>
          <p:cNvPr id="5" name="弧形 4"/>
          <p:cNvSpPr/>
          <p:nvPr/>
        </p:nvSpPr>
        <p:spPr>
          <a:xfrm>
            <a:off x="5357813" y="1785938"/>
            <a:ext cx="785812" cy="785812"/>
          </a:xfrm>
          <a:prstGeom prst="arc">
            <a:avLst>
              <a:gd name="adj1" fmla="val 14774500"/>
              <a:gd name="adj2" fmla="val 1149216"/>
            </a:avLst>
          </a:prstGeom>
          <a:ln w="6350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5357813" y="1785938"/>
            <a:ext cx="785812" cy="785812"/>
          </a:xfrm>
          <a:prstGeom prst="arc">
            <a:avLst>
              <a:gd name="adj1" fmla="val 1250669"/>
              <a:gd name="adj2" fmla="val 14750841"/>
            </a:avLst>
          </a:prstGeom>
          <a:ln w="635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6215063" y="2643188"/>
            <a:ext cx="428625" cy="4286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535" name="內容版面配置區 13"/>
          <p:cNvSpPr>
            <a:spLocks noGrp="1"/>
          </p:cNvSpPr>
          <p:nvPr>
            <p:ph idx="1"/>
          </p:nvPr>
        </p:nvSpPr>
        <p:spPr>
          <a:xfrm>
            <a:off x="457200" y="1628775"/>
            <a:ext cx="3900488" cy="4497388"/>
          </a:xfrm>
        </p:spPr>
        <p:txBody>
          <a:bodyPr/>
          <a:lstStyle/>
          <a:p>
            <a:r>
              <a:rPr lang="en-US" altLang="zh-TW" smtClean="0"/>
              <a:t>Two-point crossover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TW" smtClean="0"/>
              <a:t>-point crossover</a:t>
            </a:r>
          </a:p>
          <a:p>
            <a:pPr lvl="1"/>
            <a:r>
              <a:rPr lang="en-US" altLang="zh-TW" smtClean="0"/>
              <a:t>Circular if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mtClean="0"/>
              <a:t> even</a:t>
            </a:r>
          </a:p>
          <a:p>
            <a:pPr lvl="1"/>
            <a:r>
              <a:rPr lang="en-US" altLang="zh-TW" smtClean="0"/>
              <a:t>Linear if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mtClean="0"/>
              <a:t> odd</a:t>
            </a:r>
          </a:p>
          <a:p>
            <a:endParaRPr lang="en-US" altLang="zh-TW" smtClean="0"/>
          </a:p>
        </p:txBody>
      </p:sp>
      <p:sp>
        <p:nvSpPr>
          <p:cNvPr id="15" name="弧形 14"/>
          <p:cNvSpPr/>
          <p:nvPr/>
        </p:nvSpPr>
        <p:spPr>
          <a:xfrm>
            <a:off x="6715125" y="1785938"/>
            <a:ext cx="785813" cy="785812"/>
          </a:xfrm>
          <a:prstGeom prst="arc">
            <a:avLst>
              <a:gd name="adj1" fmla="val 14774500"/>
              <a:gd name="adj2" fmla="val 1149216"/>
            </a:avLst>
          </a:prstGeom>
          <a:ln w="635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6715125" y="1785938"/>
            <a:ext cx="785813" cy="785812"/>
          </a:xfrm>
          <a:prstGeom prst="arc">
            <a:avLst>
              <a:gd name="adj1" fmla="val 1250669"/>
              <a:gd name="adj2" fmla="val 14750841"/>
            </a:avLst>
          </a:prstGeom>
          <a:ln w="635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5357813" y="3000375"/>
            <a:ext cx="785812" cy="785813"/>
          </a:xfrm>
          <a:prstGeom prst="arc">
            <a:avLst>
              <a:gd name="adj1" fmla="val 14774500"/>
              <a:gd name="adj2" fmla="val 1149216"/>
            </a:avLst>
          </a:prstGeom>
          <a:ln w="6350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>
            <a:off x="5357813" y="3000375"/>
            <a:ext cx="785812" cy="785813"/>
          </a:xfrm>
          <a:prstGeom prst="arc">
            <a:avLst>
              <a:gd name="adj1" fmla="val 1250669"/>
              <a:gd name="adj2" fmla="val 14750841"/>
            </a:avLst>
          </a:prstGeom>
          <a:ln w="635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715125" y="3000375"/>
            <a:ext cx="785813" cy="785813"/>
          </a:xfrm>
          <a:prstGeom prst="arc">
            <a:avLst>
              <a:gd name="adj1" fmla="val 14774500"/>
              <a:gd name="adj2" fmla="val 1149216"/>
            </a:avLst>
          </a:prstGeom>
          <a:ln w="635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6715125" y="3000375"/>
            <a:ext cx="785813" cy="785813"/>
          </a:xfrm>
          <a:prstGeom prst="arc">
            <a:avLst>
              <a:gd name="adj1" fmla="val 1250669"/>
              <a:gd name="adj2" fmla="val 14750841"/>
            </a:avLst>
          </a:prstGeom>
          <a:ln w="635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</a:p>
          <a:p>
            <a:r>
              <a:rPr lang="en-US" altLang="zh-TW" dirty="0" smtClean="0"/>
              <a:t>Selection</a:t>
            </a:r>
          </a:p>
          <a:p>
            <a:pPr lvl="1"/>
            <a:r>
              <a:rPr lang="en-US" altLang="zh-TW" dirty="0" smtClean="0"/>
              <a:t>Proportionate</a:t>
            </a:r>
          </a:p>
          <a:p>
            <a:pPr lvl="2"/>
            <a:r>
              <a:rPr lang="en-US" altLang="zh-TW" dirty="0" smtClean="0"/>
              <a:t>RW, SUS, SRS</a:t>
            </a:r>
          </a:p>
          <a:p>
            <a:pPr lvl="1"/>
            <a:r>
              <a:rPr lang="en-US" altLang="zh-TW" dirty="0" smtClean="0"/>
              <a:t>Rank-based</a:t>
            </a:r>
          </a:p>
          <a:p>
            <a:pPr lvl="2"/>
            <a:r>
              <a:rPr lang="en-US" altLang="zh-TW" dirty="0" smtClean="0"/>
              <a:t>Ranking, Truncation, Tournament, Mu-lambda</a:t>
            </a:r>
          </a:p>
          <a:p>
            <a:r>
              <a:rPr lang="en-US" altLang="zh-TW" dirty="0" smtClean="0"/>
              <a:t>Multi-point crossover</a:t>
            </a:r>
          </a:p>
          <a:p>
            <a:r>
              <a:rPr lang="en-US" altLang="zh-TW" dirty="0" smtClean="0"/>
              <a:t>Mutation clock</a:t>
            </a:r>
          </a:p>
          <a:p>
            <a:r>
              <a:rPr lang="en-US" altLang="zh-TW" dirty="0" smtClean="0"/>
              <a:t>Termination condition</a:t>
            </a:r>
          </a:p>
          <a:p>
            <a:r>
              <a:rPr lang="en-US" altLang="zh-TW" dirty="0" smtClean="0"/>
              <a:t>Implementation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Uniform Crossover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Every gene comes from dad with probability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/>
              <a:t>, from mom with probability (1-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/>
              <a:t>).</a:t>
            </a:r>
            <a:endParaRPr lang="zh-TW" altLang="en-US" smtClean="0"/>
          </a:p>
          <a:p>
            <a:endParaRPr lang="zh-TW" altLang="en-US" smtClean="0"/>
          </a:p>
        </p:txBody>
      </p:sp>
      <p:pic>
        <p:nvPicPr>
          <p:cNvPr id="23556" name="Picture 4" descr="GA-unif-x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81338"/>
            <a:ext cx="5616575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Positional/Distributional Bias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3471863" cy="4497388"/>
          </a:xfrm>
        </p:spPr>
        <p:txBody>
          <a:bodyPr/>
          <a:lstStyle/>
          <a:p>
            <a:r>
              <a:rPr lang="en-US" altLang="zh-TW" smtClean="0"/>
              <a:t>Positional</a:t>
            </a:r>
          </a:p>
          <a:p>
            <a:pPr lvl="1"/>
            <a:r>
              <a:rPr lang="en-US" altLang="zh-TW" smtClean="0"/>
              <a:t>The probability that two genes transfer together depends on their positions.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Distributional</a:t>
            </a:r>
          </a:p>
          <a:p>
            <a:pPr lvl="1"/>
            <a:r>
              <a:rPr lang="en-US" altLang="zh-TW" smtClean="0"/>
              <a:t>The probability distribution of the proportion of genes coming from one parent.</a:t>
            </a:r>
          </a:p>
        </p:txBody>
      </p:sp>
      <p:pic>
        <p:nvPicPr>
          <p:cNvPr id="24580" name="Picture 4" descr="fig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1643063"/>
            <a:ext cx="4897438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文字方塊 4"/>
          <p:cNvSpPr txBox="1">
            <a:spLocks noChangeArrowheads="1"/>
          </p:cNvSpPr>
          <p:nvPr/>
        </p:nvSpPr>
        <p:spPr bwMode="auto">
          <a:xfrm>
            <a:off x="7926388" y="6286500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14 bits</a:t>
            </a:r>
            <a:endParaRPr lang="zh-TW" altLang="en-US"/>
          </a:p>
        </p:txBody>
      </p:sp>
      <p:sp>
        <p:nvSpPr>
          <p:cNvPr id="24582" name="矩形 5"/>
          <p:cNvSpPr>
            <a:spLocks noChangeArrowheads="1"/>
          </p:cNvSpPr>
          <p:nvPr/>
        </p:nvSpPr>
        <p:spPr bwMode="auto">
          <a:xfrm>
            <a:off x="1714500" y="6429375"/>
            <a:ext cx="5357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200" dirty="0" err="1">
                <a:solidFill>
                  <a:srgbClr val="C00000"/>
                </a:solidFill>
              </a:rPr>
              <a:t>Eshelman</a:t>
            </a:r>
            <a:r>
              <a:rPr lang="en-US" altLang="zh-TW" sz="1200" dirty="0">
                <a:solidFill>
                  <a:srgbClr val="C00000"/>
                </a:solidFill>
              </a:rPr>
              <a:t>, </a:t>
            </a:r>
            <a:r>
              <a:rPr lang="en-US" altLang="zh-TW" sz="1200" dirty="0" err="1">
                <a:solidFill>
                  <a:srgbClr val="C00000"/>
                </a:solidFill>
              </a:rPr>
              <a:t>Caruana</a:t>
            </a:r>
            <a:r>
              <a:rPr lang="en-US" altLang="zh-TW" sz="1200" dirty="0">
                <a:solidFill>
                  <a:srgbClr val="C00000"/>
                </a:solidFill>
              </a:rPr>
              <a:t>, &amp; Schaffer (1989). Biases in the crossover landscape.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Mutation Clock</a:t>
            </a:r>
            <a:endParaRPr lang="zh-TW" altLang="en-US" smtClean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Waiting time is distributed geometrically.</a:t>
            </a:r>
          </a:p>
          <a:p>
            <a:endParaRPr lang="en-US" altLang="zh-TW" smtClean="0"/>
          </a:p>
          <a:p>
            <a:r>
              <a:rPr lang="en-US" altLang="zh-TW" smtClean="0"/>
              <a:t>Generate uniform random number, and calculate </a:t>
            </a:r>
            <a:r>
              <a:rPr lang="en-US" altLang="zh-TW" b="1" smtClean="0"/>
              <a:t>time </a:t>
            </a:r>
            <a:r>
              <a:rPr lang="en-US" altLang="zh-TW" smtClean="0"/>
              <a:t>to next mutation</a:t>
            </a:r>
            <a:r>
              <a:rPr lang="en-US" altLang="zh-TW" b="1" smtClean="0"/>
              <a:t>.</a:t>
            </a:r>
          </a:p>
          <a:p>
            <a:endParaRPr lang="en-US" altLang="zh-TW" b="1" smtClean="0"/>
          </a:p>
          <a:p>
            <a:r>
              <a:rPr lang="en-US" altLang="zh-TW" smtClean="0"/>
              <a:t>Go from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TW" i="1" smtClean="0"/>
              <a:t> </a:t>
            </a:r>
            <a:r>
              <a:rPr lang="en-US" altLang="zh-TW" smtClean="0"/>
              <a:t>random numbers per generation to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TW" i="1" smtClean="0"/>
              <a:t>.</a:t>
            </a:r>
          </a:p>
          <a:p>
            <a:endParaRPr lang="en-US" altLang="zh-TW" smtClean="0"/>
          </a:p>
          <a:p>
            <a:r>
              <a:rPr lang="en-US" altLang="zh-TW" smtClean="0"/>
              <a:t>Easy to do and worthwhile.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Mutation Clock: Theory</a:t>
            </a:r>
            <a:endParaRPr lang="zh-TW" altLang="en-US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Success on first mutation: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/>
              <a:t>Success on second mutation: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 –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/>
              <a:t>Success on third mutation: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 –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/>
              <a:t>Success on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30000" dirty="0" err="1" smtClean="0"/>
              <a:t>th</a:t>
            </a:r>
            <a:r>
              <a:rPr lang="en-US" altLang="zh-TW" i="1" dirty="0" smtClean="0"/>
              <a:t> mutation: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– 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dirty="0" smtClean="0"/>
              <a:t>Cumulative distribution: </a:t>
            </a:r>
            <a:r>
              <a:rPr lang="fr-FR" altLang="zh-TW" dirty="0" smtClean="0">
                <a:latin typeface="Times New Roman" pitchFamily="18" charset="0"/>
                <a:cs typeface="Times New Roman" pitchFamily="18" charset="0"/>
              </a:rPr>
              <a:t>Pr(</a:t>
            </a:r>
            <a:r>
              <a:rPr lang="fr-FR" altLang="zh-TW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altLang="zh-TW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fr-FR" altLang="zh-TW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TW" dirty="0" smtClean="0">
                <a:latin typeface="Times New Roman" pitchFamily="18" charset="0"/>
                <a:cs typeface="Times New Roman" pitchFamily="18" charset="0"/>
              </a:rPr>
              <a:t>)=1 - (1 – </a:t>
            </a:r>
            <a:r>
              <a:rPr lang="fr-FR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altLang="zh-TW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altLang="zh-TW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Mutation Clock: Calculation</a:t>
            </a:r>
            <a:endParaRPr lang="zh-TW" altLang="en-US" smtClean="0"/>
          </a:p>
        </p:txBody>
      </p:sp>
      <p:sp>
        <p:nvSpPr>
          <p:cNvPr id="71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Cumulative distribution is geometric.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Randomly generate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0&lt;Pr&lt;1</a:t>
            </a:r>
            <a:r>
              <a:rPr lang="en-US" altLang="zh-TW" smtClean="0"/>
              <a:t>.</a:t>
            </a:r>
          </a:p>
          <a:p>
            <a:r>
              <a:rPr lang="en-US" altLang="zh-TW" smtClean="0"/>
              <a:t>Calculate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/>
              <a:t>, and then mutate the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/>
              <a:t>-th gene.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919413" y="2308225"/>
          <a:ext cx="28670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1447560" imgH="241200" progId="Equation.3">
                  <p:embed/>
                </p:oleObj>
              </mc:Choice>
              <mc:Fallback>
                <p:oleObj name="Equation" r:id="rId4" imgW="14475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308225"/>
                        <a:ext cx="28670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143250" y="3071813"/>
          <a:ext cx="22129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117440" imgH="241200" progId="Equation.3">
                  <p:embed/>
                </p:oleObj>
              </mc:Choice>
              <mc:Fallback>
                <p:oleObj name="Equation" r:id="rId6" imgW="11174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071813"/>
                        <a:ext cx="22129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590800" y="3797300"/>
          <a:ext cx="3319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8" imgW="1676160" imgH="228600" progId="Equation.3">
                  <p:embed/>
                </p:oleObj>
              </mc:Choice>
              <mc:Fallback>
                <p:oleObj name="Equation" r:id="rId8" imgW="1676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97300"/>
                        <a:ext cx="33194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95650" y="4500563"/>
          <a:ext cx="20621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0" imgW="1041120" imgH="431640" progId="Equation.3">
                  <p:embed/>
                </p:oleObj>
              </mc:Choice>
              <mc:Fallback>
                <p:oleObj name="Equation" r:id="rId10" imgW="10411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4500563"/>
                        <a:ext cx="20621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Replacement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Elitism.</a:t>
            </a:r>
          </a:p>
          <a:p>
            <a:r>
              <a:rPr lang="en-US" altLang="zh-TW" smtClean="0"/>
              <a:t>Why throwing the best guy when we see it?</a:t>
            </a:r>
          </a:p>
          <a:p>
            <a:endParaRPr lang="en-US" altLang="zh-TW" smtClean="0"/>
          </a:p>
          <a:p>
            <a:r>
              <a:rPr lang="en-US" altLang="zh-TW" smtClean="0"/>
              <a:t>Mu-lambda replacement scheme.</a:t>
            </a:r>
          </a:p>
          <a:p>
            <a:pPr lvl="1"/>
            <a:r>
              <a:rPr lang="en-US" altLang="zh-TW" smtClean="0"/>
              <a:t>Side effect: increasing selection pressure.</a:t>
            </a:r>
          </a:p>
          <a:p>
            <a:endParaRPr lang="en-US" altLang="zh-TW" smtClean="0"/>
          </a:p>
          <a:p>
            <a:r>
              <a:rPr lang="en-US" altLang="zh-TW" smtClean="0"/>
              <a:t>A proportion of best parents, and a proportion of newly generated offspring.</a:t>
            </a:r>
          </a:p>
          <a:p>
            <a:endParaRPr lang="en-US" altLang="zh-TW" smtClean="0"/>
          </a:p>
          <a:p>
            <a:r>
              <a:rPr lang="en-US" altLang="zh-TW" smtClean="0"/>
              <a:t>Keeping a window of best individuals seen so far.</a:t>
            </a:r>
          </a:p>
          <a:p>
            <a:endParaRPr lang="zh-TW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Elitism or Not?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Pros: faster convergence, never losing the best 	guy during the run.</a:t>
            </a:r>
          </a:p>
          <a:p>
            <a:endParaRPr lang="en-US" altLang="zh-TW" smtClean="0"/>
          </a:p>
          <a:p>
            <a:r>
              <a:rPr lang="en-US" altLang="zh-TW" smtClean="0"/>
              <a:t>Cons: premature convergence.</a:t>
            </a:r>
          </a:p>
          <a:p>
            <a:endParaRPr lang="en-US" altLang="zh-TW" smtClean="0"/>
          </a:p>
          <a:p>
            <a:r>
              <a:rPr lang="en-US" altLang="zh-TW" smtClean="0"/>
              <a:t>According to experience, niching+elitism is a good combination.</a:t>
            </a:r>
          </a:p>
          <a:p>
            <a:endParaRPr lang="en-US" altLang="zh-TW" smtClean="0"/>
          </a:p>
          <a:p>
            <a:r>
              <a:rPr lang="en-US" altLang="zh-TW" smtClean="0"/>
              <a:t>We’ll talk about niching later.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Termination Conditions</a:t>
            </a:r>
            <a:endParaRPr lang="zh-TW" altLang="en-US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Time constraint.</a:t>
            </a:r>
          </a:p>
          <a:p>
            <a:r>
              <a:rPr lang="en-US" altLang="zh-TW" smtClean="0"/>
              <a:t>Stop when the solution is satisfactory.</a:t>
            </a:r>
          </a:p>
          <a:p>
            <a:r>
              <a:rPr lang="en-US" altLang="zh-TW" smtClean="0"/>
              <a:t>Stop when the population loses diversity.</a:t>
            </a:r>
          </a:p>
          <a:p>
            <a:endParaRPr lang="en-US" altLang="zh-TW" smtClean="0"/>
          </a:p>
          <a:p>
            <a:r>
              <a:rPr lang="en-US" altLang="zh-TW" smtClean="0"/>
              <a:t>Large population, fewer generations?</a:t>
            </a:r>
          </a:p>
          <a:p>
            <a:r>
              <a:rPr lang="en-US" altLang="zh-TW" smtClean="0"/>
              <a:t>Small population, longer run duration?</a:t>
            </a:r>
          </a:p>
          <a:p>
            <a:r>
              <a:rPr lang="en-US" altLang="zh-TW" smtClean="0"/>
              <a:t>Time continuation problem.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 number generator</a:t>
            </a:r>
          </a:p>
          <a:p>
            <a:r>
              <a:rPr lang="en-US" altLang="zh-TW" smtClean="0"/>
              <a:t>Class Chromosome</a:t>
            </a:r>
          </a:p>
          <a:p>
            <a:r>
              <a:rPr lang="en-US" altLang="zh-TW" smtClean="0"/>
              <a:t>Class GA</a:t>
            </a:r>
          </a:p>
          <a:p>
            <a:r>
              <a:rPr lang="en-US" altLang="zh-TW" smtClean="0"/>
              <a:t>GA operator implementation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06278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 Number Generator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Pseudo</a:t>
            </a:r>
          </a:p>
          <a:p>
            <a:r>
              <a:rPr lang="en-US" altLang="zh-TW" smtClean="0"/>
              <a:t>Consider a 1000-bit problem,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/>
              <a:t>=10000,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mtClean="0"/>
              <a:t>=100.</a:t>
            </a:r>
          </a:p>
          <a:p>
            <a:pPr lvl="1"/>
            <a:r>
              <a:rPr lang="en-US" altLang="zh-TW" smtClean="0"/>
              <a:t>Using uniform crossover </a:t>
            </a:r>
            <a:r>
              <a:rPr lang="en-US" altLang="zh-TW" smtClean="0">
                <a:sym typeface="Wingdings" pitchFamily="2" charset="2"/>
              </a:rPr>
              <a:t> at least 10</a:t>
            </a:r>
            <a:r>
              <a:rPr lang="en-US" altLang="zh-TW" baseline="30000" smtClean="0">
                <a:sym typeface="Wingdings" pitchFamily="2" charset="2"/>
              </a:rPr>
              <a:t>9</a:t>
            </a:r>
            <a:r>
              <a:rPr lang="en-US" altLang="zh-TW" smtClean="0">
                <a:sym typeface="Wingdings" pitchFamily="2" charset="2"/>
              </a:rPr>
              <a:t> random number procedure calls.</a:t>
            </a:r>
          </a:p>
          <a:p>
            <a:pPr lvl="1"/>
            <a:r>
              <a:rPr lang="en-US" altLang="zh-TW" smtClean="0">
                <a:sym typeface="Wingdings" pitchFamily="2" charset="2"/>
              </a:rPr>
              <a:t>For a 10000-bit problem, about 10</a:t>
            </a:r>
            <a:r>
              <a:rPr lang="en-US" altLang="zh-TW" baseline="30000" smtClean="0">
                <a:sym typeface="Wingdings" pitchFamily="2" charset="2"/>
              </a:rPr>
              <a:t>12</a:t>
            </a:r>
            <a:r>
              <a:rPr lang="en-US" altLang="zh-TW" smtClean="0">
                <a:sym typeface="Wingdings" pitchFamily="2" charset="2"/>
              </a:rPr>
              <a:t> calls.</a:t>
            </a:r>
          </a:p>
          <a:p>
            <a:endParaRPr lang="en-US" altLang="zh-TW" smtClean="0">
              <a:sym typeface="Wingdings" pitchFamily="2" charset="2"/>
            </a:endParaRPr>
          </a:p>
          <a:p>
            <a:r>
              <a:rPr lang="en-US" altLang="zh-TW" smtClean="0"/>
              <a:t>Mersenne Twister</a:t>
            </a:r>
          </a:p>
          <a:p>
            <a:pPr lvl="1"/>
            <a:r>
              <a:rPr lang="en-US" altLang="zh-TW" smtClean="0"/>
              <a:t>A very fast random number generator </a:t>
            </a:r>
            <a:br>
              <a:rPr lang="en-US" altLang="zh-TW" smtClean="0"/>
            </a:br>
            <a:r>
              <a:rPr lang="en-US" altLang="zh-TW" smtClean="0"/>
              <a:t>Of period 2</a:t>
            </a:r>
            <a:r>
              <a:rPr lang="en-US" altLang="zh-TW" baseline="30000" smtClean="0"/>
              <a:t>19937</a:t>
            </a:r>
            <a:r>
              <a:rPr lang="en-US" altLang="zh-TW" smtClean="0"/>
              <a:t>-1  (~10</a:t>
            </a:r>
            <a:r>
              <a:rPr lang="en-US" altLang="zh-TW" baseline="30000" smtClean="0"/>
              <a:t>6000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z="1600" smtClean="0">
                <a:hlinkClick r:id="rId3"/>
              </a:rPr>
              <a:t>http://www.math.sci.hiroshima-u.ac.jp/~m-mat/MT/emt.html</a:t>
            </a:r>
            <a:endParaRPr lang="en-US" altLang="zh-TW" sz="1600" smtClean="0"/>
          </a:p>
          <a:p>
            <a:pPr lvl="1"/>
            <a:endParaRPr lang="en-US" altLang="zh-TW" smtClean="0"/>
          </a:p>
          <a:p>
            <a:r>
              <a:rPr lang="en-US" altLang="zh-TW" smtClean="0"/>
              <a:t>The one comes with Matlab is fine, but the ones come with most PLs are NOT OK in general.</a:t>
            </a:r>
            <a:br>
              <a:rPr lang="en-US" altLang="zh-TW" smtClean="0"/>
            </a:br>
            <a:endParaRPr lang="en-US" altLang="zh-TW" smtClean="0"/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082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Initialization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Without prior knowledge, initialization with unbiased random.</a:t>
            </a:r>
          </a:p>
          <a:p>
            <a:endParaRPr lang="en-US" altLang="zh-TW" smtClean="0"/>
          </a:p>
          <a:p>
            <a:r>
              <a:rPr lang="en-US" altLang="zh-TW" smtClean="0"/>
              <a:t>If you know some specific pdf, use it to generate the initial population.</a:t>
            </a:r>
          </a:p>
          <a:p>
            <a:endParaRPr lang="en-US" altLang="zh-TW" smtClean="0"/>
          </a:p>
          <a:p>
            <a:r>
              <a:rPr lang="en-US" altLang="zh-TW" smtClean="0"/>
              <a:t>Or a portion of good individuals and a portion of random guesses.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mt19937ar.cpp</a:t>
            </a:r>
            <a:endParaRPr lang="zh-TW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void init_by_array (unsigned long init_key[], int key_length);</a:t>
            </a:r>
          </a:p>
          <a:p>
            <a:pPr lvl="1"/>
            <a:r>
              <a:rPr lang="en-US" altLang="zh-TW" smtClean="0"/>
              <a:t>A way to provide 623-dimensional equidistribution.</a:t>
            </a:r>
          </a:p>
          <a:p>
            <a:endParaRPr lang="en-US" altLang="zh-TW" smtClean="0"/>
          </a:p>
          <a:p>
            <a:r>
              <a:rPr lang="en-US" altLang="zh-TW" smtClean="0"/>
              <a:t>double genrand_real1 (void);     //[0,1]</a:t>
            </a:r>
          </a:p>
          <a:p>
            <a:r>
              <a:rPr lang="en-US" altLang="zh-TW" smtClean="0"/>
              <a:t>double genrand_real2 (void);     //[0,1)</a:t>
            </a:r>
          </a:p>
          <a:p>
            <a:r>
              <a:rPr lang="en-US" altLang="zh-TW" smtClean="0"/>
              <a:t>double genrand_real3 (void);     //(0,1)</a:t>
            </a:r>
          </a:p>
          <a:p>
            <a:r>
              <a:rPr lang="en-US" altLang="zh-TW" smtClean="0"/>
              <a:t>double genrand_res53 (void);     //[0,1)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78718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myrand.h</a:t>
            </a:r>
            <a:endParaRPr lang="zh-TW" altLang="en-US" smtClean="0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04938"/>
            <a:ext cx="59340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76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myrand.cpp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Initializer – 623 dimensional equidistribution.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[0,1)</a:t>
            </a:r>
            <a:endParaRPr lang="zh-TW" altLang="en-US" smtClean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290763"/>
            <a:ext cx="60579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57750"/>
            <a:ext cx="30194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25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myrand.cpp (contd.)</a:t>
            </a:r>
            <a:endParaRPr lang="zh-TW" altLang="en-US" b="1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[a,b)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Flip a coin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Integer from [a,b]</a:t>
            </a:r>
            <a:endParaRPr lang="zh-TW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43063"/>
            <a:ext cx="3800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143250"/>
            <a:ext cx="3286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4938713"/>
            <a:ext cx="5029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61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myrand.cpp (contd.)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/>
              <a:t>) algorithm to generate a random array</a:t>
            </a:r>
            <a:endParaRPr lang="zh-TW" alt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90775"/>
            <a:ext cx="58483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924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 Chromosome</a:t>
            </a:r>
            <a:endParaRPr lang="zh-TW" altLang="en-US" smtClean="0"/>
          </a:p>
        </p:txBody>
      </p:sp>
      <p:sp>
        <p:nvSpPr>
          <p:cNvPr id="12291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Member variables</a:t>
            </a:r>
          </a:p>
          <a:p>
            <a:endParaRPr lang="en-US" altLang="zh-TW" smtClean="0"/>
          </a:p>
          <a:p>
            <a:r>
              <a:rPr lang="en-US" altLang="zh-TW" smtClean="0"/>
              <a:t>Member functions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571625"/>
            <a:ext cx="22669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928938"/>
            <a:ext cx="3581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1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not Re-evaluate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the fitness that has been calculated.</a:t>
            </a:r>
            <a:endParaRPr lang="zh-TW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357438"/>
            <a:ext cx="41433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文字方塊 5"/>
          <p:cNvSpPr txBox="1">
            <a:spLocks noChangeArrowheads="1"/>
          </p:cNvSpPr>
          <p:nvPr/>
        </p:nvSpPr>
        <p:spPr bwMode="auto">
          <a:xfrm>
            <a:off x="6572250" y="5500688"/>
            <a:ext cx="221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For testing example</a:t>
            </a:r>
            <a:endParaRPr lang="zh-TW" altLang="en-US" sz="180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13317" idx="1"/>
          </p:cNvCxnSpPr>
          <p:nvPr/>
        </p:nvCxnSpPr>
        <p:spPr>
          <a:xfrm rot="10800000" flipV="1">
            <a:off x="4786313" y="5684838"/>
            <a:ext cx="1785937" cy="3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63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 GA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Member variables</a:t>
            </a:r>
            <a:endParaRPr lang="zh-TW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357438"/>
            <a:ext cx="71628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482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Initialization and oneRun</a:t>
            </a:r>
            <a:endParaRPr lang="zh-TW" altLang="en-US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Initialization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oneRun</a:t>
            </a:r>
            <a:endParaRPr lang="zh-TW" alt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643063"/>
            <a:ext cx="46672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群組 6"/>
          <p:cNvGrpSpPr>
            <a:grpSpLocks/>
          </p:cNvGrpSpPr>
          <p:nvPr/>
        </p:nvGrpSpPr>
        <p:grpSpPr bwMode="auto">
          <a:xfrm>
            <a:off x="3429000" y="4357688"/>
            <a:ext cx="3643313" cy="2409825"/>
            <a:chOff x="3428992" y="4357694"/>
            <a:chExt cx="3643338" cy="2409810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2" r="42110"/>
            <a:stretch>
              <a:fillRect/>
            </a:stretch>
          </p:blipFill>
          <p:spPr bwMode="auto">
            <a:xfrm>
              <a:off x="3428992" y="5786454"/>
              <a:ext cx="3214710" cy="9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34" b="67050"/>
            <a:stretch>
              <a:fillRect/>
            </a:stretch>
          </p:blipFill>
          <p:spPr bwMode="auto">
            <a:xfrm>
              <a:off x="3448081" y="4357694"/>
              <a:ext cx="3624249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1283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We use selectIndex instead of really duplicating chromosomes to save memory.</a:t>
            </a:r>
          </a:p>
          <a:p>
            <a:endParaRPr lang="en-US" altLang="zh-TW" smtClean="0"/>
          </a:p>
          <a:p>
            <a:r>
              <a:rPr lang="en-US" altLang="zh-TW" smtClean="0"/>
              <a:t>Roulette-wheel selection and tournament selection w/o replacement as examples.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581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about Selection</a:t>
            </a:r>
            <a:endParaRPr lang="zh-TW" altLang="en-US" smtClean="0"/>
          </a:p>
        </p:txBody>
      </p:sp>
      <p:sp>
        <p:nvSpPr>
          <p:cNvPr id="1031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2586038"/>
          </a:xfrm>
        </p:spPr>
        <p:txBody>
          <a:bodyPr/>
          <a:lstStyle/>
          <a:p>
            <a:r>
              <a:rPr lang="en-US" altLang="zh-TW" dirty="0" smtClean="0"/>
              <a:t>We’ve seen RW-selection, truncation selection.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Truncation </a:t>
            </a:r>
            <a:r>
              <a:rPr lang="en-US" altLang="zh-TW" dirty="0" smtClean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simple, easy to implement and analyze, but fitter guys do not get more copies.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RW-selection </a:t>
            </a:r>
            <a:r>
              <a:rPr lang="en-US" altLang="zh-TW" dirty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noisy and can be biased.</a:t>
            </a:r>
            <a:endParaRPr lang="zh-TW" altLang="en-US" dirty="0" smtClean="0"/>
          </a:p>
        </p:txBody>
      </p:sp>
      <p:graphicFrame>
        <p:nvGraphicFramePr>
          <p:cNvPr id="1026" name="圖表 3"/>
          <p:cNvGraphicFramePr>
            <a:graphicFrameLocks/>
          </p:cNvGraphicFramePr>
          <p:nvPr/>
        </p:nvGraphicFramePr>
        <p:xfrm>
          <a:off x="357188" y="4357688"/>
          <a:ext cx="164306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1639966" imgH="2139881" progId="Excel.Chart.8">
                  <p:embed/>
                </p:oleObj>
              </mc:Choice>
              <mc:Fallback>
                <p:oleObj r:id="rId4" imgW="1639966" imgH="2139881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357688"/>
                        <a:ext cx="1643062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圖表 4"/>
          <p:cNvGraphicFramePr>
            <a:graphicFrameLocks/>
          </p:cNvGraphicFramePr>
          <p:nvPr/>
        </p:nvGraphicFramePr>
        <p:xfrm>
          <a:off x="2214563" y="4357688"/>
          <a:ext cx="1643062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6" imgW="1646063" imgH="2072820" progId="Excel.Chart.8">
                  <p:embed/>
                </p:oleObj>
              </mc:Choice>
              <mc:Fallback>
                <p:oleObj r:id="rId6" imgW="1646063" imgH="2072820" progId="Excel.Chart.8">
                  <p:embed/>
                  <p:pic>
                    <p:nvPicPr>
                      <p:cNvPr id="0" name="圖表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357688"/>
                        <a:ext cx="1643062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圖表 5"/>
          <p:cNvGraphicFramePr>
            <a:graphicFrameLocks/>
          </p:cNvGraphicFramePr>
          <p:nvPr/>
        </p:nvGraphicFramePr>
        <p:xfrm>
          <a:off x="4929188" y="4429125"/>
          <a:ext cx="164306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8" imgW="1639966" imgH="2139881" progId="Excel.Chart.8">
                  <p:embed/>
                </p:oleObj>
              </mc:Choice>
              <mc:Fallback>
                <p:oleObj r:id="rId8" imgW="1639966" imgH="2139881" progId="Excel.Chart.8">
                  <p:embed/>
                  <p:pic>
                    <p:nvPicPr>
                      <p:cNvPr id="0" name="圖表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429125"/>
                        <a:ext cx="1643062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圖表 6"/>
          <p:cNvGraphicFramePr>
            <a:graphicFrameLocks/>
          </p:cNvGraphicFramePr>
          <p:nvPr/>
        </p:nvGraphicFramePr>
        <p:xfrm>
          <a:off x="6786563" y="4429125"/>
          <a:ext cx="16430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0" imgW="1646063" imgH="2066723" progId="Excel.Chart.8">
                  <p:embed/>
                </p:oleObj>
              </mc:Choice>
              <mc:Fallback>
                <p:oleObj r:id="rId10" imgW="1646063" imgH="2066723" progId="Excel.Chart.8">
                  <p:embed/>
                  <p:pic>
                    <p:nvPicPr>
                      <p:cNvPr id="0" name="圖表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4429125"/>
                        <a:ext cx="1643062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14563"/>
            <a:ext cx="59817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RW-Selection</a:t>
            </a:r>
            <a:endParaRPr lang="zh-TW" altLang="en-US" smtClean="0"/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3209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圖表 6"/>
          <p:cNvGraphicFramePr>
            <a:graphicFrameLocks/>
          </p:cNvGraphicFramePr>
          <p:nvPr/>
        </p:nvGraphicFramePr>
        <p:xfrm>
          <a:off x="6072188" y="4643438"/>
          <a:ext cx="20002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r:id="rId6" imgW="1999661" imgH="1889924" progId="Excel.Chart.8">
                  <p:embed/>
                </p:oleObj>
              </mc:Choice>
              <mc:Fallback>
                <p:oleObj r:id="rId6" imgW="1999661" imgH="1889924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643438"/>
                        <a:ext cx="2000250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直線圖說文字 2 7"/>
          <p:cNvSpPr/>
          <p:nvPr/>
        </p:nvSpPr>
        <p:spPr>
          <a:xfrm>
            <a:off x="7500938" y="4357688"/>
            <a:ext cx="1428750" cy="428625"/>
          </a:xfrm>
          <a:prstGeom prst="borderCallout2">
            <a:avLst>
              <a:gd name="adj1" fmla="val 45087"/>
              <a:gd name="adj2" fmla="val 1148"/>
              <a:gd name="adj3" fmla="val 52988"/>
              <a:gd name="adj4" fmla="val -21408"/>
              <a:gd name="adj5" fmla="val 101907"/>
              <a:gd name="adj6" fmla="val -3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totalFitness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4643438" y="6215063"/>
            <a:ext cx="1428750" cy="428625"/>
          </a:xfrm>
          <a:prstGeom prst="borderCallout2">
            <a:avLst>
              <a:gd name="adj1" fmla="val 24017"/>
              <a:gd name="adj2" fmla="val 100703"/>
              <a:gd name="adj3" fmla="val 21384"/>
              <a:gd name="adj4" fmla="val 120813"/>
              <a:gd name="adj5" fmla="val -6075"/>
              <a:gd name="adj6" fmla="val 134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pointer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2 9"/>
          <p:cNvSpPr/>
          <p:nvPr/>
        </p:nvSpPr>
        <p:spPr>
          <a:xfrm>
            <a:off x="4643438" y="5643563"/>
            <a:ext cx="1428750" cy="428625"/>
          </a:xfrm>
          <a:prstGeom prst="borderCallout2">
            <a:avLst>
              <a:gd name="adj1" fmla="val 24017"/>
              <a:gd name="adj2" fmla="val 100703"/>
              <a:gd name="adj3" fmla="val 45088"/>
              <a:gd name="adj4" fmla="val 111332"/>
              <a:gd name="adj5" fmla="val 49231"/>
              <a:gd name="adj6" fmla="val 118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partialSum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33" name="文字方塊 10"/>
          <p:cNvSpPr txBox="1">
            <a:spLocks noChangeArrowheads="1"/>
          </p:cNvSpPr>
          <p:nvPr/>
        </p:nvSpPr>
        <p:spPr bwMode="auto">
          <a:xfrm>
            <a:off x="6613525" y="5857875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bg1"/>
                </a:solidFill>
              </a:rPr>
              <a:t>index</a:t>
            </a:r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29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Tournament Selection w/o Replacement</a:t>
            </a:r>
            <a:endParaRPr lang="zh-TW" alt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b="4160"/>
          <a:stretch>
            <a:fillRect/>
          </a:stretch>
        </p:blipFill>
        <p:spPr bwMode="auto">
          <a:xfrm>
            <a:off x="285750" y="1643063"/>
            <a:ext cx="8472488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14313" y="1571625"/>
            <a:ext cx="8572500" cy="18573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413" name="文字方塊 5"/>
          <p:cNvSpPr txBox="1">
            <a:spLocks noChangeArrowheads="1"/>
          </p:cNvSpPr>
          <p:nvPr/>
        </p:nvSpPr>
        <p:spPr bwMode="auto">
          <a:xfrm>
            <a:off x="5484813" y="3571875"/>
            <a:ext cx="3587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C00000"/>
                </a:solidFill>
              </a:rPr>
              <a:t>Generate a random of size </a:t>
            </a:r>
          </a:p>
          <a:p>
            <a:pPr eaLnBrk="1" hangingPunct="1"/>
            <a:r>
              <a:rPr lang="en-US" altLang="zh-TW">
                <a:solidFill>
                  <a:srgbClr val="C00000"/>
                </a:solidFill>
              </a:rPr>
              <a:t>nNextGeneration from [0, nCurrent-1]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8556625" y="3206750"/>
            <a:ext cx="276225" cy="495300"/>
          </a:xfrm>
          <a:custGeom>
            <a:avLst/>
            <a:gdLst>
              <a:gd name="connsiteX0" fmla="*/ 33866 w 276577"/>
              <a:gd name="connsiteY0" fmla="*/ 496712 h 496712"/>
              <a:gd name="connsiteX1" fmla="*/ 270933 w 276577"/>
              <a:gd name="connsiteY1" fmla="*/ 270934 h 496712"/>
              <a:gd name="connsiteX2" fmla="*/ 0 w 276577"/>
              <a:gd name="connsiteY2" fmla="*/ 0 h 4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577" h="496712">
                <a:moveTo>
                  <a:pt x="33866" y="496712"/>
                </a:moveTo>
                <a:cubicBezTo>
                  <a:pt x="155221" y="425215"/>
                  <a:pt x="276577" y="353719"/>
                  <a:pt x="270933" y="270934"/>
                </a:cubicBezTo>
                <a:cubicBezTo>
                  <a:pt x="265289" y="188149"/>
                  <a:pt x="50800" y="35748"/>
                  <a:pt x="0" y="0"/>
                </a:cubicBezTo>
              </a:path>
            </a:pathLst>
          </a:custGeom>
          <a:ln w="190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8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Crossover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1800225"/>
          </a:xfrm>
        </p:spPr>
        <p:txBody>
          <a:bodyPr/>
          <a:lstStyle/>
          <a:p>
            <a:r>
              <a:rPr lang="en-US" altLang="zh-TW" smtClean="0"/>
              <a:t>Pair-wise</a:t>
            </a:r>
          </a:p>
          <a:p>
            <a:endParaRPr lang="en-US" altLang="zh-TW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/>
          <a:stretch>
            <a:fillRect/>
          </a:stretch>
        </p:blipFill>
        <p:spPr bwMode="auto">
          <a:xfrm>
            <a:off x="214313" y="4286250"/>
            <a:ext cx="4691062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r="4292"/>
          <a:stretch>
            <a:fillRect/>
          </a:stretch>
        </p:blipFill>
        <p:spPr bwMode="auto">
          <a:xfrm>
            <a:off x="5072063" y="2786063"/>
            <a:ext cx="3857625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228850"/>
            <a:ext cx="9001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文字方塊 6"/>
          <p:cNvSpPr txBox="1">
            <a:spLocks noChangeArrowheads="1"/>
          </p:cNvSpPr>
          <p:nvPr/>
        </p:nvSpPr>
        <p:spPr bwMode="auto">
          <a:xfrm>
            <a:off x="357188" y="37861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One-Point</a:t>
            </a:r>
            <a:endParaRPr lang="zh-TW" altLang="en-US" sz="1800"/>
          </a:p>
        </p:txBody>
      </p:sp>
      <p:sp>
        <p:nvSpPr>
          <p:cNvPr id="18440" name="文字方塊 7"/>
          <p:cNvSpPr txBox="1">
            <a:spLocks noChangeArrowheads="1"/>
          </p:cNvSpPr>
          <p:nvPr/>
        </p:nvSpPr>
        <p:spPr bwMode="auto">
          <a:xfrm>
            <a:off x="7866063" y="5143500"/>
            <a:ext cx="99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Uniform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470258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Mutation</a:t>
            </a:r>
            <a:endParaRPr lang="zh-TW" altLang="en-US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1300163"/>
          </a:xfrm>
        </p:spPr>
        <p:txBody>
          <a:bodyPr/>
          <a:lstStyle/>
          <a:p>
            <a:r>
              <a:rPr lang="en-US" altLang="zh-TW" smtClean="0"/>
              <a:t>Simple</a:t>
            </a:r>
          </a:p>
          <a:p>
            <a:pPr lvl="1"/>
            <a:r>
              <a:rPr lang="en-US" altLang="zh-TW" smtClean="0"/>
              <a:t>For every bit, flip a coin to decide mutation or not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TW" i="1" smtClean="0"/>
              <a:t> </a:t>
            </a:r>
            <a:r>
              <a:rPr lang="en-US" altLang="zh-TW" smtClean="0"/>
              <a:t>random calls per generation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714750"/>
            <a:ext cx="4781550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70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Mutation (contd.)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Mutation clock</a:t>
            </a:r>
          </a:p>
          <a:p>
            <a:pPr lvl="1"/>
            <a:r>
              <a:rPr lang="en-US" altLang="zh-TW" smtClean="0"/>
              <a:t>Generate uniform random number, and calculate </a:t>
            </a:r>
            <a:r>
              <a:rPr lang="en-US" altLang="zh-TW" b="1" smtClean="0"/>
              <a:t>time </a:t>
            </a:r>
            <a:r>
              <a:rPr lang="en-US" altLang="zh-TW" smtClean="0"/>
              <a:t>to next mutation</a:t>
            </a:r>
            <a:r>
              <a:rPr lang="en-US" altLang="zh-TW" b="1" smtClean="0"/>
              <a:t>.</a:t>
            </a:r>
          </a:p>
          <a:p>
            <a:pPr lvl="1"/>
            <a:r>
              <a:rPr lang="en-US" altLang="zh-TW" smtClean="0"/>
              <a:t>Go from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TW" i="1" smtClean="0"/>
              <a:t> </a:t>
            </a:r>
            <a:r>
              <a:rPr lang="en-US" altLang="zh-TW" smtClean="0"/>
              <a:t>random calls per generation to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zh-TW" i="1" smtClean="0"/>
              <a:t>.</a:t>
            </a:r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429000"/>
            <a:ext cx="6724650" cy="278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78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Termination Condition</a:t>
            </a:r>
            <a:endParaRPr lang="zh-TW" altLang="en-US" smtClean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500188"/>
            <a:ext cx="6359525" cy="4997450"/>
          </a:xfrm>
          <a:noFill/>
        </p:spPr>
      </p:pic>
    </p:spTree>
    <p:extLst>
      <p:ext uri="{BB962C8B-B14F-4D97-AF65-F5344CB8AC3E}">
        <p14:creationId xmlns:p14="http://schemas.microsoft.com/office/powerpoint/2010/main" val="351884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Finally, Do It!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457200" y="4143375"/>
            <a:ext cx="8229600" cy="2071688"/>
          </a:xfrm>
        </p:spPr>
        <p:txBody>
          <a:bodyPr/>
          <a:lstStyle/>
          <a:p>
            <a:r>
              <a:rPr lang="en-US" altLang="zh-TW" smtClean="0"/>
              <a:t>You should play with the code, understand the code, and finally be able to write your own GA!!</a:t>
            </a:r>
          </a:p>
          <a:p>
            <a:r>
              <a:rPr lang="en-US" altLang="zh-TW" smtClean="0"/>
              <a:t>sga-c++.tar.gz</a:t>
            </a:r>
          </a:p>
          <a:p>
            <a:r>
              <a:rPr lang="en-US" altLang="zh-TW" smtClean="0"/>
              <a:t>No guarantee to be bug-free (no one really can).</a:t>
            </a:r>
          </a:p>
          <a:p>
            <a:pPr lvl="1"/>
            <a:r>
              <a:rPr lang="en-US" altLang="zh-TW" smtClean="0"/>
              <a:t>Use it at your own risk.</a:t>
            </a:r>
          </a:p>
          <a:p>
            <a:pPr lvl="1"/>
            <a:r>
              <a:rPr lang="en-US" altLang="zh-TW" smtClean="0"/>
              <a:t>But please let me know if you find anything wrong.</a:t>
            </a:r>
          </a:p>
          <a:p>
            <a:endParaRPr lang="zh-TW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714500"/>
            <a:ext cx="3595687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39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What’s Next?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Let’s explore GA theorems.</a:t>
            </a:r>
          </a:p>
          <a:p>
            <a:pPr lvl="1"/>
            <a:r>
              <a:rPr lang="en-US" altLang="zh-TW" smtClean="0"/>
              <a:t>Schema theorem</a:t>
            </a:r>
          </a:p>
          <a:p>
            <a:pPr lvl="1"/>
            <a:r>
              <a:rPr lang="en-US" altLang="zh-TW" smtClean="0"/>
              <a:t>Takeover time</a:t>
            </a:r>
          </a:p>
          <a:p>
            <a:pPr lvl="1"/>
            <a:r>
              <a:rPr lang="en-US" altLang="zh-TW" smtClean="0"/>
              <a:t>Control map</a:t>
            </a:r>
          </a:p>
          <a:p>
            <a:pPr lvl="1"/>
            <a:r>
              <a:rPr lang="en-US" altLang="zh-TW" smtClean="0"/>
              <a:t>Problem difficulty</a:t>
            </a:r>
          </a:p>
          <a:p>
            <a:pPr lvl="1"/>
            <a:r>
              <a:rPr lang="en-US" altLang="zh-TW" smtClean="0"/>
              <a:t>BB hypothesis</a:t>
            </a:r>
          </a:p>
          <a:p>
            <a:pPr lvl="1"/>
            <a:r>
              <a:rPr lang="en-US" altLang="zh-TW" smtClean="0"/>
              <a:t>Time-to-convergence</a:t>
            </a:r>
          </a:p>
          <a:p>
            <a:pPr lvl="1"/>
            <a:r>
              <a:rPr lang="en-US" altLang="zh-TW" smtClean="0"/>
              <a:t>Population sizing</a:t>
            </a:r>
          </a:p>
          <a:p>
            <a:pPr lvl="1"/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3042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smtClean="0"/>
              <a:t>Stochastic Remainder Selection (SRS)</a:t>
            </a:r>
            <a:endParaRPr lang="zh-TW" altLang="en-US" smtClean="0"/>
          </a:p>
        </p:txBody>
      </p:sp>
      <p:sp>
        <p:nvSpPr>
          <p:cNvPr id="20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Calculate the expected number of copies for each individual.</a:t>
            </a:r>
          </a:p>
          <a:p>
            <a:r>
              <a:rPr lang="en-US" altLang="zh-TW" smtClean="0"/>
              <a:t>Each individual gets duplicated as many copies as the integer part of the expected value.</a:t>
            </a:r>
          </a:p>
          <a:p>
            <a:r>
              <a:rPr lang="en-US" altLang="zh-TW" smtClean="0"/>
              <a:t>The fractional remainder is treated as the probability of further duplication.</a:t>
            </a:r>
            <a:endParaRPr lang="zh-TW" altLang="en-US" smtClean="0"/>
          </a:p>
        </p:txBody>
      </p:sp>
      <p:graphicFrame>
        <p:nvGraphicFramePr>
          <p:cNvPr id="2050" name="內容版面配置區 10"/>
          <p:cNvGraphicFramePr>
            <a:graphicFrameLocks noChangeAspect="1"/>
          </p:cNvGraphicFramePr>
          <p:nvPr/>
        </p:nvGraphicFramePr>
        <p:xfrm>
          <a:off x="857250" y="4357688"/>
          <a:ext cx="10525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685800" imgH="558720" progId="Equation.3">
                  <p:embed/>
                </p:oleObj>
              </mc:Choice>
              <mc:Fallback>
                <p:oleObj name="Equation" r:id="rId4" imgW="685800" imgH="558720" progId="Equation.3">
                  <p:embed/>
                  <p:pic>
                    <p:nvPicPr>
                      <p:cNvPr id="0" name="內容版面配置區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57688"/>
                        <a:ext cx="10525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2519363" y="4578350"/>
          <a:ext cx="28241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方程式" r:id="rId6" imgW="1841400" imgH="228600" progId="Equation.3">
                  <p:embed/>
                </p:oleObj>
              </mc:Choice>
              <mc:Fallback>
                <p:oleObj name="方程式" r:id="rId6" imgW="1841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578350"/>
                        <a:ext cx="28241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285750" y="5572125"/>
          <a:ext cx="8712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4647960" imgH="228600" progId="Equation.3">
                  <p:embed/>
                </p:oleObj>
              </mc:Choice>
              <mc:Fallback>
                <p:oleObj name="Equation" r:id="rId8" imgW="4647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572125"/>
                        <a:ext cx="8712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5911850" y="4357688"/>
          <a:ext cx="16970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0" imgW="1104840" imgH="558720" progId="Equation.3">
                  <p:embed/>
                </p:oleObj>
              </mc:Choice>
              <mc:Fallback>
                <p:oleObj name="Equation" r:id="rId10" imgW="110484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357688"/>
                        <a:ext cx="16970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SRS (contd.)</a:t>
            </a:r>
            <a:endParaRPr lang="zh-TW" altLang="en-US" smtClean="0"/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/>
        </p:nvGraphicFramePr>
        <p:xfrm>
          <a:off x="785813" y="1857375"/>
          <a:ext cx="10001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571320" imgH="939600" progId="Equation.3">
                  <p:embed/>
                </p:oleObj>
              </mc:Choice>
              <mc:Fallback>
                <p:oleObj name="Equation" r:id="rId4" imgW="57132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857375"/>
                        <a:ext cx="10001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098675" y="1857375"/>
          <a:ext cx="1089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6" imgW="622080" imgH="939600" progId="Equation.3">
                  <p:embed/>
                </p:oleObj>
              </mc:Choice>
              <mc:Fallback>
                <p:oleObj name="Equation" r:id="rId6" imgW="62208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857375"/>
                        <a:ext cx="10890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71875" y="1857375"/>
          <a:ext cx="1089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8" imgW="622080" imgH="939600" progId="Equation.3">
                  <p:embed/>
                </p:oleObj>
              </mc:Choice>
              <mc:Fallback>
                <p:oleObj name="Equation" r:id="rId8" imgW="6220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857375"/>
                        <a:ext cx="10890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圓角矩形 6"/>
          <p:cNvSpPr/>
          <p:nvPr/>
        </p:nvSpPr>
        <p:spPr>
          <a:xfrm>
            <a:off x="928688" y="4214813"/>
            <a:ext cx="1000125" cy="2857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x1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28688" y="4714875"/>
            <a:ext cx="1000125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x2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8688" y="5214938"/>
            <a:ext cx="1000125" cy="285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x3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28688" y="5715000"/>
            <a:ext cx="1000125" cy="285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7" idx="3"/>
            <a:endCxn id="18" idx="1"/>
          </p:cNvCxnSpPr>
          <p:nvPr/>
        </p:nvCxnSpPr>
        <p:spPr>
          <a:xfrm>
            <a:off x="1928813" y="4357688"/>
            <a:ext cx="1071562" cy="158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3"/>
            <a:endCxn id="19" idx="1"/>
          </p:cNvCxnSpPr>
          <p:nvPr/>
        </p:nvCxnSpPr>
        <p:spPr>
          <a:xfrm flipV="1">
            <a:off x="1928813" y="4857750"/>
            <a:ext cx="1071562" cy="10001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0" idx="3"/>
            <a:endCxn id="20" idx="1"/>
          </p:cNvCxnSpPr>
          <p:nvPr/>
        </p:nvCxnSpPr>
        <p:spPr>
          <a:xfrm flipV="1">
            <a:off x="1928813" y="5357813"/>
            <a:ext cx="1071562" cy="5000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3000375" y="4214813"/>
            <a:ext cx="1000125" cy="2857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x1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3000375" y="4714875"/>
            <a:ext cx="1000125" cy="285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x4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3000375" y="5214938"/>
            <a:ext cx="1000125" cy="285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x4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4214813" y="1857375"/>
            <a:ext cx="2857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3" name="直線單箭頭接點 22"/>
          <p:cNvCxnSpPr>
            <a:stCxn id="21" idx="2"/>
            <a:endCxn id="3092" idx="0"/>
          </p:cNvCxnSpPr>
          <p:nvPr/>
        </p:nvCxnSpPr>
        <p:spPr>
          <a:xfrm rot="10800000" flipV="1">
            <a:off x="2465388" y="2071688"/>
            <a:ext cx="1749425" cy="200025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文字方塊 23"/>
          <p:cNvSpPr txBox="1">
            <a:spLocks noChangeArrowheads="1"/>
          </p:cNvSpPr>
          <p:nvPr/>
        </p:nvSpPr>
        <p:spPr bwMode="auto">
          <a:xfrm>
            <a:off x="2071688" y="4071938"/>
            <a:ext cx="788987" cy="3381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copy</a:t>
            </a:r>
            <a:endParaRPr lang="zh-TW" altLang="en-US"/>
          </a:p>
        </p:txBody>
      </p:sp>
      <p:sp>
        <p:nvSpPr>
          <p:cNvPr id="3093" name="文字方塊 24"/>
          <p:cNvSpPr txBox="1">
            <a:spLocks noChangeArrowheads="1"/>
          </p:cNvSpPr>
          <p:nvPr/>
        </p:nvSpPr>
        <p:spPr bwMode="auto">
          <a:xfrm>
            <a:off x="2000250" y="5286375"/>
            <a:ext cx="947738" cy="33813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 copies</a:t>
            </a:r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214813" y="3071813"/>
            <a:ext cx="2857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7" name="直線單箭頭接點 26"/>
          <p:cNvCxnSpPr>
            <a:stCxn id="26" idx="2"/>
            <a:endCxn id="3093" idx="0"/>
          </p:cNvCxnSpPr>
          <p:nvPr/>
        </p:nvCxnSpPr>
        <p:spPr>
          <a:xfrm rot="10800000" flipV="1">
            <a:off x="2473325" y="3286125"/>
            <a:ext cx="1741488" cy="200025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000375" y="5715000"/>
            <a:ext cx="1000125" cy="2857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4143375" y="58578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8" name="文字方塊 34"/>
          <p:cNvSpPr txBox="1">
            <a:spLocks noChangeArrowheads="1"/>
          </p:cNvSpPr>
          <p:nvPr/>
        </p:nvSpPr>
        <p:spPr bwMode="auto">
          <a:xfrm>
            <a:off x="4357688" y="5429250"/>
            <a:ext cx="1209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Decided by</a:t>
            </a:r>
            <a:endParaRPr lang="zh-TW" alt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005513" y="1857375"/>
          <a:ext cx="10668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0" imgW="609480" imgH="939600" progId="Equation.3">
                  <p:embed/>
                </p:oleObj>
              </mc:Choice>
              <mc:Fallback>
                <p:oleObj name="Equation" r:id="rId10" imgW="6094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1857375"/>
                        <a:ext cx="10668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圖表 4"/>
          <p:cNvGraphicFramePr>
            <a:graphicFrameLocks/>
          </p:cNvGraphicFramePr>
          <p:nvPr/>
        </p:nvGraphicFramePr>
        <p:xfrm>
          <a:off x="5786438" y="4286250"/>
          <a:ext cx="16430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12" imgW="1646063" imgH="2072820" progId="Excel.Chart.8">
                  <p:embed/>
                </p:oleObj>
              </mc:Choice>
              <mc:Fallback>
                <p:oleObj r:id="rId12" imgW="1646063" imgH="2072820" progId="Excel.Chart.8">
                  <p:embed/>
                  <p:pic>
                    <p:nvPicPr>
                      <p:cNvPr id="0" name="圖表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4286250"/>
                        <a:ext cx="1643062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文字方塊 39"/>
          <p:cNvSpPr txBox="1">
            <a:spLocks noChangeArrowheads="1"/>
          </p:cNvSpPr>
          <p:nvPr/>
        </p:nvSpPr>
        <p:spPr bwMode="auto">
          <a:xfrm>
            <a:off x="6643688" y="5000625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x1</a:t>
            </a:r>
            <a:endParaRPr lang="zh-TW" altLang="en-US"/>
          </a:p>
        </p:txBody>
      </p:sp>
      <p:sp>
        <p:nvSpPr>
          <p:cNvPr id="3100" name="文字方塊 40"/>
          <p:cNvSpPr txBox="1">
            <a:spLocks noChangeArrowheads="1"/>
          </p:cNvSpPr>
          <p:nvPr/>
        </p:nvSpPr>
        <p:spPr bwMode="auto">
          <a:xfrm>
            <a:off x="6643688" y="5643563"/>
            <a:ext cx="40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x2</a:t>
            </a:r>
            <a:endParaRPr lang="zh-TW" altLang="en-US"/>
          </a:p>
        </p:txBody>
      </p:sp>
      <p:sp>
        <p:nvSpPr>
          <p:cNvPr id="3101" name="文字方塊 41"/>
          <p:cNvSpPr txBox="1">
            <a:spLocks noChangeArrowheads="1"/>
          </p:cNvSpPr>
          <p:nvPr/>
        </p:nvSpPr>
        <p:spPr bwMode="auto">
          <a:xfrm>
            <a:off x="6072188" y="5214938"/>
            <a:ext cx="40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x3</a:t>
            </a:r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>
            <a:off x="6429375" y="3643313"/>
            <a:ext cx="428625" cy="5715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Stochastic Universal Selection (SUS)</a:t>
            </a:r>
            <a:endParaRPr lang="zh-TW" altLang="en-US" smtClean="0"/>
          </a:p>
        </p:txBody>
      </p:sp>
      <p:sp>
        <p:nvSpPr>
          <p:cNvPr id="41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 individuals in the order of their fitness values.</a:t>
            </a:r>
          </a:p>
          <a:p>
            <a:r>
              <a:rPr lang="en-US" altLang="zh-TW" smtClean="0"/>
              <a:t>Create a roulette wheel.</a:t>
            </a:r>
          </a:p>
          <a:p>
            <a:r>
              <a:rPr lang="en-US" altLang="zh-TW" smtClean="0"/>
              <a:t>Select the first individual at random                , where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mtClean="0"/>
              <a:t> is the total fitness and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/>
              <a:t> is the population size.</a:t>
            </a:r>
          </a:p>
          <a:p>
            <a:r>
              <a:rPr lang="en-US" altLang="zh-TW" smtClean="0"/>
              <a:t>Then select individuals at             , where </a:t>
            </a:r>
          </a:p>
          <a:p>
            <a:pPr>
              <a:buFontTx/>
              <a:buNone/>
            </a:pPr>
            <a:r>
              <a:rPr lang="en-US" altLang="zh-TW" smtClean="0"/>
              <a:t>                      .</a:t>
            </a:r>
            <a:endParaRPr lang="zh-TW" alt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653213" y="2682875"/>
          <a:ext cx="14049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622080" imgH="393480" progId="Equation.3">
                  <p:embed/>
                </p:oleObj>
              </mc:Choice>
              <mc:Fallback>
                <p:oleObj name="Equation" r:id="rId4" imgW="6220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2682875"/>
                        <a:ext cx="14049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5014913" y="3825875"/>
          <a:ext cx="11461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507960" imgH="393480" progId="Equation.3">
                  <p:embed/>
                </p:oleObj>
              </mc:Choice>
              <mc:Fallback>
                <p:oleObj name="Equation" r:id="rId6" imgW="507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825875"/>
                        <a:ext cx="11461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971550" y="4500563"/>
          <a:ext cx="19494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8" imgW="863280" imgH="203040" progId="Equation.3">
                  <p:embed/>
                </p:oleObj>
              </mc:Choice>
              <mc:Fallback>
                <p:oleObj name="Equation" r:id="rId8" imgW="863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0563"/>
                        <a:ext cx="19494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SUS (contd.)</a:t>
            </a:r>
            <a:endParaRPr lang="zh-TW" altLang="en-US" smtClean="0"/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/>
        </p:nvGraphicFramePr>
        <p:xfrm>
          <a:off x="1500188" y="1857375"/>
          <a:ext cx="10001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4" imgW="571320" imgH="939600" progId="Equation.3">
                  <p:embed/>
                </p:oleObj>
              </mc:Choice>
              <mc:Fallback>
                <p:oleObj name="Equation" r:id="rId4" imgW="57132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57375"/>
                        <a:ext cx="10001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圓角矩形 6"/>
          <p:cNvSpPr/>
          <p:nvPr/>
        </p:nvSpPr>
        <p:spPr>
          <a:xfrm>
            <a:off x="928688" y="4214813"/>
            <a:ext cx="1000125" cy="2857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x1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28688" y="4714875"/>
            <a:ext cx="1000125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x2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8688" y="5214938"/>
            <a:ext cx="1000125" cy="285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x3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28688" y="5715000"/>
            <a:ext cx="1000125" cy="285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x4</a:t>
            </a:r>
            <a:endParaRPr lang="zh-TW" altLang="en-US" dirty="0"/>
          </a:p>
        </p:txBody>
      </p:sp>
      <p:graphicFrame>
        <p:nvGraphicFramePr>
          <p:cNvPr id="5123" name="圖表 4"/>
          <p:cNvGraphicFramePr>
            <a:graphicFrameLocks/>
          </p:cNvGraphicFramePr>
          <p:nvPr/>
        </p:nvGraphicFramePr>
        <p:xfrm>
          <a:off x="2643188" y="4000500"/>
          <a:ext cx="16430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r:id="rId6" imgW="1639966" imgH="2072820" progId="Excel.Chart.8">
                  <p:embed/>
                </p:oleObj>
              </mc:Choice>
              <mc:Fallback>
                <p:oleObj r:id="rId6" imgW="1639966" imgH="2072820" progId="Excel.Chart.8">
                  <p:embed/>
                  <p:pic>
                    <p:nvPicPr>
                      <p:cNvPr id="0" name="圖表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000500"/>
                        <a:ext cx="1643062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/>
          </p:cNvGraphicFramePr>
          <p:nvPr/>
        </p:nvGraphicFramePr>
        <p:xfrm>
          <a:off x="4857750" y="4000500"/>
          <a:ext cx="16430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r:id="rId8" imgW="1639966" imgH="2072820" progId="Excel.Chart.8">
                  <p:embed/>
                </p:oleObj>
              </mc:Choice>
              <mc:Fallback>
                <p:oleObj r:id="rId8" imgW="1639966" imgH="2072820" progId="Excel.Char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000500"/>
                        <a:ext cx="16430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線接點 35"/>
          <p:cNvCxnSpPr/>
          <p:nvPr/>
        </p:nvCxnSpPr>
        <p:spPr>
          <a:xfrm flipV="1">
            <a:off x="4929188" y="4643438"/>
            <a:ext cx="1428750" cy="12858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6200000" flipH="1">
            <a:off x="4929188" y="4572000"/>
            <a:ext cx="1428750" cy="12858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形 40"/>
          <p:cNvSpPr/>
          <p:nvPr/>
        </p:nvSpPr>
        <p:spPr>
          <a:xfrm>
            <a:off x="5000625" y="4429125"/>
            <a:ext cx="1357313" cy="1214438"/>
          </a:xfrm>
          <a:prstGeom prst="arc">
            <a:avLst>
              <a:gd name="adj1" fmla="val 16200000"/>
              <a:gd name="adj2" fmla="val 1998333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33" name="文字方塊 43"/>
          <p:cNvSpPr txBox="1">
            <a:spLocks noChangeArrowheads="1"/>
          </p:cNvSpPr>
          <p:nvPr/>
        </p:nvSpPr>
        <p:spPr bwMode="auto">
          <a:xfrm>
            <a:off x="5643563" y="4090988"/>
            <a:ext cx="1649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C00000"/>
                </a:solidFill>
              </a:rPr>
              <a:t>Random 0~40/4</a:t>
            </a:r>
            <a:endParaRPr lang="zh-TW" altLang="en-US">
              <a:solidFill>
                <a:srgbClr val="C00000"/>
              </a:solidFill>
            </a:endParaRPr>
          </a:p>
        </p:txBody>
      </p:sp>
      <p:cxnSp>
        <p:nvCxnSpPr>
          <p:cNvPr id="46" name="直線接點 45"/>
          <p:cNvCxnSpPr/>
          <p:nvPr/>
        </p:nvCxnSpPr>
        <p:spPr>
          <a:xfrm rot="5400000" flipH="1" flipV="1">
            <a:off x="5572125" y="4465638"/>
            <a:ext cx="214313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7572375" y="4214813"/>
            <a:ext cx="1000125" cy="285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x4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7572375" y="4714875"/>
            <a:ext cx="1000125" cy="285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x4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7572375" y="5214938"/>
            <a:ext cx="1000125" cy="2857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x1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7572375" y="5715000"/>
            <a:ext cx="1000125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x2</a:t>
            </a:r>
            <a:endParaRPr lang="zh-TW" altLang="en-US" dirty="0"/>
          </a:p>
        </p:txBody>
      </p:sp>
      <p:sp>
        <p:nvSpPr>
          <p:cNvPr id="5139" name="文字方塊 18"/>
          <p:cNvSpPr txBox="1">
            <a:spLocks noChangeArrowheads="1"/>
          </p:cNvSpPr>
          <p:nvPr/>
        </p:nvSpPr>
        <p:spPr bwMode="auto">
          <a:xfrm>
            <a:off x="5643563" y="44291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5140" name="文字方塊 19"/>
          <p:cNvSpPr txBox="1">
            <a:spLocks noChangeArrowheads="1"/>
          </p:cNvSpPr>
          <p:nvPr/>
        </p:nvSpPr>
        <p:spPr bwMode="auto">
          <a:xfrm>
            <a:off x="5643563" y="58769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19</a:t>
            </a:r>
            <a:endParaRPr lang="zh-TW" altLang="en-US"/>
          </a:p>
        </p:txBody>
      </p:sp>
      <p:sp>
        <p:nvSpPr>
          <p:cNvPr id="5141" name="文字方塊 20"/>
          <p:cNvSpPr txBox="1">
            <a:spLocks noChangeArrowheads="1"/>
          </p:cNvSpPr>
          <p:nvPr/>
        </p:nvSpPr>
        <p:spPr bwMode="auto">
          <a:xfrm>
            <a:off x="5302250" y="58769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20</a:t>
            </a:r>
            <a:endParaRPr lang="zh-TW" altLang="en-US"/>
          </a:p>
        </p:txBody>
      </p:sp>
      <p:sp>
        <p:nvSpPr>
          <p:cNvPr id="5142" name="文字方塊 21"/>
          <p:cNvSpPr txBox="1">
            <a:spLocks noChangeArrowheads="1"/>
          </p:cNvSpPr>
          <p:nvPr/>
        </p:nvSpPr>
        <p:spPr bwMode="auto">
          <a:xfrm>
            <a:off x="4659313" y="50006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31</a:t>
            </a:r>
            <a:endParaRPr lang="zh-TW" altLang="en-US"/>
          </a:p>
        </p:txBody>
      </p:sp>
      <p:sp>
        <p:nvSpPr>
          <p:cNvPr id="5143" name="文字方塊 22"/>
          <p:cNvSpPr txBox="1">
            <a:spLocks noChangeArrowheads="1"/>
          </p:cNvSpPr>
          <p:nvPr/>
        </p:nvSpPr>
        <p:spPr bwMode="auto">
          <a:xfrm>
            <a:off x="4643438" y="471487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32</a:t>
            </a:r>
            <a:endParaRPr lang="zh-TW" altLang="en-US"/>
          </a:p>
        </p:txBody>
      </p:sp>
      <p:sp>
        <p:nvSpPr>
          <p:cNvPr id="5144" name="文字方塊 23"/>
          <p:cNvSpPr txBox="1">
            <a:spLocks noChangeArrowheads="1"/>
          </p:cNvSpPr>
          <p:nvPr/>
        </p:nvSpPr>
        <p:spPr bwMode="auto">
          <a:xfrm>
            <a:off x="4786313" y="4500563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35</a:t>
            </a:r>
            <a:endParaRPr lang="zh-TW" altLang="en-US"/>
          </a:p>
        </p:txBody>
      </p:sp>
      <p:sp>
        <p:nvSpPr>
          <p:cNvPr id="5145" name="文字方塊 24"/>
          <p:cNvSpPr txBox="1">
            <a:spLocks noChangeArrowheads="1"/>
          </p:cNvSpPr>
          <p:nvPr/>
        </p:nvSpPr>
        <p:spPr bwMode="auto">
          <a:xfrm>
            <a:off x="5000625" y="43767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36</a:t>
            </a:r>
            <a:endParaRPr lang="zh-TW" altLang="en-US"/>
          </a:p>
        </p:txBody>
      </p:sp>
      <p:sp>
        <p:nvSpPr>
          <p:cNvPr id="5146" name="文字方塊 25"/>
          <p:cNvSpPr txBox="1">
            <a:spLocks noChangeArrowheads="1"/>
          </p:cNvSpPr>
          <p:nvPr/>
        </p:nvSpPr>
        <p:spPr bwMode="auto">
          <a:xfrm>
            <a:off x="5302250" y="42862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39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Fitness Scaling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SUS and SRS are much less noisy than RW-selection.</a:t>
            </a:r>
          </a:p>
          <a:p>
            <a:r>
              <a:rPr lang="en-US" altLang="zh-TW" smtClean="0"/>
              <a:t>How about bias?</a:t>
            </a:r>
          </a:p>
          <a:p>
            <a:endParaRPr lang="en-US" altLang="zh-TW" smtClean="0"/>
          </a:p>
          <a:p>
            <a:r>
              <a:rPr lang="en-US" altLang="zh-TW" smtClean="0"/>
              <a:t>What if we have a fitness function ranged from 100000 to 100010?</a:t>
            </a:r>
          </a:p>
          <a:p>
            <a:endParaRPr lang="en-US" altLang="zh-TW" smtClean="0"/>
          </a:p>
          <a:p>
            <a:r>
              <a:rPr lang="en-US" altLang="zh-TW" smtClean="0"/>
              <a:t>What about negative fitness values? </a:t>
            </a:r>
          </a:p>
          <a:p>
            <a:endParaRPr lang="en-US" altLang="zh-TW" smtClean="0"/>
          </a:p>
          <a:p>
            <a:r>
              <a:rPr lang="en-US" altLang="zh-TW" smtClean="0"/>
              <a:t>Linear scaling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f’=af+b</a:t>
            </a:r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68"/>
  <p:tag name="DEFAULTHEIGHT" val="366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1440</Words>
  <Application>Microsoft Office PowerPoint</Application>
  <PresentationFormat>如螢幕大小 (4:3)</PresentationFormat>
  <Paragraphs>434</Paragraphs>
  <Slides>47</Slides>
  <Notes>47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1_Default Design</vt:lpstr>
      <vt:lpstr>Microsoft Excel 圖表</vt:lpstr>
      <vt:lpstr>Equation</vt:lpstr>
      <vt:lpstr>方程式</vt:lpstr>
      <vt:lpstr>Simple GA Operators</vt:lpstr>
      <vt:lpstr>Agenda</vt:lpstr>
      <vt:lpstr>Initialization</vt:lpstr>
      <vt:lpstr>More about Selection</vt:lpstr>
      <vt:lpstr>Stochastic Remainder Selection (SRS)</vt:lpstr>
      <vt:lpstr>SRS (contd.)</vt:lpstr>
      <vt:lpstr>Stochastic Universal Selection (SUS)</vt:lpstr>
      <vt:lpstr>SUS (contd.)</vt:lpstr>
      <vt:lpstr>Fitness Scaling</vt:lpstr>
      <vt:lpstr>Linear Scaling</vt:lpstr>
      <vt:lpstr>Ranking Selection</vt:lpstr>
      <vt:lpstr>Truncation Selection</vt:lpstr>
      <vt:lpstr>Mu-lambda Selection</vt:lpstr>
      <vt:lpstr>Tournament  Selection</vt:lpstr>
      <vt:lpstr>With or Without Replacement</vt:lpstr>
      <vt:lpstr>Controlling Tournament Selection</vt:lpstr>
      <vt:lpstr>Efficiency</vt:lpstr>
      <vt:lpstr>Selection Comparison</vt:lpstr>
      <vt:lpstr>Multi-point &amp; Uniform Crossover</vt:lpstr>
      <vt:lpstr>Uniform Crossover</vt:lpstr>
      <vt:lpstr>Positional/Distributional Bias</vt:lpstr>
      <vt:lpstr>Mutation Clock</vt:lpstr>
      <vt:lpstr>Mutation Clock: Theory</vt:lpstr>
      <vt:lpstr>Mutation Clock: Calculation</vt:lpstr>
      <vt:lpstr>Replacement</vt:lpstr>
      <vt:lpstr>Elitism or Not?</vt:lpstr>
      <vt:lpstr>Termination Conditions</vt:lpstr>
      <vt:lpstr>Implementation</vt:lpstr>
      <vt:lpstr>Random Number Generator</vt:lpstr>
      <vt:lpstr>mt19937ar.cpp</vt:lpstr>
      <vt:lpstr>myrand.h</vt:lpstr>
      <vt:lpstr>myrand.cpp</vt:lpstr>
      <vt:lpstr>myrand.cpp (contd.)</vt:lpstr>
      <vt:lpstr>myrand.cpp (contd.)</vt:lpstr>
      <vt:lpstr>Class Chromosome</vt:lpstr>
      <vt:lpstr>Do not Re-evaluate</vt:lpstr>
      <vt:lpstr>Class GA</vt:lpstr>
      <vt:lpstr>Initialization and oneRun</vt:lpstr>
      <vt:lpstr>Selection</vt:lpstr>
      <vt:lpstr>RW-Selection</vt:lpstr>
      <vt:lpstr>Tournament Selection w/o Replacement</vt:lpstr>
      <vt:lpstr>Crossover</vt:lpstr>
      <vt:lpstr>Mutation</vt:lpstr>
      <vt:lpstr>Mutation (contd.)</vt:lpstr>
      <vt:lpstr>Termination Condition</vt:lpstr>
      <vt:lpstr>Finally, Do It!</vt:lpstr>
      <vt:lpstr>What’s Next?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Linkage Learning, Overlapping Building Blocks, and Systematic Strategy for Scalable Recombination</dc:title>
  <dc:creator>user</dc:creator>
  <cp:lastModifiedBy>tianliyu</cp:lastModifiedBy>
  <cp:revision>454</cp:revision>
  <dcterms:created xsi:type="dcterms:W3CDTF">2005-06-21T15:18:05Z</dcterms:created>
  <dcterms:modified xsi:type="dcterms:W3CDTF">2011-09-20T05:57:39Z</dcterms:modified>
</cp:coreProperties>
</file>