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1"/>
  </p:notesMasterIdLst>
  <p:handoutMasterIdLst>
    <p:handoutMasterId r:id="rId82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309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310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5" r:id="rId30"/>
    <p:sldId id="306" r:id="rId31"/>
    <p:sldId id="307" r:id="rId32"/>
    <p:sldId id="311" r:id="rId33"/>
    <p:sldId id="308" r:id="rId34"/>
    <p:sldId id="312" r:id="rId35"/>
    <p:sldId id="313" r:id="rId36"/>
    <p:sldId id="314" r:id="rId37"/>
    <p:sldId id="315" r:id="rId38"/>
    <p:sldId id="322" r:id="rId39"/>
    <p:sldId id="319" r:id="rId40"/>
    <p:sldId id="316" r:id="rId41"/>
    <p:sldId id="321" r:id="rId42"/>
    <p:sldId id="320" r:id="rId43"/>
    <p:sldId id="324" r:id="rId44"/>
    <p:sldId id="325" r:id="rId45"/>
    <p:sldId id="326" r:id="rId46"/>
    <p:sldId id="327" r:id="rId47"/>
    <p:sldId id="329" r:id="rId48"/>
    <p:sldId id="361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9" r:id="rId58"/>
    <p:sldId id="338" r:id="rId59"/>
    <p:sldId id="340" r:id="rId60"/>
    <p:sldId id="342" r:id="rId61"/>
    <p:sldId id="341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</p:sldIdLst>
  <p:sldSz cx="9144000" cy="6858000" type="screen4x3"/>
  <p:notesSz cx="6877050" cy="9653588"/>
  <p:custDataLst>
    <p:tags r:id="rId83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66FF"/>
    <a:srgbClr val="FFCC66"/>
    <a:srgbClr val="0033CC"/>
    <a:srgbClr val="008000"/>
    <a:srgbClr val="CC3300"/>
    <a:srgbClr val="C864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2266" autoAdjust="0"/>
  </p:normalViewPr>
  <p:slideViewPr>
    <p:cSldViewPr>
      <p:cViewPr varScale="1">
        <p:scale>
          <a:sx n="42" d="100"/>
          <a:sy n="42" d="100"/>
        </p:scale>
        <p:origin x="750" y="54"/>
      </p:cViewPr>
      <p:guideLst>
        <p:guide orient="horz" pos="2160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39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0.wmf"/><Relationship Id="rId1" Type="http://schemas.openxmlformats.org/officeDocument/2006/relationships/image" Target="../media/image28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58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7" tIns="43599" rIns="87197" bIns="4359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7" tIns="43599" rIns="87197" bIns="4359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7" tIns="43599" rIns="87197" bIns="43599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7" tIns="43599" rIns="87197" bIns="43599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E9F7A4D-A4F3-4B06-B5A8-BC68F89DEC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649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t" anchorCtr="0" compatLnSpc="1">
            <a:prstTxWarp prst="textNoShape">
              <a:avLst/>
            </a:prstTxWarp>
          </a:bodyPr>
          <a:lstStyle>
            <a:lvl1pPr defTabSz="944636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t" anchorCtr="0" compatLnSpc="1">
            <a:prstTxWarp prst="textNoShape">
              <a:avLst/>
            </a:prstTxWarp>
          </a:bodyPr>
          <a:lstStyle>
            <a:lvl1pPr algn="r" defTabSz="944636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725488"/>
            <a:ext cx="4824412" cy="361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4700"/>
            <a:ext cx="5502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b" anchorCtr="0" compatLnSpc="1">
            <a:prstTxWarp prst="textNoShape">
              <a:avLst/>
            </a:prstTxWarp>
          </a:bodyPr>
          <a:lstStyle>
            <a:lvl1pPr defTabSz="944636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b" anchorCtr="0" compatLnSpc="1">
            <a:prstTxWarp prst="textNoShape">
              <a:avLst/>
            </a:prstTxWarp>
          </a:bodyPr>
          <a:lstStyle>
            <a:lvl1pPr algn="r" defTabSz="944636">
              <a:defRPr sz="1200"/>
            </a:lvl1pPr>
          </a:lstStyle>
          <a:p>
            <a:pPr>
              <a:defRPr/>
            </a:pPr>
            <a:fld id="{38185276-6CCC-4F56-B699-834CA021AD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575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29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4013D63-7069-4C8A-8979-3E3B162DFA92}" type="slidenum">
              <a:rPr lang="en-US" altLang="zh-TW" sz="1200" smtClean="0"/>
              <a:pPr eaLnBrk="1" hangingPunct="1"/>
              <a:t>1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88826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21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C481925-AEE8-41E7-8F2F-C0973D4B1CDF}" type="slidenum">
              <a:rPr lang="en-US" altLang="zh-TW" sz="1200" smtClean="0"/>
              <a:pPr eaLnBrk="1" hangingPunct="1"/>
              <a:t>10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8851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31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87BA0E5-2DA8-42FE-9B0E-D7636E5B744D}" type="slidenum">
              <a:rPr lang="en-US" altLang="zh-TW" sz="1200" smtClean="0"/>
              <a:pPr eaLnBrk="1" hangingPunct="1"/>
              <a:t>11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68134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42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497B021-C547-4980-9F8C-E4D461CEA0C0}" type="slidenum">
              <a:rPr lang="en-US" altLang="zh-TW" sz="1200" smtClean="0"/>
              <a:pPr eaLnBrk="1" hangingPunct="1"/>
              <a:t>12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28954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52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1CBB838-39DB-4DA1-9EF5-B26C3C66F97E}" type="slidenum">
              <a:rPr lang="en-US" altLang="zh-TW" sz="1200" smtClean="0"/>
              <a:pPr eaLnBrk="1" hangingPunct="1"/>
              <a:t>13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53435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6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A8826D0-0C77-4449-AACD-BE53CE7A20B5}" type="slidenum">
              <a:rPr lang="en-US" altLang="zh-TW" sz="1200" smtClean="0"/>
              <a:pPr eaLnBrk="1" hangingPunct="1"/>
              <a:t>14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94786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7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BE990D6-E632-427A-9773-4755D7AF9822}" type="slidenum">
              <a:rPr lang="en-US" altLang="zh-TW" sz="1200" smtClean="0"/>
              <a:pPr eaLnBrk="1" hangingPunct="1"/>
              <a:t>15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536359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AF15AFF-ECF1-4323-8C06-5B05EA5906C5}" type="slidenum">
              <a:rPr lang="en-US" altLang="zh-TW" sz="1200" smtClean="0"/>
              <a:pPr eaLnBrk="1" hangingPunct="1"/>
              <a:t>16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57138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FC7B973-1857-4F96-9B08-12887B994FB4}" type="slidenum">
              <a:rPr lang="en-US" altLang="zh-TW" sz="1200" smtClean="0"/>
              <a:pPr eaLnBrk="1" hangingPunct="1"/>
              <a:t>17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805055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5984E71-6922-4C9A-AA42-306E3EA86454}" type="slidenum">
              <a:rPr lang="en-US" altLang="zh-TW" sz="1200" smtClean="0"/>
              <a:pPr eaLnBrk="1" hangingPunct="1"/>
              <a:t>18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86609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13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C919A13-0112-4F54-815C-7E66D5EFE7C5}" type="slidenum">
              <a:rPr lang="en-US" altLang="zh-TW" sz="1200" smtClean="0"/>
              <a:pPr eaLnBrk="1" hangingPunct="1"/>
              <a:t>19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33133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39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997545C-2B66-4485-B18F-FED8CA3C2522}" type="slidenum">
              <a:rPr lang="en-US" altLang="zh-TW" sz="1200" smtClean="0"/>
              <a:pPr eaLnBrk="1" hangingPunct="1"/>
              <a:t>2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677006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467870A-C22A-4E41-B00B-1E890EA8AF02}" type="slidenum">
              <a:rPr lang="en-US" altLang="zh-TW" sz="1200" smtClean="0"/>
              <a:pPr eaLnBrk="1" hangingPunct="1"/>
              <a:t>20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567470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34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D66FCCD-DD9A-4A21-8D62-993D03284831}" type="slidenum">
              <a:rPr lang="en-US" altLang="zh-TW" sz="1200" smtClean="0"/>
              <a:pPr eaLnBrk="1" hangingPunct="1"/>
              <a:t>21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898448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44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EFB7D78-693F-4F7B-9914-92DFACD15448}" type="slidenum">
              <a:rPr lang="en-US" altLang="zh-TW" sz="1200" smtClean="0"/>
              <a:pPr eaLnBrk="1" hangingPunct="1"/>
              <a:t>22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284071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54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EE5D4E6-1BC3-4E91-97CC-E1295DBBCE07}" type="slidenum">
              <a:rPr lang="en-US" altLang="zh-TW" sz="1200" smtClean="0"/>
              <a:pPr eaLnBrk="1" hangingPunct="1"/>
              <a:t>23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833194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65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19D190C-160F-48DB-B9A1-E7B7B5BA2214}" type="slidenum">
              <a:rPr lang="en-US" altLang="zh-TW" sz="1200" smtClean="0"/>
              <a:pPr eaLnBrk="1" hangingPunct="1"/>
              <a:t>24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789164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75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A4856D3-EB4C-4DE4-97FB-DFFD95897A8A}" type="slidenum">
              <a:rPr lang="en-US" altLang="zh-TW" sz="1200" smtClean="0"/>
              <a:pPr eaLnBrk="1" hangingPunct="1"/>
              <a:t>25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658972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85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252F604-36B3-4B2B-AB1D-3285F0CA0190}" type="slidenum">
              <a:rPr lang="en-US" altLang="zh-TW" sz="1200" smtClean="0"/>
              <a:pPr eaLnBrk="1" hangingPunct="1"/>
              <a:t>26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131166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95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70C4F17-BE4D-4E66-B448-466ACF52BA39}" type="slidenum">
              <a:rPr lang="en-US" altLang="zh-TW" sz="1200" smtClean="0"/>
              <a:pPr eaLnBrk="1" hangingPunct="1"/>
              <a:t>27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33451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05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526DE1B-DCC4-4946-BD85-2DACC103C8CD}" type="slidenum">
              <a:rPr lang="en-US" altLang="zh-TW" sz="1200" smtClean="0"/>
              <a:pPr eaLnBrk="1" hangingPunct="1"/>
              <a:t>28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806826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16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A554431-0866-437B-B65E-14F31059C690}" type="slidenum">
              <a:rPr lang="en-US" altLang="zh-TW" sz="1200" smtClean="0"/>
              <a:pPr eaLnBrk="1" hangingPunct="1"/>
              <a:t>29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9577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49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8A5850D-4F63-48DD-A40C-381604ABE861}" type="slidenum">
              <a:rPr lang="en-US" altLang="zh-TW" sz="1200" smtClean="0"/>
              <a:pPr eaLnBrk="1" hangingPunct="1"/>
              <a:t>3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562688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26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F735999-86D9-40C0-A00C-7E3320EA3798}" type="slidenum">
              <a:rPr lang="en-US" altLang="zh-TW" sz="1200" smtClean="0"/>
              <a:pPr eaLnBrk="1" hangingPunct="1"/>
              <a:t>30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4085691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36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71EE8C0-9A78-4B55-B8DF-1F9D204A3044}" type="slidenum">
              <a:rPr lang="en-US" altLang="zh-TW" sz="1200" smtClean="0"/>
              <a:pPr eaLnBrk="1" hangingPunct="1"/>
              <a:t>31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08034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46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EF7EDB9-5B07-4196-98C8-2ADA3D4EA69C}" type="slidenum">
              <a:rPr lang="en-US" altLang="zh-TW" sz="1200" smtClean="0"/>
              <a:pPr eaLnBrk="1" hangingPunct="1"/>
              <a:t>32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385955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57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AB088AE-5B41-4CB8-8266-6ABD3B229B6C}" type="slidenum">
              <a:rPr lang="en-US" altLang="zh-TW" sz="1200" smtClean="0"/>
              <a:pPr eaLnBrk="1" hangingPunct="1"/>
              <a:t>33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8545948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67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87C3780-D44E-483E-88FB-A482681679AE}" type="slidenum">
              <a:rPr lang="en-US" altLang="zh-TW" sz="1200" smtClean="0"/>
              <a:pPr eaLnBrk="1" hangingPunct="1"/>
              <a:t>34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869037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77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E502B3F-AB1B-4CDA-8C91-3D69756256C1}" type="slidenum">
              <a:rPr lang="en-US" altLang="zh-TW" sz="1200" smtClean="0"/>
              <a:pPr eaLnBrk="1" hangingPunct="1"/>
              <a:t>35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725423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87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746FB22-4E62-4928-A95F-124C9404CD70}" type="slidenum">
              <a:rPr lang="en-US" altLang="zh-TW" sz="1200" smtClean="0"/>
              <a:pPr eaLnBrk="1" hangingPunct="1"/>
              <a:t>36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669995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98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2664843-D86B-443F-9560-C47014165C2A}" type="slidenum">
              <a:rPr lang="en-US" altLang="zh-TW" sz="1200" smtClean="0"/>
              <a:pPr eaLnBrk="1" hangingPunct="1"/>
              <a:t>37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097801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08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16E7E32-1D04-4988-96A0-389425FD8829}" type="slidenum">
              <a:rPr lang="en-US" altLang="zh-TW" sz="1200" smtClean="0"/>
              <a:pPr eaLnBrk="1" hangingPunct="1"/>
              <a:t>38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697436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18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EE82C72-5BBB-4C7D-B01A-545DE39F0429}" type="slidenum">
              <a:rPr lang="en-US" altLang="zh-TW" sz="1200" smtClean="0"/>
              <a:pPr eaLnBrk="1" hangingPunct="1"/>
              <a:t>39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75734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60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F18EFF7-9DAE-4C8F-A932-3FE29BFFF20A}" type="slidenum">
              <a:rPr lang="en-US" altLang="zh-TW" sz="1200" smtClean="0"/>
              <a:pPr eaLnBrk="1" hangingPunct="1"/>
              <a:t>4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055433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28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B9410C6-0E01-4644-BAE4-9B156DF156E6}" type="slidenum">
              <a:rPr lang="en-US" altLang="zh-TW" sz="1200" smtClean="0"/>
              <a:pPr eaLnBrk="1" hangingPunct="1"/>
              <a:t>40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210167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39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DFE8E68-E346-403C-AEBB-9BB939711E00}" type="slidenum">
              <a:rPr lang="en-US" altLang="zh-TW" sz="1200" smtClean="0"/>
              <a:pPr eaLnBrk="1" hangingPunct="1"/>
              <a:t>41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4220312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49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734FDE7-95DC-4127-AEFA-E29D912B4041}" type="slidenum">
              <a:rPr lang="en-US" altLang="zh-TW" sz="1200" smtClean="0"/>
              <a:pPr eaLnBrk="1" hangingPunct="1"/>
              <a:t>42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7216641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59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1AA0E15-44D1-492A-BEC9-A5295A5EEC36}" type="slidenum">
              <a:rPr lang="en-US" altLang="zh-TW" sz="1200" smtClean="0"/>
              <a:pPr eaLnBrk="1" hangingPunct="1"/>
              <a:t>43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2707159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69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0842256-B8B2-46CF-8553-5607E72F4F08}" type="slidenum">
              <a:rPr lang="en-US" altLang="zh-TW" sz="1200" smtClean="0"/>
              <a:pPr eaLnBrk="1" hangingPunct="1"/>
              <a:t>44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779861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80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72111B4-57DD-4300-8612-53E9F4285DDA}" type="slidenum">
              <a:rPr lang="en-US" altLang="zh-TW" sz="1200" smtClean="0"/>
              <a:pPr eaLnBrk="1" hangingPunct="1"/>
              <a:t>45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741079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290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A923D7F-F233-438A-B8DF-D5EB39863825}" type="slidenum">
              <a:rPr lang="en-US" altLang="zh-TW" sz="1200" smtClean="0"/>
              <a:pPr eaLnBrk="1" hangingPunct="1"/>
              <a:t>46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3214449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00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0AA5A39-66B0-48C2-9F01-4588E509DE0F}" type="slidenum">
              <a:rPr lang="en-US" altLang="zh-TW" sz="1200" smtClean="0"/>
              <a:pPr eaLnBrk="1" hangingPunct="1"/>
              <a:t>47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2864718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185276-6CCC-4F56-B699-834CA021ADB1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54414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10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54A33E7-615E-4A5A-8A5A-8FAEBC2E3A23}" type="slidenum">
              <a:rPr lang="en-US" altLang="zh-TW" sz="1200" smtClean="0"/>
              <a:pPr eaLnBrk="1" hangingPunct="1"/>
              <a:t>49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43660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EB408E8-2078-4FD8-B146-B1C655F761DC}" type="slidenum">
              <a:rPr lang="en-US" altLang="zh-TW" sz="1200" smtClean="0"/>
              <a:pPr eaLnBrk="1" hangingPunct="1"/>
              <a:t>5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825716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21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546DF20-17F2-4FEF-9F94-A450157520AF}" type="slidenum">
              <a:rPr lang="en-US" altLang="zh-TW" sz="1200" smtClean="0"/>
              <a:pPr eaLnBrk="1" hangingPunct="1"/>
              <a:t>50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7554059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31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AA175B7-25A5-4324-AA09-5C924BD98212}" type="slidenum">
              <a:rPr lang="en-US" altLang="zh-TW" sz="1200" smtClean="0"/>
              <a:pPr eaLnBrk="1" hangingPunct="1"/>
              <a:t>51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011335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4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88ED11F-2B8C-4B9A-88FF-0AC009F2B1EE}" type="slidenum">
              <a:rPr lang="en-US" altLang="zh-TW" sz="1200" smtClean="0"/>
              <a:pPr eaLnBrk="1" hangingPunct="1"/>
              <a:t>52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3089852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5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B03236A-6BA3-4CC0-BFB1-CB6CC91BD6A4}" type="slidenum">
              <a:rPr lang="en-US" altLang="zh-TW" sz="1200" smtClean="0"/>
              <a:pPr eaLnBrk="1" hangingPunct="1"/>
              <a:t>53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603516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61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C5D901F-B563-47E9-B75B-A43F91F4F832}" type="slidenum">
              <a:rPr lang="en-US" altLang="zh-TW" sz="1200" smtClean="0"/>
              <a:pPr eaLnBrk="1" hangingPunct="1"/>
              <a:t>54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1444018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72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BB85C28-B624-4672-8466-C9410F5F28B4}" type="slidenum">
              <a:rPr lang="en-US" altLang="zh-TW" sz="1200" smtClean="0"/>
              <a:pPr eaLnBrk="1" hangingPunct="1"/>
              <a:t>55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5894445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8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8ECFA1C-6D0D-4094-AB98-4745398B95B9}" type="slidenum">
              <a:rPr lang="en-US" altLang="zh-TW" sz="1200" smtClean="0"/>
              <a:pPr eaLnBrk="1" hangingPunct="1"/>
              <a:t>56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1522517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92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5589F66-17FF-491B-B724-C27CD3CD15D7}" type="slidenum">
              <a:rPr lang="en-US" altLang="zh-TW" sz="1200" smtClean="0"/>
              <a:pPr eaLnBrk="1" hangingPunct="1"/>
              <a:t>57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0813574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02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E186BFD-21D9-465F-838E-0DEBD5D7A173}" type="slidenum">
              <a:rPr lang="en-US" altLang="zh-TW" sz="1200" smtClean="0"/>
              <a:pPr eaLnBrk="1" hangingPunct="1"/>
              <a:t>58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5311099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13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3F641F4-427D-4DDF-8D77-0E4E05C85EBB}" type="slidenum">
              <a:rPr lang="en-US" altLang="zh-TW" sz="1200" smtClean="0"/>
              <a:pPr eaLnBrk="1" hangingPunct="1"/>
              <a:t>59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5323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AE47060-DD92-447D-8FE9-391F4A85D2CD}" type="slidenum">
              <a:rPr lang="en-US" altLang="zh-TW" sz="1200" smtClean="0"/>
              <a:pPr eaLnBrk="1" hangingPunct="1"/>
              <a:t>6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4322603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2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81AA7A0-6AB3-4FB3-8FAC-831ACEDE7D44}" type="slidenum">
              <a:rPr lang="en-US" altLang="zh-TW" sz="1200" smtClean="0"/>
              <a:pPr eaLnBrk="1" hangingPunct="1"/>
              <a:t>60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2631238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33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A76C301-F68A-4B08-B77B-AF858A29E3EA}" type="slidenum">
              <a:rPr lang="en-US" altLang="zh-TW" sz="1200" smtClean="0"/>
              <a:pPr eaLnBrk="1" hangingPunct="1"/>
              <a:t>61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6860571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4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776FEA0-4095-4C38-8821-2F017E4C50C5}" type="slidenum">
              <a:rPr lang="en-US" altLang="zh-TW" sz="1200" smtClean="0"/>
              <a:pPr eaLnBrk="1" hangingPunct="1"/>
              <a:t>62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9645660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54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A5B4FBA-FA09-46FD-8BA3-322224D2AC36}" type="slidenum">
              <a:rPr lang="en-US" altLang="zh-TW" sz="1200" smtClean="0"/>
              <a:pPr eaLnBrk="1" hangingPunct="1"/>
              <a:t>63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9905718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6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597C652-79FB-4201-80FF-D0FD7E93D1F2}" type="slidenum">
              <a:rPr lang="en-US" altLang="zh-TW" sz="1200" smtClean="0"/>
              <a:pPr eaLnBrk="1" hangingPunct="1"/>
              <a:t>64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3925348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7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DDFBA7A-EB10-4224-8ED9-E2DE37F9FECE}" type="slidenum">
              <a:rPr lang="en-US" altLang="zh-TW" sz="1200" smtClean="0"/>
              <a:pPr eaLnBrk="1" hangingPunct="1"/>
              <a:t>65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5052302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84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910C5FC-3704-4636-BE3E-9CF2C1DE950C}" type="slidenum">
              <a:rPr lang="en-US" altLang="zh-TW" sz="1200" smtClean="0"/>
              <a:pPr eaLnBrk="1" hangingPunct="1"/>
              <a:t>66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3989898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495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6F6D185-DC49-4637-B481-794CB6B4CF03}" type="slidenum">
              <a:rPr lang="en-US" altLang="zh-TW" sz="1200" smtClean="0"/>
              <a:pPr eaLnBrk="1" hangingPunct="1"/>
              <a:t>67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7049216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05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5E59D44-4B21-4D54-9C47-860598D5E339}" type="slidenum">
              <a:rPr lang="en-US" altLang="zh-TW" sz="1200" smtClean="0"/>
              <a:pPr eaLnBrk="1" hangingPunct="1"/>
              <a:t>68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827084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15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C6F174D-66A8-4502-B1AF-5C88D892C926}" type="slidenum">
              <a:rPr lang="en-US" altLang="zh-TW" sz="1200" smtClean="0"/>
              <a:pPr eaLnBrk="1" hangingPunct="1"/>
              <a:t>69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28478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C65086F-B426-45A7-97B0-B1CD47D18BD4}" type="slidenum">
              <a:rPr lang="en-US" altLang="zh-TW" sz="1200" smtClean="0"/>
              <a:pPr eaLnBrk="1" hangingPunct="1"/>
              <a:t>7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41943981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2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1181F16-801C-42A5-BC6C-5C23E32023DF}" type="slidenum">
              <a:rPr lang="en-US" altLang="zh-TW" sz="1200" smtClean="0"/>
              <a:pPr eaLnBrk="1" hangingPunct="1"/>
              <a:t>70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6006733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36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C5A7210-BD75-493C-B608-01061A9BAB8D}" type="slidenum">
              <a:rPr lang="en-US" altLang="zh-TW" sz="1200" smtClean="0"/>
              <a:pPr eaLnBrk="1" hangingPunct="1"/>
              <a:t>71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738198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4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F093ABA-7C86-41F4-9110-2ED8FBEC0017}" type="slidenum">
              <a:rPr lang="en-US" altLang="zh-TW" sz="1200" smtClean="0"/>
              <a:pPr eaLnBrk="1" hangingPunct="1"/>
              <a:t>72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4074413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56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3D59A26-F8DB-4A72-AB03-BE0453D5B794}" type="slidenum">
              <a:rPr lang="en-US" altLang="zh-TW" sz="1200" smtClean="0"/>
              <a:pPr eaLnBrk="1" hangingPunct="1"/>
              <a:t>73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7967874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6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5570E89-29DA-4DFD-A5BE-FE9C1DC348A1}" type="slidenum">
              <a:rPr lang="en-US" altLang="zh-TW" sz="1200" smtClean="0"/>
              <a:pPr eaLnBrk="1" hangingPunct="1"/>
              <a:t>74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33261409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77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6798EB1-C02C-4177-9380-6A633C0ED76D}" type="slidenum">
              <a:rPr lang="en-US" altLang="zh-TW" sz="1200" smtClean="0"/>
              <a:pPr eaLnBrk="1" hangingPunct="1"/>
              <a:t>75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62485720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8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0C39108-8D47-44ED-8F28-2CD3DEB4AA64}" type="slidenum">
              <a:rPr lang="en-US" altLang="zh-TW" sz="1200" smtClean="0"/>
              <a:pPr eaLnBrk="1" hangingPunct="1"/>
              <a:t>76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3572129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97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369F4CB-CCC8-4182-8242-369618745B19}" type="slidenum">
              <a:rPr lang="en-US" altLang="zh-TW" sz="1200" smtClean="0"/>
              <a:pPr eaLnBrk="1" hangingPunct="1"/>
              <a:t>77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2029350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60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D358A47-56EF-4EA3-A4D4-45678B10EA0A}" type="slidenum">
              <a:rPr lang="en-US" altLang="zh-TW" sz="1200" smtClean="0"/>
              <a:pPr eaLnBrk="1" hangingPunct="1"/>
              <a:t>78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3593265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185276-6CCC-4F56-B699-834CA021ADB1}" type="slidenum">
              <a:rPr lang="en-US" altLang="zh-TW" smtClean="0"/>
              <a:pPr>
                <a:defRPr/>
              </a:pPr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641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1A7EBF7-A0A7-4B9A-BF51-468C17502AAE}" type="slidenum">
              <a:rPr lang="en-US" altLang="zh-TW" sz="1200" smtClean="0"/>
              <a:pPr eaLnBrk="1" hangingPunct="1"/>
              <a:t>8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144094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44563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E3B0337-41AE-4F1F-BA94-5BC38E677C4B}" type="slidenum">
              <a:rPr lang="en-US" altLang="zh-TW" sz="1200" smtClean="0"/>
              <a:pPr eaLnBrk="1" hangingPunct="1"/>
              <a:t>9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89275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 userDrawn="1"/>
        </p:nvSpPr>
        <p:spPr bwMode="auto">
          <a:xfrm>
            <a:off x="684213" y="765175"/>
            <a:ext cx="7775575" cy="2447925"/>
          </a:xfrm>
          <a:prstGeom prst="roundRect">
            <a:avLst>
              <a:gd name="adj" fmla="val 16667"/>
            </a:avLst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5175"/>
            <a:ext cx="7772400" cy="24034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592388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B3604-7281-4817-98AA-359FA99A9A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64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A95D0-AB09-4CE4-9FF8-6E54985DBF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732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35511-FCA3-4A23-9CB4-38300BA46B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4610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F920-7D5D-4C70-AA13-E0BDD4BCDC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067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28775"/>
            <a:ext cx="4038600" cy="2171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52875"/>
            <a:ext cx="4038600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31F14-6A85-4590-BA2B-116DF129B0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204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03FF2-5652-4FAE-AF71-D306236DA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21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FF1D-1D8C-43BA-A741-80A7F1C9F8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87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70A5B-52DE-4F36-AF48-2085DC7371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72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53717-05B0-444D-8821-AB1B23776B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1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36FAF-4302-4B46-B101-649C9123C2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3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53CF2-24F3-46D5-94B4-9026B0B4B0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59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82BDE-FA40-4D39-85D6-5853BB6BFE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49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F40DD-B350-4F12-942A-D023B23C7C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34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B96ECE1-F3D3-40DC-BFA9-7FCC466DFC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7" name="AutoShape 7"/>
          <p:cNvSpPr>
            <a:spLocks noChangeArrowheads="1"/>
          </p:cNvSpPr>
          <p:nvPr userDrawn="1"/>
        </p:nvSpPr>
        <p:spPr bwMode="auto">
          <a:xfrm>
            <a:off x="611188" y="404813"/>
            <a:ext cx="7921625" cy="863600"/>
          </a:xfrm>
          <a:prstGeom prst="roundRect">
            <a:avLst>
              <a:gd name="adj" fmla="val 16667"/>
            </a:avLst>
          </a:prstGeom>
          <a:noFill/>
          <a:ln w="444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anliyu@nt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8.wmf"/><Relationship Id="rId5" Type="http://schemas.openxmlformats.org/officeDocument/2006/relationships/image" Target="../media/image39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3.wmf"/><Relationship Id="rId5" Type="http://schemas.openxmlformats.org/officeDocument/2006/relationships/image" Target="../media/image28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4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9.wmf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8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7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9.png"/><Relationship Id="rId3" Type="http://schemas.openxmlformats.org/officeDocument/2006/relationships/notesSlide" Target="../notesSlides/notesSlide64.xml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6.w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99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6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09.wmf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7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2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notesSlide" Target="../notesSlides/notesSlide69.xml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81063"/>
            <a:ext cx="7772400" cy="2187575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GA Fundamental Theorems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26638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Tian-Li Yu</a:t>
            </a:r>
          </a:p>
          <a:p>
            <a:pPr eaLnBrk="1" hangingPunct="1"/>
            <a:r>
              <a:rPr lang="en-US" altLang="zh-TW" u="sng" smtClean="0">
                <a:solidFill>
                  <a:srgbClr val="0000FF"/>
                </a:solidFill>
                <a:hlinkClick r:id="rId3"/>
              </a:rPr>
              <a:t>tianliyu@ntu.edu.tw</a:t>
            </a:r>
            <a:endParaRPr lang="en-US" altLang="zh-TW" u="sng" smtClean="0">
              <a:solidFill>
                <a:srgbClr val="0000FF"/>
              </a:solidFill>
            </a:endParaRPr>
          </a:p>
          <a:p>
            <a:pPr eaLnBrk="1" hangingPunct="1"/>
            <a:endParaRPr lang="en-US" altLang="zh-TW" u="sng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dirty="0" smtClean="0"/>
              <a:t>Department of Electrical Engineering</a:t>
            </a:r>
          </a:p>
          <a:p>
            <a:pPr eaLnBrk="1" hangingPunct="1"/>
            <a:r>
              <a:rPr lang="en-US" altLang="zh-TW" dirty="0" smtClean="0"/>
              <a:t>National Taiwan University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sz="1600" b="1" dirty="0" smtClean="0"/>
              <a:t>Acknowledgment</a:t>
            </a:r>
          </a:p>
          <a:p>
            <a:pPr eaLnBrk="1" hangingPunct="1"/>
            <a:r>
              <a:rPr lang="en-US" altLang="zh-TW" sz="1600" dirty="0" smtClean="0"/>
              <a:t>David E. Goldberg’s slides for his GA course.</a:t>
            </a:r>
          </a:p>
          <a:p>
            <a:pPr eaLnBrk="1" hangingPunct="1"/>
            <a:r>
              <a:rPr lang="en-US" altLang="zh-TW" sz="1600" dirty="0" smtClean="0"/>
              <a:t>Ying-Ping Chen’s slides for his EC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Takeover Under Truncation Selection</a:t>
            </a:r>
            <a:endParaRPr lang="zh-TW" altLang="en-US" smtClean="0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Truncation selection: make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mtClean="0"/>
              <a:t> copies each of</a:t>
            </a:r>
          </a:p>
          <a:p>
            <a:pPr>
              <a:buFontTx/>
              <a:buNone/>
            </a:pPr>
            <a:r>
              <a:rPr lang="en-US" altLang="zh-TW" smtClean="0"/>
              <a:t>	top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(1/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i="1" smtClean="0"/>
              <a:t>th </a:t>
            </a:r>
            <a:r>
              <a:rPr lang="en-US" altLang="zh-TW" smtClean="0"/>
              <a:t>of the population.</a:t>
            </a:r>
          </a:p>
          <a:p>
            <a:pPr>
              <a:buFontTx/>
              <a:buNone/>
            </a:pPr>
            <a:endParaRPr lang="en-US" altLang="zh-TW" i="1" smtClean="0"/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altLang="zh-TW" smtClean="0">
                <a:cs typeface="Times New Roman" pitchFamily="18" charset="0"/>
              </a:rPr>
              <a:t>proportion of the best guy at generation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t.</a:t>
            </a:r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1) =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smtClean="0"/>
              <a:t>until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 = 1</a:t>
            </a:r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= s</a:t>
            </a:r>
            <a:r>
              <a:rPr lang="en-US" altLang="zh-TW" i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(0),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(0)=1/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TW" smtClean="0"/>
          </a:p>
          <a:p>
            <a:r>
              <a:rPr lang="en-US" altLang="zh-TW" smtClean="0"/>
              <a:t>Solve for takeover time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t*  s.t.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t*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)=1</a:t>
            </a:r>
          </a:p>
          <a:p>
            <a:pPr lvl="1"/>
            <a:r>
              <a:rPr lang="en-US" altLang="zh-TW" smtClean="0"/>
              <a:t>time to go from one good guy to all good guys.</a:t>
            </a:r>
          </a:p>
          <a:p>
            <a:pPr lvl="1">
              <a:buFontTx/>
              <a:buNone/>
            </a:pPr>
            <a:endParaRPr lang="en-US" altLang="zh-TW" smtClean="0"/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t* =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 /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zh-TW" alt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Takeover Under Tournament Selection</a:t>
            </a:r>
            <a:endParaRPr lang="zh-TW" altLang="en-US" smtClean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When does worse guys win?</a:t>
            </a:r>
          </a:p>
          <a:p>
            <a:endParaRPr lang="en-US" altLang="zh-TW" smtClean="0"/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altLang="zh-TW" smtClean="0">
                <a:cs typeface="Times New Roman" pitchFamily="18" charset="0"/>
              </a:rPr>
              <a:t>proportion of worse guy at generation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t.</a:t>
            </a:r>
          </a:p>
          <a:p>
            <a:endParaRPr lang="en-US" altLang="zh-TW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1) =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i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 ^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^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i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(0)=(1 - 1/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altLang="zh-TW" smtClean="0"/>
          </a:p>
          <a:p>
            <a:r>
              <a:rPr lang="en-US" altLang="zh-TW" smtClean="0"/>
              <a:t>Solve for takeover time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t* s.t.</a:t>
            </a:r>
            <a:r>
              <a:rPr lang="en-US" altLang="zh-TW" smtClean="0"/>
              <a:t>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*)=1/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Takeover Under Tournament Selection (contd.)</a:t>
            </a:r>
            <a:endParaRPr lang="zh-TW" altLang="en-US" smtClean="0"/>
          </a:p>
        </p:txBody>
      </p:sp>
      <p:graphicFrame>
        <p:nvGraphicFramePr>
          <p:cNvPr id="4098" name="內容版面配置區 3"/>
          <p:cNvGraphicFramePr>
            <a:graphicFrameLocks noGrp="1" noChangeAspect="1"/>
          </p:cNvGraphicFramePr>
          <p:nvPr>
            <p:ph idx="1"/>
          </p:nvPr>
        </p:nvGraphicFramePr>
        <p:xfrm>
          <a:off x="3506788" y="1730375"/>
          <a:ext cx="17478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4" imgW="838080" imgH="482400" progId="Equation.3">
                  <p:embed/>
                </p:oleObj>
              </mc:Choice>
              <mc:Fallback>
                <p:oleObj name="Equation" r:id="rId4" imgW="838080" imgH="482400" progId="Equation.3">
                  <p:embed/>
                  <p:pic>
                    <p:nvPicPr>
                      <p:cNvPr id="0" name="內容版面配置區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1730375"/>
                        <a:ext cx="17478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824163" y="3071813"/>
          <a:ext cx="3114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6" imgW="1295280" imgH="431640" progId="Equation.3">
                  <p:embed/>
                </p:oleObj>
              </mc:Choice>
              <mc:Fallback>
                <p:oleObj name="Equation" r:id="rId6" imgW="12952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71813"/>
                        <a:ext cx="31146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454400" y="4286250"/>
          <a:ext cx="19240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8" imgW="799920" imgH="393480" progId="Equation.3">
                  <p:embed/>
                </p:oleObj>
              </mc:Choice>
              <mc:Fallback>
                <p:oleObj name="Equation" r:id="rId8" imgW="7999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286250"/>
                        <a:ext cx="19240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149600" y="5500688"/>
          <a:ext cx="25352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0" imgW="1054080" imgH="393480" progId="Equation.3">
                  <p:embed/>
                </p:oleObj>
              </mc:Choice>
              <mc:Fallback>
                <p:oleObj name="Equation" r:id="rId10" imgW="1054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500688"/>
                        <a:ext cx="253523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 On Approximation</a:t>
            </a:r>
            <a:endParaRPr lang="zh-TW" altLang="en-US" smtClean="0"/>
          </a:p>
        </p:txBody>
      </p:sp>
      <p:graphicFrame>
        <p:nvGraphicFramePr>
          <p:cNvPr id="5122" name="內容版面配置區 3"/>
          <p:cNvGraphicFramePr>
            <a:graphicFrameLocks noChangeAspect="1"/>
          </p:cNvGraphicFramePr>
          <p:nvPr/>
        </p:nvGraphicFramePr>
        <p:xfrm>
          <a:off x="3859213" y="1571625"/>
          <a:ext cx="1641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4" imgW="787320" imgH="469800" progId="Equation.3">
                  <p:embed/>
                </p:oleObj>
              </mc:Choice>
              <mc:Fallback>
                <p:oleObj name="Equation" r:id="rId4" imgW="787320" imgH="469800" progId="Equation.3">
                  <p:embed/>
                  <p:pic>
                    <p:nvPicPr>
                      <p:cNvPr id="0" name="內容版面配置區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1571625"/>
                        <a:ext cx="16414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785813" y="2968625"/>
          <a:ext cx="26479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6" imgW="1269720" imgH="431640" progId="Equation.3">
                  <p:embed/>
                </p:oleObj>
              </mc:Choice>
              <mc:Fallback>
                <p:oleObj name="Equation" r:id="rId6" imgW="12697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968625"/>
                        <a:ext cx="26479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6072188" y="2955925"/>
          <a:ext cx="18526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8" imgW="888840" imgH="431640" progId="Equation.3">
                  <p:embed/>
                </p:oleObj>
              </mc:Choice>
              <mc:Fallback>
                <p:oleObj name="Equation" r:id="rId8" imgW="8888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955925"/>
                        <a:ext cx="18526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1000125" y="4071938"/>
          <a:ext cx="22494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10" imgW="1079280" imgH="431640" progId="Equation.3">
                  <p:embed/>
                </p:oleObj>
              </mc:Choice>
              <mc:Fallback>
                <p:oleObj name="Equation" r:id="rId10" imgW="10792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071938"/>
                        <a:ext cx="22494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10800000" flipV="1">
            <a:off x="2143125" y="2071688"/>
            <a:ext cx="1214438" cy="78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643563" y="2000250"/>
            <a:ext cx="1285875" cy="78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1501775" y="5480050"/>
          <a:ext cx="1244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12" imgW="596880" imgH="177480" progId="Equation.3">
                  <p:embed/>
                </p:oleObj>
              </mc:Choice>
              <mc:Fallback>
                <p:oleObj name="Equation" r:id="rId12" imgW="5968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5480050"/>
                        <a:ext cx="1244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8"/>
          <p:cNvGraphicFramePr>
            <a:graphicFrameLocks noChangeAspect="1"/>
          </p:cNvGraphicFramePr>
          <p:nvPr/>
        </p:nvGraphicFramePr>
        <p:xfrm>
          <a:off x="6442075" y="4408488"/>
          <a:ext cx="1111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14" imgW="533160" imgH="177480" progId="Equation.3">
                  <p:embed/>
                </p:oleObj>
              </mc:Choice>
              <mc:Fallback>
                <p:oleObj name="Equation" r:id="rId14" imgW="5331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4408488"/>
                        <a:ext cx="1111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文字方塊 18"/>
          <p:cNvSpPr txBox="1">
            <a:spLocks noChangeArrowheads="1"/>
          </p:cNvSpPr>
          <p:nvPr/>
        </p:nvSpPr>
        <p:spPr bwMode="auto">
          <a:xfrm>
            <a:off x="4489450" y="5000625"/>
            <a:ext cx="582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00" b="1">
                <a:solidFill>
                  <a:schemeClr val="accent2"/>
                </a:solidFill>
                <a:latin typeface="Wide Latin" pitchFamily="18" charset="0"/>
              </a:rPr>
              <a:t>?</a:t>
            </a:r>
            <a:endParaRPr lang="zh-TW" altLang="en-US" sz="2000" b="1">
              <a:solidFill>
                <a:schemeClr val="accent2"/>
              </a:solidFill>
              <a:latin typeface="Wide Lati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 On Approximation (contd.)</a:t>
            </a:r>
            <a:endParaRPr lang="zh-TW" altLang="en-US" smtClean="0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85938"/>
            <a:ext cx="581025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Went Wrong?</a:t>
            </a:r>
            <a:endParaRPr lang="zh-TW" altLang="en-US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85813" y="1714500"/>
          <a:ext cx="18526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4" imgW="888840" imgH="431640" progId="Equation.3">
                  <p:embed/>
                </p:oleObj>
              </mc:Choice>
              <mc:Fallback>
                <p:oleObj name="Equation" r:id="rId4" imgW="8888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14500"/>
                        <a:ext cx="18526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5116513" y="1714500"/>
          <a:ext cx="28844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6" imgW="1384200" imgH="431640" progId="Equation.3">
                  <p:embed/>
                </p:oleObj>
              </mc:Choice>
              <mc:Fallback>
                <p:oleObj name="Equation" r:id="rId6" imgW="13842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1714500"/>
                        <a:ext cx="28844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750888" y="3143250"/>
          <a:ext cx="22494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8" imgW="1079280" imgH="431640" progId="Equation.3">
                  <p:embed/>
                </p:oleObj>
              </mc:Choice>
              <mc:Fallback>
                <p:oleObj name="Equation" r:id="rId8" imgW="1079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143250"/>
                        <a:ext cx="22494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957763" y="3098800"/>
          <a:ext cx="30432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10" imgW="1460160" imgH="431640" progId="Equation.3">
                  <p:embed/>
                </p:oleObj>
              </mc:Choice>
              <mc:Fallback>
                <p:oleObj name="Equation" r:id="rId10" imgW="14601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098800"/>
                        <a:ext cx="30432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文字方塊 8"/>
          <p:cNvSpPr txBox="1">
            <a:spLocks noChangeArrowheads="1"/>
          </p:cNvSpPr>
          <p:nvPr/>
        </p:nvSpPr>
        <p:spPr bwMode="auto">
          <a:xfrm>
            <a:off x="1000125" y="4857750"/>
            <a:ext cx="4959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000"/>
              <a:t> and </a:t>
            </a:r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TW" sz="2000"/>
              <a:t>are roughly of the same order.</a:t>
            </a:r>
          </a:p>
          <a:p>
            <a:pPr eaLnBrk="1" hangingPunct="1"/>
            <a:endParaRPr lang="en-US" altLang="zh-TW" sz="2000"/>
          </a:p>
          <a:p>
            <a:pPr eaLnBrk="1" hangingPunct="1"/>
            <a:r>
              <a:rPr lang="en-US" altLang="zh-TW" sz="2000"/>
              <a:t>            does not tend to zero when </a:t>
            </a:r>
            <a:r>
              <a:rPr lang="en-US" altLang="zh-TW" sz="20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000"/>
              <a:t> large</a:t>
            </a:r>
            <a:endParaRPr lang="zh-TW" altLang="en-US" sz="2000"/>
          </a:p>
        </p:txBody>
      </p:sp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1071563" y="5286375"/>
          <a:ext cx="78581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2" imgW="419040" imgH="393480" progId="Equation.3">
                  <p:embed/>
                </p:oleObj>
              </mc:Choice>
              <mc:Fallback>
                <p:oleObj name="Equation" r:id="rId12" imgW="4190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286375"/>
                        <a:ext cx="78581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>
          <a:xfrm>
            <a:off x="3500438" y="2000250"/>
            <a:ext cx="1071562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500438" y="3429000"/>
            <a:ext cx="1071562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Takeover Under Proportionate Selection</a:t>
            </a:r>
            <a:endParaRPr lang="zh-TW" altLang="en-US" smtClean="0"/>
          </a:p>
        </p:txBody>
      </p:sp>
      <p:sp>
        <p:nvSpPr>
          <p:cNvPr id="71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Probability of selection:</a:t>
            </a:r>
          </a:p>
          <a:p>
            <a:pPr>
              <a:buFontTx/>
              <a:buNone/>
            </a:pPr>
            <a:endParaRPr lang="en-US" altLang="zh-TW" smtClean="0"/>
          </a:p>
          <a:p>
            <a:r>
              <a:rPr lang="en-US" altLang="zh-TW" smtClean="0"/>
              <a:t> </a:t>
            </a:r>
          </a:p>
          <a:p>
            <a:endParaRPr lang="en-US" altLang="zh-TW" smtClean="0"/>
          </a:p>
          <a:p>
            <a:r>
              <a:rPr lang="en-US" altLang="zh-TW" smtClean="0"/>
              <a:t>Proportions emphasized according to</a:t>
            </a:r>
          </a:p>
          <a:p>
            <a:pPr>
              <a:buFontTx/>
              <a:buNone/>
            </a:pPr>
            <a:endParaRPr lang="en-US" altLang="zh-TW" smtClean="0"/>
          </a:p>
          <a:p>
            <a:r>
              <a:rPr lang="en-US" altLang="zh-TW" smtClean="0"/>
              <a:t>Takeover time depends on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r>
              <a:rPr lang="en-US" altLang="zh-TW" smtClean="0">
                <a:cs typeface="Times New Roman" pitchFamily="18" charset="0"/>
              </a:rPr>
              <a:t>In continuous cases,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(x) = x</a:t>
            </a:r>
            <a:r>
              <a:rPr lang="en-US" altLang="zh-TW" i="1" baseline="300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i="1" smtClean="0"/>
              <a:t> </a:t>
            </a:r>
            <a:r>
              <a:rPr lang="en-US" altLang="zh-TW" smtClean="0"/>
              <a:t>and</a:t>
            </a:r>
            <a:r>
              <a:rPr lang="en-US" altLang="zh-TW" i="1" smtClean="0"/>
              <a:t>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(x) = e</a:t>
            </a:r>
            <a:r>
              <a:rPr lang="en-US" altLang="zh-TW" i="1" baseline="30000" smtClean="0">
                <a:latin typeface="Times New Roman" pitchFamily="18" charset="0"/>
                <a:cs typeface="Times New Roman" pitchFamily="18" charset="0"/>
              </a:rPr>
              <a:t>cx</a:t>
            </a:r>
          </a:p>
          <a:p>
            <a:endParaRPr lang="zh-TW" altLang="en-US" baseline="3000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857750" y="1571625"/>
          <a:ext cx="142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4" imgW="799920" imgH="419040" progId="Equation.3">
                  <p:embed/>
                </p:oleObj>
              </mc:Choice>
              <mc:Fallback>
                <p:oleObj name="Equation" r:id="rId4" imgW="7999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571625"/>
                        <a:ext cx="142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804863" y="2259013"/>
          <a:ext cx="167163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6" imgW="939600" imgH="609480" progId="Equation.3">
                  <p:embed/>
                </p:oleObj>
              </mc:Choice>
              <mc:Fallback>
                <p:oleObj name="Equation" r:id="rId6" imgW="93960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259013"/>
                        <a:ext cx="167163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6786563" y="3398838"/>
          <a:ext cx="836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8" imgW="469800" imgH="241200" progId="Equation.3">
                  <p:embed/>
                </p:oleObj>
              </mc:Choice>
              <mc:Fallback>
                <p:oleObj name="Equation" r:id="rId8" imgW="4698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398838"/>
                        <a:ext cx="8366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3690938" y="5286375"/>
          <a:ext cx="14525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10" imgW="736560" imgH="393480" progId="Equation.3">
                  <p:embed/>
                </p:oleObj>
              </mc:Choice>
              <mc:Fallback>
                <p:oleObj name="Equation" r:id="rId10" imgW="736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5286375"/>
                        <a:ext cx="1452562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文字方塊 9"/>
          <p:cNvSpPr txBox="1">
            <a:spLocks noChangeArrowheads="1"/>
          </p:cNvSpPr>
          <p:nvPr/>
        </p:nvSpPr>
        <p:spPr bwMode="auto">
          <a:xfrm>
            <a:off x="357188" y="6072188"/>
            <a:ext cx="8050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C00000"/>
                </a:solidFill>
              </a:rPr>
              <a:t>Reference: </a:t>
            </a:r>
          </a:p>
          <a:p>
            <a:pPr eaLnBrk="1" hangingPunct="1"/>
            <a:r>
              <a:rPr lang="en-US" altLang="zh-TW" sz="1400">
                <a:solidFill>
                  <a:srgbClr val="C00000"/>
                </a:solidFill>
              </a:rPr>
              <a:t>Goldberg &amp; Deb (1991). A Comparative Analysis of Selection Schemes Used in Genetic Algorithms.</a:t>
            </a:r>
            <a:endParaRPr lang="zh-TW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Genetic Drift</a:t>
            </a:r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3900488" cy="4497388"/>
          </a:xfrm>
        </p:spPr>
        <p:txBody>
          <a:bodyPr/>
          <a:lstStyle/>
          <a:p>
            <a:r>
              <a:rPr lang="en-US" altLang="zh-TW" smtClean="0"/>
              <a:t>Convergence for no good reason.</a:t>
            </a:r>
          </a:p>
          <a:p>
            <a:r>
              <a:rPr lang="en-US" altLang="zh-TW" smtClean="0"/>
              <a:t>Population of single-bit strings under little or no selection.</a:t>
            </a:r>
          </a:p>
          <a:p>
            <a:endParaRPr lang="en-US" altLang="zh-TW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/>
              <a:t>=100. 50 1’s and 50 0’s to start.</a:t>
            </a:r>
          </a:p>
          <a:p>
            <a:endParaRPr lang="en-US" altLang="zh-TW" smtClean="0"/>
          </a:p>
          <a:p>
            <a:r>
              <a:rPr lang="en-US" altLang="zh-TW" smtClean="0"/>
              <a:t>Stuck at absorbing boundaries all ones or all zeroes.</a:t>
            </a:r>
            <a:endParaRPr lang="zh-TW" altLang="en-US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86000"/>
            <a:ext cx="42100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Schema theorem</a:t>
            </a:r>
          </a:p>
          <a:p>
            <a:r>
              <a:rPr lang="en-US" altLang="zh-TW" smtClean="0"/>
              <a:t>Takeover &amp; drift</a:t>
            </a:r>
          </a:p>
          <a:p>
            <a:r>
              <a:rPr lang="en-US" altLang="zh-TW" b="1" smtClean="0"/>
              <a:t>Control map</a:t>
            </a:r>
          </a:p>
          <a:p>
            <a:r>
              <a:rPr lang="en-US" altLang="zh-TW" smtClean="0"/>
              <a:t>Problem difficulty</a:t>
            </a:r>
          </a:p>
          <a:p>
            <a:r>
              <a:rPr lang="en-US" altLang="zh-TW" smtClean="0"/>
              <a:t>BB hypothesis</a:t>
            </a:r>
          </a:p>
          <a:p>
            <a:r>
              <a:rPr lang="en-US" altLang="zh-TW" smtClean="0"/>
              <a:t>Time-to-convergence</a:t>
            </a:r>
          </a:p>
          <a:p>
            <a:r>
              <a:rPr lang="en-US" altLang="zh-TW" smtClean="0"/>
              <a:t>Population sizing</a:t>
            </a:r>
          </a:p>
          <a:p>
            <a:r>
              <a:rPr lang="en-US" altLang="zh-TW" smtClean="0"/>
              <a:t>No-free-lunch (NFL) theorem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 What?</a:t>
            </a:r>
            <a:endParaRPr lang="zh-TW" altLang="en-US" smtClean="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Who cares about selection alone?</a:t>
            </a:r>
          </a:p>
          <a:p>
            <a:endParaRPr lang="en-US" altLang="zh-TW" smtClean="0"/>
          </a:p>
          <a:p>
            <a:r>
              <a:rPr lang="en-US" altLang="zh-TW" smtClean="0"/>
              <a:t>I want to analyze a “real GA”.</a:t>
            </a:r>
          </a:p>
          <a:p>
            <a:endParaRPr lang="en-US" altLang="zh-TW" smtClean="0"/>
          </a:p>
          <a:p>
            <a:r>
              <a:rPr lang="en-US" altLang="zh-TW" smtClean="0"/>
              <a:t>How can selection only analysis help me?</a:t>
            </a:r>
          </a:p>
          <a:p>
            <a:endParaRPr lang="en-US" altLang="zh-TW" smtClean="0"/>
          </a:p>
          <a:p>
            <a:r>
              <a:rPr lang="en-US" altLang="zh-TW" b="1" smtClean="0"/>
              <a:t>Answer: </a:t>
            </a:r>
            <a:r>
              <a:rPr lang="en-US" altLang="zh-TW" smtClean="0"/>
              <a:t>Little models &amp; the Race.</a:t>
            </a:r>
          </a:p>
          <a:p>
            <a:endParaRPr lang="en-US" altLang="zh-TW" smtClean="0"/>
          </a:p>
          <a:p>
            <a:r>
              <a:rPr lang="en-US" altLang="zh-TW" smtClean="0"/>
              <a:t>GA control map:</a:t>
            </a:r>
          </a:p>
          <a:p>
            <a:pPr lvl="1"/>
            <a:r>
              <a:rPr lang="en-US" altLang="zh-TW" smtClean="0"/>
              <a:t>Selection pressure &amp; crossover probability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mtClean="0"/>
              <a:t> vs.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TW" altLang="en-US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Schema theorem</a:t>
            </a:r>
          </a:p>
          <a:p>
            <a:r>
              <a:rPr lang="en-US" altLang="zh-TW" smtClean="0"/>
              <a:t>Takeover &amp; drift</a:t>
            </a:r>
          </a:p>
          <a:p>
            <a:r>
              <a:rPr lang="en-US" altLang="zh-TW" smtClean="0"/>
              <a:t>Control map</a:t>
            </a:r>
          </a:p>
          <a:p>
            <a:r>
              <a:rPr lang="en-US" altLang="zh-TW" smtClean="0"/>
              <a:t>Problem difficulty</a:t>
            </a:r>
          </a:p>
          <a:p>
            <a:r>
              <a:rPr lang="en-US" altLang="zh-TW" smtClean="0"/>
              <a:t>BB hypothesis</a:t>
            </a:r>
          </a:p>
          <a:p>
            <a:r>
              <a:rPr lang="en-US" altLang="zh-TW" smtClean="0"/>
              <a:t>Time-to-convergence</a:t>
            </a:r>
          </a:p>
          <a:p>
            <a:r>
              <a:rPr lang="en-US" altLang="zh-TW" smtClean="0"/>
              <a:t>Population sizing</a:t>
            </a:r>
          </a:p>
          <a:p>
            <a:r>
              <a:rPr lang="en-US" altLang="zh-TW" smtClean="0"/>
              <a:t>No-free-lunch (NFL) theorem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Innovation Time</a:t>
            </a:r>
            <a:endParaRPr lang="zh-TW" altLang="en-US" smtClean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Innovation time is the average time to create an individual better than one so far.</a:t>
            </a:r>
          </a:p>
          <a:p>
            <a:endParaRPr lang="en-US" altLang="zh-TW" smtClean="0"/>
          </a:p>
          <a:p>
            <a:r>
              <a:rPr lang="en-US" altLang="zh-TW" smtClean="0"/>
              <a:t>Under crossover imagine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i="1" smtClean="0"/>
              <a:t> , </a:t>
            </a:r>
            <a:r>
              <a:rPr lang="en-US" altLang="zh-TW" smtClean="0"/>
              <a:t>the probability of recombining event creating better individual.</a:t>
            </a:r>
          </a:p>
          <a:p>
            <a:pPr>
              <a:buFontTx/>
              <a:buNone/>
            </a:pPr>
            <a:endParaRPr lang="en-US" altLang="zh-TW" smtClean="0"/>
          </a:p>
          <a:p>
            <a:r>
              <a:rPr lang="en-US" altLang="zh-TW" sz="28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800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80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TW" sz="28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800" i="1" baseline="-250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8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800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8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800" baseline="30000" smtClean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Race</a:t>
            </a:r>
            <a:endParaRPr lang="zh-TW" altLang="en-US" smtClean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Takeover time and innovation time</a:t>
            </a:r>
          </a:p>
          <a:p>
            <a:r>
              <a:rPr lang="en-US" altLang="zh-TW" smtClean="0"/>
              <a:t>Who should win?</a:t>
            </a:r>
            <a:endParaRPr lang="zh-TW" altLang="en-US" smtClean="0"/>
          </a:p>
        </p:txBody>
      </p:sp>
      <p:grpSp>
        <p:nvGrpSpPr>
          <p:cNvPr id="2" name="群組 5"/>
          <p:cNvGrpSpPr>
            <a:grpSpLocks/>
          </p:cNvGrpSpPr>
          <p:nvPr/>
        </p:nvGrpSpPr>
        <p:grpSpPr bwMode="auto">
          <a:xfrm>
            <a:off x="2193925" y="2852738"/>
            <a:ext cx="5092700" cy="3619500"/>
            <a:chOff x="2193390" y="2852933"/>
            <a:chExt cx="5093254" cy="3619383"/>
          </a:xfrm>
        </p:grpSpPr>
        <p:pic>
          <p:nvPicPr>
            <p:cNvPr id="4710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2852933"/>
              <a:ext cx="3929090" cy="3004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0" name="文字方塊 4"/>
            <p:cNvSpPr txBox="1">
              <a:spLocks noChangeArrowheads="1"/>
            </p:cNvSpPr>
            <p:nvPr/>
          </p:nvSpPr>
          <p:spPr bwMode="auto">
            <a:xfrm>
              <a:off x="2193390" y="6072206"/>
              <a:ext cx="50932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accent2"/>
                  </a:solidFill>
                </a:rPr>
                <a:t>We want innovation occurs before takeover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Mixing Boundary</a:t>
            </a:r>
            <a:endParaRPr lang="zh-TW" altLang="en-US" smtClean="0"/>
          </a:p>
        </p:txBody>
      </p:sp>
      <p:sp>
        <p:nvSpPr>
          <p:cNvPr id="81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Argument of the race.</a:t>
            </a:r>
          </a:p>
          <a:p>
            <a:r>
              <a:rPr lang="en-US" altLang="zh-TW" smtClean="0"/>
              <a:t> </a:t>
            </a:r>
          </a:p>
          <a:p>
            <a:endParaRPr lang="en-US" altLang="zh-TW" smtClean="0"/>
          </a:p>
          <a:p>
            <a:r>
              <a:rPr lang="en-US" altLang="zh-TW" smtClean="0"/>
              <a:t>Mixing time:</a:t>
            </a:r>
            <a:endParaRPr lang="zh-TW" altLang="en-US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28688" y="2143125"/>
          <a:ext cx="15001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4" imgW="825480" imgH="177480" progId="Equation.3">
                  <p:embed/>
                </p:oleObj>
              </mc:Choice>
              <mc:Fallback>
                <p:oleObj name="Equation" r:id="rId4" imgW="82548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143125"/>
                        <a:ext cx="15001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160713" y="2857500"/>
          <a:ext cx="11779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6" imgW="647640" imgH="431640" progId="Equation.3">
                  <p:embed/>
                </p:oleObj>
              </mc:Choice>
              <mc:Fallback>
                <p:oleObj name="Equation" r:id="rId6" imgW="6476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2857500"/>
                        <a:ext cx="11779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500188" y="4357688"/>
          <a:ext cx="22875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8" imgW="1257120" imgH="431640" progId="Equation.3">
                  <p:embed/>
                </p:oleObj>
              </mc:Choice>
              <mc:Fallback>
                <p:oleObj name="Equation" r:id="rId8" imgW="1257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357688"/>
                        <a:ext cx="228758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286375" y="4857750"/>
          <a:ext cx="20478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10" imgW="825480" imgH="431640" progId="Equation.3">
                  <p:embed/>
                </p:oleObj>
              </mc:Choice>
              <mc:Fallback>
                <p:oleObj name="Equation" r:id="rId10" imgW="825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857750"/>
                        <a:ext cx="2047875" cy="10715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Drift Boundary</a:t>
            </a:r>
            <a:endParaRPr lang="zh-TW" altLang="en-US" smtClean="0"/>
          </a:p>
        </p:txBody>
      </p:sp>
      <p:sp>
        <p:nvSpPr>
          <p:cNvPr id="922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 </a:t>
            </a:r>
          </a:p>
          <a:p>
            <a:r>
              <a:rPr lang="en-US" altLang="zh-TW" i="1" smtClean="0"/>
              <a:t>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=C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n, </a:t>
            </a:r>
            <a:r>
              <a:rPr lang="en-US" altLang="zh-TW" smtClean="0">
                <a:cs typeface="Times New Roman" pitchFamily="18" charset="0"/>
              </a:rPr>
              <a:t>where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TW" smtClean="0">
                <a:cs typeface="Times New Roman" pitchFamily="18" charset="0"/>
              </a:rPr>
              <a:t>is the drift time, and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en-US" altLang="zh-TW" smtClean="0">
                <a:cs typeface="Times New Roman" pitchFamily="18" charset="0"/>
              </a:rPr>
              <a:t>is a constant.</a:t>
            </a:r>
          </a:p>
          <a:p>
            <a:endParaRPr lang="en-US" altLang="zh-TW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mtClean="0">
                <a:cs typeface="Times New Roman" pitchFamily="18" charset="0"/>
              </a:rPr>
              <a:t>For binary starting at 50% 1’s and 50% 0’s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mtClean="0">
                <a:cs typeface="Times New Roman" pitchFamily="18" charset="0"/>
              </a:rPr>
              <a:t>~1.4</a:t>
            </a:r>
          </a:p>
          <a:p>
            <a:endParaRPr lang="en-US" altLang="zh-TW" smtClean="0">
              <a:cs typeface="Times New Roman" pitchFamily="18" charset="0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28688" y="1643063"/>
          <a:ext cx="15001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4" imgW="825480" imgH="177480" progId="Equation.3">
                  <p:embed/>
                </p:oleObj>
              </mc:Choice>
              <mc:Fallback>
                <p:oleObj name="Equation" r:id="rId4" imgW="8254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643063"/>
                        <a:ext cx="15001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624013" y="4572000"/>
          <a:ext cx="18954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6" imgW="1041120" imgH="431640" progId="Equation.3">
                  <p:embed/>
                </p:oleObj>
              </mc:Choice>
              <mc:Fallback>
                <p:oleObj name="Equation" r:id="rId6" imgW="10411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572000"/>
                        <a:ext cx="18954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5815013" y="5286375"/>
          <a:ext cx="13287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8" imgW="380880" imgH="228600" progId="Equation.3">
                  <p:embed/>
                </p:oleObj>
              </mc:Choice>
              <mc:Fallback>
                <p:oleObj name="Equation" r:id="rId8" imgW="380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5286375"/>
                        <a:ext cx="1328737" cy="79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Schema Theorem</a:t>
            </a:r>
            <a:endParaRPr lang="zh-TW" altLang="en-US" smtClean="0"/>
          </a:p>
        </p:txBody>
      </p:sp>
      <p:sp>
        <p:nvSpPr>
          <p:cNvPr id="1024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Easy problems: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=0</a:t>
            </a:r>
            <a:endParaRPr lang="en-US" altLang="zh-TW" dirty="0" smtClean="0"/>
          </a:p>
          <a:p>
            <a:pPr lvl="1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&gt;1,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cs typeface="Times New Roman" pitchFamily="18" charset="0"/>
              </a:rPr>
              <a:t>anything.</a:t>
            </a:r>
          </a:p>
          <a:p>
            <a:pPr lvl="1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cs typeface="Times New Roman" pitchFamily="18" charset="0"/>
              </a:rPr>
              <a:t>Hard problems: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 lvl="1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zh-TW" altLang="en-US" dirty="0" smtClean="0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928688" y="2500313"/>
          <a:ext cx="15001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4" imgW="825480" imgH="228600" progId="Equation.3">
                  <p:embed/>
                </p:oleObj>
              </mc:Choice>
              <mc:Fallback>
                <p:oleObj name="Equation" r:id="rId4" imgW="8254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00313"/>
                        <a:ext cx="15001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內容版面配置區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285702"/>
              </p:ext>
            </p:extLst>
          </p:nvPr>
        </p:nvGraphicFramePr>
        <p:xfrm>
          <a:off x="857250" y="1487488"/>
          <a:ext cx="61531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方程式" r:id="rId6" imgW="3327120" imgH="431640" progId="Equation.3">
                  <p:embed/>
                </p:oleObj>
              </mc:Choice>
              <mc:Fallback>
                <p:oleObj name="方程式" r:id="rId6" imgW="3327120" imgH="431640" progId="Equation.3">
                  <p:embed/>
                  <p:pic>
                    <p:nvPicPr>
                      <p:cNvPr id="0" name="內容版面配置區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487488"/>
                        <a:ext cx="61531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370013" y="5141913"/>
          <a:ext cx="11303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8" imgW="622080" imgH="393480" progId="Equation.3">
                  <p:embed/>
                </p:oleObj>
              </mc:Choice>
              <mc:Fallback>
                <p:oleObj name="Equation" r:id="rId8" imgW="622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5141913"/>
                        <a:ext cx="11303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857750" y="5000625"/>
          <a:ext cx="15795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10" imgW="622080" imgH="393480" progId="Equation.3">
                  <p:embed/>
                </p:oleObj>
              </mc:Choice>
              <mc:Fallback>
                <p:oleObj name="Equation" r:id="rId10" imgW="622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000625"/>
                        <a:ext cx="1579563" cy="1000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5072063" y="3357563"/>
          <a:ext cx="10001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12" imgW="393480" imgH="228600" progId="Equation.3">
                  <p:embed/>
                </p:oleObj>
              </mc:Choice>
              <mc:Fallback>
                <p:oleObj name="Equation" r:id="rId12" imgW="3934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357563"/>
                        <a:ext cx="1000125" cy="5794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Cross Competition</a:t>
            </a:r>
            <a:endParaRPr lang="zh-TW" altLang="en-US" smtClean="0"/>
          </a:p>
        </p:txBody>
      </p:sp>
      <p:sp>
        <p:nvSpPr>
          <p:cNvPr id="1127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Intuitive argument.</a:t>
            </a:r>
          </a:p>
          <a:p>
            <a:r>
              <a:rPr lang="en-US" altLang="zh-TW" smtClean="0"/>
              <a:t>Consider truncation selection</a:t>
            </a:r>
          </a:p>
          <a:p>
            <a:pPr lvl="1"/>
            <a:r>
              <a:rPr lang="en-US" altLang="zh-TW" smtClean="0"/>
              <a:t>Top 1/</a:t>
            </a:r>
            <a:r>
              <a:rPr lang="en-US" altLang="zh-TW" i="1" smtClean="0"/>
              <a:t>s</a:t>
            </a:r>
            <a:r>
              <a:rPr lang="en-US" altLang="zh-TW" smtClean="0"/>
              <a:t> th gets </a:t>
            </a:r>
            <a:r>
              <a:rPr lang="en-US" altLang="zh-TW" i="1" smtClean="0"/>
              <a:t>s</a:t>
            </a:r>
            <a:r>
              <a:rPr lang="en-US" altLang="zh-TW" smtClean="0"/>
              <a:t> copies</a:t>
            </a:r>
          </a:p>
          <a:p>
            <a:pPr lvl="1"/>
            <a:r>
              <a:rPr lang="en-US" altLang="zh-TW" smtClean="0"/>
              <a:t>Diversity reduced to </a:t>
            </a:r>
            <a:r>
              <a:rPr lang="en-US" altLang="zh-TW" i="1" smtClean="0"/>
              <a:t>n</a:t>
            </a:r>
            <a:r>
              <a:rPr lang="en-US" altLang="zh-TW" smtClean="0"/>
              <a:t>/</a:t>
            </a:r>
            <a:r>
              <a:rPr lang="en-US" altLang="zh-TW" i="1" smtClean="0"/>
              <a:t>s </a:t>
            </a:r>
            <a:r>
              <a:rPr lang="en-US" altLang="zh-TW" smtClean="0"/>
              <a:t>individuals.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Assume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mtClean="0"/>
              <a:t> schemata are correct.</a:t>
            </a:r>
          </a:p>
          <a:p>
            <a:r>
              <a:rPr lang="en-US" altLang="zh-TW" smtClean="0"/>
              <a:t>GA fails when </a:t>
            </a:r>
            <a:r>
              <a:rPr lang="el-GR" altLang="zh-TW" i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mtClean="0"/>
              <a:t> errors.</a:t>
            </a:r>
          </a:p>
          <a:p>
            <a:pPr lvl="1"/>
            <a:endParaRPr lang="en-US" altLang="zh-TW" smtClean="0"/>
          </a:p>
          <a:p>
            <a:endParaRPr lang="zh-TW" altLang="en-US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330325" y="4643438"/>
          <a:ext cx="21701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4" imgW="1193760" imgH="342720" progId="Equation.3">
                  <p:embed/>
                </p:oleObj>
              </mc:Choice>
              <mc:Fallback>
                <p:oleObj name="Equation" r:id="rId4" imgW="11937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643438"/>
                        <a:ext cx="217011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576388" y="5526088"/>
          <a:ext cx="173196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6" imgW="952200" imgH="393480" progId="Equation.3">
                  <p:embed/>
                </p:oleObj>
              </mc:Choice>
              <mc:Fallback>
                <p:oleObj name="Equation" r:id="rId6" imgW="9522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5526088"/>
                        <a:ext cx="1731962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6173788" y="5292725"/>
          <a:ext cx="12557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8" imgW="368280" imgH="228600" progId="Equation.3">
                  <p:embed/>
                </p:oleObj>
              </mc:Choice>
              <mc:Fallback>
                <p:oleObj name="Equation" r:id="rId8" imgW="368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292725"/>
                        <a:ext cx="1255712" cy="779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Sweet Spot</a:t>
            </a:r>
            <a:endParaRPr lang="zh-TW" altLang="en-US" smtClean="0"/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Assume large enough fixed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How do we vary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/>
              <a:t> and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/>
              <a:t> to obtain successful convergence?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Mixing boundary</a:t>
            </a:r>
          </a:p>
          <a:p>
            <a:pPr lvl="1"/>
            <a:r>
              <a:rPr lang="en-US" altLang="zh-TW" dirty="0" smtClean="0"/>
              <a:t>Innovation should occur before takeover.</a:t>
            </a:r>
          </a:p>
          <a:p>
            <a:r>
              <a:rPr lang="en-US" altLang="zh-TW" dirty="0" smtClean="0"/>
              <a:t>Drift boundary</a:t>
            </a:r>
          </a:p>
          <a:p>
            <a:pPr lvl="1"/>
            <a:r>
              <a:rPr lang="en-US" altLang="zh-TW" dirty="0" smtClean="0"/>
              <a:t>Takeover should be faster than drift.</a:t>
            </a:r>
          </a:p>
          <a:p>
            <a:r>
              <a:rPr lang="en-US" altLang="zh-TW" dirty="0" smtClean="0"/>
              <a:t>Schema theorem</a:t>
            </a:r>
          </a:p>
          <a:p>
            <a:pPr lvl="1"/>
            <a:r>
              <a:rPr lang="en-US" altLang="zh-TW" dirty="0" smtClean="0"/>
              <a:t>Good schemata should grow.</a:t>
            </a:r>
          </a:p>
          <a:p>
            <a:r>
              <a:rPr lang="en-US" altLang="zh-TW" dirty="0" smtClean="0"/>
              <a:t>Cross competition</a:t>
            </a:r>
          </a:p>
          <a:p>
            <a:pPr lvl="1"/>
            <a:r>
              <a:rPr lang="en-US" altLang="zh-TW" dirty="0" smtClean="0"/>
              <a:t>Selection pressure should be small to ensure diversity.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Control Map for Easy Problems</a:t>
            </a:r>
            <a:endParaRPr lang="zh-TW" altLang="en-US" smtClean="0"/>
          </a:p>
        </p:txBody>
      </p:sp>
      <p:sp>
        <p:nvSpPr>
          <p:cNvPr id="1229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Mixing boundary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Drift boundary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Schema theorem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Cross competition</a:t>
            </a:r>
          </a:p>
          <a:p>
            <a:endParaRPr lang="zh-TW" altLang="en-US" smtClean="0"/>
          </a:p>
          <a:p>
            <a:endParaRPr lang="zh-TW" altLang="en-US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643313" y="1606550"/>
          <a:ext cx="15716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4" imgW="825480" imgH="431640" progId="Equation.3">
                  <p:embed/>
                </p:oleObj>
              </mc:Choice>
              <mc:Fallback>
                <p:oleObj name="Equation" r:id="rId4" imgW="8254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606550"/>
                        <a:ext cx="1571625" cy="822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4071938" y="3060700"/>
          <a:ext cx="13287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6" imgW="380880" imgH="228600" progId="Equation.3">
                  <p:embed/>
                </p:oleObj>
              </mc:Choice>
              <mc:Fallback>
                <p:oleObj name="Equation" r:id="rId6" imgW="380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060700"/>
                        <a:ext cx="1328737" cy="79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071938" y="4357688"/>
          <a:ext cx="10001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8" imgW="393480" imgH="228600" progId="Equation.3">
                  <p:embed/>
                </p:oleObj>
              </mc:Choice>
              <mc:Fallback>
                <p:oleObj name="Equation" r:id="rId8" imgW="393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357688"/>
                        <a:ext cx="1000125" cy="5794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071938" y="5507038"/>
          <a:ext cx="12557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10" imgW="368280" imgH="228600" progId="Equation.3">
                  <p:embed/>
                </p:oleObj>
              </mc:Choice>
              <mc:Fallback>
                <p:oleObj name="Equation" r:id="rId10" imgW="368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5507038"/>
                        <a:ext cx="1255712" cy="7794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429250" y="1606550"/>
          <a:ext cx="14049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12" imgW="799920" imgH="469800" progId="Equation.3">
                  <p:embed/>
                </p:oleObj>
              </mc:Choice>
              <mc:Fallback>
                <p:oleObj name="Equation" r:id="rId12" imgW="7999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1606550"/>
                        <a:ext cx="1404938" cy="825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7045325" y="1630363"/>
          <a:ext cx="17414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4" imgW="914400" imgH="419040" progId="Equation.3">
                  <p:embed/>
                </p:oleObj>
              </mc:Choice>
              <mc:Fallback>
                <p:oleObj name="Equation" r:id="rId14" imgW="9144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1630363"/>
                        <a:ext cx="1741488" cy="7985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Control Map for Easy Problems (contd.)</a:t>
            </a:r>
            <a:endParaRPr lang="zh-TW" altLang="en-US" smtClean="0"/>
          </a:p>
        </p:txBody>
      </p:sp>
      <p:sp>
        <p:nvSpPr>
          <p:cNvPr id="491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Easy problems are no problem.</a:t>
            </a:r>
          </a:p>
          <a:p>
            <a:r>
              <a:rPr lang="en-US" altLang="zh-TW" smtClean="0"/>
              <a:t>GA has a large “sweet spot.”</a:t>
            </a:r>
          </a:p>
          <a:p>
            <a:r>
              <a:rPr lang="en-US" altLang="zh-TW" smtClean="0"/>
              <a:t>A monkey can set GA parameters.</a:t>
            </a:r>
            <a:endParaRPr lang="zh-TW" altLang="en-US" smtClean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071813"/>
            <a:ext cx="807878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矩形 4"/>
          <p:cNvSpPr>
            <a:spLocks noChangeArrowheads="1"/>
          </p:cNvSpPr>
          <p:nvPr/>
        </p:nvSpPr>
        <p:spPr bwMode="auto">
          <a:xfrm>
            <a:off x="2143125" y="6196013"/>
            <a:ext cx="5286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C00000"/>
                </a:solidFill>
              </a:rPr>
              <a:t>Goldberg, Deb, &amp; Thierens. (1993). </a:t>
            </a:r>
          </a:p>
          <a:p>
            <a:r>
              <a:rPr lang="en-US" altLang="zh-TW" sz="1400">
                <a:solidFill>
                  <a:srgbClr val="C00000"/>
                </a:solidFill>
              </a:rPr>
              <a:t>Toward a better understanding of mixing in genetic algorithms</a:t>
            </a:r>
            <a:endParaRPr lang="zh-TW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Control Map for Hard Problems</a:t>
            </a:r>
            <a:endParaRPr lang="zh-TW" altLang="en-US" smtClean="0"/>
          </a:p>
        </p:txBody>
      </p:sp>
      <p:sp>
        <p:nvSpPr>
          <p:cNvPr id="1332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Mixing boundary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Drift boundary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Schema theorem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Cross competition</a:t>
            </a:r>
          </a:p>
          <a:p>
            <a:endParaRPr lang="zh-TW" altLang="en-US" smtClean="0"/>
          </a:p>
          <a:p>
            <a:endParaRPr lang="zh-TW" altLang="en-US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071938" y="1606550"/>
          <a:ext cx="15716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4" imgW="825480" imgH="431640" progId="Equation.3">
                  <p:embed/>
                </p:oleObj>
              </mc:Choice>
              <mc:Fallback>
                <p:oleObj name="Equation" r:id="rId4" imgW="8254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1606550"/>
                        <a:ext cx="1571625" cy="822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4071938" y="3060700"/>
          <a:ext cx="13287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6" imgW="380880" imgH="228600" progId="Equation.3">
                  <p:embed/>
                </p:oleObj>
              </mc:Choice>
              <mc:Fallback>
                <p:oleObj name="Equation" r:id="rId6" imgW="380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060700"/>
                        <a:ext cx="1328737" cy="79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071938" y="5507038"/>
          <a:ext cx="12557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8" imgW="368280" imgH="228600" progId="Equation.3">
                  <p:embed/>
                </p:oleObj>
              </mc:Choice>
              <mc:Fallback>
                <p:oleObj name="Equation" r:id="rId8" imgW="368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5507038"/>
                        <a:ext cx="1255712" cy="7794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4100513" y="4167188"/>
          <a:ext cx="22574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0" imgW="888840" imgH="431640" progId="Equation.3">
                  <p:embed/>
                </p:oleObj>
              </mc:Choice>
              <mc:Fallback>
                <p:oleObj name="Equation" r:id="rId10" imgW="8888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4167188"/>
                        <a:ext cx="2257425" cy="1096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6948488" y="4500563"/>
          <a:ext cx="838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12" imgW="330120" imgH="177480" progId="Equation.3">
                  <p:embed/>
                </p:oleObj>
              </mc:Choice>
              <mc:Fallback>
                <p:oleObj name="Equation" r:id="rId12" imgW="3301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500563"/>
                        <a:ext cx="838200" cy="4508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929438" y="1835150"/>
          <a:ext cx="7858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14" imgW="622080" imgH="469800" progId="Equation.3">
                  <p:embed/>
                </p:oleObj>
              </mc:Choice>
              <mc:Fallback>
                <p:oleObj name="Equation" r:id="rId14" imgW="6220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1835150"/>
                        <a:ext cx="785812" cy="593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文字方塊 12"/>
          <p:cNvSpPr txBox="1">
            <a:spLocks noChangeArrowheads="1"/>
          </p:cNvSpPr>
          <p:nvPr/>
        </p:nvSpPr>
        <p:spPr bwMode="auto">
          <a:xfrm>
            <a:off x="6000750" y="1428750"/>
            <a:ext cx="2708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You might be thinking about</a:t>
            </a:r>
            <a:endParaRPr lang="zh-TW" altLang="en-US"/>
          </a:p>
        </p:txBody>
      </p:sp>
      <p:sp>
        <p:nvSpPr>
          <p:cNvPr id="13323" name="文字方塊 13"/>
          <p:cNvSpPr txBox="1">
            <a:spLocks noChangeArrowheads="1"/>
          </p:cNvSpPr>
          <p:nvPr/>
        </p:nvSpPr>
        <p:spPr bwMode="auto">
          <a:xfrm>
            <a:off x="5929313" y="2500313"/>
            <a:ext cx="303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But that’s exponentially difficult!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Derive the Schema Theorem</a:t>
            </a:r>
            <a:endParaRPr lang="zh-TW" altLang="en-US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Holland (1975).</a:t>
            </a:r>
          </a:p>
          <a:p>
            <a:endParaRPr lang="en-US" altLang="zh-TW" smtClean="0"/>
          </a:p>
          <a:p>
            <a:r>
              <a:rPr lang="en-US" altLang="zh-TW" smtClean="0"/>
              <a:t>Ensure the growth of best schema on average.</a:t>
            </a:r>
          </a:p>
          <a:p>
            <a:endParaRPr lang="en-US" altLang="zh-TW" smtClean="0"/>
          </a:p>
          <a:p>
            <a:r>
              <a:rPr lang="en-US" altLang="zh-TW" smtClean="0"/>
              <a:t>Conservative bound: ignores several favorable possibilities.</a:t>
            </a:r>
          </a:p>
          <a:p>
            <a:endParaRPr lang="en-US" altLang="zh-TW" smtClean="0"/>
          </a:p>
          <a:p>
            <a:r>
              <a:rPr lang="en-US" altLang="zh-TW" smtClean="0"/>
              <a:t>Considers effect of different operators:</a:t>
            </a:r>
          </a:p>
          <a:p>
            <a:pPr lvl="1"/>
            <a:r>
              <a:rPr lang="en-US" altLang="zh-TW" smtClean="0"/>
              <a:t>selection: proportionate</a:t>
            </a:r>
          </a:p>
          <a:p>
            <a:pPr lvl="1"/>
            <a:r>
              <a:rPr lang="en-US" altLang="zh-TW" smtClean="0"/>
              <a:t>crossover: one-point</a:t>
            </a:r>
          </a:p>
          <a:p>
            <a:pPr lvl="1"/>
            <a:r>
              <a:rPr lang="en-US" altLang="zh-TW" smtClean="0"/>
              <a:t>mutation: simple bitwise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Control Map for Hard Problems (contd.)</a:t>
            </a:r>
            <a:endParaRPr lang="zh-TW" altLang="en-US" smtClean="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09" y="2454548"/>
            <a:ext cx="410686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8"/>
          <p:cNvGrpSpPr>
            <a:grpSpLocks/>
          </p:cNvGrpSpPr>
          <p:nvPr/>
        </p:nvGrpSpPr>
        <p:grpSpPr bwMode="auto">
          <a:xfrm>
            <a:off x="6517009" y="2097360"/>
            <a:ext cx="785813" cy="4073525"/>
            <a:chOff x="4429124" y="2001034"/>
            <a:chExt cx="785818" cy="4071966"/>
          </a:xfrm>
        </p:grpSpPr>
        <p:cxnSp>
          <p:nvCxnSpPr>
            <p:cNvPr id="8" name="直線接點 7"/>
            <p:cNvCxnSpPr/>
            <p:nvPr/>
          </p:nvCxnSpPr>
          <p:spPr>
            <a:xfrm rot="5400000">
              <a:off x="2393935" y="4036223"/>
              <a:ext cx="4071966" cy="158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向右箭號 8"/>
            <p:cNvSpPr/>
            <p:nvPr/>
          </p:nvSpPr>
          <p:spPr>
            <a:xfrm flipH="1">
              <a:off x="4643438" y="2143854"/>
              <a:ext cx="571504" cy="3570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3" name="群組 19"/>
          <p:cNvGrpSpPr>
            <a:grpSpLocks/>
          </p:cNvGrpSpPr>
          <p:nvPr/>
        </p:nvGrpSpPr>
        <p:grpSpPr bwMode="auto">
          <a:xfrm>
            <a:off x="4516759" y="3383235"/>
            <a:ext cx="4143375" cy="1714500"/>
            <a:chOff x="2428860" y="3286124"/>
            <a:chExt cx="4143404" cy="1714512"/>
          </a:xfrm>
        </p:grpSpPr>
        <p:cxnSp>
          <p:nvCxnSpPr>
            <p:cNvPr id="10" name="直線接點 9"/>
            <p:cNvCxnSpPr/>
            <p:nvPr/>
          </p:nvCxnSpPr>
          <p:spPr>
            <a:xfrm rot="10800000" flipV="1">
              <a:off x="2428860" y="3286124"/>
              <a:ext cx="4143404" cy="1714512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向右箭號 13"/>
            <p:cNvSpPr/>
            <p:nvPr/>
          </p:nvSpPr>
          <p:spPr>
            <a:xfrm rot="3770481" flipH="1">
              <a:off x="4925221" y="4158461"/>
              <a:ext cx="571504" cy="3571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4" name="群組 17"/>
          <p:cNvGrpSpPr>
            <a:grpSpLocks/>
          </p:cNvGrpSpPr>
          <p:nvPr/>
        </p:nvGrpSpPr>
        <p:grpSpPr bwMode="auto">
          <a:xfrm>
            <a:off x="4873947" y="2291035"/>
            <a:ext cx="1400175" cy="2449513"/>
            <a:chOff x="2786050" y="2193970"/>
            <a:chExt cx="1399823" cy="2449476"/>
          </a:xfrm>
        </p:grpSpPr>
        <p:sp>
          <p:nvSpPr>
            <p:cNvPr id="16" name="手繪多邊形 15"/>
            <p:cNvSpPr/>
            <p:nvPr/>
          </p:nvSpPr>
          <p:spPr>
            <a:xfrm>
              <a:off x="2786050" y="2655926"/>
              <a:ext cx="1399823" cy="1987520"/>
            </a:xfrm>
            <a:custGeom>
              <a:avLst/>
              <a:gdLst>
                <a:gd name="connsiteX0" fmla="*/ 0 w 1399823"/>
                <a:gd name="connsiteY0" fmla="*/ 1986844 h 1986844"/>
                <a:gd name="connsiteX1" fmla="*/ 304800 w 1399823"/>
                <a:gd name="connsiteY1" fmla="*/ 541866 h 1986844"/>
                <a:gd name="connsiteX2" fmla="*/ 1399823 w 1399823"/>
                <a:gd name="connsiteY2" fmla="*/ 0 h 198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823" h="1986844">
                  <a:moveTo>
                    <a:pt x="0" y="1986844"/>
                  </a:moveTo>
                  <a:cubicBezTo>
                    <a:pt x="35748" y="1429925"/>
                    <a:pt x="71496" y="873007"/>
                    <a:pt x="304800" y="541866"/>
                  </a:cubicBezTo>
                  <a:cubicBezTo>
                    <a:pt x="538104" y="210725"/>
                    <a:pt x="1046104" y="82785"/>
                    <a:pt x="1399823" y="0"/>
                  </a:cubicBezTo>
                </a:path>
              </a:pathLst>
            </a:cu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向右箭號 16"/>
            <p:cNvSpPr/>
            <p:nvPr/>
          </p:nvSpPr>
          <p:spPr>
            <a:xfrm rot="14955052" flipH="1">
              <a:off x="3089912" y="2301167"/>
              <a:ext cx="571491" cy="3570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50183" name="文字方塊 12"/>
          <p:cNvSpPr txBox="1">
            <a:spLocks noChangeArrowheads="1"/>
          </p:cNvSpPr>
          <p:nvPr/>
        </p:nvSpPr>
        <p:spPr bwMode="auto">
          <a:xfrm>
            <a:off x="4659634" y="6269310"/>
            <a:ext cx="3716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Only drift boundary is invariant.</a:t>
            </a:r>
            <a:endParaRPr lang="zh-TW" altLang="en-US" sz="20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1" t="18711" r="5714"/>
          <a:stretch/>
        </p:blipFill>
        <p:spPr bwMode="auto">
          <a:xfrm>
            <a:off x="412303" y="2720171"/>
            <a:ext cx="3859213" cy="355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148607" y="1732746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2"/>
                </a:solidFill>
              </a:rPr>
              <a:t>Easy       </a:t>
            </a:r>
            <a:r>
              <a:rPr lang="en-US" altLang="zh-TW" sz="2000" dirty="0" smtClean="0">
                <a:solidFill>
                  <a:schemeClr val="accent2"/>
                </a:solidFill>
                <a:sym typeface="Wingdings" pitchFamily="2" charset="2"/>
              </a:rPr>
              <a:t>       Hard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Simple GAs Are Limited</a:t>
            </a:r>
            <a:endParaRPr lang="zh-TW" altLang="en-US" smtClean="0"/>
          </a:p>
        </p:txBody>
      </p:sp>
      <p:sp>
        <p:nvSpPr>
          <p:cNvPr id="512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With growing difficulty, “sweet spot” vanishes.</a:t>
            </a:r>
          </a:p>
          <a:p>
            <a:r>
              <a:rPr lang="en-US" altLang="zh-TW" smtClean="0"/>
              <a:t>Or populations must grow exponentially.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We will take about the remedy later.</a:t>
            </a:r>
            <a:endParaRPr lang="zh-TW" altLang="en-US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714625"/>
            <a:ext cx="41529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Schema theorem</a:t>
            </a:r>
          </a:p>
          <a:p>
            <a:r>
              <a:rPr lang="en-US" altLang="zh-TW" smtClean="0"/>
              <a:t>Takeover &amp; drift</a:t>
            </a:r>
          </a:p>
          <a:p>
            <a:r>
              <a:rPr lang="en-US" altLang="zh-TW" smtClean="0"/>
              <a:t>Control map</a:t>
            </a:r>
          </a:p>
          <a:p>
            <a:r>
              <a:rPr lang="en-US" altLang="zh-TW" b="1" smtClean="0"/>
              <a:t>Problem difficulty</a:t>
            </a:r>
          </a:p>
          <a:p>
            <a:r>
              <a:rPr lang="en-US" altLang="zh-TW" smtClean="0"/>
              <a:t>BB hypothesis</a:t>
            </a:r>
          </a:p>
          <a:p>
            <a:r>
              <a:rPr lang="en-US" altLang="zh-TW" smtClean="0"/>
              <a:t>Time-to-convergence</a:t>
            </a:r>
          </a:p>
          <a:p>
            <a:r>
              <a:rPr lang="en-US" altLang="zh-TW" smtClean="0"/>
              <a:t>Population sizing</a:t>
            </a:r>
          </a:p>
          <a:p>
            <a:r>
              <a:rPr lang="en-US" altLang="zh-TW" smtClean="0"/>
              <a:t>No-free-lunch (NFL) theorem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Kind of Problems Are Difficult for GAs?</a:t>
            </a:r>
            <a:endParaRPr lang="zh-TW" altLang="en-US" smtClean="0"/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Piece of a solution: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x*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H*</a:t>
            </a:r>
          </a:p>
          <a:p>
            <a:endParaRPr lang="en-US" altLang="zh-TW" sz="1200" dirty="0" smtClean="0"/>
          </a:p>
          <a:p>
            <a:r>
              <a:rPr lang="en-US" altLang="zh-TW" dirty="0" smtClean="0"/>
              <a:t>Schemata superior to other pieces:</a:t>
            </a:r>
          </a:p>
          <a:p>
            <a:pPr lvl="1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H*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&gt; f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baseline="-25000" dirty="0" err="1" smtClean="0">
                <a:latin typeface="Times New Roman" pitchFamily="18" charset="0"/>
                <a:cs typeface="Times New Roman" pitchFamily="18" charset="0"/>
              </a:rPr>
              <a:t>competitors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1800" dirty="0" smtClean="0"/>
          </a:p>
          <a:p>
            <a:r>
              <a:rPr lang="en-US" altLang="zh-TW" dirty="0" smtClean="0"/>
              <a:t>Intra: </a:t>
            </a:r>
            <a:r>
              <a:rPr lang="en-US" altLang="zh-TW" dirty="0" smtClean="0">
                <a:solidFill>
                  <a:schemeClr val="accent2"/>
                </a:solidFill>
              </a:rPr>
              <a:t>deception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Difficult to distinguish good schemata from their competitors. Let’s focus on this one for now.</a:t>
            </a:r>
          </a:p>
          <a:p>
            <a:r>
              <a:rPr lang="en-US" altLang="zh-TW" dirty="0" smtClean="0"/>
              <a:t>Inter: </a:t>
            </a:r>
            <a:r>
              <a:rPr lang="en-US" altLang="zh-TW" dirty="0" smtClean="0">
                <a:solidFill>
                  <a:schemeClr val="accent2"/>
                </a:solidFill>
              </a:rPr>
              <a:t>scaling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Large population to conquer sampling noise. We will talk about this more in population sizing.</a:t>
            </a:r>
          </a:p>
          <a:p>
            <a:r>
              <a:rPr lang="en-US" altLang="zh-TW" dirty="0" smtClean="0"/>
              <a:t>Extra: </a:t>
            </a:r>
            <a:r>
              <a:rPr lang="en-US" altLang="zh-TW" dirty="0" smtClean="0">
                <a:solidFill>
                  <a:schemeClr val="accent2"/>
                </a:solidFill>
              </a:rPr>
              <a:t>noise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Noisy fitness functions. We will talk about this in RWA.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Intra Difficulty</a:t>
            </a:r>
            <a:endParaRPr lang="zh-TW" altLang="en-US" smtClean="0"/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Do there exist problems that violate sampling and assembly assumptions?</a:t>
            </a:r>
          </a:p>
          <a:p>
            <a:r>
              <a:rPr lang="en-US" altLang="zh-TW" smtClean="0"/>
              <a:t>Where low-order schemas go to one solution, but best solution is somewhere else.</a:t>
            </a:r>
          </a:p>
          <a:p>
            <a:endParaRPr lang="en-US" altLang="zh-TW" smtClean="0"/>
          </a:p>
          <a:p>
            <a:r>
              <a:rPr lang="en-US" altLang="zh-TW" smtClean="0"/>
              <a:t>Example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(0**)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&gt; 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), and 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(00*)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&gt; 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(01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(11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(*0*)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&gt; 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), and 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(0*0)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&gt; 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(0*1),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(1*0),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(1*1)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(**0)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&gt; 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1), and 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(*00)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&gt; 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(*01),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(*10),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(*11)</a:t>
            </a:r>
          </a:p>
          <a:p>
            <a:endParaRPr lang="en-US" altLang="zh-TW" smtClean="0"/>
          </a:p>
        </p:txBody>
      </p:sp>
      <p:sp>
        <p:nvSpPr>
          <p:cNvPr id="4" name="矩形 3"/>
          <p:cNvSpPr/>
          <p:nvPr/>
        </p:nvSpPr>
        <p:spPr>
          <a:xfrm>
            <a:off x="3143250" y="5857875"/>
            <a:ext cx="3001963" cy="46196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/>
              <a:t>But 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(111)</a:t>
            </a:r>
            <a:r>
              <a:rPr lang="en-US" altLang="zh-TW" sz="2400" i="1" dirty="0"/>
              <a:t> </a:t>
            </a:r>
            <a:r>
              <a:rPr lang="en-US" altLang="zh-TW" sz="2400" dirty="0"/>
              <a:t>is the best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Designing a Hard Problem</a:t>
            </a:r>
            <a:endParaRPr lang="zh-TW" altLang="en-US" dirty="0" smtClean="0"/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4114800" cy="4497388"/>
          </a:xfrm>
        </p:spPr>
        <p:txBody>
          <a:bodyPr/>
          <a:lstStyle/>
          <a:p>
            <a:r>
              <a:rPr lang="en-US" altLang="zh-TW" smtClean="0"/>
              <a:t>Low-order estimates mislead GA.</a:t>
            </a:r>
          </a:p>
          <a:p>
            <a:endParaRPr lang="en-US" altLang="zh-TW" smtClean="0"/>
          </a:p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x* =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: f</a:t>
            </a:r>
            <a:r>
              <a:rPr lang="en-US" altLang="zh-TW" baseline="-2500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&gt; f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, i ≠ 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TW" smtClean="0"/>
          </a:p>
          <a:p>
            <a:r>
              <a:rPr lang="en-US" altLang="zh-TW" smtClean="0"/>
              <a:t>Require complementary schemata better than competitors.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7623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Tight, the Loose, and the Ugly</a:t>
            </a:r>
            <a:endParaRPr lang="zh-TW" altLang="en-US" smtClean="0"/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30-bit problem as sum of 10 copies of order-3 subproblem.</a:t>
            </a:r>
          </a:p>
          <a:p>
            <a:r>
              <a:rPr lang="en-US" altLang="zh-TW" smtClean="0"/>
              <a:t>Tight</a:t>
            </a:r>
          </a:p>
          <a:p>
            <a:pPr lvl="1"/>
            <a:r>
              <a:rPr lang="en-US" altLang="zh-TW" smtClean="0"/>
              <a:t>abc*********</a:t>
            </a:r>
          </a:p>
          <a:p>
            <a:r>
              <a:rPr lang="en-US" altLang="zh-TW" smtClean="0"/>
              <a:t>Loose</a:t>
            </a:r>
          </a:p>
          <a:p>
            <a:pPr lvl="1"/>
            <a:r>
              <a:rPr lang="en-US" altLang="zh-TW" smtClean="0"/>
              <a:t>a***b***c***</a:t>
            </a:r>
          </a:p>
          <a:p>
            <a:r>
              <a:rPr lang="en-US" altLang="zh-TW" smtClean="0"/>
              <a:t>Random</a:t>
            </a:r>
          </a:p>
          <a:p>
            <a:pPr lvl="1"/>
            <a:r>
              <a:rPr lang="en-US" altLang="zh-TW" smtClean="0"/>
              <a:t>**a*b****c**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SGA only work for </a:t>
            </a:r>
          </a:p>
          <a:p>
            <a:pPr>
              <a:buFontTx/>
              <a:buNone/>
            </a:pPr>
            <a:r>
              <a:rPr lang="en-US" altLang="zh-TW" smtClean="0"/>
              <a:t>	tight ordering.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87688"/>
            <a:ext cx="392906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Trap Function</a:t>
            </a:r>
            <a:endParaRPr lang="zh-TW" altLang="en-US" smtClean="0"/>
          </a:p>
        </p:txBody>
      </p:sp>
      <p:sp>
        <p:nvSpPr>
          <p:cNvPr id="14340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7900988" cy="4497388"/>
          </a:xfrm>
        </p:spPr>
        <p:txBody>
          <a:bodyPr/>
          <a:lstStyle/>
          <a:p>
            <a:r>
              <a:rPr lang="en-US" altLang="zh-TW" smtClean="0"/>
              <a:t>Ackley, 1985.</a:t>
            </a:r>
          </a:p>
          <a:p>
            <a:r>
              <a:rPr lang="en-US" altLang="zh-TW" smtClean="0"/>
              <a:t>Local searcher would go to the wrong optima.</a:t>
            </a:r>
          </a:p>
          <a:p>
            <a:endParaRPr lang="en-US" altLang="zh-TW" smtClean="0"/>
          </a:p>
          <a:p>
            <a:r>
              <a:rPr lang="en-US" altLang="zh-TW" smtClean="0"/>
              <a:t>In general:</a:t>
            </a:r>
            <a:endParaRPr lang="zh-TW" altLang="en-US" smtClean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4572000" y="4857750"/>
          <a:ext cx="17859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4" imgW="1002960" imgH="419040" progId="Equation.3">
                  <p:embed/>
                </p:oleObj>
              </mc:Choice>
              <mc:Fallback>
                <p:oleObj name="Equation" r:id="rId4" imgW="10029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57750"/>
                        <a:ext cx="178593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857625"/>
            <a:ext cx="322738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文字方塊 7"/>
          <p:cNvSpPr txBox="1">
            <a:spLocks noChangeArrowheads="1"/>
          </p:cNvSpPr>
          <p:nvPr/>
        </p:nvSpPr>
        <p:spPr bwMode="auto">
          <a:xfrm>
            <a:off x="6500813" y="5072063"/>
            <a:ext cx="199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to be deceptive.</a:t>
            </a:r>
            <a:endParaRPr lang="zh-TW" altLang="en-US" sz="2000"/>
          </a:p>
        </p:txBody>
      </p:sp>
      <p:sp>
        <p:nvSpPr>
          <p:cNvPr id="14343" name="矩形 8"/>
          <p:cNvSpPr>
            <a:spLocks noChangeArrowheads="1"/>
          </p:cNvSpPr>
          <p:nvPr/>
        </p:nvSpPr>
        <p:spPr bwMode="auto">
          <a:xfrm>
            <a:off x="2286000" y="6215063"/>
            <a:ext cx="5229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solidFill>
                  <a:srgbClr val="C00000"/>
                </a:solidFill>
              </a:rPr>
              <a:t>Goldberg &amp; Deb (1993). Analyzing Deception in Trap Functions.</a:t>
            </a:r>
            <a:endParaRPr lang="zh-TW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573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Schema theorem</a:t>
            </a:r>
          </a:p>
          <a:p>
            <a:r>
              <a:rPr lang="en-US" altLang="zh-TW" smtClean="0"/>
              <a:t>Takeover &amp; drift</a:t>
            </a:r>
          </a:p>
          <a:p>
            <a:r>
              <a:rPr lang="en-US" altLang="zh-TW" smtClean="0"/>
              <a:t>Control map</a:t>
            </a:r>
          </a:p>
          <a:p>
            <a:r>
              <a:rPr lang="en-US" altLang="zh-TW" smtClean="0"/>
              <a:t>Problem difficulty</a:t>
            </a:r>
          </a:p>
          <a:p>
            <a:r>
              <a:rPr lang="en-US" altLang="zh-TW" b="1" smtClean="0"/>
              <a:t>BB hypothesis</a:t>
            </a:r>
          </a:p>
          <a:p>
            <a:r>
              <a:rPr lang="en-US" altLang="zh-TW" smtClean="0"/>
              <a:t>Time-to-convergence</a:t>
            </a:r>
          </a:p>
          <a:p>
            <a:r>
              <a:rPr lang="en-US" altLang="zh-TW" smtClean="0"/>
              <a:t>Population sizing</a:t>
            </a:r>
          </a:p>
          <a:p>
            <a:r>
              <a:rPr lang="en-US" altLang="zh-TW" smtClean="0"/>
              <a:t>No-free-lunch (NFL) theorem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Nearly Decomposable Problems</a:t>
            </a:r>
            <a:endParaRPr lang="zh-TW" altLang="en-US" smtClean="0"/>
          </a:p>
        </p:txBody>
      </p:sp>
      <p:sp>
        <p:nvSpPr>
          <p:cNvPr id="1536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 do not want to solve every problem.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OneMax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NIAH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z="2000" smtClean="0"/>
          </a:p>
          <a:p>
            <a:pPr eaLnBrk="1" hangingPunct="1"/>
            <a:r>
              <a:rPr lang="en-US" altLang="zh-TW" sz="2000" smtClean="0"/>
              <a:t>Too simple: simple heuristic, hill climbing</a:t>
            </a:r>
          </a:p>
          <a:p>
            <a:pPr eaLnBrk="1" hangingPunct="1"/>
            <a:r>
              <a:rPr lang="en-US" altLang="zh-TW" sz="2000" smtClean="0"/>
              <a:t>Too difficult: enumeration</a:t>
            </a:r>
          </a:p>
          <a:p>
            <a:pPr eaLnBrk="1" hangingPunct="1"/>
            <a:r>
              <a:rPr lang="en-US" altLang="zh-TW" smtClean="0"/>
              <a:t>Nearly decomposable problems</a:t>
            </a:r>
            <a:endParaRPr lang="zh-TW" altLang="en-US" smtClean="0"/>
          </a:p>
        </p:txBody>
      </p:sp>
      <p:grpSp>
        <p:nvGrpSpPr>
          <p:cNvPr id="15370" name="群組 3"/>
          <p:cNvGrpSpPr>
            <a:grpSpLocks/>
          </p:cNvGrpSpPr>
          <p:nvPr/>
        </p:nvGrpSpPr>
        <p:grpSpPr bwMode="auto">
          <a:xfrm>
            <a:off x="6143625" y="2357438"/>
            <a:ext cx="1785938" cy="1349375"/>
            <a:chOff x="5568950" y="2143116"/>
            <a:chExt cx="2360636" cy="1778011"/>
          </a:xfrm>
        </p:grpSpPr>
        <p:cxnSp>
          <p:nvCxnSpPr>
            <p:cNvPr id="5" name="直線單箭頭接點 4"/>
            <p:cNvCxnSpPr/>
            <p:nvPr/>
          </p:nvCxnSpPr>
          <p:spPr>
            <a:xfrm>
              <a:off x="5858521" y="3571799"/>
              <a:ext cx="2071065" cy="2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rot="5400000" flipH="1" flipV="1">
              <a:off x="5143131" y="2856408"/>
              <a:ext cx="1428683" cy="2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V="1">
              <a:off x="5854325" y="2350201"/>
              <a:ext cx="1714347" cy="121323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5366" name="Object 2"/>
            <p:cNvGraphicFramePr>
              <a:graphicFrameLocks noChangeAspect="1"/>
            </p:cNvGraphicFramePr>
            <p:nvPr/>
          </p:nvGraphicFramePr>
          <p:xfrm>
            <a:off x="6786578" y="3643314"/>
            <a:ext cx="198437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8" name="Equation" r:id="rId4" imgW="126720" imgH="177480" progId="Equation.3">
                    <p:embed/>
                  </p:oleObj>
                </mc:Choice>
                <mc:Fallback>
                  <p:oleObj name="Equation" r:id="rId4" imgW="126720" imgH="17748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3643314"/>
                          <a:ext cx="198437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3"/>
            <p:cNvGraphicFramePr>
              <a:graphicFrameLocks noChangeAspect="1"/>
            </p:cNvGraphicFramePr>
            <p:nvPr/>
          </p:nvGraphicFramePr>
          <p:xfrm>
            <a:off x="5568950" y="2767013"/>
            <a:ext cx="2381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" name="Equation" r:id="rId6" imgW="152280" imgH="203040" progId="Equation.3">
                    <p:embed/>
                  </p:oleObj>
                </mc:Choice>
                <mc:Fallback>
                  <p:oleObj name="Equation" r:id="rId6" imgW="152280" imgH="203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8950" y="2767013"/>
                          <a:ext cx="238125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1" name="群組 10"/>
          <p:cNvGrpSpPr>
            <a:grpSpLocks/>
          </p:cNvGrpSpPr>
          <p:nvPr/>
        </p:nvGrpSpPr>
        <p:grpSpPr bwMode="auto">
          <a:xfrm>
            <a:off x="6140450" y="3714750"/>
            <a:ext cx="1717675" cy="1420813"/>
            <a:chOff x="5568950" y="2143116"/>
            <a:chExt cx="2360636" cy="1778011"/>
          </a:xfrm>
        </p:grpSpPr>
        <p:cxnSp>
          <p:nvCxnSpPr>
            <p:cNvPr id="12" name="直線單箭頭接點 11"/>
            <p:cNvCxnSpPr/>
            <p:nvPr/>
          </p:nvCxnSpPr>
          <p:spPr>
            <a:xfrm>
              <a:off x="5856939" y="3571485"/>
              <a:ext cx="2072647" cy="1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rot="5400000" flipH="1" flipV="1">
              <a:off x="5141762" y="2858293"/>
              <a:ext cx="14303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6786578" y="3643314"/>
            <a:ext cx="198437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0" name="Equation" r:id="rId8" imgW="126720" imgH="177480" progId="Equation.3">
                    <p:embed/>
                  </p:oleObj>
                </mc:Choice>
                <mc:Fallback>
                  <p:oleObj name="Equation" r:id="rId8" imgW="126720" imgH="177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3643314"/>
                          <a:ext cx="198437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5"/>
            <p:cNvGraphicFramePr>
              <a:graphicFrameLocks noChangeAspect="1"/>
            </p:cNvGraphicFramePr>
            <p:nvPr/>
          </p:nvGraphicFramePr>
          <p:xfrm>
            <a:off x="5568950" y="2767013"/>
            <a:ext cx="2381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1" name="Equation" r:id="rId9" imgW="152280" imgH="203040" progId="Equation.3">
                    <p:embed/>
                  </p:oleObj>
                </mc:Choice>
                <mc:Fallback>
                  <p:oleObj name="Equation" r:id="rId9" imgW="15228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8950" y="2767013"/>
                          <a:ext cx="238125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接點 16"/>
          <p:cNvCxnSpPr/>
          <p:nvPr/>
        </p:nvCxnSpPr>
        <p:spPr>
          <a:xfrm rot="5400000">
            <a:off x="6787356" y="4356894"/>
            <a:ext cx="1000125" cy="1588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2039938" y="3714750"/>
          <a:ext cx="28178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Equation" r:id="rId10" imgW="1803240" imgH="457200" progId="Equation.3">
                  <p:embed/>
                </p:oleObj>
              </mc:Choice>
              <mc:Fallback>
                <p:oleObj name="Equation" r:id="rId10" imgW="18032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714750"/>
                        <a:ext cx="28178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3000375" y="2643188"/>
          <a:ext cx="12509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12" imgW="799920" imgH="342720" progId="Equation.3">
                  <p:embed/>
                </p:oleObj>
              </mc:Choice>
              <mc:Fallback>
                <p:oleObj name="Equation" r:id="rId12" imgW="79992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643188"/>
                        <a:ext cx="12509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Schema</a:t>
            </a:r>
            <a:endParaRPr lang="zh-TW" altLang="en-US" smtClean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Schemata 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pl.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Introduce the wild card ‘*’.</a:t>
            </a:r>
          </a:p>
          <a:p>
            <a:pPr lvl="1"/>
            <a:r>
              <a:rPr lang="en-US" altLang="zh-TW" dirty="0" smtClean="0"/>
              <a:t>“1*0” denotes 100 and 110; we call 1 and 0 as fixed.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Order </a:t>
            </a:r>
            <a:r>
              <a:rPr lang="en-US" altLang="zh-TW" dirty="0" smtClean="0">
                <a:cs typeface="Times New Roman" pitchFamily="18" charset="0"/>
              </a:rPr>
              <a:t>of schema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 o(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number of fixed positions.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o(1**0*) = 2</a:t>
            </a:r>
          </a:p>
          <a:p>
            <a:pPr lvl="1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cs typeface="Times New Roman" pitchFamily="18" charset="0"/>
              </a:rPr>
              <a:t>Defining length of schema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Distance between the 1</a:t>
            </a:r>
            <a:r>
              <a:rPr lang="en-US" altLang="zh-TW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the last fixed positions.</a:t>
            </a:r>
          </a:p>
          <a:p>
            <a:pPr lvl="1"/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(1**0*) = 4-1 = 3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Building Block Hypothesis</a:t>
            </a:r>
            <a:endParaRPr lang="zh-TW" altLang="en-US" smtClean="0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Recall schema theorem</a:t>
            </a:r>
          </a:p>
          <a:p>
            <a:pPr lvl="1"/>
            <a:r>
              <a:rPr lang="en-US" altLang="zh-TW" smtClean="0"/>
              <a:t>Minimal, sequential, superior schemata grow.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What about other schemata?</a:t>
            </a:r>
          </a:p>
          <a:p>
            <a:endParaRPr lang="en-US" altLang="zh-TW" smtClean="0"/>
          </a:p>
          <a:p>
            <a:r>
              <a:rPr lang="en-US" altLang="zh-TW" smtClean="0"/>
              <a:t>Inferior </a:t>
            </a:r>
            <a:r>
              <a:rPr lang="en-US" altLang="zh-TW" smtClean="0">
                <a:sym typeface="Wingdings" pitchFamily="2" charset="2"/>
              </a:rPr>
              <a:t> we don’t care</a:t>
            </a:r>
          </a:p>
          <a:p>
            <a:r>
              <a:rPr lang="en-US" altLang="zh-TW" smtClean="0">
                <a:sym typeface="Wingdings" pitchFamily="2" charset="2"/>
              </a:rPr>
              <a:t>High-order  should be further decomposed.</a:t>
            </a:r>
          </a:p>
          <a:p>
            <a:r>
              <a:rPr lang="en-US" altLang="zh-TW" smtClean="0">
                <a:sym typeface="Wingdings" pitchFamily="2" charset="2"/>
              </a:rPr>
              <a:t>Not sequential  can we do something here?</a:t>
            </a:r>
          </a:p>
          <a:p>
            <a:endParaRPr lang="en-US" altLang="zh-TW" smtClean="0">
              <a:sym typeface="Wingdings" pitchFamily="2" charset="2"/>
            </a:endParaRPr>
          </a:p>
          <a:p>
            <a:r>
              <a:rPr lang="en-US" altLang="zh-TW" smtClean="0">
                <a:sym typeface="Wingdings" pitchFamily="2" charset="2"/>
              </a:rPr>
              <a:t>Can we solve nearly-decomposable problems with bounded difficulty?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Power of Problem Decomposition</a:t>
            </a:r>
            <a:endParaRPr lang="zh-TW" altLang="en-US" smtClean="0"/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solve nearly decomposable problems?</a:t>
            </a:r>
          </a:p>
          <a:p>
            <a:pPr eaLnBrk="1" hangingPunct="1"/>
            <a:r>
              <a:rPr lang="en-US" altLang="zh-TW" smtClean="0"/>
              <a:t>Decomposition</a:t>
            </a:r>
          </a:p>
          <a:p>
            <a:pPr lvl="1" eaLnBrk="1" hangingPunct="1"/>
            <a:r>
              <a:rPr lang="en-US" altLang="zh-TW" sz="1800" smtClean="0"/>
              <a:t>100 bits </a:t>
            </a:r>
            <a:r>
              <a:rPr lang="en-US" altLang="zh-TW" sz="1800" smtClean="0">
                <a:sym typeface="Wingdings" pitchFamily="2" charset="2"/>
              </a:rPr>
              <a:t> 20 x 5 bits</a:t>
            </a:r>
          </a:p>
          <a:p>
            <a:pPr lvl="1" eaLnBrk="1" hangingPunct="1"/>
            <a:r>
              <a:rPr lang="en-US" altLang="zh-TW" sz="1800" smtClean="0">
                <a:sym typeface="Wingdings" pitchFamily="2" charset="2"/>
              </a:rPr>
              <a:t>1.2x10</a:t>
            </a:r>
            <a:r>
              <a:rPr lang="en-US" altLang="zh-TW" sz="1800" baseline="30000" smtClean="0">
                <a:sym typeface="Wingdings" pitchFamily="2" charset="2"/>
              </a:rPr>
              <a:t>30</a:t>
            </a:r>
            <a:r>
              <a:rPr lang="en-US" altLang="zh-TW" sz="1800" smtClean="0">
                <a:sym typeface="Wingdings" pitchFamily="2" charset="2"/>
              </a:rPr>
              <a:t>  640 trials</a:t>
            </a:r>
          </a:p>
          <a:p>
            <a:pPr lvl="1" eaLnBrk="1" hangingPunct="1"/>
            <a:endParaRPr lang="en-US" altLang="zh-TW" sz="1800" smtClean="0">
              <a:sym typeface="Wingdings" pitchFamily="2" charset="2"/>
            </a:endParaRPr>
          </a:p>
          <a:p>
            <a:pPr eaLnBrk="1" hangingPunct="1"/>
            <a:r>
              <a:rPr lang="en-US" altLang="zh-TW" smtClean="0">
                <a:sym typeface="Wingdings" pitchFamily="2" charset="2"/>
              </a:rPr>
              <a:t>How to decompose?</a:t>
            </a:r>
          </a:p>
          <a:p>
            <a:pPr lvl="1" eaLnBrk="1" hangingPunct="1"/>
            <a:r>
              <a:rPr lang="en-US" altLang="zh-TW" sz="1800" smtClean="0">
                <a:sym typeface="Wingdings" pitchFamily="2" charset="2"/>
              </a:rPr>
              <a:t>Learning problem structures</a:t>
            </a:r>
          </a:p>
          <a:p>
            <a:pPr lvl="1" eaLnBrk="1" hangingPunct="1"/>
            <a:r>
              <a:rPr lang="en-US" altLang="zh-TW" sz="1800" smtClean="0"/>
              <a:t>Data mining</a:t>
            </a:r>
          </a:p>
          <a:p>
            <a:pPr lvl="1" eaLnBrk="1" hangingPunct="1"/>
            <a:r>
              <a:rPr lang="en-US" altLang="zh-TW" sz="1800" smtClean="0"/>
              <a:t>Machine learning (Bayesian networks, decision trees, …)</a:t>
            </a:r>
          </a:p>
          <a:p>
            <a:pPr lvl="1" eaLnBrk="1" hangingPunct="1"/>
            <a:r>
              <a:rPr lang="en-US" altLang="zh-TW" sz="1800" smtClean="0"/>
              <a:t>Clustering</a:t>
            </a:r>
            <a:endParaRPr lang="zh-TW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GA Design Theory</a:t>
            </a:r>
            <a:endParaRPr lang="zh-TW" altLang="en-US" smtClean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3228975"/>
          </a:xfrm>
        </p:spPr>
        <p:txBody>
          <a:bodyPr/>
          <a:lstStyle/>
          <a:p>
            <a:r>
              <a:rPr lang="en-US" altLang="zh-TW" smtClean="0"/>
              <a:t>Goldberg, 1992.</a:t>
            </a:r>
          </a:p>
          <a:p>
            <a:pPr lvl="1"/>
            <a:r>
              <a:rPr lang="en-US" altLang="zh-TW" smtClean="0"/>
              <a:t>Know what GA processes: Building blocks (BBs).</a:t>
            </a:r>
          </a:p>
          <a:p>
            <a:pPr lvl="1"/>
            <a:r>
              <a:rPr lang="en-US" altLang="zh-TW" smtClean="0"/>
              <a:t>Ensure BB growth.</a:t>
            </a:r>
          </a:p>
          <a:p>
            <a:pPr lvl="1"/>
            <a:r>
              <a:rPr lang="en-US" altLang="zh-TW" smtClean="0"/>
              <a:t>Know BB challengers.</a:t>
            </a:r>
          </a:p>
          <a:p>
            <a:pPr lvl="1"/>
            <a:r>
              <a:rPr lang="en-US" altLang="zh-TW" smtClean="0"/>
              <a:t>Ensure BB supply.</a:t>
            </a:r>
          </a:p>
          <a:p>
            <a:pPr lvl="1"/>
            <a:r>
              <a:rPr lang="en-US" altLang="zh-TW" smtClean="0"/>
              <a:t>Ensure BB speed.</a:t>
            </a:r>
          </a:p>
          <a:p>
            <a:pPr lvl="1"/>
            <a:r>
              <a:rPr lang="en-US" altLang="zh-TW" smtClean="0"/>
              <a:t>Ensure good BB decisions.</a:t>
            </a:r>
          </a:p>
          <a:p>
            <a:pPr lvl="1"/>
            <a:r>
              <a:rPr lang="en-US" altLang="zh-TW" smtClean="0"/>
              <a:t>Ensure good BB mixing (exchange).</a:t>
            </a:r>
          </a:p>
          <a:p>
            <a:endParaRPr lang="en-US" altLang="zh-TW" smtClean="0"/>
          </a:p>
          <a:p>
            <a:pPr>
              <a:buFontTx/>
              <a:buNone/>
            </a:pPr>
            <a:endParaRPr lang="en-US" altLang="zh-TW" smtClean="0"/>
          </a:p>
          <a:p>
            <a:pPr algn="ctr">
              <a:buFontTx/>
              <a:buNone/>
            </a:pPr>
            <a:r>
              <a:rPr lang="en-US" altLang="zh-TW" sz="1600" smtClean="0">
                <a:solidFill>
                  <a:srgbClr val="C00000"/>
                </a:solidFill>
              </a:rPr>
              <a:t>Goldberg (2002), Design of Innovation.</a:t>
            </a:r>
            <a:endParaRPr lang="zh-TW" altLang="en-US" sz="160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Know What GA Processes: BBs</a:t>
            </a:r>
          </a:p>
        </p:txBody>
      </p:sp>
      <p:sp>
        <p:nvSpPr>
          <p:cNvPr id="1638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Minimal, sequential, superior schemata grow.</a:t>
            </a:r>
          </a:p>
          <a:p>
            <a:r>
              <a:rPr lang="en-US" altLang="zh-TW" smtClean="0"/>
              <a:t>How many does GA processes?</a:t>
            </a:r>
          </a:p>
          <a:p>
            <a:endParaRPr lang="en-US" altLang="zh-TW" smtClean="0"/>
          </a:p>
          <a:p>
            <a:r>
              <a:rPr lang="en-US" altLang="zh-TW" smtClean="0"/>
              <a:t>A population of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/>
              <a:t> binary strings of length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mtClean="0"/>
              <a:t>.</a:t>
            </a:r>
          </a:p>
          <a:p>
            <a:pPr lvl="1"/>
            <a:endParaRPr lang="en-US" altLang="zh-TW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Consider only schemata that survive with a prob.</a:t>
            </a:r>
            <a:r>
              <a:rPr lang="en-US" altLang="zh-TW" smtClean="0"/>
              <a:t> &gt;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1"/>
            <a:endParaRPr lang="en-US" altLang="zh-TW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One-point XO: survival rate: </a:t>
            </a:r>
          </a:p>
          <a:p>
            <a:pPr lvl="1"/>
            <a:endParaRPr lang="en-US" altLang="zh-TW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As a result, we consider schemata with </a:t>
            </a:r>
          </a:p>
          <a:p>
            <a:pPr lvl="1"/>
            <a:endParaRPr lang="en-US" altLang="zh-TW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2288"/>
              </p:ext>
            </p:extLst>
          </p:nvPr>
        </p:nvGraphicFramePr>
        <p:xfrm>
          <a:off x="4500563" y="4512543"/>
          <a:ext cx="2357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4" imgW="1257120" imgH="228600" progId="Equation.3">
                  <p:embed/>
                </p:oleObj>
              </mc:Choice>
              <mc:Fallback>
                <p:oleObj name="Equation" r:id="rId4" imgW="12571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12543"/>
                        <a:ext cx="23574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429250" y="5214938"/>
          <a:ext cx="3216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6" imgW="1714320" imgH="228600" progId="Equation.3">
                  <p:embed/>
                </p:oleObj>
              </mc:Choice>
              <mc:Fallback>
                <p:oleObj name="Equation" r:id="rId6" imgW="17143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214938"/>
                        <a:ext cx="32162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85875" y="3214688"/>
            <a:ext cx="928688" cy="35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85875" y="2786063"/>
            <a:ext cx="928688" cy="35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4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Know What GA Processes: BBs (contd.)</a:t>
            </a:r>
          </a:p>
        </p:txBody>
      </p:sp>
      <p:sp>
        <p:nvSpPr>
          <p:cNvPr id="17416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14850"/>
          </a:xfrm>
        </p:spPr>
        <p:txBody>
          <a:bodyPr/>
          <a:lstStyle/>
          <a:p>
            <a:r>
              <a:rPr lang="en-US" altLang="zh-TW" smtClean="0"/>
              <a:t>How many schemata with              does one string contain?</a:t>
            </a:r>
          </a:p>
          <a:p>
            <a:pPr lvl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Consider 1 0 1 1 1 0 0 0 1 0, and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= 5.</a:t>
            </a:r>
          </a:p>
          <a:p>
            <a:pPr lvl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1 0 1 1 1 0 0 0 1 0</a:t>
            </a:r>
          </a:p>
          <a:p>
            <a:pPr lvl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$ $ $ $ 1 0 0 0 1 0 ,  where $ is (0/1) or (*)</a:t>
            </a:r>
          </a:p>
          <a:p>
            <a:pPr lvl="1"/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/>
            <a:endParaRPr lang="en-US" altLang="zh-TW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TW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mtClean="0">
                <a:cs typeface="Times New Roman" pitchFamily="18" charset="0"/>
              </a:rPr>
              <a:t>Initial population:                   such schemata</a:t>
            </a:r>
          </a:p>
          <a:p>
            <a:pPr lvl="1"/>
            <a:r>
              <a:rPr lang="en-US" altLang="zh-TW" smtClean="0">
                <a:cs typeface="Times New Roman" pitchFamily="18" charset="0"/>
              </a:rPr>
              <a:t>Duplicated counts of low-order schemata.</a:t>
            </a:r>
          </a:p>
          <a:p>
            <a:pPr lvl="1"/>
            <a:r>
              <a:rPr lang="en-US" altLang="zh-TW" smtClean="0">
                <a:cs typeface="Times New Roman" pitchFamily="18" charset="0"/>
              </a:rPr>
              <a:t>Clearly overestimate when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>
                <a:cs typeface="Times New Roman" pitchFamily="18" charset="0"/>
              </a:rPr>
              <a:t> large.</a:t>
            </a:r>
          </a:p>
          <a:p>
            <a:endParaRPr lang="en-US" altLang="zh-TW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5072063" y="1643063"/>
          <a:ext cx="1143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4" imgW="609480" imgH="228600" progId="Equation.3">
                  <p:embed/>
                </p:oleObj>
              </mc:Choice>
              <mc:Fallback>
                <p:oleObj name="Equation" r:id="rId4" imgW="6094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643063"/>
                        <a:ext cx="1143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1285875" y="3619500"/>
          <a:ext cx="18335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6" imgW="977760" imgH="241200" progId="Equation.3">
                  <p:embed/>
                </p:oleObj>
              </mc:Choice>
              <mc:Fallback>
                <p:oleObj name="Equation" r:id="rId6" imgW="9777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619500"/>
                        <a:ext cx="18335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786188" y="4643438"/>
          <a:ext cx="1738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8" imgW="927000" imgH="241200" progId="Equation.3">
                  <p:embed/>
                </p:oleObj>
              </mc:Choice>
              <mc:Fallback>
                <p:oleObj name="Equation" r:id="rId8" imgW="9270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643438"/>
                        <a:ext cx="1738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Know what GA processes: BBs (contd.)</a:t>
            </a:r>
            <a:endParaRPr lang="zh-TW" altLang="en-US" smtClean="0"/>
          </a:p>
        </p:txBody>
      </p:sp>
      <p:sp>
        <p:nvSpPr>
          <p:cNvPr id="1844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itchFamily="18" charset="0"/>
              </a:rPr>
              <a:t>Initial population:                   such schemata</a:t>
            </a:r>
          </a:p>
          <a:p>
            <a:pPr lvl="1"/>
            <a:endParaRPr lang="en-US" altLang="zh-TW" dirty="0" smtClean="0">
              <a:cs typeface="Times New Roman" pitchFamily="18" charset="0"/>
            </a:endParaRPr>
          </a:p>
          <a:p>
            <a:r>
              <a:rPr lang="en-US" altLang="zh-TW" dirty="0" smtClean="0">
                <a:cs typeface="Times New Roman" pitchFamily="18" charset="0"/>
              </a:rPr>
              <a:t>Focusing on a small population </a:t>
            </a:r>
          </a:p>
          <a:p>
            <a:pPr lvl="1"/>
            <a:r>
              <a:rPr lang="en-US" altLang="zh-TW" dirty="0" smtClean="0"/>
              <a:t>Expect to have one schemata with order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TW" dirty="0" smtClean="0"/>
              <a:t> with specific 0 or 1.</a:t>
            </a:r>
          </a:p>
          <a:p>
            <a:pPr lvl="1"/>
            <a:r>
              <a:rPr lang="en-US" altLang="zh-TW" dirty="0" smtClean="0"/>
              <a:t>Therefore, if we count schemata with order higher than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/2 </a:t>
            </a:r>
            <a:r>
              <a:rPr lang="en-US" altLang="zh-TW" dirty="0" smtClean="0">
                <a:cs typeface="Times New Roman" pitchFamily="18" charset="0"/>
              </a:rPr>
              <a:t>, there would be little (or no) duplication.</a:t>
            </a:r>
          </a:p>
          <a:p>
            <a:pPr lvl="1"/>
            <a:r>
              <a:rPr lang="en-US" altLang="zh-TW" dirty="0" smtClean="0"/>
              <a:t>                      such high-order schemata.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If        </a:t>
            </a:r>
          </a:p>
          <a:p>
            <a:pPr lvl="1"/>
            <a:r>
              <a:rPr lang="el-GR" altLang="zh-TW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400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cs typeface="Times New Roman" pitchFamily="18" charset="0"/>
              </a:rPr>
              <a:t>schemata with                in the population.</a:t>
            </a:r>
            <a:endParaRPr lang="zh-TW" altLang="en-US" dirty="0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786188" y="1643063"/>
          <a:ext cx="1738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4" imgW="927000" imgH="241200" progId="Equation.3">
                  <p:embed/>
                </p:oleObj>
              </mc:Choice>
              <mc:Fallback>
                <p:oleObj name="Equation" r:id="rId4" imgW="9270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643063"/>
                        <a:ext cx="1738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799138" y="2428875"/>
          <a:ext cx="1000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6" imgW="533160" imgH="203040" progId="Equation.3">
                  <p:embed/>
                </p:oleObj>
              </mc:Choice>
              <mc:Fallback>
                <p:oleObj name="Equation" r:id="rId6" imgW="5331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2428875"/>
                        <a:ext cx="1000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8"/>
          <p:cNvGraphicFramePr>
            <a:graphicFrameLocks noChangeAspect="1"/>
          </p:cNvGraphicFramePr>
          <p:nvPr/>
        </p:nvGraphicFramePr>
        <p:xfrm>
          <a:off x="1285875" y="4214813"/>
          <a:ext cx="18573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8" imgW="990360" imgH="241200" progId="Equation.3">
                  <p:embed/>
                </p:oleObj>
              </mc:Choice>
              <mc:Fallback>
                <p:oleObj name="Equation" r:id="rId8" imgW="9903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18573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78605"/>
              </p:ext>
            </p:extLst>
          </p:nvPr>
        </p:nvGraphicFramePr>
        <p:xfrm>
          <a:off x="1259632" y="5000625"/>
          <a:ext cx="904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方程式" r:id="rId10" imgW="482400" imgH="177480" progId="Equation.3">
                  <p:embed/>
                </p:oleObj>
              </mc:Choice>
              <mc:Fallback>
                <p:oleObj name="方程式" r:id="rId10" imgW="48240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00625"/>
                        <a:ext cx="9048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77189"/>
              </p:ext>
            </p:extLst>
          </p:nvPr>
        </p:nvGraphicFramePr>
        <p:xfrm>
          <a:off x="4077072" y="5448647"/>
          <a:ext cx="1143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12" imgW="609480" imgH="228600" progId="Equation.3">
                  <p:embed/>
                </p:oleObj>
              </mc:Choice>
              <mc:Fallback>
                <p:oleObj name="Equation" r:id="rId12" imgW="6094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072" y="5448647"/>
                        <a:ext cx="1143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Know What GA Processes: BBs (contd.)</a:t>
            </a:r>
            <a:endParaRPr lang="zh-TW" altLang="en-US" smtClean="0"/>
          </a:p>
        </p:txBody>
      </p:sp>
      <p:sp>
        <p:nvSpPr>
          <p:cNvPr id="614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GA processes </a:t>
            </a:r>
            <a:r>
              <a:rPr lang="el-GR" altLang="zh-TW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dirty="0" smtClean="0">
                <a:cs typeface="Times New Roman" pitchFamily="18" charset="0"/>
              </a:rPr>
              <a:t>schemata with survival prob. greater than some threshold.</a:t>
            </a:r>
          </a:p>
          <a:p>
            <a:endParaRPr lang="en-US" altLang="zh-TW" dirty="0" smtClean="0">
              <a:cs typeface="Times New Roman" pitchFamily="18" charset="0"/>
            </a:endParaRPr>
          </a:p>
          <a:p>
            <a:r>
              <a:rPr lang="en-US" altLang="zh-TW" dirty="0" smtClean="0">
                <a:cs typeface="Times New Roman" pitchFamily="18" charset="0"/>
              </a:rPr>
              <a:t>Implicit parallelism (Holland).</a:t>
            </a:r>
          </a:p>
          <a:p>
            <a:pPr algn="ctr"/>
            <a:endParaRPr lang="en-US" altLang="zh-TW" sz="1400" dirty="0" smtClean="0">
              <a:cs typeface="Times New Roman" pitchFamily="18" charset="0"/>
            </a:endParaRPr>
          </a:p>
          <a:p>
            <a:pPr algn="ctr"/>
            <a:endParaRPr lang="en-US" altLang="zh-TW" sz="1400" dirty="0" smtClean="0">
              <a:cs typeface="Times New Roman" pitchFamily="18" charset="0"/>
            </a:endParaRPr>
          </a:p>
          <a:p>
            <a:pPr algn="ctr"/>
            <a:endParaRPr lang="en-US" altLang="zh-TW" sz="1400" dirty="0" smtClean="0">
              <a:cs typeface="Times New Roman" pitchFamily="18" charset="0"/>
            </a:endParaRPr>
          </a:p>
          <a:p>
            <a:pPr algn="ctr"/>
            <a:endParaRPr lang="en-US" altLang="zh-TW" sz="1400" dirty="0" smtClean="0">
              <a:cs typeface="Times New Roman" pitchFamily="18" charset="0"/>
            </a:endParaRPr>
          </a:p>
          <a:p>
            <a:pPr algn="ctr"/>
            <a:endParaRPr lang="en-US" altLang="zh-TW" sz="1400" dirty="0" smtClean="0">
              <a:cs typeface="Times New Roman" pitchFamily="18" charset="0"/>
            </a:endParaRPr>
          </a:p>
          <a:p>
            <a:pPr algn="ctr">
              <a:buFontTx/>
              <a:buNone/>
            </a:pPr>
            <a:r>
              <a:rPr lang="en-US" altLang="zh-TW" sz="1400" dirty="0" smtClean="0">
                <a:solidFill>
                  <a:srgbClr val="C00000"/>
                </a:solidFill>
                <a:cs typeface="Times New Roman" pitchFamily="18" charset="0"/>
              </a:rPr>
              <a:t>Goldberg (1985), </a:t>
            </a:r>
            <a:r>
              <a:rPr lang="en-US" altLang="zh-TW" sz="1400" dirty="0" smtClean="0">
                <a:solidFill>
                  <a:srgbClr val="C00000"/>
                </a:solidFill>
              </a:rPr>
              <a:t>Optimal initial population size for binary-coded genetic algorithms.</a:t>
            </a:r>
            <a:endParaRPr lang="en-US" altLang="zh-TW" sz="14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GA Design Theory (contd.)</a:t>
            </a:r>
            <a:endParaRPr lang="zh-TW" altLang="en-US" smtClean="0"/>
          </a:p>
        </p:txBody>
      </p:sp>
      <p:sp>
        <p:nvSpPr>
          <p:cNvPr id="624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smtClean="0">
                <a:solidFill>
                  <a:schemeClr val="bg2"/>
                </a:solidFill>
              </a:rPr>
              <a:t>Know what GA processes: Building blocks (BBs).</a:t>
            </a:r>
          </a:p>
          <a:p>
            <a:r>
              <a:rPr lang="en-US" altLang="zh-TW" sz="2000" smtClean="0"/>
              <a:t>Ensure BB growth</a:t>
            </a:r>
          </a:p>
          <a:p>
            <a:pPr lvl="1"/>
            <a:r>
              <a:rPr lang="en-US" altLang="zh-TW" sz="1800" smtClean="0"/>
              <a:t>Schema theorem : make it short defining length</a:t>
            </a:r>
          </a:p>
          <a:p>
            <a:r>
              <a:rPr lang="en-US" altLang="zh-TW" sz="2000" smtClean="0"/>
              <a:t>Know BB challengers.</a:t>
            </a:r>
          </a:p>
          <a:p>
            <a:pPr lvl="1"/>
            <a:r>
              <a:rPr lang="en-US" altLang="zh-TW" sz="1800" smtClean="0"/>
              <a:t>Deceptions</a:t>
            </a:r>
          </a:p>
          <a:p>
            <a:r>
              <a:rPr lang="en-US" altLang="zh-TW" sz="2000" smtClean="0"/>
              <a:t>Ensure BB supply.</a:t>
            </a:r>
          </a:p>
          <a:p>
            <a:pPr lvl="1"/>
            <a:r>
              <a:rPr lang="en-US" altLang="zh-TW" sz="1800" smtClean="0"/>
              <a:t>Population sizing</a:t>
            </a:r>
          </a:p>
          <a:p>
            <a:r>
              <a:rPr lang="en-US" altLang="zh-TW" sz="2000" smtClean="0"/>
              <a:t>Ensure BB speed.</a:t>
            </a:r>
          </a:p>
          <a:p>
            <a:pPr lvl="1"/>
            <a:r>
              <a:rPr lang="en-US" altLang="zh-TW" sz="1800" smtClean="0"/>
              <a:t>GA convergence</a:t>
            </a:r>
          </a:p>
          <a:p>
            <a:r>
              <a:rPr lang="en-US" altLang="zh-TW" sz="2000" smtClean="0"/>
              <a:t>Ensure good BB decisions.</a:t>
            </a:r>
          </a:p>
          <a:p>
            <a:pPr lvl="1"/>
            <a:r>
              <a:rPr lang="en-US" altLang="zh-TW" sz="1800" smtClean="0"/>
              <a:t>Population sizing</a:t>
            </a:r>
          </a:p>
          <a:p>
            <a:r>
              <a:rPr lang="en-US" altLang="zh-TW" sz="2000" smtClean="0"/>
              <a:t>Ensure good BB mixing (exchange).</a:t>
            </a:r>
          </a:p>
          <a:p>
            <a:pPr lvl="1"/>
            <a:r>
              <a:rPr lang="en-US" altLang="zh-TW" sz="1800" smtClean="0"/>
              <a:t>Mixing</a:t>
            </a:r>
          </a:p>
          <a:p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Meaning of BBs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From Holland</a:t>
            </a:r>
          </a:p>
          <a:p>
            <a:pPr lvl="1"/>
            <a:r>
              <a:rPr lang="en-US" altLang="zh-TW" dirty="0" smtClean="0"/>
              <a:t>Low order, short defining length, and highly fit </a:t>
            </a:r>
            <a:r>
              <a:rPr lang="en-US" altLang="zh-TW" dirty="0" err="1" smtClean="0"/>
              <a:t>shemata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To Goldberg</a:t>
            </a:r>
          </a:p>
          <a:p>
            <a:pPr lvl="1"/>
            <a:r>
              <a:rPr lang="en-US" altLang="zh-TW" dirty="0" smtClean="0"/>
              <a:t>More centered at positions</a:t>
            </a:r>
          </a:p>
          <a:p>
            <a:pPr lvl="1"/>
            <a:r>
              <a:rPr lang="en-US" altLang="zh-TW" dirty="0" smtClean="0"/>
              <a:t>A group of highly interacting genes</a:t>
            </a:r>
          </a:p>
          <a:p>
            <a:pPr lvl="1"/>
            <a:r>
              <a:rPr lang="en-US" altLang="zh-TW" dirty="0" smtClean="0"/>
              <a:t>Problem decomposition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What’s next?</a:t>
            </a:r>
          </a:p>
          <a:p>
            <a:pPr lvl="1"/>
            <a:r>
              <a:rPr lang="en-US" altLang="zh-TW" dirty="0" smtClean="0"/>
              <a:t>To group or not to group? Based on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Fuzzy-like grouping?</a:t>
            </a:r>
          </a:p>
          <a:p>
            <a:pPr lvl="1"/>
            <a:r>
              <a:rPr lang="en-US" altLang="zh-TW" dirty="0" smtClean="0"/>
              <a:t>BBs on real-values?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4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634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Schema theorem</a:t>
            </a:r>
          </a:p>
          <a:p>
            <a:r>
              <a:rPr lang="en-US" altLang="zh-TW" smtClean="0"/>
              <a:t>Takeover &amp; drift</a:t>
            </a:r>
          </a:p>
          <a:p>
            <a:r>
              <a:rPr lang="en-US" altLang="zh-TW" smtClean="0"/>
              <a:t>Control map</a:t>
            </a:r>
          </a:p>
          <a:p>
            <a:r>
              <a:rPr lang="en-US" altLang="zh-TW" smtClean="0"/>
              <a:t>Problem difficulty</a:t>
            </a:r>
          </a:p>
          <a:p>
            <a:r>
              <a:rPr lang="en-US" altLang="zh-TW" smtClean="0"/>
              <a:t>BB hypothesis</a:t>
            </a:r>
          </a:p>
          <a:p>
            <a:r>
              <a:rPr lang="en-US" altLang="zh-TW" b="1" smtClean="0"/>
              <a:t>Time-to-convergence</a:t>
            </a:r>
          </a:p>
          <a:p>
            <a:r>
              <a:rPr lang="en-US" altLang="zh-TW" smtClean="0"/>
              <a:t>Population sizing</a:t>
            </a:r>
          </a:p>
          <a:p>
            <a:r>
              <a:rPr lang="en-US" altLang="zh-TW" smtClean="0"/>
              <a:t>No-free-lunch (NFL) theorem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Schemata Growth: Selection</a:t>
            </a:r>
            <a:endParaRPr lang="zh-TW" altLang="en-US" smtClean="0"/>
          </a:p>
        </p:txBody>
      </p:sp>
      <p:graphicFrame>
        <p:nvGraphicFramePr>
          <p:cNvPr id="1026" name="內容版面配置區 4"/>
          <p:cNvGraphicFramePr>
            <a:graphicFrameLocks noGrp="1" noChangeAspect="1"/>
          </p:cNvGraphicFramePr>
          <p:nvPr>
            <p:ph idx="1"/>
          </p:nvPr>
        </p:nvGraphicFramePr>
        <p:xfrm>
          <a:off x="3049588" y="2286000"/>
          <a:ext cx="31877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346040" imgH="419040" progId="Equation.3">
                  <p:embed/>
                </p:oleObj>
              </mc:Choice>
              <mc:Fallback>
                <p:oleObj name="Equation" r:id="rId4" imgW="1346040" imgH="419040" progId="Equation.3">
                  <p:embed/>
                  <p:pic>
                    <p:nvPicPr>
                      <p:cNvPr id="0" name="內容版面配置區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286000"/>
                        <a:ext cx="31877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群組 9"/>
          <p:cNvGrpSpPr>
            <a:grpSpLocks/>
          </p:cNvGrpSpPr>
          <p:nvPr/>
        </p:nvGrpSpPr>
        <p:grpSpPr bwMode="auto">
          <a:xfrm>
            <a:off x="5286376" y="2071688"/>
            <a:ext cx="2944332" cy="2195578"/>
            <a:chOff x="5715008" y="2071678"/>
            <a:chExt cx="2944007" cy="2196008"/>
          </a:xfrm>
        </p:grpSpPr>
        <p:sp>
          <p:nvSpPr>
            <p:cNvPr id="6" name="橢圓 5"/>
            <p:cNvSpPr/>
            <p:nvPr/>
          </p:nvSpPr>
          <p:spPr>
            <a:xfrm>
              <a:off x="5715008" y="2071678"/>
              <a:ext cx="928586" cy="135757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8" name="直線單箭頭接點 7"/>
            <p:cNvCxnSpPr/>
            <p:nvPr/>
          </p:nvCxnSpPr>
          <p:spPr>
            <a:xfrm rot="16200000" flipH="1">
              <a:off x="6464932" y="3465036"/>
              <a:ext cx="571612" cy="35714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文字方塊 8"/>
            <p:cNvSpPr txBox="1">
              <a:spLocks noChangeArrowheads="1"/>
            </p:cNvSpPr>
            <p:nvPr/>
          </p:nvSpPr>
          <p:spPr bwMode="auto">
            <a:xfrm>
              <a:off x="6286512" y="3929066"/>
              <a:ext cx="2372503" cy="33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 smtClean="0">
                  <a:solidFill>
                    <a:srgbClr val="C00000"/>
                  </a:solidFill>
                </a:rPr>
                <a:t>Selection pressure </a:t>
              </a:r>
              <a:r>
                <a:rPr lang="en-US" altLang="zh-TW" dirty="0">
                  <a:solidFill>
                    <a:srgbClr val="C00000"/>
                  </a:solidFill>
                </a:rPr>
                <a:t>on </a:t>
              </a:r>
              <a:r>
                <a:rPr lang="en-US" altLang="zh-TW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TW" alt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457200" y="4589463"/>
            <a:ext cx="8229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i="1" kern="0" dirty="0"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TW" sz="2400" kern="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TW" sz="2400" i="1" kern="0" dirty="0"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lang="en-US" altLang="zh-TW" sz="2400" kern="0" dirty="0">
                <a:latin typeface="Times New Roman" pitchFamily="18" charset="0"/>
                <a:ea typeface="+mn-ea"/>
                <a:cs typeface="Times New Roman" pitchFamily="18" charset="0"/>
              </a:rPr>
              <a:t>): # of individuals in the population that belong to </a:t>
            </a:r>
            <a:r>
              <a:rPr lang="en-US" altLang="zh-TW" sz="2400" i="1" kern="0" dirty="0"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lang="en-US" altLang="zh-TW" sz="2400" kern="0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+mn-lt"/>
                <a:ea typeface="+mn-ea"/>
              </a:rPr>
              <a:t>The average fitness changes over time.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+mn-lt"/>
                <a:ea typeface="+mn-ea"/>
              </a:rPr>
              <a:t>Exponential growth at the beginning.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+mn-lt"/>
                <a:ea typeface="+mn-ea"/>
              </a:rPr>
              <a:t>Saturated when population is nearly converged.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GA Timing</a:t>
            </a:r>
            <a:endParaRPr lang="zh-TW" altLang="en-US" smtClean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Takeover time.</a:t>
            </a:r>
          </a:p>
          <a:p>
            <a:pPr lvl="1"/>
            <a:r>
              <a:rPr lang="en-US" altLang="zh-TW" smtClean="0"/>
              <a:t>Selection only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Drift time.</a:t>
            </a:r>
          </a:p>
          <a:p>
            <a:pPr lvl="1"/>
            <a:r>
              <a:rPr lang="en-US" altLang="zh-TW" smtClean="0"/>
              <a:t>Converge with no good reason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Convergence time.</a:t>
            </a:r>
          </a:p>
          <a:p>
            <a:pPr lvl="1"/>
            <a:r>
              <a:rPr lang="en-US" altLang="zh-TW" smtClean="0"/>
              <a:t>Perfect mixing &amp; selection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Drift Again</a:t>
            </a:r>
            <a:endParaRPr lang="zh-TW" altLang="en-US" smtClean="0"/>
          </a:p>
        </p:txBody>
      </p:sp>
      <p:sp>
        <p:nvSpPr>
          <p:cNvPr id="655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Gambler’s ruin problem (Feller, 1970)</a:t>
            </a:r>
          </a:p>
          <a:p>
            <a:pPr lvl="1"/>
            <a:r>
              <a:rPr lang="en-US" altLang="zh-TW" smtClean="0"/>
              <a:t>A gambler with a fix stake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mtClean="0"/>
              <a:t> dollars</a:t>
            </a:r>
          </a:p>
          <a:p>
            <a:pPr lvl="1"/>
            <a:r>
              <a:rPr lang="en-US" altLang="zh-TW" smtClean="0"/>
              <a:t>Successive, one-dollar wagers</a:t>
            </a:r>
          </a:p>
          <a:p>
            <a:pPr lvl="1"/>
            <a:r>
              <a:rPr lang="en-US" altLang="zh-TW" smtClean="0"/>
              <a:t>Unbiased coin toss</a:t>
            </a:r>
          </a:p>
          <a:p>
            <a:pPr lvl="1"/>
            <a:r>
              <a:rPr lang="en-US" altLang="zh-TW" smtClean="0"/>
              <a:t>Goal value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mtClean="0"/>
              <a:t> dollars</a:t>
            </a:r>
          </a:p>
          <a:p>
            <a:pPr lvl="1"/>
            <a:r>
              <a:rPr lang="en-US" altLang="zh-TW" smtClean="0"/>
              <a:t>Either ruin (lose all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mtClean="0"/>
              <a:t> dollars) or reward (win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mtClean="0"/>
              <a:t> dollars) </a:t>
            </a:r>
          </a:p>
          <a:p>
            <a:pPr lvl="1"/>
            <a:r>
              <a:rPr lang="en-US" altLang="zh-TW" smtClean="0"/>
              <a:t>The expected number of coin toss is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altLang="zh-TW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mtClean="0">
                <a:cs typeface="Times New Roman" pitchFamily="18" charset="0"/>
              </a:rPr>
              <a:t>Drift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TW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smtClean="0">
                <a:cs typeface="Times New Roman" pitchFamily="18" charset="0"/>
              </a:rPr>
              <a:t>Normalize by dividing by # of steps taken per gen: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/6</a:t>
            </a:r>
          </a:p>
          <a:p>
            <a:pPr lvl="1"/>
            <a:r>
              <a:rPr lang="en-US" altLang="zh-TW" smtClean="0">
                <a:cs typeface="Times New Roman" pitchFamily="18" charset="0"/>
              </a:rPr>
              <a:t>More accurate model: </a:t>
            </a:r>
            <a:r>
              <a:rPr lang="en-US" altLang="zh-TW" sz="18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Goldberg &amp; Segrest (1987), Finite Markov chain analysis of genetic algorithm</a:t>
            </a:r>
            <a:endParaRPr lang="zh-TW" altLang="en-US" sz="18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Drift Again (contd.)</a:t>
            </a:r>
            <a:endParaRPr lang="zh-TW" altLang="en-US" smtClean="0"/>
          </a:p>
        </p:txBody>
      </p:sp>
      <p:sp>
        <p:nvSpPr>
          <p:cNvPr id="66563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2971800" cy="4497388"/>
          </a:xfrm>
        </p:spPr>
        <p:txBody>
          <a:bodyPr/>
          <a:lstStyle/>
          <a:p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-250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=6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endParaRPr lang="en-US" altLang="zh-TW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mtClean="0">
                <a:cs typeface="Times New Roman" pitchFamily="18" charset="0"/>
              </a:rPr>
              <a:t>More accurate models with Markov chain.</a:t>
            </a:r>
            <a:endParaRPr lang="zh-TW" altLang="en-US" smtClean="0">
              <a:cs typeface="Times New Roman" pitchFamily="18" charset="0"/>
            </a:endParaRP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43125"/>
            <a:ext cx="4305300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Convergence Time</a:t>
            </a:r>
            <a:endParaRPr lang="zh-TW" altLang="en-US" smtClean="0"/>
          </a:p>
        </p:txBody>
      </p:sp>
      <p:sp>
        <p:nvSpPr>
          <p:cNvPr id="194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Fisher’s theorem &amp; selection intensity</a:t>
            </a:r>
          </a:p>
          <a:p>
            <a:r>
              <a:rPr lang="en-US" altLang="zh-TW" dirty="0" smtClean="0"/>
              <a:t>Selection intensity: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For many selections,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/>
              <a:t> is invariant with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/>
            <a:r>
              <a:rPr lang="en-US" altLang="zh-TW" dirty="0" smtClean="0"/>
              <a:t>For tournament selection</a:t>
            </a:r>
          </a:p>
          <a:p>
            <a:pPr lvl="2"/>
            <a:r>
              <a:rPr lang="en-US" altLang="zh-TW" dirty="0" err="1" smtClean="0">
                <a:solidFill>
                  <a:schemeClr val="accent2"/>
                </a:solidFill>
              </a:rPr>
              <a:t>Blickle</a:t>
            </a:r>
            <a:r>
              <a:rPr lang="en-US" altLang="zh-TW" dirty="0" smtClean="0">
                <a:solidFill>
                  <a:schemeClr val="accent2"/>
                </a:solidFill>
              </a:rPr>
              <a:t> &amp; Thiele, 1995.</a:t>
            </a:r>
          </a:p>
          <a:p>
            <a:pPr lvl="1"/>
            <a:r>
              <a:rPr lang="en-US" altLang="zh-TW" dirty="0" smtClean="0"/>
              <a:t>For truncation selection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: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Guassion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Φ: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cdf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TW" dirty="0" err="1" smtClean="0">
                <a:solidFill>
                  <a:schemeClr val="accent2"/>
                </a:solidFill>
              </a:rPr>
              <a:t>Bäck</a:t>
            </a:r>
            <a:r>
              <a:rPr lang="en-US" altLang="zh-TW" dirty="0" smtClean="0">
                <a:solidFill>
                  <a:schemeClr val="accent2"/>
                </a:solidFill>
              </a:rPr>
              <a:t>, 1995.</a:t>
            </a:r>
            <a:endParaRPr lang="zh-TW" alt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498686"/>
              </p:ext>
            </p:extLst>
          </p:nvPr>
        </p:nvGraphicFramePr>
        <p:xfrm>
          <a:off x="3451225" y="2636912"/>
          <a:ext cx="15494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4" imgW="812520" imgH="457200" progId="Equation.3">
                  <p:embed/>
                </p:oleObj>
              </mc:Choice>
              <mc:Fallback>
                <p:oleObj name="Equation" r:id="rId4" imgW="812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636912"/>
                        <a:ext cx="15494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776385"/>
              </p:ext>
            </p:extLst>
          </p:nvPr>
        </p:nvGraphicFramePr>
        <p:xfrm>
          <a:off x="4932040" y="4281215"/>
          <a:ext cx="28479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6" imgW="1752480" imgH="317160" progId="Equation.3">
                  <p:embed/>
                </p:oleObj>
              </mc:Choice>
              <mc:Fallback>
                <p:oleObj name="Equation" r:id="rId6" imgW="175248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281215"/>
                        <a:ext cx="28479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15337"/>
              </p:ext>
            </p:extLst>
          </p:nvPr>
        </p:nvGraphicFramePr>
        <p:xfrm>
          <a:off x="4932040" y="4949477"/>
          <a:ext cx="19605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8" imgW="1206360" imgH="393480" progId="Equation.3">
                  <p:embed/>
                </p:oleObj>
              </mc:Choice>
              <mc:Fallback>
                <p:oleObj name="Equation" r:id="rId8" imgW="1206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949477"/>
                        <a:ext cx="19605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16233"/>
              </p:ext>
            </p:extLst>
          </p:nvPr>
        </p:nvGraphicFramePr>
        <p:xfrm>
          <a:off x="1691680" y="5331048"/>
          <a:ext cx="2063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10" imgW="126720" imgH="203040" progId="Equation.3">
                  <p:embed/>
                </p:oleObj>
              </mc:Choice>
              <mc:Fallback>
                <p:oleObj name="Equation" r:id="rId10" imgW="1267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31048"/>
                        <a:ext cx="2063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Thierens</a:t>
            </a:r>
            <a:r>
              <a:rPr lang="en-US" altLang="zh-TW" dirty="0" smtClean="0"/>
              <a:t>’ Performance Model</a:t>
            </a:r>
            <a:endParaRPr lang="zh-TW" altLang="en-US" dirty="0" smtClean="0"/>
          </a:p>
        </p:txBody>
      </p:sp>
      <p:sp>
        <p:nvSpPr>
          <p:cNvPr id="204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Thierens</a:t>
            </a:r>
            <a:r>
              <a:rPr lang="en-US" altLang="zh-TW" dirty="0" smtClean="0"/>
              <a:t> &amp; Goldberg, 1994</a:t>
            </a:r>
          </a:p>
          <a:p>
            <a:endParaRPr lang="zh-TW" altLang="en-US" dirty="0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544888" y="2327275"/>
          <a:ext cx="16700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4" imgW="876240" imgH="241200" progId="Equation.3">
                  <p:embed/>
                </p:oleObj>
              </mc:Choice>
              <mc:Fallback>
                <p:oleObj name="Equation" r:id="rId4" imgW="8762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2327275"/>
                        <a:ext cx="16700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678113" y="3206750"/>
          <a:ext cx="3630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6" imgW="1904760" imgH="266400" progId="Equation.3">
                  <p:embed/>
                </p:oleObj>
              </mc:Choice>
              <mc:Fallback>
                <p:oleObj name="Equation" r:id="rId6" imgW="190476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206750"/>
                        <a:ext cx="36306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文字方塊 6"/>
          <p:cNvSpPr txBox="1">
            <a:spLocks noChangeArrowheads="1"/>
          </p:cNvSpPr>
          <p:nvPr/>
        </p:nvSpPr>
        <p:spPr bwMode="auto">
          <a:xfrm>
            <a:off x="782638" y="2844800"/>
            <a:ext cx="251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Assume perfect mixing</a:t>
            </a:r>
            <a:endParaRPr lang="zh-TW" altLang="en-US" sz="1800">
              <a:solidFill>
                <a:schemeClr val="accent2"/>
              </a:solidFill>
            </a:endParaRP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2855913" y="3775075"/>
          <a:ext cx="31464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8" imgW="1650960" imgH="419040" progId="Equation.3">
                  <p:embed/>
                </p:oleObj>
              </mc:Choice>
              <mc:Fallback>
                <p:oleObj name="Equation" r:id="rId8" imgW="16509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775075"/>
                        <a:ext cx="31464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文字方塊 8"/>
          <p:cNvSpPr txBox="1">
            <a:spLocks noChangeArrowheads="1"/>
          </p:cNvSpPr>
          <p:nvPr/>
        </p:nvSpPr>
        <p:spPr bwMode="auto">
          <a:xfrm>
            <a:off x="857250" y="4702175"/>
            <a:ext cx="3984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Approximate difference by differential</a:t>
            </a:r>
            <a:endParaRPr lang="zh-TW" altLang="en-US" sz="1800">
              <a:solidFill>
                <a:schemeClr val="accent2"/>
              </a:solidFill>
            </a:endParaRPr>
          </a:p>
        </p:txBody>
      </p:sp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2792413" y="5275263"/>
          <a:ext cx="32686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10" imgW="1714320" imgH="419040" progId="Equation.3">
                  <p:embed/>
                </p:oleObj>
              </mc:Choice>
              <mc:Fallback>
                <p:oleObj name="Equation" r:id="rId10" imgW="1714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5275263"/>
                        <a:ext cx="32686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Thieren’s</a:t>
            </a:r>
            <a:r>
              <a:rPr lang="en-US" altLang="zh-TW" dirty="0" smtClean="0"/>
              <a:t> Performance Model (contd.)</a:t>
            </a:r>
            <a:endParaRPr lang="zh-TW" altLang="en-US" dirty="0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874963" y="1643063"/>
          <a:ext cx="32686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4" imgW="1714320" imgH="419040" progId="Equation.3">
                  <p:embed/>
                </p:oleObj>
              </mc:Choice>
              <mc:Fallback>
                <p:oleObj name="Equation" r:id="rId4" imgW="17143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1643063"/>
                        <a:ext cx="32686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38475" y="2619375"/>
          <a:ext cx="29051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2619375"/>
                        <a:ext cx="29051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2928938" y="3608388"/>
          <a:ext cx="324326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8" imgW="1701720" imgH="482400" progId="Equation.3">
                  <p:embed/>
                </p:oleObj>
              </mc:Choice>
              <mc:Fallback>
                <p:oleObj name="Equation" r:id="rId8" imgW="17017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608388"/>
                        <a:ext cx="324326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892425" y="4889500"/>
          <a:ext cx="33162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10" imgW="1739880" imgH="660240" progId="Equation.3">
                  <p:embed/>
                </p:oleObj>
              </mc:Choice>
              <mc:Fallback>
                <p:oleObj name="Equation" r:id="rId10" imgW="173988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4889500"/>
                        <a:ext cx="33162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文字方塊 9"/>
          <p:cNvSpPr txBox="1">
            <a:spLocks noChangeArrowheads="1"/>
          </p:cNvSpPr>
          <p:nvPr/>
        </p:nvSpPr>
        <p:spPr bwMode="auto">
          <a:xfrm>
            <a:off x="642938" y="4572000"/>
            <a:ext cx="1579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accent2"/>
                </a:solidFill>
              </a:rPr>
              <a:t>Let 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)-1</a:t>
            </a:r>
            <a:endParaRPr lang="zh-TW" altLang="en-US" sz="2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Convergence Time</a:t>
            </a:r>
            <a:endParaRPr lang="zh-TW" altLang="en-US" smtClean="0"/>
          </a:p>
        </p:txBody>
      </p:sp>
      <p:sp>
        <p:nvSpPr>
          <p:cNvPr id="22538" name="內容版面配置區 2"/>
          <p:cNvSpPr>
            <a:spLocks noGrp="1"/>
          </p:cNvSpPr>
          <p:nvPr>
            <p:ph idx="1"/>
          </p:nvPr>
        </p:nvSpPr>
        <p:spPr>
          <a:xfrm>
            <a:off x="457200" y="5286375"/>
            <a:ext cx="8229600" cy="696913"/>
          </a:xfrm>
        </p:spPr>
        <p:txBody>
          <a:bodyPr/>
          <a:lstStyle/>
          <a:p>
            <a:r>
              <a:rPr lang="en-US" altLang="zh-TW" smtClean="0"/>
              <a:t> Convergence time: solving</a:t>
            </a:r>
            <a:endParaRPr lang="zh-TW" altLang="en-US" smtClean="0"/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2892425" y="1357313"/>
          <a:ext cx="33162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4" imgW="1739880" imgH="660240" progId="Equation.3">
                  <p:embed/>
                </p:oleObj>
              </mc:Choice>
              <mc:Fallback>
                <p:oleObj name="Equation" r:id="rId4" imgW="173988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1357313"/>
                        <a:ext cx="33162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文字方塊 4"/>
          <p:cNvSpPr txBox="1">
            <a:spLocks noChangeArrowheads="1"/>
          </p:cNvSpPr>
          <p:nvPr/>
        </p:nvSpPr>
        <p:spPr bwMode="auto">
          <a:xfrm>
            <a:off x="1063625" y="1571625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)-1</a:t>
            </a:r>
            <a:endParaRPr lang="zh-TW" altLang="en-US" sz="2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609725" y="2571750"/>
          <a:ext cx="2105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6" imgW="1104840" imgH="507960" progId="Equation.3">
                  <p:embed/>
                </p:oleObj>
              </mc:Choice>
              <mc:Fallback>
                <p:oleObj name="Equation" r:id="rId6" imgW="11048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571750"/>
                        <a:ext cx="21050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837113" y="2714625"/>
          <a:ext cx="19351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8" imgW="1015920" imgH="419040" progId="Equation.3">
                  <p:embed/>
                </p:oleObj>
              </mc:Choice>
              <mc:Fallback>
                <p:oleObj name="Equation" r:id="rId8" imgW="10159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2714625"/>
                        <a:ext cx="193516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4000500" y="3071813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2286000" y="3500438"/>
          <a:ext cx="46926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10" imgW="2463480" imgH="419040" progId="Equation.3">
                  <p:embed/>
                </p:oleObj>
              </mc:Choice>
              <mc:Fallback>
                <p:oleObj name="Equation" r:id="rId10" imgW="2463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0438"/>
                        <a:ext cx="469265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文字方塊 11"/>
          <p:cNvSpPr txBox="1">
            <a:spLocks noChangeArrowheads="1"/>
          </p:cNvSpPr>
          <p:nvPr/>
        </p:nvSpPr>
        <p:spPr bwMode="auto">
          <a:xfrm>
            <a:off x="428625" y="4429125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endParaRPr lang="zh-TW" altLang="en-US" sz="2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3143250" y="4286250"/>
          <a:ext cx="26606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12" imgW="1396800" imgH="419040" progId="Equation.3">
                  <p:embed/>
                </p:oleObj>
              </mc:Choice>
              <mc:Fallback>
                <p:oleObj name="Equation" r:id="rId12" imgW="13968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286250"/>
                        <a:ext cx="26606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5265738" y="5286375"/>
          <a:ext cx="13065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14" imgW="685800" imgH="228600" progId="Equation.3">
                  <p:embed/>
                </p:oleObj>
              </mc:Choice>
              <mc:Fallback>
                <p:oleObj name="Equation" r:id="rId14" imgW="685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286375"/>
                        <a:ext cx="13065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"/>
          <p:cNvGraphicFramePr>
            <a:graphicFrameLocks noChangeAspect="1"/>
          </p:cNvGraphicFramePr>
          <p:nvPr/>
        </p:nvGraphicFramePr>
        <p:xfrm>
          <a:off x="3621088" y="5857875"/>
          <a:ext cx="1450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16" imgW="761760" imgH="431640" progId="Equation.3">
                  <p:embed/>
                </p:oleObj>
              </mc:Choice>
              <mc:Fallback>
                <p:oleObj name="Equation" r:id="rId16" imgW="7617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857875"/>
                        <a:ext cx="1450975" cy="819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Experiments</a:t>
            </a:r>
            <a:endParaRPr lang="zh-TW" altLang="en-US" smtClean="0"/>
          </a:p>
        </p:txBody>
      </p:sp>
      <p:pic>
        <p:nvPicPr>
          <p:cNvPr id="675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2613" y="1649413"/>
            <a:ext cx="5438775" cy="4457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Domino Convergence</a:t>
            </a:r>
            <a:endParaRPr lang="zh-TW" altLang="en-US" smtClean="0"/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Previous analysis is for uniform salience only.</a:t>
            </a:r>
          </a:p>
          <a:p>
            <a:pPr lvl="1"/>
            <a:r>
              <a:rPr lang="en-US" altLang="zh-TW" dirty="0" smtClean="0"/>
              <a:t>Every bit converges at the same rate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What about other kinds?</a:t>
            </a:r>
          </a:p>
          <a:p>
            <a:r>
              <a:rPr lang="en-US" altLang="zh-TW" dirty="0" smtClean="0"/>
              <a:t>Exponential salience</a:t>
            </a:r>
          </a:p>
          <a:p>
            <a:pPr lvl="1"/>
            <a:r>
              <a:rPr lang="en-US" altLang="zh-TW" dirty="0" err="1" smtClean="0"/>
              <a:t>BigInt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(1*****)-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(0*****)| &gt; |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(011111)-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(000000)|</a:t>
            </a:r>
          </a:p>
          <a:p>
            <a:pPr lvl="1"/>
            <a:r>
              <a:rPr lang="en-US" altLang="zh-TW" dirty="0" smtClean="0"/>
              <a:t>Before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gene converges, other genes don’t matter.</a:t>
            </a:r>
          </a:p>
          <a:p>
            <a:pPr lvl="1"/>
            <a:r>
              <a:rPr lang="en-US" altLang="zh-TW" dirty="0" smtClean="0"/>
              <a:t>The population converges gene by gene.</a:t>
            </a:r>
            <a:endParaRPr lang="zh-TW" altLang="en-US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390775" y="3571875"/>
          <a:ext cx="16811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4" imgW="1015920" imgH="431640" progId="Equation.3">
                  <p:embed/>
                </p:oleObj>
              </mc:Choice>
              <mc:Fallback>
                <p:oleObj name="Equation" r:id="rId4" imgW="10159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571875"/>
                        <a:ext cx="16811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813175" y="5786438"/>
          <a:ext cx="12588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6" imgW="672840" imgH="393480" progId="Equation.3">
                  <p:embed/>
                </p:oleObj>
              </mc:Choice>
              <mc:Fallback>
                <p:oleObj name="Equation" r:id="rId6" imgW="6728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5786438"/>
                        <a:ext cx="1258888" cy="736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Conclusions on Convergence Time</a:t>
            </a:r>
            <a:endParaRPr lang="zh-TW" altLang="en-US" smtClean="0"/>
          </a:p>
        </p:txBody>
      </p:sp>
      <p:sp>
        <p:nvSpPr>
          <p:cNvPr id="245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Uniform salience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Exponential salience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Domino convergence</a:t>
            </a:r>
          </a:p>
          <a:p>
            <a:pPr lvl="1"/>
            <a:r>
              <a:rPr lang="en-US" altLang="zh-TW" dirty="0" smtClean="0"/>
              <a:t>Be careful, do not let less salient genes drift before more salient genes converge.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Problem with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/>
              <a:t> uniformly scaled BBs of order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/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m</a:t>
            </a:r>
            <a:endParaRPr lang="zh-TW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786188" y="1428750"/>
          <a:ext cx="12096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4" imgW="634680" imgH="431640" progId="Equation.3">
                  <p:embed/>
                </p:oleObj>
              </mc:Choice>
              <mc:Fallback>
                <p:oleObj name="Equation" r:id="rId4" imgW="6346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428750"/>
                        <a:ext cx="1209675" cy="819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4286250" y="2397125"/>
          <a:ext cx="104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6" imgW="545760" imgH="393480" progId="Equation.3">
                  <p:embed/>
                </p:oleObj>
              </mc:Choice>
              <mc:Fallback>
                <p:oleObj name="Equation" r:id="rId6" imgW="545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397125"/>
                        <a:ext cx="1041400" cy="746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2857500" y="5786438"/>
          <a:ext cx="2984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8" imgW="2133360" imgH="419040" progId="Equation.3">
                  <p:embed/>
                </p:oleObj>
              </mc:Choice>
              <mc:Fallback>
                <p:oleObj name="Equation" r:id="rId8" imgW="2133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786438"/>
                        <a:ext cx="2984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23092"/>
              </p:ext>
            </p:extLst>
          </p:nvPr>
        </p:nvGraphicFramePr>
        <p:xfrm>
          <a:off x="6444208" y="5643563"/>
          <a:ext cx="1524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10" imgW="799920" imgH="431640" progId="Equation.3">
                  <p:embed/>
                </p:oleObj>
              </mc:Choice>
              <mc:Fallback>
                <p:oleObj name="Equation" r:id="rId10" imgW="7999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643563"/>
                        <a:ext cx="1524000" cy="819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Schemata Disruptions</a:t>
            </a:r>
            <a:endParaRPr lang="zh-TW" altLang="en-US" smtClean="0"/>
          </a:p>
        </p:txBody>
      </p:sp>
      <p:sp>
        <p:nvSpPr>
          <p:cNvPr id="205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One-Point XO: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Mutation: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Lower bounds.</a:t>
            </a:r>
          </a:p>
          <a:p>
            <a:r>
              <a:rPr lang="en-US" altLang="zh-TW" smtClean="0"/>
              <a:t>Innovation not considered.</a:t>
            </a:r>
            <a:endParaRPr lang="zh-TW" altLang="en-US" smtClean="0"/>
          </a:p>
        </p:txBody>
      </p:sp>
      <p:graphicFrame>
        <p:nvGraphicFramePr>
          <p:cNvPr id="2050" name="內容版面配置區 4"/>
          <p:cNvGraphicFramePr>
            <a:graphicFrameLocks noChangeAspect="1"/>
          </p:cNvGraphicFramePr>
          <p:nvPr/>
        </p:nvGraphicFramePr>
        <p:xfrm>
          <a:off x="2986088" y="1922463"/>
          <a:ext cx="42703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1803240" imgH="431640" progId="Equation.3">
                  <p:embed/>
                </p:oleObj>
              </mc:Choice>
              <mc:Fallback>
                <p:oleObj name="Equation" r:id="rId4" imgW="1803240" imgH="431640" progId="Equation.3">
                  <p:embed/>
                  <p:pic>
                    <p:nvPicPr>
                      <p:cNvPr id="0" name="內容版面配置區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1922463"/>
                        <a:ext cx="42703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014663" y="3575050"/>
          <a:ext cx="42402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6" imgW="1790640" imgH="228600" progId="Equation.3">
                  <p:embed/>
                </p:oleObj>
              </mc:Choice>
              <mc:Fallback>
                <p:oleObj name="Equation" r:id="rId6" imgW="17906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575050"/>
                        <a:ext cx="42402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Schema theorem</a:t>
            </a:r>
          </a:p>
          <a:p>
            <a:r>
              <a:rPr lang="en-US" altLang="zh-TW" smtClean="0"/>
              <a:t>Takeover &amp; drift</a:t>
            </a:r>
          </a:p>
          <a:p>
            <a:r>
              <a:rPr lang="en-US" altLang="zh-TW" smtClean="0"/>
              <a:t>Control map</a:t>
            </a:r>
          </a:p>
          <a:p>
            <a:r>
              <a:rPr lang="en-US" altLang="zh-TW" smtClean="0"/>
              <a:t>Problem difficulty</a:t>
            </a:r>
          </a:p>
          <a:p>
            <a:r>
              <a:rPr lang="en-US" altLang="zh-TW" smtClean="0"/>
              <a:t>BB hypothesis</a:t>
            </a:r>
          </a:p>
          <a:p>
            <a:r>
              <a:rPr lang="en-US" altLang="zh-TW" smtClean="0"/>
              <a:t>Time-to-convergence</a:t>
            </a:r>
          </a:p>
          <a:p>
            <a:r>
              <a:rPr lang="en-US" altLang="zh-TW" b="1" smtClean="0"/>
              <a:t>Population sizing</a:t>
            </a:r>
          </a:p>
          <a:p>
            <a:r>
              <a:rPr lang="en-US" altLang="zh-TW" smtClean="0"/>
              <a:t>No-free-lunch (NFL) theorem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Population Size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BB supply</a:t>
            </a:r>
          </a:p>
          <a:p>
            <a:pPr lvl="1"/>
            <a:r>
              <a:rPr lang="en-US" altLang="zh-TW" sz="1800" dirty="0" smtClean="0"/>
              <a:t>Goldberg </a:t>
            </a:r>
            <a:r>
              <a:rPr lang="en-US" altLang="zh-TW" sz="1800" i="1" dirty="0" smtClean="0"/>
              <a:t>et al.</a:t>
            </a:r>
            <a:r>
              <a:rPr lang="en-US" altLang="zh-TW" sz="1800" dirty="0" smtClean="0"/>
              <a:t> On the supply of building blocks, 2001.</a:t>
            </a:r>
          </a:p>
          <a:p>
            <a:pPr lvl="1"/>
            <a:endParaRPr lang="en-US" altLang="zh-TW" sz="1800" dirty="0" smtClean="0"/>
          </a:p>
          <a:p>
            <a:r>
              <a:rPr lang="en-US" altLang="zh-TW" sz="2000" dirty="0" smtClean="0"/>
              <a:t>Decision making</a:t>
            </a:r>
          </a:p>
          <a:p>
            <a:pPr lvl="1"/>
            <a:r>
              <a:rPr lang="en-US" altLang="zh-TW" sz="1800" dirty="0" smtClean="0"/>
              <a:t>Goldberg </a:t>
            </a:r>
            <a:r>
              <a:rPr lang="en-US" altLang="zh-TW" sz="1800" i="1" dirty="0" smtClean="0"/>
              <a:t>et al.</a:t>
            </a:r>
            <a:r>
              <a:rPr lang="en-US" altLang="zh-TW" sz="1800" dirty="0" smtClean="0"/>
              <a:t> Genetic algorithms, noise, and the sizing of populations, 1992.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Decision making + supply</a:t>
            </a:r>
          </a:p>
          <a:p>
            <a:pPr lvl="1"/>
            <a:r>
              <a:rPr lang="en-US" altLang="zh-TW" sz="1800" dirty="0" err="1" smtClean="0"/>
              <a:t>Harik</a:t>
            </a:r>
            <a:r>
              <a:rPr lang="en-US" altLang="zh-TW" sz="1800" dirty="0" smtClean="0"/>
              <a:t> </a:t>
            </a:r>
            <a:r>
              <a:rPr lang="en-US" altLang="zh-TW" sz="1800" i="1" dirty="0" smtClean="0"/>
              <a:t>et al.</a:t>
            </a:r>
            <a:r>
              <a:rPr lang="en-US" altLang="zh-TW" sz="1800" dirty="0" smtClean="0"/>
              <a:t> The gambler's ruin problem, genetic algorithms, and the sizing of populations, 1997.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Model building</a:t>
            </a:r>
          </a:p>
          <a:p>
            <a:pPr lvl="1"/>
            <a:r>
              <a:rPr lang="en-US" altLang="zh-TW" sz="1800" dirty="0" smtClean="0"/>
              <a:t>Yu </a:t>
            </a:r>
            <a:r>
              <a:rPr lang="en-US" altLang="zh-TW" sz="1800" i="1" dirty="0" smtClean="0"/>
              <a:t>et al.</a:t>
            </a:r>
            <a:r>
              <a:rPr lang="en-US" altLang="zh-TW" sz="1800" dirty="0" smtClean="0"/>
              <a:t> Population sizing for entropy-based model building in genetic algorithms, 2007.</a:t>
            </a:r>
            <a:endParaRPr lang="zh-TW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BB Supply</a:t>
            </a:r>
            <a:endParaRPr lang="zh-TW" altLang="en-US" smtClean="0"/>
          </a:p>
        </p:txBody>
      </p:sp>
      <p:sp>
        <p:nvSpPr>
          <p:cNvPr id="256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Initial population needs to supply enough BBs for GA to process.</a:t>
            </a:r>
          </a:p>
          <a:p>
            <a:pPr lvl="1"/>
            <a:r>
              <a:rPr lang="en-US" altLang="zh-TW" smtClean="0"/>
              <a:t>Consider one BB of order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zh-TW" smtClean="0"/>
          </a:p>
          <a:p>
            <a:pPr lvl="1"/>
            <a:r>
              <a:rPr lang="en-US" altLang="zh-TW" smtClean="0"/>
              <a:t>Alphabet cardinality </a:t>
            </a:r>
            <a:r>
              <a:rPr lang="el-GR" altLang="zh-TW" i="1" smtClean="0">
                <a:latin typeface="Times New Roman" pitchFamily="18" charset="0"/>
                <a:cs typeface="Times New Roman" pitchFamily="18" charset="0"/>
              </a:rPr>
              <a:t>χ</a:t>
            </a:r>
            <a:endParaRPr lang="en-US" altLang="zh-TW" i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mtClean="0"/>
              <a:t>Success in randomly generated population of size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262188" y="3571875"/>
          <a:ext cx="42862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4" imgW="2286000" imgH="393480" progId="Equation.3">
                  <p:embed/>
                </p:oleObj>
              </mc:Choice>
              <mc:Fallback>
                <p:oleObj name="Equation" r:id="rId4" imgW="22860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3571875"/>
                        <a:ext cx="42862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881438" y="4357688"/>
          <a:ext cx="1095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6" imgW="583920" imgH="228600" progId="Equation.3">
                  <p:embed/>
                </p:oleObj>
              </mc:Choice>
              <mc:Fallback>
                <p:oleObj name="Equation" r:id="rId6" imgW="5839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4357688"/>
                        <a:ext cx="1095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786188" y="5000625"/>
          <a:ext cx="1357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8" imgW="723600" imgH="228600" progId="Equation.3">
                  <p:embed/>
                </p:oleObj>
              </mc:Choice>
              <mc:Fallback>
                <p:oleObj name="Equation" r:id="rId8" imgW="723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000625"/>
                        <a:ext cx="1357312" cy="428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786188" y="5786438"/>
          <a:ext cx="242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10" imgW="1295280" imgH="228600" progId="Equation.3">
                  <p:embed/>
                </p:oleObj>
              </mc:Choice>
              <mc:Fallback>
                <p:oleObj name="Equation" r:id="rId10" imgW="1295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786438"/>
                        <a:ext cx="2428875" cy="428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文字方塊 7"/>
          <p:cNvSpPr txBox="1">
            <a:spLocks noChangeArrowheads="1"/>
          </p:cNvSpPr>
          <p:nvPr/>
        </p:nvSpPr>
        <p:spPr bwMode="auto">
          <a:xfrm>
            <a:off x="712788" y="5815013"/>
            <a:ext cx="2716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accent2"/>
                </a:solidFill>
              </a:rPr>
              <a:t>Or, to be more precise</a:t>
            </a:r>
            <a:endParaRPr lang="zh-TW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BB Supply Verification</a:t>
            </a:r>
            <a:endParaRPr lang="zh-TW" altLang="en-US" smtClean="0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=4</a:t>
            </a:r>
            <a:endParaRPr lang="zh-TW" alt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14563"/>
            <a:ext cx="47910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Decision Making</a:t>
            </a:r>
            <a:endParaRPr lang="zh-TW" altLang="en-US" smtClean="0"/>
          </a:p>
        </p:txBody>
      </p:sp>
      <p:sp>
        <p:nvSpPr>
          <p:cNvPr id="266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Population size needs to be large enough for GA to distinguish a good BB from its competitors.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mtClean="0"/>
              <a:t> be the correct BB,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mtClean="0"/>
              <a:t> be its most competing schema.</a:t>
            </a:r>
          </a:p>
          <a:p>
            <a:pPr lvl="1"/>
            <a:endParaRPr lang="en-US" altLang="zh-TW" smtClean="0"/>
          </a:p>
          <a:p>
            <a:pPr lvl="1"/>
            <a:r>
              <a:rPr lang="en-US" altLang="zh-TW" smtClean="0"/>
              <a:t>                 ,                   , </a:t>
            </a:r>
          </a:p>
          <a:p>
            <a:pPr lvl="1"/>
            <a:endParaRPr lang="en-US" altLang="zh-TW" smtClean="0"/>
          </a:p>
          <a:p>
            <a:pPr lvl="1"/>
            <a:r>
              <a:rPr lang="en-US" altLang="zh-TW" smtClean="0"/>
              <a:t> </a:t>
            </a:r>
          </a:p>
          <a:p>
            <a:pPr lvl="1"/>
            <a:endParaRPr lang="en-US" altLang="zh-TW" smtClean="0"/>
          </a:p>
          <a:p>
            <a:endParaRPr lang="zh-TW" altLang="en-US" smtClean="0"/>
          </a:p>
        </p:txBody>
      </p:sp>
      <p:pic>
        <p:nvPicPr>
          <p:cNvPr id="266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8221"/>
          <a:stretch>
            <a:fillRect/>
          </a:stretch>
        </p:blipFill>
        <p:spPr bwMode="auto">
          <a:xfrm>
            <a:off x="928688" y="2857500"/>
            <a:ext cx="3500437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357313" y="4929188"/>
          <a:ext cx="15001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5" imgW="977760" imgH="241200" progId="Equation.3">
                  <p:embed/>
                </p:oleObj>
              </mc:Choice>
              <mc:Fallback>
                <p:oleObj name="Equation" r:id="rId5" imgW="9777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929188"/>
                        <a:ext cx="150018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3052763" y="4929188"/>
          <a:ext cx="15906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7" imgW="1002960" imgH="241200" progId="Equation.3">
                  <p:embed/>
                </p:oleObj>
              </mc:Choice>
              <mc:Fallback>
                <p:oleObj name="Equation" r:id="rId7" imgW="1002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4929188"/>
                        <a:ext cx="15906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1404938" y="5643563"/>
          <a:ext cx="51673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9" imgW="2882880" imgH="228600" progId="Equation.3">
                  <p:embed/>
                </p:oleObj>
              </mc:Choice>
              <mc:Fallback>
                <p:oleObj name="Equation" r:id="rId9" imgW="28828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5643563"/>
                        <a:ext cx="51673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/>
          <p:cNvGraphicFramePr>
            <a:graphicFrameLocks noChangeAspect="1"/>
          </p:cNvGraphicFramePr>
          <p:nvPr/>
        </p:nvGraphicFramePr>
        <p:xfrm>
          <a:off x="4806950" y="4929188"/>
          <a:ext cx="15509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11" imgW="977760" imgH="241200" progId="Equation.3">
                  <p:embed/>
                </p:oleObj>
              </mc:Choice>
              <mc:Fallback>
                <p:oleObj name="Equation" r:id="rId11" imgW="9777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929188"/>
                        <a:ext cx="15509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文字方塊 10"/>
          <p:cNvSpPr txBox="1">
            <a:spLocks noChangeArrowheads="1"/>
          </p:cNvSpPr>
          <p:nvPr/>
        </p:nvSpPr>
        <p:spPr bwMode="auto">
          <a:xfrm>
            <a:off x="3143250" y="6143625"/>
            <a:ext cx="246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Central Limit Theorem</a:t>
            </a:r>
            <a:endParaRPr lang="zh-TW" altLang="en-US" sz="1800">
              <a:solidFill>
                <a:schemeClr val="accent2"/>
              </a:solidFill>
            </a:endParaRPr>
          </a:p>
        </p:txBody>
      </p:sp>
      <p:pic>
        <p:nvPicPr>
          <p:cNvPr id="26634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42887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文字方塊 12"/>
          <p:cNvSpPr txBox="1">
            <a:spLocks noChangeArrowheads="1"/>
          </p:cNvSpPr>
          <p:nvPr/>
        </p:nvSpPr>
        <p:spPr bwMode="auto">
          <a:xfrm>
            <a:off x="2276475" y="3714750"/>
            <a:ext cx="866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Small </a:t>
            </a:r>
            <a:r>
              <a:rPr lang="en-US" altLang="zh-TW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6" name="文字方塊 13"/>
          <p:cNvSpPr txBox="1">
            <a:spLocks noChangeArrowheads="1"/>
          </p:cNvSpPr>
          <p:nvPr/>
        </p:nvSpPr>
        <p:spPr bwMode="auto">
          <a:xfrm>
            <a:off x="6858000" y="3000375"/>
            <a:ext cx="881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Large </a:t>
            </a:r>
            <a:r>
              <a:rPr lang="en-US" altLang="zh-TW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Decision Making (contd.)</a:t>
            </a:r>
            <a:endParaRPr lang="zh-TW" altLang="en-US" smtClean="0"/>
          </a:p>
        </p:txBody>
      </p:sp>
      <p:sp>
        <p:nvSpPr>
          <p:cNvPr id="276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Define decision-making variable </a:t>
            </a:r>
            <a:endParaRPr lang="zh-TW" altLang="en-US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324100" y="2227263"/>
          <a:ext cx="44513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4" imgW="2806560" imgH="507960" progId="Equation.3">
                  <p:embed/>
                </p:oleObj>
              </mc:Choice>
              <mc:Fallback>
                <p:oleObj name="Equation" r:id="rId4" imgW="280656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227263"/>
                        <a:ext cx="44513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101975" y="3124200"/>
          <a:ext cx="23764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6" imgW="1498320" imgH="571320" progId="Equation.3">
                  <p:embed/>
                </p:oleObj>
              </mc:Choice>
              <mc:Fallback>
                <p:oleObj name="Equation" r:id="rId6" imgW="149832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3124200"/>
                        <a:ext cx="23764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文字方塊 5"/>
          <p:cNvSpPr txBox="1">
            <a:spLocks noChangeArrowheads="1"/>
          </p:cNvSpPr>
          <p:nvPr/>
        </p:nvSpPr>
        <p:spPr bwMode="auto">
          <a:xfrm>
            <a:off x="714375" y="34163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accent2"/>
                </a:solidFill>
              </a:rPr>
              <a:t>For large </a:t>
            </a:r>
            <a:r>
              <a:rPr lang="en-US" altLang="zh-TW" sz="18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zh-TW" altLang="en-US" sz="18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2" name="Object 9"/>
          <p:cNvGraphicFramePr>
            <a:graphicFrameLocks noChangeAspect="1"/>
          </p:cNvGraphicFramePr>
          <p:nvPr/>
        </p:nvGraphicFramePr>
        <p:xfrm>
          <a:off x="3662363" y="4071938"/>
          <a:ext cx="14097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8" imgW="876240" imgH="469800" progId="Equation.3">
                  <p:embed/>
                </p:oleObj>
              </mc:Choice>
              <mc:Fallback>
                <p:oleObj name="Equation" r:id="rId8" imgW="87624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4071938"/>
                        <a:ext cx="14097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0"/>
          <p:cNvGraphicFramePr>
            <a:graphicFrameLocks noChangeAspect="1"/>
          </p:cNvGraphicFramePr>
          <p:nvPr/>
        </p:nvGraphicFramePr>
        <p:xfrm>
          <a:off x="3284538" y="4927600"/>
          <a:ext cx="21653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10" imgW="1346040" imgH="419040" progId="Equation.3">
                  <p:embed/>
                </p:oleObj>
              </mc:Choice>
              <mc:Fallback>
                <p:oleObj name="Equation" r:id="rId10" imgW="134604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927600"/>
                        <a:ext cx="21653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文字方塊 5"/>
          <p:cNvSpPr txBox="1">
            <a:spLocks noChangeArrowheads="1"/>
          </p:cNvSpPr>
          <p:nvPr/>
        </p:nvSpPr>
        <p:spPr bwMode="auto">
          <a:xfrm>
            <a:off x="714375" y="5773738"/>
            <a:ext cx="192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accent2"/>
                </a:solidFill>
              </a:rPr>
              <a:t>Again, for large </a:t>
            </a:r>
            <a:r>
              <a:rPr lang="en-US" altLang="zh-TW" sz="18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zh-TW" altLang="en-US" sz="18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4" name="Object 11"/>
          <p:cNvGraphicFramePr>
            <a:graphicFrameLocks noChangeAspect="1"/>
          </p:cNvGraphicFramePr>
          <p:nvPr/>
        </p:nvGraphicFramePr>
        <p:xfrm>
          <a:off x="3571875" y="5611813"/>
          <a:ext cx="15938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12" imgW="990360" imgH="419040" progId="Equation.3">
                  <p:embed/>
                </p:oleObj>
              </mc:Choice>
              <mc:Fallback>
                <p:oleObj name="Equation" r:id="rId12" imgW="99036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611813"/>
                        <a:ext cx="15938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2"/>
          <p:cNvGraphicFramePr>
            <a:graphicFrameLocks noChangeAspect="1"/>
          </p:cNvGraphicFramePr>
          <p:nvPr/>
        </p:nvGraphicFramePr>
        <p:xfrm>
          <a:off x="5867400" y="5764213"/>
          <a:ext cx="16748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14" imgW="1041120" imgH="228600" progId="Equation.3">
                  <p:embed/>
                </p:oleObj>
              </mc:Choice>
              <mc:Fallback>
                <p:oleObj name="Equation" r:id="rId14" imgW="10411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64213"/>
                        <a:ext cx="16748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Decision Making (contd.)</a:t>
            </a:r>
            <a:endParaRPr lang="zh-TW" altLang="en-US" smtClean="0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4968875" y="1703388"/>
          <a:ext cx="16748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4" imgW="1041120" imgH="228600" progId="Equation.3">
                  <p:embed/>
                </p:oleObj>
              </mc:Choice>
              <mc:Fallback>
                <p:oleObj name="Equation" r:id="rId4" imgW="10411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1703388"/>
                        <a:ext cx="16748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文字方塊 5"/>
          <p:cNvSpPr txBox="1">
            <a:spLocks noChangeArrowheads="1"/>
          </p:cNvSpPr>
          <p:nvPr/>
        </p:nvSpPr>
        <p:spPr bwMode="auto">
          <a:xfrm>
            <a:off x="571500" y="2528888"/>
            <a:ext cx="178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TW" sz="2000">
                <a:solidFill>
                  <a:schemeClr val="accent2"/>
                </a:solidFill>
              </a:rPr>
              <a:t> </a:t>
            </a:r>
            <a:r>
              <a:rPr lang="el-GR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=1/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eaLnBrk="1" hangingPunct="1"/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 large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endParaRPr lang="zh-TW" altLang="en-US" sz="2000" i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3184525" y="2438400"/>
          <a:ext cx="22748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6" imgW="1434960" imgH="469800" progId="Equation.3">
                  <p:embed/>
                </p:oleObj>
              </mc:Choice>
              <mc:Fallback>
                <p:oleObj name="Equation" r:id="rId6" imgW="14349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438400"/>
                        <a:ext cx="22748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3416300" y="3336925"/>
          <a:ext cx="20129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8" imgW="1269720" imgH="457200" progId="Equation.3">
                  <p:embed/>
                </p:oleObj>
              </mc:Choice>
              <mc:Fallback>
                <p:oleObj name="Equation" r:id="rId8" imgW="1269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336925"/>
                        <a:ext cx="20129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2428875" y="1500188"/>
          <a:ext cx="20145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10" imgW="1269720" imgH="507960" progId="Equation.3">
                  <p:embed/>
                </p:oleObj>
              </mc:Choice>
              <mc:Fallback>
                <p:oleObj name="Equation" r:id="rId10" imgW="126972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500188"/>
                        <a:ext cx="20145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3429000" y="4203700"/>
          <a:ext cx="20129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Equation" r:id="rId12" imgW="1269720" imgH="457200" progId="Equation.3">
                  <p:embed/>
                </p:oleObj>
              </mc:Choice>
              <mc:Fallback>
                <p:oleObj name="Equation" r:id="rId12" imgW="12697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03700"/>
                        <a:ext cx="20129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文字方塊 10"/>
          <p:cNvSpPr txBox="1">
            <a:spLocks noChangeArrowheads="1"/>
          </p:cNvSpPr>
          <p:nvPr/>
        </p:nvSpPr>
        <p:spPr bwMode="auto">
          <a:xfrm>
            <a:off x="571500" y="4314825"/>
            <a:ext cx="210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 more generally,</a:t>
            </a:r>
            <a:endParaRPr lang="zh-TW" altLang="en-US" sz="2000" i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Gambler’s Ruin Model</a:t>
            </a:r>
            <a:endParaRPr lang="zh-TW" altLang="en-US" smtClean="0"/>
          </a:p>
        </p:txBody>
      </p:sp>
      <p:sp>
        <p:nvSpPr>
          <p:cNvPr id="716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Decision-making model</a:t>
            </a:r>
          </a:p>
          <a:p>
            <a:pPr lvl="1"/>
            <a:r>
              <a:rPr lang="en-US" altLang="zh-TW" smtClean="0"/>
              <a:t>Consider only one generation</a:t>
            </a:r>
          </a:p>
          <a:p>
            <a:pPr lvl="1"/>
            <a:r>
              <a:rPr lang="en-US" altLang="zh-TW" smtClean="0"/>
              <a:t>No recover from one error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Let’s consider random walk on one BB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mtClean="0"/>
              <a:t> : number of correct BBs in the population</a:t>
            </a:r>
          </a:p>
          <a:p>
            <a:pPr lvl="1"/>
            <a:r>
              <a:rPr lang="en-US" altLang="zh-TW" smtClean="0"/>
              <a:t>Initially, 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TW" i="1" baseline="3000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/>
            <a:r>
              <a:rPr lang="en-US" altLang="zh-TW" smtClean="0"/>
              <a:t>2 absorbing boundaries: 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TW" smtClean="0"/>
              <a:t> and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altLang="zh-TW" smtClean="0">
                <a:cs typeface="Times New Roman" pitchFamily="18" charset="0"/>
              </a:rPr>
              <a:t>Let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mtClean="0">
                <a:cs typeface="Times New Roman" pitchFamily="18" charset="0"/>
              </a:rPr>
              <a:t>be the prob. that the particle is captured at position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mtClean="0">
                <a:cs typeface="Times New Roman" pitchFamily="18" charset="0"/>
              </a:rPr>
              <a:t> starting from position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x</a:t>
            </a:r>
          </a:p>
          <a:p>
            <a:pPr lvl="1"/>
            <a:r>
              <a:rPr lang="en-US" altLang="zh-TW" smtClean="0">
                <a:cs typeface="Times New Roman" pitchFamily="18" charset="0"/>
              </a:rPr>
              <a:t>Difference Eq: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 = p f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-p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pPr lvl="1"/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mtClean="0">
                <a:cs typeface="Times New Roman" pitchFamily="18" charset="0"/>
              </a:rPr>
              <a:t>prob. that the gambler wins (making correct decision between the correct BB and its competitors)</a:t>
            </a:r>
            <a:endParaRPr lang="zh-TW" alt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Gambler’s Ruin Model (contd.)</a:t>
            </a:r>
            <a:endParaRPr lang="zh-TW" altLang="en-US" smtClean="0"/>
          </a:p>
        </p:txBody>
      </p:sp>
      <p:sp>
        <p:nvSpPr>
          <p:cNvPr id="29704" name="內容版面配置區 2"/>
          <p:cNvSpPr>
            <a:spLocks noGrp="1"/>
          </p:cNvSpPr>
          <p:nvPr>
            <p:ph idx="1"/>
          </p:nvPr>
        </p:nvSpPr>
        <p:spPr>
          <a:xfrm>
            <a:off x="500063" y="1714500"/>
            <a:ext cx="8229600" cy="4497388"/>
          </a:xfrm>
        </p:spPr>
        <p:txBody>
          <a:bodyPr/>
          <a:lstStyle/>
          <a:p>
            <a:r>
              <a:rPr lang="en-US" altLang="zh-TW" smtClean="0"/>
              <a:t>Prob. of capture</a:t>
            </a:r>
            <a:endParaRPr lang="zh-TW" altLang="en-US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763963" y="1500188"/>
          <a:ext cx="20224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quation" r:id="rId4" imgW="1244520" imgH="444240" progId="Equation.3">
                  <p:embed/>
                </p:oleObj>
              </mc:Choice>
              <mc:Fallback>
                <p:oleObj name="Equation" r:id="rId4" imgW="12445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1500188"/>
                        <a:ext cx="20224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500813" y="1714500"/>
          <a:ext cx="9080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6" imgW="558720" imgH="203040" progId="Equation.3">
                  <p:embed/>
                </p:oleObj>
              </mc:Choice>
              <mc:Fallback>
                <p:oleObj name="Equation" r:id="rId6" imgW="5587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1714500"/>
                        <a:ext cx="9080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509963" y="2214563"/>
          <a:ext cx="28479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quation" r:id="rId8" imgW="1752480" imgH="545760" progId="Equation.3">
                  <p:embed/>
                </p:oleObj>
              </mc:Choice>
              <mc:Fallback>
                <p:oleObj name="Equation" r:id="rId8" imgW="175248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2214563"/>
                        <a:ext cx="284797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9"/>
          <p:cNvGraphicFramePr>
            <a:graphicFrameLocks noChangeAspect="1"/>
          </p:cNvGraphicFramePr>
          <p:nvPr/>
        </p:nvGraphicFramePr>
        <p:xfrm>
          <a:off x="1571625" y="5786438"/>
          <a:ext cx="25733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quation" r:id="rId10" imgW="1460160" imgH="469800" progId="Equation.3">
                  <p:embed/>
                </p:oleObj>
              </mc:Choice>
              <mc:Fallback>
                <p:oleObj name="Equation" r:id="rId10" imgW="146016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786438"/>
                        <a:ext cx="257333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矩形 12"/>
          <p:cNvSpPr>
            <a:spLocks noChangeArrowheads="1"/>
          </p:cNvSpPr>
          <p:nvPr/>
        </p:nvSpPr>
        <p:spPr bwMode="auto">
          <a:xfrm>
            <a:off x="3429000" y="3214688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800"/>
              <a:t>Differential approximation</a:t>
            </a:r>
          </a:p>
          <a:p>
            <a:pPr lvl="1"/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 = p 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-p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pPr lvl="1"/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-p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1)-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pf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-1) = 0</a:t>
            </a:r>
          </a:p>
          <a:p>
            <a:pPr lvl="1"/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-p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1)-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)) - 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-1)) = 0</a:t>
            </a:r>
          </a:p>
          <a:p>
            <a:pPr lvl="1"/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f’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+1) – 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pf’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pPr lvl="1"/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f’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+1) – (1-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f’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pPr lvl="1"/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f’’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 – (2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p-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f’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pPr lvl="1"/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Boundary conditions: 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(0) = 0 and 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)=1</a:t>
            </a:r>
            <a:endParaRPr lang="zh-TW" altLang="en-US" sz="1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702" name="Object 10"/>
          <p:cNvGraphicFramePr>
            <a:graphicFrameLocks noChangeAspect="1"/>
          </p:cNvGraphicFramePr>
          <p:nvPr/>
        </p:nvGraphicFramePr>
        <p:xfrm>
          <a:off x="5341938" y="5786438"/>
          <a:ext cx="2730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12" imgW="1549080" imgH="469800" progId="Equation.3">
                  <p:embed/>
                </p:oleObj>
              </mc:Choice>
              <mc:Fallback>
                <p:oleObj name="Equation" r:id="rId12" imgW="15490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5786438"/>
                        <a:ext cx="27305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文字方塊 15"/>
          <p:cNvSpPr txBox="1">
            <a:spLocks noChangeArrowheads="1"/>
          </p:cNvSpPr>
          <p:nvPr/>
        </p:nvSpPr>
        <p:spPr bwMode="auto">
          <a:xfrm>
            <a:off x="428625" y="3214688"/>
            <a:ext cx="2714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Can’t be easily solved by </a:t>
            </a:r>
          </a:p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difference equations</a:t>
            </a:r>
            <a:endParaRPr lang="zh-TW" altLang="en-U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Gambler’s Ruin Model (contd.)</a:t>
            </a:r>
            <a:endParaRPr lang="zh-TW" altLang="en-US" smtClean="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14500"/>
            <a:ext cx="6500813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文字方塊 4"/>
          <p:cNvSpPr txBox="1">
            <a:spLocks noChangeArrowheads="1"/>
          </p:cNvSpPr>
          <p:nvPr/>
        </p:nvSpPr>
        <p:spPr bwMode="auto">
          <a:xfrm>
            <a:off x="4786313" y="3429000"/>
            <a:ext cx="169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Decision-making</a:t>
            </a:r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30727" name="文字方塊 5"/>
          <p:cNvSpPr txBox="1">
            <a:spLocks noChangeArrowheads="1"/>
          </p:cNvSpPr>
          <p:nvPr/>
        </p:nvSpPr>
        <p:spPr bwMode="auto">
          <a:xfrm>
            <a:off x="3786188" y="2214563"/>
            <a:ext cx="1522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Gambler’s ruin</a:t>
            </a:r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30728" name="矩形 6"/>
          <p:cNvSpPr>
            <a:spLocks noChangeArrowheads="1"/>
          </p:cNvSpPr>
          <p:nvPr/>
        </p:nvSpPr>
        <p:spPr bwMode="auto">
          <a:xfrm>
            <a:off x="1857375" y="5773738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C00000"/>
                </a:solidFill>
              </a:rPr>
              <a:t>Harik et al. (1997). The Gambler's Ruin Problem, Genetic Algorithms, and the Sizing of Populations.</a:t>
            </a:r>
            <a:endParaRPr lang="zh-TW" altLang="en-US" sz="1400">
              <a:solidFill>
                <a:srgbClr val="C00000"/>
              </a:solidFill>
            </a:endParaRPr>
          </a:p>
        </p:txBody>
      </p:sp>
      <p:graphicFrame>
        <p:nvGraphicFramePr>
          <p:cNvPr id="30722" name="Object 10"/>
          <p:cNvGraphicFramePr>
            <a:graphicFrameLocks noChangeAspect="1"/>
          </p:cNvGraphicFramePr>
          <p:nvPr/>
        </p:nvGraphicFramePr>
        <p:xfrm>
          <a:off x="6715125" y="1714500"/>
          <a:ext cx="2286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5" imgW="1549080" imgH="469800" progId="Equation.3">
                  <p:embed/>
                </p:oleObj>
              </mc:Choice>
              <mc:Fallback>
                <p:oleObj name="Equation" r:id="rId5" imgW="15490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1714500"/>
                        <a:ext cx="2286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5"/>
          <p:cNvGraphicFramePr>
            <a:graphicFrameLocks noChangeAspect="1"/>
          </p:cNvGraphicFramePr>
          <p:nvPr/>
        </p:nvGraphicFramePr>
        <p:xfrm>
          <a:off x="6715125" y="2571750"/>
          <a:ext cx="20129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7" imgW="1269720" imgH="457200" progId="Equation.3">
                  <p:embed/>
                </p:oleObj>
              </mc:Choice>
              <mc:Fallback>
                <p:oleObj name="Equation" r:id="rId7" imgW="1269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571750"/>
                        <a:ext cx="20129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Schema Theorem</a:t>
            </a:r>
            <a:endParaRPr lang="zh-TW" altLang="en-US" smtClean="0"/>
          </a:p>
        </p:txBody>
      </p:sp>
      <p:sp>
        <p:nvSpPr>
          <p:cNvPr id="3076" name="內容版面配置區 2"/>
          <p:cNvSpPr>
            <a:spLocks noGrp="1"/>
          </p:cNvSpPr>
          <p:nvPr>
            <p:ph idx="1"/>
          </p:nvPr>
        </p:nvSpPr>
        <p:spPr>
          <a:xfrm>
            <a:off x="457200" y="3786188"/>
            <a:ext cx="8229600" cy="2428875"/>
          </a:xfrm>
        </p:spPr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+1) &gt;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TW" dirty="0" smtClean="0"/>
              <a:t>the schema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/>
              <a:t> grows.</a:t>
            </a:r>
          </a:p>
          <a:p>
            <a:r>
              <a:rPr lang="en-US" altLang="zh-TW" dirty="0" smtClean="0"/>
              <a:t>Lower-bound estimation of schema growth.</a:t>
            </a:r>
          </a:p>
          <a:p>
            <a:r>
              <a:rPr lang="en-US" altLang="zh-TW" dirty="0" smtClean="0"/>
              <a:t>Consider only destructive forces.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chemeClr val="accent2"/>
                </a:solidFill>
              </a:rPr>
              <a:t>Minimal, sequential, superior (ms</a:t>
            </a:r>
            <a:r>
              <a:rPr lang="en-US" altLang="zh-TW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TW" dirty="0" smtClean="0">
                <a:solidFill>
                  <a:schemeClr val="accent2"/>
                </a:solidFill>
              </a:rPr>
              <a:t>) schemata grow.</a:t>
            </a:r>
          </a:p>
          <a:p>
            <a:endParaRPr lang="zh-TW" altLang="en-US" dirty="0" smtClean="0"/>
          </a:p>
        </p:txBody>
      </p:sp>
      <p:graphicFrame>
        <p:nvGraphicFramePr>
          <p:cNvPr id="3074" name="內容版面配置區 4"/>
          <p:cNvGraphicFramePr>
            <a:graphicFrameLocks noChangeAspect="1"/>
          </p:cNvGraphicFramePr>
          <p:nvPr/>
        </p:nvGraphicFramePr>
        <p:xfrm>
          <a:off x="704850" y="2071688"/>
          <a:ext cx="78787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3327120" imgH="431640" progId="Equation.3">
                  <p:embed/>
                </p:oleObj>
              </mc:Choice>
              <mc:Fallback>
                <p:oleObj name="Equation" r:id="rId4" imgW="3327120" imgH="431640" progId="Equation.3">
                  <p:embed/>
                  <p:pic>
                    <p:nvPicPr>
                      <p:cNvPr id="0" name="內容版面配置區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071688"/>
                        <a:ext cx="78787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Schema theorem</a:t>
            </a:r>
          </a:p>
          <a:p>
            <a:r>
              <a:rPr lang="en-US" altLang="zh-TW" smtClean="0"/>
              <a:t>Takeover &amp; drift</a:t>
            </a:r>
          </a:p>
          <a:p>
            <a:r>
              <a:rPr lang="en-US" altLang="zh-TW" smtClean="0"/>
              <a:t>Control map</a:t>
            </a:r>
          </a:p>
          <a:p>
            <a:r>
              <a:rPr lang="en-US" altLang="zh-TW" smtClean="0"/>
              <a:t>Problem difficulty</a:t>
            </a:r>
          </a:p>
          <a:p>
            <a:r>
              <a:rPr lang="en-US" altLang="zh-TW" smtClean="0"/>
              <a:t>BB hypothesis</a:t>
            </a:r>
          </a:p>
          <a:p>
            <a:r>
              <a:rPr lang="en-US" altLang="zh-TW" smtClean="0"/>
              <a:t>Time-to-convergence</a:t>
            </a:r>
          </a:p>
          <a:p>
            <a:r>
              <a:rPr lang="en-US" altLang="zh-TW" smtClean="0"/>
              <a:t>Population sizing</a:t>
            </a:r>
          </a:p>
          <a:p>
            <a:r>
              <a:rPr lang="en-US" altLang="zh-TW" b="1" smtClean="0"/>
              <a:t>No-free-lunch (NFL) theorem</a:t>
            </a:r>
            <a:endParaRPr lang="zh-TW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 Free Lunch Theorem (NFL)</a:t>
            </a:r>
            <a:endParaRPr lang="zh-TW" altLang="en-US" smtClean="0"/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Wolpert</a:t>
            </a:r>
            <a:r>
              <a:rPr lang="en-US" altLang="zh-TW" dirty="0" smtClean="0"/>
              <a:t> &amp; Macready, 1995, 1996</a:t>
            </a:r>
          </a:p>
          <a:p>
            <a:pPr lvl="1"/>
            <a:r>
              <a:rPr lang="en-US" altLang="zh-TW" dirty="0" smtClean="0"/>
              <a:t>Watanabe’s ugly </a:t>
            </a:r>
            <a:r>
              <a:rPr lang="en-US" altLang="zh-TW" dirty="0" smtClean="0"/>
              <a:t>duckling </a:t>
            </a:r>
            <a:r>
              <a:rPr lang="en-US" altLang="zh-TW" dirty="0" smtClean="0"/>
              <a:t>theorem, 1969</a:t>
            </a:r>
          </a:p>
          <a:p>
            <a:pPr lvl="1"/>
            <a:r>
              <a:rPr lang="en-US" altLang="zh-TW" dirty="0" smtClean="0"/>
              <a:t>Mitchell’s inductive bias, 1980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When averaged over the space of all possible problems, all procedures are equally efficient.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Some may be better than others on some problems, but this superiority must be counterbalanced by inferiority somewhere else.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NFL</a:t>
            </a:r>
            <a:endParaRPr lang="zh-TW" altLang="en-US" smtClean="0"/>
          </a:p>
        </p:txBody>
      </p:sp>
      <p:sp>
        <p:nvSpPr>
          <p:cNvPr id="747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only non-trivial algorithms</a:t>
            </a:r>
          </a:p>
          <a:p>
            <a:pPr lvl="1"/>
            <a:r>
              <a:rPr lang="en-US" altLang="zh-TW" dirty="0" smtClean="0"/>
              <a:t>Do not check a particular point over and over again.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NFL holds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 space of all possible problems is of </a:t>
            </a:r>
            <a:r>
              <a:rPr lang="en-US" altLang="zh-TW" b="1" dirty="0" smtClean="0"/>
              <a:t>permutation</a:t>
            </a:r>
            <a:r>
              <a:rPr lang="en-US" altLang="zh-TW" dirty="0" smtClean="0"/>
              <a:t> form (Whitley, 2000)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43438" y="2214563"/>
            <a:ext cx="1143000" cy="500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P2</a:t>
            </a:r>
            <a:endParaRPr lang="zh-TW" altLang="en-US" dirty="0"/>
          </a:p>
        </p:txBody>
      </p:sp>
      <p:sp>
        <p:nvSpPr>
          <p:cNvPr id="757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One Problem, Three Algorithms</a:t>
            </a:r>
            <a:endParaRPr lang="zh-TW" altLang="en-US" smtClean="0"/>
          </a:p>
        </p:txBody>
      </p:sp>
      <p:sp>
        <p:nvSpPr>
          <p:cNvPr id="75780" name="內容版面配置區 2"/>
          <p:cNvSpPr>
            <a:spLocks noGrp="1"/>
          </p:cNvSpPr>
          <p:nvPr>
            <p:ph idx="1"/>
          </p:nvPr>
        </p:nvSpPr>
        <p:spPr>
          <a:xfrm>
            <a:off x="457200" y="3714750"/>
            <a:ext cx="8229600" cy="2411413"/>
          </a:xfrm>
        </p:spPr>
        <p:txBody>
          <a:bodyPr/>
          <a:lstStyle/>
          <a:p>
            <a:r>
              <a:rPr lang="en-US" altLang="zh-TW" dirty="0" smtClean="0"/>
              <a:t>Algorithm A1 :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b="1" dirty="0" smtClean="0">
                <a:sym typeface="Wingdings" pitchFamily="2" charset="2"/>
              </a:rPr>
              <a:t>P1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>
                <a:sym typeface="Symbol"/>
              </a:rPr>
              <a:t> </a:t>
            </a:r>
            <a:r>
              <a:rPr lang="en-US" altLang="zh-TW" dirty="0" smtClean="0">
                <a:sym typeface="Wingdings" pitchFamily="2" charset="2"/>
              </a:rPr>
              <a:t> P2 </a:t>
            </a:r>
            <a:r>
              <a:rPr lang="en-US" altLang="zh-TW" dirty="0">
                <a:sym typeface="Symbol"/>
              </a:rPr>
              <a:t> </a:t>
            </a:r>
            <a:r>
              <a:rPr lang="en-US" altLang="zh-TW" dirty="0" smtClean="0">
                <a:sym typeface="Wingdings" pitchFamily="2" charset="2"/>
              </a:rPr>
              <a:t>P3</a:t>
            </a:r>
          </a:p>
          <a:p>
            <a:r>
              <a:rPr lang="en-US" altLang="zh-TW" dirty="0" smtClean="0"/>
              <a:t>Algorithm A2 :</a:t>
            </a:r>
            <a:r>
              <a:rPr lang="en-US" altLang="zh-TW" dirty="0" smtClean="0">
                <a:sym typeface="Wingdings" pitchFamily="2" charset="2"/>
              </a:rPr>
              <a:t> P3 </a:t>
            </a:r>
            <a:r>
              <a:rPr lang="en-US" altLang="zh-TW" dirty="0">
                <a:sym typeface="Symbol"/>
              </a:rPr>
              <a:t> 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b="1" dirty="0" smtClean="0">
                <a:sym typeface="Wingdings" pitchFamily="2" charset="2"/>
              </a:rPr>
              <a:t>P1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>
                <a:sym typeface="Symbol"/>
              </a:rPr>
              <a:t> </a:t>
            </a:r>
            <a:r>
              <a:rPr lang="en-US" altLang="zh-TW" dirty="0" smtClean="0">
                <a:sym typeface="Wingdings" pitchFamily="2" charset="2"/>
              </a:rPr>
              <a:t>P2</a:t>
            </a:r>
          </a:p>
          <a:p>
            <a:r>
              <a:rPr lang="en-US" altLang="zh-TW" dirty="0" smtClean="0"/>
              <a:t>Algorithm A3 :</a:t>
            </a:r>
            <a:r>
              <a:rPr lang="en-US" altLang="zh-TW" dirty="0" smtClean="0">
                <a:sym typeface="Wingdings" pitchFamily="2" charset="2"/>
              </a:rPr>
              <a:t> P2 </a:t>
            </a:r>
            <a:r>
              <a:rPr lang="en-US" altLang="zh-TW" dirty="0">
                <a:sym typeface="Symbol"/>
              </a:rPr>
              <a:t> </a:t>
            </a:r>
            <a:r>
              <a:rPr lang="en-US" altLang="zh-TW" dirty="0" smtClean="0">
                <a:sym typeface="Wingdings" pitchFamily="2" charset="2"/>
              </a:rPr>
              <a:t>P3 </a:t>
            </a:r>
            <a:r>
              <a:rPr lang="en-US" altLang="zh-TW" dirty="0">
                <a:sym typeface="Symbol"/>
              </a:rPr>
              <a:t> </a:t>
            </a:r>
            <a:r>
              <a:rPr lang="en-US" altLang="zh-TW" b="1" dirty="0" smtClean="0">
                <a:sym typeface="Wingdings" pitchFamily="2" charset="2"/>
              </a:rPr>
              <a:t>P1</a:t>
            </a:r>
          </a:p>
          <a:p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A1 better than A2 better than A3 on this problem.</a:t>
            </a:r>
          </a:p>
          <a:p>
            <a:endParaRPr lang="zh-TW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4643438" y="1714500"/>
            <a:ext cx="1143000" cy="5000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3438" y="2714625"/>
            <a:ext cx="1143000" cy="5000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P3</a:t>
            </a:r>
            <a:endParaRPr lang="zh-TW" altLang="en-US" dirty="0"/>
          </a:p>
        </p:txBody>
      </p:sp>
      <p:sp>
        <p:nvSpPr>
          <p:cNvPr id="75783" name="文字方塊 6"/>
          <p:cNvSpPr txBox="1">
            <a:spLocks noChangeArrowheads="1"/>
          </p:cNvSpPr>
          <p:nvPr/>
        </p:nvSpPr>
        <p:spPr bwMode="auto">
          <a:xfrm>
            <a:off x="1928813" y="2286000"/>
            <a:ext cx="1795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Search Space</a:t>
            </a:r>
            <a:endParaRPr lang="zh-TW" altLang="en-US" sz="2000"/>
          </a:p>
        </p:txBody>
      </p:sp>
      <p:sp>
        <p:nvSpPr>
          <p:cNvPr id="75784" name="文字方塊 7"/>
          <p:cNvSpPr txBox="1">
            <a:spLocks noChangeArrowheads="1"/>
          </p:cNvSpPr>
          <p:nvPr/>
        </p:nvSpPr>
        <p:spPr bwMode="auto">
          <a:xfrm>
            <a:off x="5976938" y="1785938"/>
            <a:ext cx="166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Global Optimum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All Problems, Three Algorithms</a:t>
            </a:r>
            <a:endParaRPr lang="zh-TW" altLang="en-US" smtClean="0"/>
          </a:p>
        </p:txBody>
      </p:sp>
      <p:sp>
        <p:nvSpPr>
          <p:cNvPr id="76803" name="內容版面配置區 2"/>
          <p:cNvSpPr>
            <a:spLocks noGrp="1"/>
          </p:cNvSpPr>
          <p:nvPr>
            <p:ph idx="1"/>
          </p:nvPr>
        </p:nvSpPr>
        <p:spPr>
          <a:xfrm>
            <a:off x="528638" y="4214813"/>
            <a:ext cx="3471862" cy="1911350"/>
          </a:xfrm>
        </p:spPr>
        <p:txBody>
          <a:bodyPr/>
          <a:lstStyle/>
          <a:p>
            <a:r>
              <a:rPr lang="en-US" altLang="zh-TW" dirty="0" smtClean="0"/>
              <a:t>Algorithms</a:t>
            </a:r>
          </a:p>
          <a:p>
            <a:pPr lvl="1"/>
            <a:r>
              <a:rPr lang="en-US" altLang="zh-TW" dirty="0" smtClean="0"/>
              <a:t>A1 :</a:t>
            </a:r>
            <a:r>
              <a:rPr lang="en-US" altLang="zh-TW" dirty="0" smtClean="0">
                <a:sym typeface="Wingdings" pitchFamily="2" charset="2"/>
              </a:rPr>
              <a:t> P1 </a:t>
            </a:r>
            <a:r>
              <a:rPr lang="en-US" altLang="zh-TW" dirty="0" smtClean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 P2 </a:t>
            </a:r>
            <a:r>
              <a:rPr lang="en-US" altLang="zh-TW" dirty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 P3</a:t>
            </a:r>
          </a:p>
          <a:p>
            <a:pPr lvl="1"/>
            <a:r>
              <a:rPr lang="en-US" altLang="zh-TW" dirty="0" smtClean="0"/>
              <a:t>A2 :</a:t>
            </a:r>
            <a:r>
              <a:rPr lang="en-US" altLang="zh-TW" dirty="0" smtClean="0">
                <a:sym typeface="Wingdings" pitchFamily="2" charset="2"/>
              </a:rPr>
              <a:t> P3 </a:t>
            </a:r>
            <a:r>
              <a:rPr lang="en-US" altLang="zh-TW" dirty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 P1 </a:t>
            </a:r>
            <a:r>
              <a:rPr lang="en-US" altLang="zh-TW" dirty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 P2</a:t>
            </a:r>
          </a:p>
          <a:p>
            <a:pPr lvl="1"/>
            <a:r>
              <a:rPr lang="en-US" altLang="zh-TW" dirty="0" smtClean="0"/>
              <a:t>A3 :</a:t>
            </a:r>
            <a:r>
              <a:rPr lang="en-US" altLang="zh-TW" dirty="0" smtClean="0">
                <a:sym typeface="Wingdings" pitchFamily="2" charset="2"/>
              </a:rPr>
              <a:t> P2 </a:t>
            </a:r>
            <a:r>
              <a:rPr lang="en-US" altLang="zh-TW" dirty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 P3 </a:t>
            </a:r>
            <a:r>
              <a:rPr lang="en-US" altLang="zh-TW" dirty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 P1</a:t>
            </a:r>
          </a:p>
          <a:p>
            <a:endParaRPr lang="zh-TW" altLang="en-US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2000250" y="2214563"/>
            <a:ext cx="1143000" cy="500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0250" y="1714500"/>
            <a:ext cx="1143000" cy="5000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0250" y="2714625"/>
            <a:ext cx="1143000" cy="5000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29063" y="1714500"/>
            <a:ext cx="1143000" cy="50006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29063" y="2714625"/>
            <a:ext cx="1143000" cy="5000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57875" y="2214563"/>
            <a:ext cx="1143000" cy="500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P2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57875" y="1714500"/>
            <a:ext cx="1143000" cy="50006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P1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57875" y="2714625"/>
            <a:ext cx="1143000" cy="5000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P3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9063" y="2214563"/>
            <a:ext cx="1143000" cy="50006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P2</a:t>
            </a:r>
            <a:endParaRPr lang="zh-TW" altLang="en-US" dirty="0"/>
          </a:p>
        </p:txBody>
      </p:sp>
      <p:sp>
        <p:nvSpPr>
          <p:cNvPr id="76813" name="文字方塊 12"/>
          <p:cNvSpPr txBox="1">
            <a:spLocks noChangeArrowheads="1"/>
          </p:cNvSpPr>
          <p:nvPr/>
        </p:nvSpPr>
        <p:spPr bwMode="auto">
          <a:xfrm>
            <a:off x="1928813" y="3429000"/>
            <a:ext cx="130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A1&gt;A2&gt;A3</a:t>
            </a:r>
            <a:endParaRPr lang="zh-TW" altLang="en-US" sz="1800"/>
          </a:p>
        </p:txBody>
      </p:sp>
      <p:sp>
        <p:nvSpPr>
          <p:cNvPr id="76814" name="文字方塊 13"/>
          <p:cNvSpPr txBox="1">
            <a:spLocks noChangeArrowheads="1"/>
          </p:cNvSpPr>
          <p:nvPr/>
        </p:nvSpPr>
        <p:spPr bwMode="auto">
          <a:xfrm>
            <a:off x="3857625" y="3429000"/>
            <a:ext cx="1300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A3&gt;A1&gt;A2</a:t>
            </a:r>
            <a:endParaRPr lang="zh-TW" altLang="en-US" sz="1800"/>
          </a:p>
        </p:txBody>
      </p:sp>
      <p:sp>
        <p:nvSpPr>
          <p:cNvPr id="76815" name="文字方塊 14"/>
          <p:cNvSpPr txBox="1">
            <a:spLocks noChangeArrowheads="1"/>
          </p:cNvSpPr>
          <p:nvPr/>
        </p:nvSpPr>
        <p:spPr bwMode="auto">
          <a:xfrm>
            <a:off x="5786438" y="3429000"/>
            <a:ext cx="130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A2&gt;A3&gt;A1</a:t>
            </a:r>
            <a:endParaRPr lang="zh-TW" altLang="en-US" sz="1800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 bwMode="auto">
          <a:xfrm>
            <a:off x="4600575" y="4214813"/>
            <a:ext cx="34004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+mn-lt"/>
                <a:ea typeface="+mn-ea"/>
                <a:sym typeface="Wingdings" pitchFamily="2" charset="2"/>
              </a:rPr>
              <a:t>Performance</a:t>
            </a:r>
          </a:p>
          <a:p>
            <a:pPr marL="800100" lvl="1" indent="-342900" eaLnBrk="0" hangingPunct="0">
              <a:spcBef>
                <a:spcPct val="20000"/>
              </a:spcBef>
              <a:buFont typeface="Verdana" pitchFamily="34" charset="0"/>
              <a:buChar char="–"/>
              <a:defRPr/>
            </a:pPr>
            <a:r>
              <a:rPr lang="en-US" altLang="zh-TW" sz="2000" kern="0" dirty="0">
                <a:latin typeface="+mn-lt"/>
                <a:ea typeface="+mn-ea"/>
                <a:sym typeface="Wingdings" pitchFamily="2" charset="2"/>
              </a:rPr>
              <a:t>A1 : 1</a:t>
            </a:r>
            <a:r>
              <a:rPr lang="en-US" altLang="zh-TW" sz="2000" kern="0" baseline="30000" dirty="0">
                <a:latin typeface="+mn-lt"/>
                <a:ea typeface="+mn-ea"/>
                <a:sym typeface="Wingdings" pitchFamily="2" charset="2"/>
              </a:rPr>
              <a:t>st</a:t>
            </a:r>
            <a:r>
              <a:rPr lang="en-US" altLang="zh-TW" sz="2000" kern="0" dirty="0">
                <a:latin typeface="+mn-lt"/>
                <a:ea typeface="+mn-ea"/>
                <a:sym typeface="Wingdings" pitchFamily="2" charset="2"/>
              </a:rPr>
              <a:t> , 2</a:t>
            </a:r>
            <a:r>
              <a:rPr lang="en-US" altLang="zh-TW" sz="2000" kern="0" baseline="30000" dirty="0">
                <a:latin typeface="+mn-lt"/>
                <a:ea typeface="+mn-ea"/>
                <a:sym typeface="Wingdings" pitchFamily="2" charset="2"/>
              </a:rPr>
              <a:t>nd</a:t>
            </a:r>
            <a:r>
              <a:rPr lang="en-US" altLang="zh-TW" sz="2000" kern="0" dirty="0">
                <a:latin typeface="+mn-lt"/>
                <a:ea typeface="+mn-ea"/>
                <a:sym typeface="Wingdings" pitchFamily="2" charset="2"/>
              </a:rPr>
              <a:t> , 3</a:t>
            </a:r>
            <a:r>
              <a:rPr lang="en-US" altLang="zh-TW" sz="2000" kern="0" baseline="30000" dirty="0">
                <a:latin typeface="+mn-lt"/>
                <a:ea typeface="+mn-ea"/>
                <a:sym typeface="Wingdings" pitchFamily="2" charset="2"/>
              </a:rPr>
              <a:t>rd</a:t>
            </a:r>
            <a:endParaRPr lang="en-US" altLang="zh-TW" sz="2000" kern="0" dirty="0">
              <a:latin typeface="+mn-lt"/>
              <a:ea typeface="+mn-ea"/>
              <a:sym typeface="Wingdings" pitchFamily="2" charset="2"/>
            </a:endParaRPr>
          </a:p>
          <a:p>
            <a:pPr marL="800100" lvl="1" indent="-342900" eaLnBrk="0" hangingPunct="0">
              <a:spcBef>
                <a:spcPct val="20000"/>
              </a:spcBef>
              <a:buFont typeface="Verdana" pitchFamily="34" charset="0"/>
              <a:buChar char="–"/>
              <a:defRPr/>
            </a:pPr>
            <a:r>
              <a:rPr lang="en-US" altLang="zh-TW" sz="2000" kern="0" dirty="0">
                <a:latin typeface="+mn-lt"/>
                <a:ea typeface="+mn-ea"/>
              </a:rPr>
              <a:t>A2 : 2</a:t>
            </a:r>
            <a:r>
              <a:rPr lang="en-US" altLang="zh-TW" sz="2000" kern="0" baseline="30000" dirty="0">
                <a:latin typeface="+mn-lt"/>
                <a:ea typeface="+mn-ea"/>
              </a:rPr>
              <a:t>nd</a:t>
            </a:r>
            <a:r>
              <a:rPr lang="en-US" altLang="zh-TW" sz="2000" kern="0" dirty="0">
                <a:latin typeface="+mn-lt"/>
                <a:ea typeface="+mn-ea"/>
              </a:rPr>
              <a:t> , 3</a:t>
            </a:r>
            <a:r>
              <a:rPr lang="en-US" altLang="zh-TW" sz="2000" kern="0" baseline="30000" dirty="0">
                <a:latin typeface="+mn-lt"/>
                <a:ea typeface="+mn-ea"/>
              </a:rPr>
              <a:t>rd</a:t>
            </a:r>
            <a:r>
              <a:rPr lang="en-US" altLang="zh-TW" sz="2000" kern="0" dirty="0">
                <a:latin typeface="+mn-lt"/>
                <a:ea typeface="+mn-ea"/>
              </a:rPr>
              <a:t>, 1</a:t>
            </a:r>
            <a:r>
              <a:rPr lang="en-US" altLang="zh-TW" sz="2000" kern="0" baseline="30000" dirty="0">
                <a:latin typeface="+mn-lt"/>
                <a:ea typeface="+mn-ea"/>
              </a:rPr>
              <a:t>st</a:t>
            </a:r>
            <a:r>
              <a:rPr lang="en-US" altLang="zh-TW" sz="2000" kern="0" dirty="0">
                <a:latin typeface="+mn-lt"/>
                <a:ea typeface="+mn-ea"/>
              </a:rPr>
              <a:t> </a:t>
            </a:r>
          </a:p>
          <a:p>
            <a:pPr marL="800100" lvl="1" indent="-342900" eaLnBrk="0" hangingPunct="0">
              <a:spcBef>
                <a:spcPct val="20000"/>
              </a:spcBef>
              <a:buFont typeface="Verdana" pitchFamily="34" charset="0"/>
              <a:buChar char="–"/>
              <a:defRPr/>
            </a:pPr>
            <a:r>
              <a:rPr lang="en-US" altLang="zh-TW" sz="2000" kern="0" dirty="0">
                <a:latin typeface="+mn-lt"/>
                <a:ea typeface="+mn-ea"/>
              </a:rPr>
              <a:t>A3 : 3</a:t>
            </a:r>
            <a:r>
              <a:rPr lang="en-US" altLang="zh-TW" sz="2000" kern="0" baseline="30000" dirty="0">
                <a:latin typeface="+mn-lt"/>
                <a:ea typeface="+mn-ea"/>
              </a:rPr>
              <a:t>rd</a:t>
            </a:r>
            <a:r>
              <a:rPr lang="en-US" altLang="zh-TW" sz="2000" kern="0" dirty="0">
                <a:latin typeface="+mn-lt"/>
                <a:ea typeface="+mn-ea"/>
              </a:rPr>
              <a:t> , 1</a:t>
            </a:r>
            <a:r>
              <a:rPr lang="en-US" altLang="zh-TW" sz="2000" kern="0" baseline="30000" dirty="0">
                <a:latin typeface="+mn-lt"/>
                <a:ea typeface="+mn-ea"/>
              </a:rPr>
              <a:t>st</a:t>
            </a:r>
            <a:r>
              <a:rPr lang="en-US" altLang="zh-TW" sz="2000" kern="0" dirty="0">
                <a:latin typeface="+mn-lt"/>
                <a:ea typeface="+mn-ea"/>
              </a:rPr>
              <a:t> , 2</a:t>
            </a:r>
            <a:r>
              <a:rPr lang="en-US" altLang="zh-TW" sz="2000" kern="0" baseline="30000" dirty="0">
                <a:latin typeface="+mn-lt"/>
                <a:ea typeface="+mn-ea"/>
              </a:rPr>
              <a:t>nd</a:t>
            </a:r>
            <a:r>
              <a:rPr lang="en-US" altLang="zh-TW" sz="2000" kern="0" dirty="0">
                <a:latin typeface="+mn-lt"/>
                <a:ea typeface="+mn-ea"/>
              </a:rPr>
              <a:t> </a:t>
            </a:r>
            <a:endParaRPr lang="zh-TW" altLang="en-US" sz="20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Implications of NFL</a:t>
            </a:r>
            <a:endParaRPr lang="zh-TW" altLang="en-US" smtClean="0"/>
          </a:p>
        </p:txBody>
      </p:sp>
      <p:sp>
        <p:nvSpPr>
          <p:cNvPr id="778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We don’t need to design new search algorithms?</a:t>
            </a:r>
          </a:p>
          <a:p>
            <a:endParaRPr lang="en-US" altLang="zh-TW" smtClean="0"/>
          </a:p>
          <a:p>
            <a:r>
              <a:rPr lang="en-US" altLang="zh-TW" smtClean="0"/>
              <a:t>Suggesting that one algorithm is as good as another ignores the facts</a:t>
            </a:r>
          </a:p>
          <a:p>
            <a:pPr lvl="1"/>
            <a:r>
              <a:rPr lang="en-US" altLang="zh-TW" smtClean="0"/>
              <a:t>Users are uninterested in random problem instances and have prior preferences.</a:t>
            </a:r>
          </a:p>
          <a:p>
            <a:pPr lvl="1"/>
            <a:r>
              <a:rPr lang="en-US" altLang="zh-TW" smtClean="0"/>
              <a:t>Users are willing to pay more for more difficult problems than easier ones.</a:t>
            </a:r>
          </a:p>
          <a:p>
            <a:pPr lvl="1"/>
            <a:r>
              <a:rPr lang="en-US" altLang="zh-TW" smtClean="0"/>
              <a:t>Algorithms can be designed to provide acceptable and scalable performance. 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Little Models</a:t>
            </a:r>
            <a:endParaRPr lang="zh-TW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1500188" y="3214688"/>
            <a:ext cx="6143625" cy="428625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8852" name="文字方塊 4"/>
          <p:cNvSpPr txBox="1">
            <a:spLocks noChangeArrowheads="1"/>
          </p:cNvSpPr>
          <p:nvPr/>
        </p:nvSpPr>
        <p:spPr bwMode="auto">
          <a:xfrm>
            <a:off x="857250" y="2286000"/>
            <a:ext cx="1352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Low Cost</a:t>
            </a:r>
          </a:p>
          <a:p>
            <a:pPr eaLnBrk="1" hangingPunct="1"/>
            <a:r>
              <a:rPr lang="en-US" altLang="zh-TW" sz="2000"/>
              <a:t>High Error</a:t>
            </a:r>
            <a:endParaRPr lang="zh-TW" altLang="en-US" sz="2000"/>
          </a:p>
        </p:txBody>
      </p:sp>
      <p:sp>
        <p:nvSpPr>
          <p:cNvPr id="78853" name="文字方塊 5"/>
          <p:cNvSpPr txBox="1">
            <a:spLocks noChangeArrowheads="1"/>
          </p:cNvSpPr>
          <p:nvPr/>
        </p:nvSpPr>
        <p:spPr bwMode="auto">
          <a:xfrm>
            <a:off x="6858000" y="2286000"/>
            <a:ext cx="1352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High Cost</a:t>
            </a:r>
          </a:p>
          <a:p>
            <a:pPr algn="ctr" eaLnBrk="1" hangingPunct="1"/>
            <a:r>
              <a:rPr lang="en-US" altLang="zh-TW" sz="2000"/>
              <a:t>Low Error</a:t>
            </a:r>
            <a:endParaRPr lang="zh-TW" altLang="en-US" sz="2000"/>
          </a:p>
        </p:txBody>
      </p:sp>
      <p:sp>
        <p:nvSpPr>
          <p:cNvPr id="78854" name="文字方塊 6"/>
          <p:cNvSpPr txBox="1">
            <a:spLocks noChangeArrowheads="1"/>
          </p:cNvSpPr>
          <p:nvPr/>
        </p:nvSpPr>
        <p:spPr bwMode="auto">
          <a:xfrm>
            <a:off x="785813" y="4071938"/>
            <a:ext cx="1449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Unarticulated </a:t>
            </a:r>
          </a:p>
          <a:p>
            <a:pPr algn="ctr" eaLnBrk="1" hangingPunct="1"/>
            <a:r>
              <a:rPr lang="en-US" altLang="zh-TW"/>
              <a:t>Wisdom</a:t>
            </a:r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rot="5400000">
            <a:off x="1322388" y="3821113"/>
            <a:ext cx="357187" cy="15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856" name="文字方塊 9"/>
          <p:cNvSpPr txBox="1">
            <a:spLocks noChangeArrowheads="1"/>
          </p:cNvSpPr>
          <p:nvPr/>
        </p:nvSpPr>
        <p:spPr bwMode="auto">
          <a:xfrm>
            <a:off x="2884488" y="4071938"/>
            <a:ext cx="1152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Articulated</a:t>
            </a:r>
          </a:p>
          <a:p>
            <a:pPr algn="ctr" eaLnBrk="1" hangingPunct="1"/>
            <a:r>
              <a:rPr lang="en-US" altLang="zh-TW"/>
              <a:t>Qualitative</a:t>
            </a:r>
          </a:p>
          <a:p>
            <a:pPr algn="ctr" eaLnBrk="1" hangingPunct="1"/>
            <a:r>
              <a:rPr lang="en-US" altLang="zh-TW"/>
              <a:t>Models</a:t>
            </a:r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5400000">
            <a:off x="3267075" y="3821113"/>
            <a:ext cx="357187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858" name="文字方塊 11"/>
          <p:cNvSpPr txBox="1">
            <a:spLocks noChangeArrowheads="1"/>
          </p:cNvSpPr>
          <p:nvPr/>
        </p:nvSpPr>
        <p:spPr bwMode="auto">
          <a:xfrm>
            <a:off x="4894263" y="4130675"/>
            <a:ext cx="110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Facetwise</a:t>
            </a:r>
          </a:p>
          <a:p>
            <a:pPr algn="ctr" eaLnBrk="1" hangingPunct="1"/>
            <a:r>
              <a:rPr lang="en-US" altLang="zh-TW"/>
              <a:t>Models</a:t>
            </a:r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 rot="5400000">
            <a:off x="5267325" y="3821113"/>
            <a:ext cx="357187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860" name="文字方塊 13"/>
          <p:cNvSpPr txBox="1">
            <a:spLocks noChangeArrowheads="1"/>
          </p:cNvSpPr>
          <p:nvPr/>
        </p:nvSpPr>
        <p:spPr bwMode="auto">
          <a:xfrm>
            <a:off x="7072313" y="4130675"/>
            <a:ext cx="1095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Equations</a:t>
            </a:r>
          </a:p>
          <a:p>
            <a:pPr eaLnBrk="1" hangingPunct="1"/>
            <a:r>
              <a:rPr lang="en-US" altLang="zh-TW"/>
              <a:t>of Motion</a:t>
            </a:r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rot="5400000">
            <a:off x="7445375" y="3821113"/>
            <a:ext cx="357187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Patchquilt Integration</a:t>
            </a:r>
            <a:endParaRPr lang="zh-TW" altLang="en-US" smtClean="0"/>
          </a:p>
        </p:txBody>
      </p:sp>
      <p:sp>
        <p:nvSpPr>
          <p:cNvPr id="79875" name="內容版面配置區 2"/>
          <p:cNvSpPr>
            <a:spLocks noGrp="1"/>
          </p:cNvSpPr>
          <p:nvPr>
            <p:ph idx="1"/>
          </p:nvPr>
        </p:nvSpPr>
        <p:spPr>
          <a:xfrm>
            <a:off x="5572125" y="2071688"/>
            <a:ext cx="3114675" cy="4054475"/>
          </a:xfrm>
        </p:spPr>
        <p:txBody>
          <a:bodyPr/>
          <a:lstStyle/>
          <a:p>
            <a:r>
              <a:rPr lang="en-US" altLang="zh-TW" sz="2000" dirty="0" smtClean="0"/>
              <a:t>Pop size: 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altLang="zh-TW" sz="2000" dirty="0"/>
              <a:t>#</a:t>
            </a:r>
            <a:r>
              <a:rPr lang="en-US" altLang="zh-TW" sz="2000" dirty="0" smtClean="0"/>
              <a:t> of BBs: 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altLang="zh-TW" sz="2000" dirty="0" smtClean="0"/>
              <a:t>Model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0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=n</a:t>
            </a:r>
            <a:r>
              <a:rPr lang="en-US" altLang="zh-TW" sz="2000" baseline="-25000" dirty="0" smtClean="0"/>
              <a:t>0</a:t>
            </a:r>
          </a:p>
          <a:p>
            <a:r>
              <a:rPr lang="en-US" altLang="zh-TW" sz="2000" dirty="0" smtClean="0"/>
              <a:t>Model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: 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0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=cm</a:t>
            </a:r>
            <a:r>
              <a:rPr lang="en-US" altLang="zh-TW" sz="2000" baseline="30000" dirty="0" smtClean="0"/>
              <a:t>1/2</a:t>
            </a:r>
          </a:p>
          <a:p>
            <a:r>
              <a:rPr lang="en-US" altLang="zh-TW" sz="2000" dirty="0" smtClean="0"/>
              <a:t>Larger governs (probabilistic argument).</a:t>
            </a:r>
          </a:p>
          <a:p>
            <a:r>
              <a:rPr lang="en-US" altLang="zh-TW" sz="2000" dirty="0" smtClean="0"/>
              <a:t>Formal </a:t>
            </a:r>
            <a:r>
              <a:rPr lang="en-US" altLang="zh-TW" sz="2000" dirty="0" err="1" smtClean="0"/>
              <a:t>asymptotics</a:t>
            </a:r>
            <a:r>
              <a:rPr lang="en-US" altLang="zh-TW" sz="2000" dirty="0" smtClean="0"/>
              <a:t> &amp; blends smoother.</a:t>
            </a:r>
            <a:endParaRPr lang="zh-TW" altLang="en-US" sz="2000" dirty="0" smtClean="0"/>
          </a:p>
        </p:txBody>
      </p:sp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928813"/>
            <a:ext cx="4799012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手繪多邊形 5"/>
          <p:cNvSpPr/>
          <p:nvPr/>
        </p:nvSpPr>
        <p:spPr>
          <a:xfrm>
            <a:off x="1060450" y="3106738"/>
            <a:ext cx="4083050" cy="1036637"/>
          </a:xfrm>
          <a:custGeom>
            <a:avLst/>
            <a:gdLst>
              <a:gd name="connsiteX0" fmla="*/ 0 w 3759200"/>
              <a:gd name="connsiteY0" fmla="*/ 914400 h 914400"/>
              <a:gd name="connsiteX1" fmla="*/ 711200 w 3759200"/>
              <a:gd name="connsiteY1" fmla="*/ 903111 h 914400"/>
              <a:gd name="connsiteX2" fmla="*/ 903111 w 3759200"/>
              <a:gd name="connsiteY2" fmla="*/ 880533 h 914400"/>
              <a:gd name="connsiteX3" fmla="*/ 982133 w 3759200"/>
              <a:gd name="connsiteY3" fmla="*/ 869244 h 914400"/>
              <a:gd name="connsiteX4" fmla="*/ 1038577 w 3759200"/>
              <a:gd name="connsiteY4" fmla="*/ 857955 h 914400"/>
              <a:gd name="connsiteX5" fmla="*/ 1196622 w 3759200"/>
              <a:gd name="connsiteY5" fmla="*/ 835377 h 914400"/>
              <a:gd name="connsiteX6" fmla="*/ 1286933 w 3759200"/>
              <a:gd name="connsiteY6" fmla="*/ 812800 h 914400"/>
              <a:gd name="connsiteX7" fmla="*/ 1320800 w 3759200"/>
              <a:gd name="connsiteY7" fmla="*/ 801511 h 914400"/>
              <a:gd name="connsiteX8" fmla="*/ 1365955 w 3759200"/>
              <a:gd name="connsiteY8" fmla="*/ 790222 h 914400"/>
              <a:gd name="connsiteX9" fmla="*/ 1399822 w 3759200"/>
              <a:gd name="connsiteY9" fmla="*/ 778933 h 914400"/>
              <a:gd name="connsiteX10" fmla="*/ 1444977 w 3759200"/>
              <a:gd name="connsiteY10" fmla="*/ 767644 h 914400"/>
              <a:gd name="connsiteX11" fmla="*/ 1490133 w 3759200"/>
              <a:gd name="connsiteY11" fmla="*/ 745066 h 914400"/>
              <a:gd name="connsiteX12" fmla="*/ 1557866 w 3759200"/>
              <a:gd name="connsiteY12" fmla="*/ 722488 h 914400"/>
              <a:gd name="connsiteX13" fmla="*/ 1591733 w 3759200"/>
              <a:gd name="connsiteY13" fmla="*/ 711200 h 914400"/>
              <a:gd name="connsiteX14" fmla="*/ 1682044 w 3759200"/>
              <a:gd name="connsiteY14" fmla="*/ 666044 h 914400"/>
              <a:gd name="connsiteX15" fmla="*/ 1794933 w 3759200"/>
              <a:gd name="connsiteY15" fmla="*/ 620888 h 914400"/>
              <a:gd name="connsiteX16" fmla="*/ 1873955 w 3759200"/>
              <a:gd name="connsiteY16" fmla="*/ 598311 h 914400"/>
              <a:gd name="connsiteX17" fmla="*/ 1952977 w 3759200"/>
              <a:gd name="connsiteY17" fmla="*/ 564444 h 914400"/>
              <a:gd name="connsiteX18" fmla="*/ 2065866 w 3759200"/>
              <a:gd name="connsiteY18" fmla="*/ 530577 h 914400"/>
              <a:gd name="connsiteX19" fmla="*/ 2111022 w 3759200"/>
              <a:gd name="connsiteY19" fmla="*/ 508000 h 914400"/>
              <a:gd name="connsiteX20" fmla="*/ 2144888 w 3759200"/>
              <a:gd name="connsiteY20" fmla="*/ 496711 h 914400"/>
              <a:gd name="connsiteX21" fmla="*/ 2178755 w 3759200"/>
              <a:gd name="connsiteY21" fmla="*/ 474133 h 914400"/>
              <a:gd name="connsiteX22" fmla="*/ 2280355 w 3759200"/>
              <a:gd name="connsiteY22" fmla="*/ 440266 h 914400"/>
              <a:gd name="connsiteX23" fmla="*/ 2314222 w 3759200"/>
              <a:gd name="connsiteY23" fmla="*/ 428977 h 914400"/>
              <a:gd name="connsiteX24" fmla="*/ 2415822 w 3759200"/>
              <a:gd name="connsiteY24" fmla="*/ 383822 h 914400"/>
              <a:gd name="connsiteX25" fmla="*/ 2460977 w 3759200"/>
              <a:gd name="connsiteY25" fmla="*/ 361244 h 914400"/>
              <a:gd name="connsiteX26" fmla="*/ 2528711 w 3759200"/>
              <a:gd name="connsiteY26" fmla="*/ 338666 h 914400"/>
              <a:gd name="connsiteX27" fmla="*/ 2562577 w 3759200"/>
              <a:gd name="connsiteY27" fmla="*/ 327377 h 914400"/>
              <a:gd name="connsiteX28" fmla="*/ 2596444 w 3759200"/>
              <a:gd name="connsiteY28" fmla="*/ 304800 h 914400"/>
              <a:gd name="connsiteX29" fmla="*/ 2675466 w 3759200"/>
              <a:gd name="connsiteY29" fmla="*/ 282222 h 914400"/>
              <a:gd name="connsiteX30" fmla="*/ 2709333 w 3759200"/>
              <a:gd name="connsiteY30" fmla="*/ 259644 h 914400"/>
              <a:gd name="connsiteX31" fmla="*/ 2799644 w 3759200"/>
              <a:gd name="connsiteY31" fmla="*/ 237066 h 914400"/>
              <a:gd name="connsiteX32" fmla="*/ 2867377 w 3759200"/>
              <a:gd name="connsiteY32" fmla="*/ 214488 h 914400"/>
              <a:gd name="connsiteX33" fmla="*/ 2901244 w 3759200"/>
              <a:gd name="connsiteY33" fmla="*/ 203200 h 914400"/>
              <a:gd name="connsiteX34" fmla="*/ 3036711 w 3759200"/>
              <a:gd name="connsiteY34" fmla="*/ 169333 h 914400"/>
              <a:gd name="connsiteX35" fmla="*/ 3104444 w 3759200"/>
              <a:gd name="connsiteY35" fmla="*/ 146755 h 914400"/>
              <a:gd name="connsiteX36" fmla="*/ 3138311 w 3759200"/>
              <a:gd name="connsiteY36" fmla="*/ 135466 h 914400"/>
              <a:gd name="connsiteX37" fmla="*/ 3194755 w 3759200"/>
              <a:gd name="connsiteY37" fmla="*/ 124177 h 914400"/>
              <a:gd name="connsiteX38" fmla="*/ 3296355 w 3759200"/>
              <a:gd name="connsiteY38" fmla="*/ 101600 h 914400"/>
              <a:gd name="connsiteX39" fmla="*/ 3364088 w 3759200"/>
              <a:gd name="connsiteY39" fmla="*/ 90311 h 914400"/>
              <a:gd name="connsiteX40" fmla="*/ 3397955 w 3759200"/>
              <a:gd name="connsiteY40" fmla="*/ 79022 h 914400"/>
              <a:gd name="connsiteX41" fmla="*/ 3465688 w 3759200"/>
              <a:gd name="connsiteY41" fmla="*/ 67733 h 914400"/>
              <a:gd name="connsiteX42" fmla="*/ 3556000 w 3759200"/>
              <a:gd name="connsiteY42" fmla="*/ 45155 h 914400"/>
              <a:gd name="connsiteX43" fmla="*/ 3657600 w 3759200"/>
              <a:gd name="connsiteY43" fmla="*/ 22577 h 914400"/>
              <a:gd name="connsiteX44" fmla="*/ 3714044 w 3759200"/>
              <a:gd name="connsiteY44" fmla="*/ 11288 h 914400"/>
              <a:gd name="connsiteX45" fmla="*/ 3759200 w 3759200"/>
              <a:gd name="connsiteY45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59200" h="914400">
                <a:moveTo>
                  <a:pt x="0" y="914400"/>
                </a:moveTo>
                <a:lnTo>
                  <a:pt x="711200" y="903111"/>
                </a:lnTo>
                <a:cubicBezTo>
                  <a:pt x="804095" y="900600"/>
                  <a:pt x="824161" y="892679"/>
                  <a:pt x="903111" y="880533"/>
                </a:cubicBezTo>
                <a:cubicBezTo>
                  <a:pt x="929410" y="876487"/>
                  <a:pt x="955887" y="873618"/>
                  <a:pt x="982133" y="869244"/>
                </a:cubicBezTo>
                <a:cubicBezTo>
                  <a:pt x="1001059" y="866090"/>
                  <a:pt x="1019613" y="860873"/>
                  <a:pt x="1038577" y="857955"/>
                </a:cubicBezTo>
                <a:cubicBezTo>
                  <a:pt x="1103568" y="847956"/>
                  <a:pt x="1135203" y="848538"/>
                  <a:pt x="1196622" y="835377"/>
                </a:cubicBezTo>
                <a:cubicBezTo>
                  <a:pt x="1226963" y="828875"/>
                  <a:pt x="1256829" y="820326"/>
                  <a:pt x="1286933" y="812800"/>
                </a:cubicBezTo>
                <a:cubicBezTo>
                  <a:pt x="1298477" y="809914"/>
                  <a:pt x="1309358" y="804780"/>
                  <a:pt x="1320800" y="801511"/>
                </a:cubicBezTo>
                <a:cubicBezTo>
                  <a:pt x="1335718" y="797249"/>
                  <a:pt x="1351037" y="794484"/>
                  <a:pt x="1365955" y="790222"/>
                </a:cubicBezTo>
                <a:cubicBezTo>
                  <a:pt x="1377397" y="786953"/>
                  <a:pt x="1388380" y="782202"/>
                  <a:pt x="1399822" y="778933"/>
                </a:cubicBezTo>
                <a:cubicBezTo>
                  <a:pt x="1414740" y="774671"/>
                  <a:pt x="1430450" y="773092"/>
                  <a:pt x="1444977" y="767644"/>
                </a:cubicBezTo>
                <a:cubicBezTo>
                  <a:pt x="1460734" y="761735"/>
                  <a:pt x="1474508" y="751316"/>
                  <a:pt x="1490133" y="745066"/>
                </a:cubicBezTo>
                <a:cubicBezTo>
                  <a:pt x="1512230" y="736227"/>
                  <a:pt x="1535288" y="730014"/>
                  <a:pt x="1557866" y="722488"/>
                </a:cubicBezTo>
                <a:cubicBezTo>
                  <a:pt x="1569155" y="718725"/>
                  <a:pt x="1581090" y="716522"/>
                  <a:pt x="1591733" y="711200"/>
                </a:cubicBezTo>
                <a:cubicBezTo>
                  <a:pt x="1621837" y="696148"/>
                  <a:pt x="1650114" y="676687"/>
                  <a:pt x="1682044" y="666044"/>
                </a:cubicBezTo>
                <a:cubicBezTo>
                  <a:pt x="1836239" y="614645"/>
                  <a:pt x="1678641" y="670726"/>
                  <a:pt x="1794933" y="620888"/>
                </a:cubicBezTo>
                <a:cubicBezTo>
                  <a:pt x="1821991" y="609292"/>
                  <a:pt x="1845324" y="606491"/>
                  <a:pt x="1873955" y="598311"/>
                </a:cubicBezTo>
                <a:cubicBezTo>
                  <a:pt x="1926907" y="583182"/>
                  <a:pt x="1892766" y="590249"/>
                  <a:pt x="1952977" y="564444"/>
                </a:cubicBezTo>
                <a:cubicBezTo>
                  <a:pt x="1989337" y="548861"/>
                  <a:pt x="2029506" y="546160"/>
                  <a:pt x="2065866" y="530577"/>
                </a:cubicBezTo>
                <a:cubicBezTo>
                  <a:pt x="2081334" y="523948"/>
                  <a:pt x="2095554" y="514629"/>
                  <a:pt x="2111022" y="508000"/>
                </a:cubicBezTo>
                <a:cubicBezTo>
                  <a:pt x="2121959" y="503313"/>
                  <a:pt x="2134245" y="502033"/>
                  <a:pt x="2144888" y="496711"/>
                </a:cubicBezTo>
                <a:cubicBezTo>
                  <a:pt x="2157023" y="490643"/>
                  <a:pt x="2166357" y="479643"/>
                  <a:pt x="2178755" y="474133"/>
                </a:cubicBezTo>
                <a:cubicBezTo>
                  <a:pt x="2178758" y="474131"/>
                  <a:pt x="2263420" y="445911"/>
                  <a:pt x="2280355" y="440266"/>
                </a:cubicBezTo>
                <a:cubicBezTo>
                  <a:pt x="2291644" y="436503"/>
                  <a:pt x="2304321" y="435578"/>
                  <a:pt x="2314222" y="428977"/>
                </a:cubicBezTo>
                <a:cubicBezTo>
                  <a:pt x="2413849" y="362560"/>
                  <a:pt x="2254597" y="464437"/>
                  <a:pt x="2415822" y="383822"/>
                </a:cubicBezTo>
                <a:cubicBezTo>
                  <a:pt x="2430874" y="376296"/>
                  <a:pt x="2445352" y="367494"/>
                  <a:pt x="2460977" y="361244"/>
                </a:cubicBezTo>
                <a:cubicBezTo>
                  <a:pt x="2483074" y="352405"/>
                  <a:pt x="2506133" y="346192"/>
                  <a:pt x="2528711" y="338666"/>
                </a:cubicBezTo>
                <a:lnTo>
                  <a:pt x="2562577" y="327377"/>
                </a:lnTo>
                <a:cubicBezTo>
                  <a:pt x="2575448" y="323086"/>
                  <a:pt x="2584309" y="310867"/>
                  <a:pt x="2596444" y="304800"/>
                </a:cubicBezTo>
                <a:cubicBezTo>
                  <a:pt x="2612639" y="296702"/>
                  <a:pt x="2660998" y="285839"/>
                  <a:pt x="2675466" y="282222"/>
                </a:cubicBezTo>
                <a:cubicBezTo>
                  <a:pt x="2686755" y="274696"/>
                  <a:pt x="2696582" y="264281"/>
                  <a:pt x="2709333" y="259644"/>
                </a:cubicBezTo>
                <a:cubicBezTo>
                  <a:pt x="2738495" y="249040"/>
                  <a:pt x="2769540" y="244592"/>
                  <a:pt x="2799644" y="237066"/>
                </a:cubicBezTo>
                <a:cubicBezTo>
                  <a:pt x="2822732" y="231294"/>
                  <a:pt x="2844799" y="222014"/>
                  <a:pt x="2867377" y="214488"/>
                </a:cubicBezTo>
                <a:cubicBezTo>
                  <a:pt x="2878666" y="210725"/>
                  <a:pt x="2889700" y="206086"/>
                  <a:pt x="2901244" y="203200"/>
                </a:cubicBezTo>
                <a:lnTo>
                  <a:pt x="3036711" y="169333"/>
                </a:lnTo>
                <a:cubicBezTo>
                  <a:pt x="3059799" y="163561"/>
                  <a:pt x="3081866" y="154281"/>
                  <a:pt x="3104444" y="146755"/>
                </a:cubicBezTo>
                <a:cubicBezTo>
                  <a:pt x="3115733" y="142992"/>
                  <a:pt x="3126642" y="137800"/>
                  <a:pt x="3138311" y="135466"/>
                </a:cubicBezTo>
                <a:cubicBezTo>
                  <a:pt x="3157126" y="131703"/>
                  <a:pt x="3176025" y="128339"/>
                  <a:pt x="3194755" y="124177"/>
                </a:cubicBezTo>
                <a:cubicBezTo>
                  <a:pt x="3276299" y="106056"/>
                  <a:pt x="3202717" y="118625"/>
                  <a:pt x="3296355" y="101600"/>
                </a:cubicBezTo>
                <a:cubicBezTo>
                  <a:pt x="3318875" y="97506"/>
                  <a:pt x="3341744" y="95276"/>
                  <a:pt x="3364088" y="90311"/>
                </a:cubicBezTo>
                <a:cubicBezTo>
                  <a:pt x="3375704" y="87730"/>
                  <a:pt x="3386339" y="81603"/>
                  <a:pt x="3397955" y="79022"/>
                </a:cubicBezTo>
                <a:cubicBezTo>
                  <a:pt x="3420299" y="74057"/>
                  <a:pt x="3443307" y="72529"/>
                  <a:pt x="3465688" y="67733"/>
                </a:cubicBezTo>
                <a:cubicBezTo>
                  <a:pt x="3496030" y="61231"/>
                  <a:pt x="3525572" y="51241"/>
                  <a:pt x="3556000" y="45155"/>
                </a:cubicBezTo>
                <a:cubicBezTo>
                  <a:pt x="3726235" y="11107"/>
                  <a:pt x="3514118" y="54462"/>
                  <a:pt x="3657600" y="22577"/>
                </a:cubicBezTo>
                <a:cubicBezTo>
                  <a:pt x="3676330" y="18415"/>
                  <a:pt x="3695314" y="15450"/>
                  <a:pt x="3714044" y="11288"/>
                </a:cubicBezTo>
                <a:cubicBezTo>
                  <a:pt x="3729190" y="7922"/>
                  <a:pt x="3759200" y="0"/>
                  <a:pt x="3759200" y="0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Final Words</a:t>
            </a:r>
            <a:endParaRPr lang="zh-TW" altLang="en-US" smtClean="0"/>
          </a:p>
        </p:txBody>
      </p:sp>
      <p:sp>
        <p:nvSpPr>
          <p:cNvPr id="808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Exact equations to analyze GAs </a:t>
            </a:r>
            <a:r>
              <a:rPr lang="en-US" altLang="zh-TW" dirty="0" smtClean="0">
                <a:sym typeface="Symbol"/>
              </a:rPr>
              <a:t></a:t>
            </a:r>
            <a:r>
              <a:rPr lang="en-US" altLang="zh-TW" dirty="0" smtClean="0">
                <a:sym typeface="Wingdings" pitchFamily="2" charset="2"/>
              </a:rPr>
              <a:t> tough</a:t>
            </a:r>
          </a:p>
          <a:p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Make reasonable assumptions, and derive little models to gain insights.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Next?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Issues about RWA</a:t>
            </a:r>
          </a:p>
          <a:p>
            <a:pPr lvl="1"/>
            <a:r>
              <a:rPr lang="en-US" altLang="zh-TW" dirty="0" smtClean="0"/>
              <a:t>From binary to real</a:t>
            </a:r>
          </a:p>
          <a:p>
            <a:pPr lvl="1"/>
            <a:r>
              <a:rPr lang="en-US" altLang="zh-TW" dirty="0" smtClean="0"/>
              <a:t>Permutation problems</a:t>
            </a:r>
          </a:p>
          <a:p>
            <a:pPr lvl="1"/>
            <a:r>
              <a:rPr lang="en-US" altLang="zh-TW" dirty="0" smtClean="0"/>
              <a:t>Problems with constraints</a:t>
            </a:r>
          </a:p>
          <a:p>
            <a:pPr lvl="1"/>
            <a:r>
              <a:rPr lang="en-US" altLang="zh-TW" dirty="0" smtClean="0"/>
              <a:t>Noisy evaluations</a:t>
            </a:r>
          </a:p>
          <a:p>
            <a:pPr lvl="1"/>
            <a:r>
              <a:rPr lang="en-US" altLang="zh-TW" dirty="0" smtClean="0"/>
              <a:t>Niching techniques on multi-modal problems</a:t>
            </a:r>
          </a:p>
          <a:p>
            <a:pPr lvl="1"/>
            <a:r>
              <a:rPr lang="en-US" altLang="zh-TW" dirty="0" smtClean="0"/>
              <a:t>Multi-objective optimization</a:t>
            </a:r>
          </a:p>
          <a:p>
            <a:pPr lvl="1"/>
            <a:r>
              <a:rPr lang="en-US" altLang="zh-TW" dirty="0" smtClean="0"/>
              <a:t>Efficiency enhancement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8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Schema theorem</a:t>
            </a:r>
          </a:p>
          <a:p>
            <a:r>
              <a:rPr lang="en-US" altLang="zh-TW" b="1" smtClean="0"/>
              <a:t>Takeover &amp; drift</a:t>
            </a:r>
          </a:p>
          <a:p>
            <a:r>
              <a:rPr lang="en-US" altLang="zh-TW" smtClean="0"/>
              <a:t>Control map</a:t>
            </a:r>
          </a:p>
          <a:p>
            <a:r>
              <a:rPr lang="en-US" altLang="zh-TW" smtClean="0"/>
              <a:t>Problem difficulty</a:t>
            </a:r>
          </a:p>
          <a:p>
            <a:r>
              <a:rPr lang="en-US" altLang="zh-TW" smtClean="0"/>
              <a:t>BB hypothesis</a:t>
            </a:r>
          </a:p>
          <a:p>
            <a:r>
              <a:rPr lang="en-US" altLang="zh-TW" smtClean="0"/>
              <a:t>Time-to-convergence</a:t>
            </a:r>
          </a:p>
          <a:p>
            <a:r>
              <a:rPr lang="en-US" altLang="zh-TW" smtClean="0"/>
              <a:t>Population sizing</a:t>
            </a:r>
          </a:p>
          <a:p>
            <a:r>
              <a:rPr lang="en-US" altLang="zh-TW" smtClean="0"/>
              <a:t>No-free-lunch (NFL) theorem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Takeover &amp; Drift</a:t>
            </a:r>
            <a:endParaRPr lang="zh-TW" altLang="en-US" smtClean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GA takeover</a:t>
            </a:r>
          </a:p>
          <a:p>
            <a:pPr lvl="1"/>
            <a:r>
              <a:rPr lang="en-US" altLang="zh-TW" smtClean="0"/>
              <a:t>When consider selection only, the time that the best individual takes over the population (or all but one).</a:t>
            </a:r>
          </a:p>
          <a:p>
            <a:endParaRPr lang="en-US" altLang="zh-TW" smtClean="0"/>
          </a:p>
          <a:p>
            <a:r>
              <a:rPr lang="en-US" altLang="zh-TW" smtClean="0"/>
              <a:t>Truncation selection</a:t>
            </a:r>
          </a:p>
          <a:p>
            <a:r>
              <a:rPr lang="en-US" altLang="zh-TW" smtClean="0"/>
              <a:t>Tournament selection</a:t>
            </a:r>
          </a:p>
          <a:p>
            <a:r>
              <a:rPr lang="en-US" altLang="zh-TW" smtClean="0"/>
              <a:t>Proportionate selection</a:t>
            </a:r>
          </a:p>
          <a:p>
            <a:endParaRPr lang="en-US" altLang="zh-TW" smtClean="0"/>
          </a:p>
          <a:p>
            <a:r>
              <a:rPr lang="en-US" altLang="zh-TW" smtClean="0"/>
              <a:t>Genetic drift: convergence for no (good) reason.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68"/>
  <p:tag name="DEFAULTHEIGHT" val="366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10602</TotalTime>
  <Words>3034</Words>
  <Application>Microsoft Office PowerPoint</Application>
  <PresentationFormat>如螢幕大小 (4:3)</PresentationFormat>
  <Paragraphs>762</Paragraphs>
  <Slides>79</Slides>
  <Notes>79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79</vt:i4>
      </vt:variant>
    </vt:vector>
  </HeadingPairs>
  <TitlesOfParts>
    <vt:vector size="89" baseType="lpstr">
      <vt:lpstr>新細明體</vt:lpstr>
      <vt:lpstr>Arial</vt:lpstr>
      <vt:lpstr>Symbol</vt:lpstr>
      <vt:lpstr>Times New Roman</vt:lpstr>
      <vt:lpstr>Verdana</vt:lpstr>
      <vt:lpstr>Wide Latin</vt:lpstr>
      <vt:lpstr>Wingdings</vt:lpstr>
      <vt:lpstr>1_Default Design</vt:lpstr>
      <vt:lpstr>Equation</vt:lpstr>
      <vt:lpstr>方程式</vt:lpstr>
      <vt:lpstr>GA Fundamental Theorems</vt:lpstr>
      <vt:lpstr>Agenda</vt:lpstr>
      <vt:lpstr>Derive the Schema Theorem</vt:lpstr>
      <vt:lpstr>Schema</vt:lpstr>
      <vt:lpstr>Schemata Growth: Selection</vt:lpstr>
      <vt:lpstr>Schemata Disruptions</vt:lpstr>
      <vt:lpstr>The Schema Theorem</vt:lpstr>
      <vt:lpstr>Agenda</vt:lpstr>
      <vt:lpstr>Takeover &amp; Drift</vt:lpstr>
      <vt:lpstr>Takeover Under Truncation Selection</vt:lpstr>
      <vt:lpstr>Takeover Under Tournament Selection</vt:lpstr>
      <vt:lpstr>Takeover Under Tournament Selection (contd.)</vt:lpstr>
      <vt:lpstr>Note On Approximation</vt:lpstr>
      <vt:lpstr>Note On Approximation (contd.)</vt:lpstr>
      <vt:lpstr>What Went Wrong?</vt:lpstr>
      <vt:lpstr>Takeover Under Proportionate Selection</vt:lpstr>
      <vt:lpstr>Genetic Drift</vt:lpstr>
      <vt:lpstr>Agenda</vt:lpstr>
      <vt:lpstr>So What?</vt:lpstr>
      <vt:lpstr>Innovation Time</vt:lpstr>
      <vt:lpstr>The Race</vt:lpstr>
      <vt:lpstr>Mixing Boundary</vt:lpstr>
      <vt:lpstr>Drift Boundary</vt:lpstr>
      <vt:lpstr>Schema Theorem</vt:lpstr>
      <vt:lpstr>Cross Competition</vt:lpstr>
      <vt:lpstr>Sweet Spot</vt:lpstr>
      <vt:lpstr>Control Map for Easy Problems</vt:lpstr>
      <vt:lpstr>Control Map for Easy Problems (contd.)</vt:lpstr>
      <vt:lpstr>Control Map for Hard Problems</vt:lpstr>
      <vt:lpstr>Control Map for Hard Problems (contd.)</vt:lpstr>
      <vt:lpstr>Simple GAs Are Limited</vt:lpstr>
      <vt:lpstr>Agenda</vt:lpstr>
      <vt:lpstr>What Kind of Problems Are Difficult for GAs?</vt:lpstr>
      <vt:lpstr>Intra Difficulty</vt:lpstr>
      <vt:lpstr>Designing a Hard Problem</vt:lpstr>
      <vt:lpstr>The Tight, the Loose, and the Ugly</vt:lpstr>
      <vt:lpstr>Trap Function</vt:lpstr>
      <vt:lpstr>Agenda</vt:lpstr>
      <vt:lpstr>Nearly Decomposable Problems</vt:lpstr>
      <vt:lpstr>Building Block Hypothesis</vt:lpstr>
      <vt:lpstr>Power of Problem Decomposition</vt:lpstr>
      <vt:lpstr>GA Design Theory</vt:lpstr>
      <vt:lpstr>Know What GA Processes: BBs</vt:lpstr>
      <vt:lpstr>Know What GA Processes: BBs (contd.)</vt:lpstr>
      <vt:lpstr>Know what GA processes: BBs (contd.)</vt:lpstr>
      <vt:lpstr>Know What GA Processes: BBs (contd.)</vt:lpstr>
      <vt:lpstr>GA Design Theory (contd.)</vt:lpstr>
      <vt:lpstr>Meaning of BBs</vt:lpstr>
      <vt:lpstr>Agenda</vt:lpstr>
      <vt:lpstr>GA Timing</vt:lpstr>
      <vt:lpstr>Drift Again</vt:lpstr>
      <vt:lpstr>Drift Again (contd.)</vt:lpstr>
      <vt:lpstr>Convergence Time</vt:lpstr>
      <vt:lpstr>Thierens’ Performance Model</vt:lpstr>
      <vt:lpstr>Thieren’s Performance Model (contd.)</vt:lpstr>
      <vt:lpstr>Convergence Time</vt:lpstr>
      <vt:lpstr>Experiments</vt:lpstr>
      <vt:lpstr>Domino Convergence</vt:lpstr>
      <vt:lpstr>Conclusions on Convergence Time</vt:lpstr>
      <vt:lpstr>Agenda</vt:lpstr>
      <vt:lpstr>Population Size</vt:lpstr>
      <vt:lpstr>BB Supply</vt:lpstr>
      <vt:lpstr>BB Supply Verification</vt:lpstr>
      <vt:lpstr>Decision Making</vt:lpstr>
      <vt:lpstr>Decision Making (contd.)</vt:lpstr>
      <vt:lpstr>Decision Making (contd.)</vt:lpstr>
      <vt:lpstr>Gambler’s Ruin Model</vt:lpstr>
      <vt:lpstr>Gambler’s Ruin Model (contd.)</vt:lpstr>
      <vt:lpstr>Gambler’s Ruin Model (contd.)</vt:lpstr>
      <vt:lpstr>Agenda</vt:lpstr>
      <vt:lpstr>No Free Lunch Theorem (NFL)</vt:lpstr>
      <vt:lpstr>NFL</vt:lpstr>
      <vt:lpstr>One Problem, Three Algorithms</vt:lpstr>
      <vt:lpstr>All Problems, Three Algorithms</vt:lpstr>
      <vt:lpstr>Implications of NFL</vt:lpstr>
      <vt:lpstr>Little Models</vt:lpstr>
      <vt:lpstr>Patchquilt Integration</vt:lpstr>
      <vt:lpstr>Final Words</vt:lpstr>
      <vt:lpstr>What’s Next?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Linkage Learning, Overlapping Building Blocks, and Systematic Strategy for Scalable Recombination</dc:title>
  <dc:creator>user</dc:creator>
  <cp:lastModifiedBy>tianliyu</cp:lastModifiedBy>
  <cp:revision>672</cp:revision>
  <dcterms:created xsi:type="dcterms:W3CDTF">2005-06-21T15:18:05Z</dcterms:created>
  <dcterms:modified xsi:type="dcterms:W3CDTF">2015-10-27T07:19:44Z</dcterms:modified>
</cp:coreProperties>
</file>