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1" r:id="rId6"/>
    <p:sldId id="269" r:id="rId7"/>
    <p:sldId id="267" r:id="rId8"/>
    <p:sldId id="268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3F0DdF1EC@goetheuniversitaet.onmicrosoft.com" initials="R" lastIdx="1" clrIdx="0">
    <p:extLst>
      <p:ext uri="{19B8F6BF-5375-455C-9EA6-DF929625EA0E}">
        <p15:presenceInfo xmlns:p15="http://schemas.microsoft.com/office/powerpoint/2012/main" userId="S::r3f0ddf1ec@goetheuniversitaet.onmicrosoft.com::c3eb9c72-b85e-4c28-9fcb-519803b137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3399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E4CCF-B29D-4114-865F-9B21C6499030}" v="423" dt="2019-06-17T15:51:53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6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20:57:53.656" idx="1">
    <p:pos x="10" y="10"/>
    <p:text>States are a downsampled grayscale version of the game screen
Network output: Reward estimation for the four possible actions: UP, DOWN, LEFT, RIGHT
Epsilon-Greedy action selection
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9A7E0-FF69-44E6-B0D8-AC9E2FF138EB}" type="doc">
      <dgm:prSet loTypeId="urn:microsoft.com/office/officeart/2018/5/layout/CenteredIconLabelDescriptionList" loCatId="icon" qsTypeId="urn:microsoft.com/office/officeart/2005/8/quickstyle/simple2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780D941-2956-4D9B-9260-C1040C1A5F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 err="1"/>
            <a:t>Two</a:t>
          </a:r>
          <a:r>
            <a:rPr lang="de-DE" dirty="0"/>
            <a:t> RL-agents </a:t>
          </a:r>
          <a:r>
            <a:rPr lang="en-US" noProof="0" dirty="0"/>
            <a:t>compete</a:t>
          </a:r>
        </a:p>
      </dgm:t>
    </dgm:pt>
    <dgm:pt modelId="{E313EFC7-84E0-442E-BE4B-60D8A74D0B12}" type="parTrans" cxnId="{8293C140-73C2-476B-BFE6-B5F10D4028AC}">
      <dgm:prSet/>
      <dgm:spPr/>
      <dgm:t>
        <a:bodyPr/>
        <a:lstStyle/>
        <a:p>
          <a:endParaRPr lang="en-US"/>
        </a:p>
      </dgm:t>
    </dgm:pt>
    <dgm:pt modelId="{52D22C25-EE79-47E7-9C0C-75A429386BE1}" type="sibTrans" cxnId="{8293C140-73C2-476B-BFE6-B5F10D4028AC}">
      <dgm:prSet/>
      <dgm:spPr/>
      <dgm:t>
        <a:bodyPr/>
        <a:lstStyle/>
        <a:p>
          <a:endParaRPr lang="en-US"/>
        </a:p>
      </dgm:t>
    </dgm:pt>
    <dgm:pt modelId="{7FF7EBCC-0704-4A79-8AF0-EAEF22B033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D4E2CF-9DFE-4485-A395-2161468309DC}" type="parTrans" cxnId="{ADBBE957-B451-449E-88EB-6F25D58CE60B}">
      <dgm:prSet/>
      <dgm:spPr/>
      <dgm:t>
        <a:bodyPr/>
        <a:lstStyle/>
        <a:p>
          <a:endParaRPr lang="en-US"/>
        </a:p>
      </dgm:t>
    </dgm:pt>
    <dgm:pt modelId="{CED391D2-412C-40DD-9FF8-C59E780D9E9D}" type="sibTrans" cxnId="{ADBBE957-B451-449E-88EB-6F25D58CE60B}">
      <dgm:prSet/>
      <dgm:spPr/>
      <dgm:t>
        <a:bodyPr/>
        <a:lstStyle/>
        <a:p>
          <a:endParaRPr lang="en-US"/>
        </a:p>
      </dgm:t>
    </dgm:pt>
    <dgm:pt modelId="{88C8B5F8-C29F-4587-862A-3ECD163737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The Wanderer</a:t>
          </a:r>
          <a:endParaRPr lang="en-US"/>
        </a:p>
      </dgm:t>
    </dgm:pt>
    <dgm:pt modelId="{891DE936-CBE8-4E20-93D6-1CB5398672FE}" type="parTrans" cxnId="{9CA413B8-6143-4BBF-BDE1-0F65EC71B3F1}">
      <dgm:prSet/>
      <dgm:spPr/>
      <dgm:t>
        <a:bodyPr/>
        <a:lstStyle/>
        <a:p>
          <a:endParaRPr lang="en-US"/>
        </a:p>
      </dgm:t>
    </dgm:pt>
    <dgm:pt modelId="{2244B1AF-0029-4546-A7CD-A86DBC942F06}" type="sibTrans" cxnId="{9CA413B8-6143-4BBF-BDE1-0F65EC71B3F1}">
      <dgm:prSet/>
      <dgm:spPr/>
      <dgm:t>
        <a:bodyPr/>
        <a:lstStyle/>
        <a:p>
          <a:endParaRPr lang="en-US"/>
        </a:p>
      </dgm:t>
    </dgm:pt>
    <dgm:pt modelId="{27029266-0DF5-4895-AD64-C0BC3E13DE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The </a:t>
          </a:r>
          <a:r>
            <a:rPr lang="de-DE" dirty="0" err="1"/>
            <a:t>GhostMaster</a:t>
          </a:r>
          <a:endParaRPr lang="en-US" dirty="0"/>
        </a:p>
      </dgm:t>
    </dgm:pt>
    <dgm:pt modelId="{EE5605FD-2342-4112-AD89-42DC88B2BB45}" type="sibTrans" cxnId="{48888450-3A83-4594-A006-38C18B3BA9A5}">
      <dgm:prSet/>
      <dgm:spPr/>
      <dgm:t>
        <a:bodyPr/>
        <a:lstStyle/>
        <a:p>
          <a:endParaRPr lang="en-US"/>
        </a:p>
      </dgm:t>
    </dgm:pt>
    <dgm:pt modelId="{5E9D985F-5604-4EE8-99C4-BD8D7658CCEA}" type="parTrans" cxnId="{48888450-3A83-4594-A006-38C18B3BA9A5}">
      <dgm:prSet/>
      <dgm:spPr/>
      <dgm:t>
        <a:bodyPr/>
        <a:lstStyle/>
        <a:p>
          <a:endParaRPr lang="en-US"/>
        </a:p>
      </dgm:t>
    </dgm:pt>
    <dgm:pt modelId="{B40733EE-1449-4A92-841A-CD136E311FB7}" type="pres">
      <dgm:prSet presAssocID="{B689A7E0-FF69-44E6-B0D8-AC9E2FF138EB}" presName="root" presStyleCnt="0">
        <dgm:presLayoutVars>
          <dgm:dir/>
          <dgm:resizeHandles val="exact"/>
        </dgm:presLayoutVars>
      </dgm:prSet>
      <dgm:spPr/>
    </dgm:pt>
    <dgm:pt modelId="{B95C8068-EFCE-4C53-8543-5ACAA744E08A}" type="pres">
      <dgm:prSet presAssocID="{3780D941-2956-4D9B-9260-C1040C1A5F3E}" presName="compNode" presStyleCnt="0"/>
      <dgm:spPr/>
    </dgm:pt>
    <dgm:pt modelId="{420398A7-FC2E-4DF5-8A7A-8D581D77FF59}" type="pres">
      <dgm:prSet presAssocID="{3780D941-2956-4D9B-9260-C1040C1A5F3E}" presName="iconRect" presStyleLbl="node1" presStyleIdx="0" presStyleCnt="3" custLinFactNeighborX="1624" custLinFactNeighborY="-722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E9285359-347F-40CF-9822-59053C561083}" type="pres">
      <dgm:prSet presAssocID="{3780D941-2956-4D9B-9260-C1040C1A5F3E}" presName="iconSpace" presStyleCnt="0"/>
      <dgm:spPr/>
    </dgm:pt>
    <dgm:pt modelId="{EAAF18DD-0CAF-4C06-8F17-4001B2A984ED}" type="pres">
      <dgm:prSet presAssocID="{3780D941-2956-4D9B-9260-C1040C1A5F3E}" presName="parTx" presStyleLbl="revTx" presStyleIdx="0" presStyleCnt="6" custLinFactY="-45906" custLinFactNeighborX="-190" custLinFactNeighborY="-100000">
        <dgm:presLayoutVars>
          <dgm:chMax val="0"/>
          <dgm:chPref val="0"/>
        </dgm:presLayoutVars>
      </dgm:prSet>
      <dgm:spPr/>
    </dgm:pt>
    <dgm:pt modelId="{F4733359-45CF-4C1A-A20D-0039CCC1B8B5}" type="pres">
      <dgm:prSet presAssocID="{3780D941-2956-4D9B-9260-C1040C1A5F3E}" presName="txSpace" presStyleCnt="0"/>
      <dgm:spPr/>
    </dgm:pt>
    <dgm:pt modelId="{45B24BBD-B0F9-44C8-824F-B634592F775B}" type="pres">
      <dgm:prSet presAssocID="{3780D941-2956-4D9B-9260-C1040C1A5F3E}" presName="desTx" presStyleLbl="revTx" presStyleIdx="1" presStyleCnt="6">
        <dgm:presLayoutVars/>
      </dgm:prSet>
      <dgm:spPr/>
    </dgm:pt>
    <dgm:pt modelId="{A9CF4198-3DB9-4382-9167-9A7D05D29307}" type="pres">
      <dgm:prSet presAssocID="{52D22C25-EE79-47E7-9C0C-75A429386BE1}" presName="sibTrans" presStyleCnt="0"/>
      <dgm:spPr/>
    </dgm:pt>
    <dgm:pt modelId="{ED927C5A-6875-4804-9DF9-B78E6A03F2D4}" type="pres">
      <dgm:prSet presAssocID="{88C8B5F8-C29F-4587-862A-3ECD163737B8}" presName="compNode" presStyleCnt="0"/>
      <dgm:spPr/>
    </dgm:pt>
    <dgm:pt modelId="{86BB1944-FD7A-4FC3-85CC-B6FD69716EBD}" type="pres">
      <dgm:prSet presAssocID="{88C8B5F8-C29F-4587-862A-3ECD163737B8}" presName="iconRect" presStyleLbl="node1" presStyleIdx="1" presStyleCnt="3" custLinFactNeighborX="1624" custLinFactNeighborY="-7227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9E763B3A-F5B1-4669-9CC3-3402E3D279BD}" type="pres">
      <dgm:prSet presAssocID="{88C8B5F8-C29F-4587-862A-3ECD163737B8}" presName="iconSpace" presStyleCnt="0"/>
      <dgm:spPr/>
    </dgm:pt>
    <dgm:pt modelId="{EACB59BF-41A7-4574-BAFA-61E9B877EA96}" type="pres">
      <dgm:prSet presAssocID="{88C8B5F8-C29F-4587-862A-3ECD163737B8}" presName="parTx" presStyleLbl="revTx" presStyleIdx="2" presStyleCnt="6" custLinFactY="-45906" custLinFactNeighborX="-190" custLinFactNeighborY="-100000">
        <dgm:presLayoutVars>
          <dgm:chMax val="0"/>
          <dgm:chPref val="0"/>
        </dgm:presLayoutVars>
      </dgm:prSet>
      <dgm:spPr/>
    </dgm:pt>
    <dgm:pt modelId="{9C7114A8-C580-4199-91B7-559899629F74}" type="pres">
      <dgm:prSet presAssocID="{88C8B5F8-C29F-4587-862A-3ECD163737B8}" presName="txSpace" presStyleCnt="0"/>
      <dgm:spPr/>
    </dgm:pt>
    <dgm:pt modelId="{B068F8A9-1B53-47EC-9C23-C193DDCC2BD7}" type="pres">
      <dgm:prSet presAssocID="{88C8B5F8-C29F-4587-862A-3ECD163737B8}" presName="desTx" presStyleLbl="revTx" presStyleIdx="3" presStyleCnt="6">
        <dgm:presLayoutVars/>
      </dgm:prSet>
      <dgm:spPr/>
    </dgm:pt>
    <dgm:pt modelId="{D3FE3E92-3898-48A0-A36B-9BA78FA41732}" type="pres">
      <dgm:prSet presAssocID="{2244B1AF-0029-4546-A7CD-A86DBC942F06}" presName="sibTrans" presStyleCnt="0"/>
      <dgm:spPr/>
    </dgm:pt>
    <dgm:pt modelId="{0D1B6CF0-96B8-4430-BDDF-56A66C406251}" type="pres">
      <dgm:prSet presAssocID="{27029266-0DF5-4895-AD64-C0BC3E13DE44}" presName="compNode" presStyleCnt="0"/>
      <dgm:spPr/>
    </dgm:pt>
    <dgm:pt modelId="{C43F3DC2-2CBB-4B6C-8BCC-A9C34AFDF4F1}" type="pres">
      <dgm:prSet presAssocID="{27029266-0DF5-4895-AD64-C0BC3E13DE44}" presName="iconRect" presStyleLbl="node1" presStyleIdx="2" presStyleCnt="3" custLinFactNeighborX="1624" custLinFactNeighborY="-7227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t"/>
        </a:ext>
      </dgm:extLst>
    </dgm:pt>
    <dgm:pt modelId="{ADC8196B-020E-4D24-8BFC-9D8AE637CFB7}" type="pres">
      <dgm:prSet presAssocID="{27029266-0DF5-4895-AD64-C0BC3E13DE44}" presName="iconSpace" presStyleCnt="0"/>
      <dgm:spPr/>
    </dgm:pt>
    <dgm:pt modelId="{8F9AF90A-4B7D-4E1C-9197-76579EB0369B}" type="pres">
      <dgm:prSet presAssocID="{27029266-0DF5-4895-AD64-C0BC3E13DE44}" presName="parTx" presStyleLbl="revTx" presStyleIdx="4" presStyleCnt="6" custLinFactY="-45906" custLinFactNeighborX="-190" custLinFactNeighborY="-100000">
        <dgm:presLayoutVars>
          <dgm:chMax val="0"/>
          <dgm:chPref val="0"/>
        </dgm:presLayoutVars>
      </dgm:prSet>
      <dgm:spPr/>
    </dgm:pt>
    <dgm:pt modelId="{0339AAA4-EAB7-4DEC-95D7-0DDE68779C8D}" type="pres">
      <dgm:prSet presAssocID="{27029266-0DF5-4895-AD64-C0BC3E13DE44}" presName="txSpace" presStyleCnt="0"/>
      <dgm:spPr/>
    </dgm:pt>
    <dgm:pt modelId="{45ED3882-32DD-4939-8955-5E6DB2882E61}" type="pres">
      <dgm:prSet presAssocID="{27029266-0DF5-4895-AD64-C0BC3E13DE44}" presName="desTx" presStyleLbl="revTx" presStyleIdx="5" presStyleCnt="6">
        <dgm:presLayoutVars/>
      </dgm:prSet>
      <dgm:spPr/>
    </dgm:pt>
  </dgm:ptLst>
  <dgm:cxnLst>
    <dgm:cxn modelId="{75650718-7BA8-44B3-B4E2-D09C8AE83F39}" type="presOf" srcId="{7FF7EBCC-0704-4A79-8AF0-EAEF22B033B3}" destId="{45B24BBD-B0F9-44C8-824F-B634592F775B}" srcOrd="0" destOrd="0" presId="urn:microsoft.com/office/officeart/2018/5/layout/CenteredIconLabelDescriptionList"/>
    <dgm:cxn modelId="{8293C140-73C2-476B-BFE6-B5F10D4028AC}" srcId="{B689A7E0-FF69-44E6-B0D8-AC9E2FF138EB}" destId="{3780D941-2956-4D9B-9260-C1040C1A5F3E}" srcOrd="0" destOrd="0" parTransId="{E313EFC7-84E0-442E-BE4B-60D8A74D0B12}" sibTransId="{52D22C25-EE79-47E7-9C0C-75A429386BE1}"/>
    <dgm:cxn modelId="{DEEAF846-8D39-4CA1-94B1-705C39BCFF50}" type="presOf" srcId="{3780D941-2956-4D9B-9260-C1040C1A5F3E}" destId="{EAAF18DD-0CAF-4C06-8F17-4001B2A984ED}" srcOrd="0" destOrd="0" presId="urn:microsoft.com/office/officeart/2018/5/layout/CenteredIconLabelDescriptionList"/>
    <dgm:cxn modelId="{48888450-3A83-4594-A006-38C18B3BA9A5}" srcId="{B689A7E0-FF69-44E6-B0D8-AC9E2FF138EB}" destId="{27029266-0DF5-4895-AD64-C0BC3E13DE44}" srcOrd="2" destOrd="0" parTransId="{5E9D985F-5604-4EE8-99C4-BD8D7658CCEA}" sibTransId="{EE5605FD-2342-4112-AD89-42DC88B2BB45}"/>
    <dgm:cxn modelId="{ADBBE957-B451-449E-88EB-6F25D58CE60B}" srcId="{3780D941-2956-4D9B-9260-C1040C1A5F3E}" destId="{7FF7EBCC-0704-4A79-8AF0-EAEF22B033B3}" srcOrd="0" destOrd="0" parTransId="{DCD4E2CF-9DFE-4485-A395-2161468309DC}" sibTransId="{CED391D2-412C-40DD-9FF8-C59E780D9E9D}"/>
    <dgm:cxn modelId="{40C35280-DCAA-4BD1-A5B2-BA4ACC7AA439}" type="presOf" srcId="{27029266-0DF5-4895-AD64-C0BC3E13DE44}" destId="{8F9AF90A-4B7D-4E1C-9197-76579EB0369B}" srcOrd="0" destOrd="0" presId="urn:microsoft.com/office/officeart/2018/5/layout/CenteredIconLabelDescriptionList"/>
    <dgm:cxn modelId="{9CA413B8-6143-4BBF-BDE1-0F65EC71B3F1}" srcId="{B689A7E0-FF69-44E6-B0D8-AC9E2FF138EB}" destId="{88C8B5F8-C29F-4587-862A-3ECD163737B8}" srcOrd="1" destOrd="0" parTransId="{891DE936-CBE8-4E20-93D6-1CB5398672FE}" sibTransId="{2244B1AF-0029-4546-A7CD-A86DBC942F06}"/>
    <dgm:cxn modelId="{1F0977B9-5120-4659-A4B3-6951C0E90D64}" type="presOf" srcId="{B689A7E0-FF69-44E6-B0D8-AC9E2FF138EB}" destId="{B40733EE-1449-4A92-841A-CD136E311FB7}" srcOrd="0" destOrd="0" presId="urn:microsoft.com/office/officeart/2018/5/layout/CenteredIconLabelDescriptionList"/>
    <dgm:cxn modelId="{146F20D3-5D0A-447B-9F0D-B61761E8881D}" type="presOf" srcId="{88C8B5F8-C29F-4587-862A-3ECD163737B8}" destId="{EACB59BF-41A7-4574-BAFA-61E9B877EA96}" srcOrd="0" destOrd="0" presId="urn:microsoft.com/office/officeart/2018/5/layout/CenteredIconLabelDescriptionList"/>
    <dgm:cxn modelId="{52D7F926-85AE-44F1-98C8-AAB90FD04A66}" type="presParOf" srcId="{B40733EE-1449-4A92-841A-CD136E311FB7}" destId="{B95C8068-EFCE-4C53-8543-5ACAA744E08A}" srcOrd="0" destOrd="0" presId="urn:microsoft.com/office/officeart/2018/5/layout/CenteredIconLabelDescriptionList"/>
    <dgm:cxn modelId="{C0CA7C7D-5352-4A38-BC71-2BB6D6F0CCFD}" type="presParOf" srcId="{B95C8068-EFCE-4C53-8543-5ACAA744E08A}" destId="{420398A7-FC2E-4DF5-8A7A-8D581D77FF59}" srcOrd="0" destOrd="0" presId="urn:microsoft.com/office/officeart/2018/5/layout/CenteredIconLabelDescriptionList"/>
    <dgm:cxn modelId="{D9E13377-55A3-418A-8F6D-205D2518A66F}" type="presParOf" srcId="{B95C8068-EFCE-4C53-8543-5ACAA744E08A}" destId="{E9285359-347F-40CF-9822-59053C561083}" srcOrd="1" destOrd="0" presId="urn:microsoft.com/office/officeart/2018/5/layout/CenteredIconLabelDescriptionList"/>
    <dgm:cxn modelId="{8ADF7633-D0E4-4D04-B77A-C9D277F17EE4}" type="presParOf" srcId="{B95C8068-EFCE-4C53-8543-5ACAA744E08A}" destId="{EAAF18DD-0CAF-4C06-8F17-4001B2A984ED}" srcOrd="2" destOrd="0" presId="urn:microsoft.com/office/officeart/2018/5/layout/CenteredIconLabelDescriptionList"/>
    <dgm:cxn modelId="{FCA755E9-B13C-416D-AD1A-4F254D672DC5}" type="presParOf" srcId="{B95C8068-EFCE-4C53-8543-5ACAA744E08A}" destId="{F4733359-45CF-4C1A-A20D-0039CCC1B8B5}" srcOrd="3" destOrd="0" presId="urn:microsoft.com/office/officeart/2018/5/layout/CenteredIconLabelDescriptionList"/>
    <dgm:cxn modelId="{C3724CD3-580C-45E6-A5FF-5B01533321E2}" type="presParOf" srcId="{B95C8068-EFCE-4C53-8543-5ACAA744E08A}" destId="{45B24BBD-B0F9-44C8-824F-B634592F775B}" srcOrd="4" destOrd="0" presId="urn:microsoft.com/office/officeart/2018/5/layout/CenteredIconLabelDescriptionList"/>
    <dgm:cxn modelId="{33F0BB36-6C6F-4281-A82F-5C319C4A0192}" type="presParOf" srcId="{B40733EE-1449-4A92-841A-CD136E311FB7}" destId="{A9CF4198-3DB9-4382-9167-9A7D05D29307}" srcOrd="1" destOrd="0" presId="urn:microsoft.com/office/officeart/2018/5/layout/CenteredIconLabelDescriptionList"/>
    <dgm:cxn modelId="{A70A64D8-207A-4C60-806B-0382D6DE7D38}" type="presParOf" srcId="{B40733EE-1449-4A92-841A-CD136E311FB7}" destId="{ED927C5A-6875-4804-9DF9-B78E6A03F2D4}" srcOrd="2" destOrd="0" presId="urn:microsoft.com/office/officeart/2018/5/layout/CenteredIconLabelDescriptionList"/>
    <dgm:cxn modelId="{6E92F85D-AE53-45A8-AE0F-A142BC8AF7FB}" type="presParOf" srcId="{ED927C5A-6875-4804-9DF9-B78E6A03F2D4}" destId="{86BB1944-FD7A-4FC3-85CC-B6FD69716EBD}" srcOrd="0" destOrd="0" presId="urn:microsoft.com/office/officeart/2018/5/layout/CenteredIconLabelDescriptionList"/>
    <dgm:cxn modelId="{C65C7767-1503-469C-B175-A92DD44B9666}" type="presParOf" srcId="{ED927C5A-6875-4804-9DF9-B78E6A03F2D4}" destId="{9E763B3A-F5B1-4669-9CC3-3402E3D279BD}" srcOrd="1" destOrd="0" presId="urn:microsoft.com/office/officeart/2018/5/layout/CenteredIconLabelDescriptionList"/>
    <dgm:cxn modelId="{9DF80F25-D0FB-496E-B3CD-BE8D2B6C7BAA}" type="presParOf" srcId="{ED927C5A-6875-4804-9DF9-B78E6A03F2D4}" destId="{EACB59BF-41A7-4574-BAFA-61E9B877EA96}" srcOrd="2" destOrd="0" presId="urn:microsoft.com/office/officeart/2018/5/layout/CenteredIconLabelDescriptionList"/>
    <dgm:cxn modelId="{038FCF16-334F-4329-88D2-FFE599195EF6}" type="presParOf" srcId="{ED927C5A-6875-4804-9DF9-B78E6A03F2D4}" destId="{9C7114A8-C580-4199-91B7-559899629F74}" srcOrd="3" destOrd="0" presId="urn:microsoft.com/office/officeart/2018/5/layout/CenteredIconLabelDescriptionList"/>
    <dgm:cxn modelId="{D375FC63-F5A4-4E28-9651-57954FA5F98B}" type="presParOf" srcId="{ED927C5A-6875-4804-9DF9-B78E6A03F2D4}" destId="{B068F8A9-1B53-47EC-9C23-C193DDCC2BD7}" srcOrd="4" destOrd="0" presId="urn:microsoft.com/office/officeart/2018/5/layout/CenteredIconLabelDescriptionList"/>
    <dgm:cxn modelId="{96D0F67E-B994-464E-BE31-5A4809C0DA38}" type="presParOf" srcId="{B40733EE-1449-4A92-841A-CD136E311FB7}" destId="{D3FE3E92-3898-48A0-A36B-9BA78FA41732}" srcOrd="3" destOrd="0" presId="urn:microsoft.com/office/officeart/2018/5/layout/CenteredIconLabelDescriptionList"/>
    <dgm:cxn modelId="{F811FB4F-CE9A-49E3-A372-1DC353326B4D}" type="presParOf" srcId="{B40733EE-1449-4A92-841A-CD136E311FB7}" destId="{0D1B6CF0-96B8-4430-BDDF-56A66C406251}" srcOrd="4" destOrd="0" presId="urn:microsoft.com/office/officeart/2018/5/layout/CenteredIconLabelDescriptionList"/>
    <dgm:cxn modelId="{0FFDFA3B-99F5-4B01-B0F3-933AC303F21B}" type="presParOf" srcId="{0D1B6CF0-96B8-4430-BDDF-56A66C406251}" destId="{C43F3DC2-2CBB-4B6C-8BCC-A9C34AFDF4F1}" srcOrd="0" destOrd="0" presId="urn:microsoft.com/office/officeart/2018/5/layout/CenteredIconLabelDescriptionList"/>
    <dgm:cxn modelId="{CDF3DFC0-BE33-499A-A2C2-BBBABD80AD18}" type="presParOf" srcId="{0D1B6CF0-96B8-4430-BDDF-56A66C406251}" destId="{ADC8196B-020E-4D24-8BFC-9D8AE637CFB7}" srcOrd="1" destOrd="0" presId="urn:microsoft.com/office/officeart/2018/5/layout/CenteredIconLabelDescriptionList"/>
    <dgm:cxn modelId="{F10B5941-1995-4AFF-9FFC-4B9A30CA5449}" type="presParOf" srcId="{0D1B6CF0-96B8-4430-BDDF-56A66C406251}" destId="{8F9AF90A-4B7D-4E1C-9197-76579EB0369B}" srcOrd="2" destOrd="0" presId="urn:microsoft.com/office/officeart/2018/5/layout/CenteredIconLabelDescriptionList"/>
    <dgm:cxn modelId="{CDA14256-BCA4-4522-B0A7-E0E5A49B76B8}" type="presParOf" srcId="{0D1B6CF0-96B8-4430-BDDF-56A66C406251}" destId="{0339AAA4-EAB7-4DEC-95D7-0DDE68779C8D}" srcOrd="3" destOrd="0" presId="urn:microsoft.com/office/officeart/2018/5/layout/CenteredIconLabelDescriptionList"/>
    <dgm:cxn modelId="{F6069275-1E4D-401E-BA06-BAB56CA61E38}" type="presParOf" srcId="{0D1B6CF0-96B8-4430-BDDF-56A66C406251}" destId="{45ED3882-32DD-4939-8955-5E6DB2882E6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398A7-FC2E-4DF5-8A7A-8D581D77FF59}">
      <dsp:nvSpPr>
        <dsp:cNvPr id="0" name=""/>
        <dsp:cNvSpPr/>
      </dsp:nvSpPr>
      <dsp:spPr>
        <a:xfrm>
          <a:off x="963925" y="373082"/>
          <a:ext cx="1014398" cy="1014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AF18DD-0CAF-4C06-8F17-4001B2A984ED}">
      <dsp:nvSpPr>
        <dsp:cNvPr id="0" name=""/>
        <dsp:cNvSpPr/>
      </dsp:nvSpPr>
      <dsp:spPr>
        <a:xfrm>
          <a:off x="3" y="1564172"/>
          <a:ext cx="2898281" cy="4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300" kern="1200" dirty="0" err="1"/>
            <a:t>Two</a:t>
          </a:r>
          <a:r>
            <a:rPr lang="de-DE" sz="2300" kern="1200" dirty="0"/>
            <a:t> RL-agents </a:t>
          </a:r>
          <a:r>
            <a:rPr lang="en-US" sz="2300" kern="1200" noProof="0" dirty="0"/>
            <a:t>compete</a:t>
          </a:r>
        </a:p>
      </dsp:txBody>
      <dsp:txXfrm>
        <a:off x="3" y="1564172"/>
        <a:ext cx="2898281" cy="434742"/>
      </dsp:txXfrm>
    </dsp:sp>
    <dsp:sp modelId="{45B24BBD-B0F9-44C8-824F-B634592F775B}">
      <dsp:nvSpPr>
        <dsp:cNvPr id="0" name=""/>
        <dsp:cNvSpPr/>
      </dsp:nvSpPr>
      <dsp:spPr>
        <a:xfrm>
          <a:off x="5509" y="2669434"/>
          <a:ext cx="2898281" cy="247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509" y="2669434"/>
        <a:ext cx="2898281" cy="247041"/>
      </dsp:txXfrm>
    </dsp:sp>
    <dsp:sp modelId="{86BB1944-FD7A-4FC3-85CC-B6FD69716EBD}">
      <dsp:nvSpPr>
        <dsp:cNvPr id="0" name=""/>
        <dsp:cNvSpPr/>
      </dsp:nvSpPr>
      <dsp:spPr>
        <a:xfrm>
          <a:off x="4369405" y="373082"/>
          <a:ext cx="1014398" cy="1014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CB59BF-41A7-4574-BAFA-61E9B877EA96}">
      <dsp:nvSpPr>
        <dsp:cNvPr id="0" name=""/>
        <dsp:cNvSpPr/>
      </dsp:nvSpPr>
      <dsp:spPr>
        <a:xfrm>
          <a:off x="3405483" y="1564172"/>
          <a:ext cx="2898281" cy="4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300" kern="1200"/>
            <a:t>The Wanderer</a:t>
          </a:r>
          <a:endParaRPr lang="en-US" sz="2300" kern="1200"/>
        </a:p>
      </dsp:txBody>
      <dsp:txXfrm>
        <a:off x="3405483" y="1564172"/>
        <a:ext cx="2898281" cy="434742"/>
      </dsp:txXfrm>
    </dsp:sp>
    <dsp:sp modelId="{B068F8A9-1B53-47EC-9C23-C193DDCC2BD7}">
      <dsp:nvSpPr>
        <dsp:cNvPr id="0" name=""/>
        <dsp:cNvSpPr/>
      </dsp:nvSpPr>
      <dsp:spPr>
        <a:xfrm>
          <a:off x="3410990" y="2669434"/>
          <a:ext cx="2898281" cy="247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F3DC2-2CBB-4B6C-8BCC-A9C34AFDF4F1}">
      <dsp:nvSpPr>
        <dsp:cNvPr id="0" name=""/>
        <dsp:cNvSpPr/>
      </dsp:nvSpPr>
      <dsp:spPr>
        <a:xfrm>
          <a:off x="7774886" y="373082"/>
          <a:ext cx="1014398" cy="1014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9AF90A-4B7D-4E1C-9197-76579EB0369B}">
      <dsp:nvSpPr>
        <dsp:cNvPr id="0" name=""/>
        <dsp:cNvSpPr/>
      </dsp:nvSpPr>
      <dsp:spPr>
        <a:xfrm>
          <a:off x="6810964" y="1564172"/>
          <a:ext cx="2898281" cy="434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300" kern="1200" dirty="0"/>
            <a:t>The </a:t>
          </a:r>
          <a:r>
            <a:rPr lang="de-DE" sz="2300" kern="1200" dirty="0" err="1"/>
            <a:t>GhostMaster</a:t>
          </a:r>
          <a:endParaRPr lang="en-US" sz="2300" kern="1200" dirty="0"/>
        </a:p>
      </dsp:txBody>
      <dsp:txXfrm>
        <a:off x="6810964" y="1564172"/>
        <a:ext cx="2898281" cy="434742"/>
      </dsp:txXfrm>
    </dsp:sp>
    <dsp:sp modelId="{45ED3882-32DD-4939-8955-5E6DB2882E61}">
      <dsp:nvSpPr>
        <dsp:cNvPr id="0" name=""/>
        <dsp:cNvSpPr/>
      </dsp:nvSpPr>
      <dsp:spPr>
        <a:xfrm>
          <a:off x="6816470" y="2669434"/>
          <a:ext cx="2898281" cy="247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/>
              <a:t>6/19/19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/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/>
              <a:t>6/19/19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/>
              <a:t>6/19/19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/>
              <a:pPr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E47CB-DE12-4508-968A-F31609A7C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/>
              <a:t>Reinforcement man vs. </a:t>
            </a:r>
            <a:r>
              <a:rPr lang="de-DE" sz="4400" err="1"/>
              <a:t>ghostmaster</a:t>
            </a:r>
            <a:endParaRPr lang="de-DE" sz="4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164D35-6D21-4699-A8EA-C3378B08A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Jonas Mahn 	Julius Taylor</a:t>
            </a:r>
          </a:p>
        </p:txBody>
      </p:sp>
    </p:spTree>
    <p:extLst>
      <p:ext uri="{BB962C8B-B14F-4D97-AF65-F5344CB8AC3E}">
        <p14:creationId xmlns:p14="http://schemas.microsoft.com/office/powerpoint/2010/main" val="308630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0603C-72C2-5146-AC78-BB002CE12F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35868" y="2679700"/>
            <a:ext cx="9720263" cy="14986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0355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7AB2E-65D7-4DF3-B777-D357ABFA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The scenario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3AD655C4-B0E6-4F3B-B64B-9C21AF152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5041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7CA243D-E16A-436C-B5FC-849CA4EE3962}"/>
              </a:ext>
            </a:extLst>
          </p:cNvPr>
          <p:cNvSpPr txBox="1"/>
          <p:nvPr/>
        </p:nvSpPr>
        <p:spPr>
          <a:xfrm>
            <a:off x="1023938" y="4311504"/>
            <a:ext cx="3064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Maze-like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Fully observable, deterministic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C000"/>
                </a:solidFill>
              </a:rPr>
              <a:t>Single game 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3B4F493-C4FF-4BFF-95B4-E83B582CC10E}"/>
                  </a:ext>
                </a:extLst>
              </p:cNvPr>
              <p:cNvSpPr txBox="1"/>
              <p:nvPr/>
            </p:nvSpPr>
            <p:spPr>
              <a:xfrm>
                <a:off x="4976875" y="4262423"/>
                <a:ext cx="25125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Is faster than ghosts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Anticipation needed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Rewards: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0B050"/>
                    </a:solidFill>
                  </a:rPr>
                  <a:t>+reward for collecting coins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FF9966"/>
                    </a:solidFill>
                  </a:rPr>
                  <a:t>-reward for not collecting coin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C00000"/>
                    </a:solidFill>
                  </a:rPr>
                  <a:t>--reward for being caught</a:t>
                </a:r>
              </a:p>
              <a:p>
                <a:r>
                  <a:rPr lang="en-US" sz="1200" dirty="0"/>
                  <a:t>Action space: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up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down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left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right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3B4F493-C4FF-4BFF-95B4-E83B582CC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875" y="4262423"/>
                <a:ext cx="2512541" cy="1938992"/>
              </a:xfrm>
              <a:prstGeom prst="rect">
                <a:avLst/>
              </a:prstGeom>
              <a:blipFill>
                <a:blip r:embed="rId7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DDF3E9F-A732-4BEA-86F8-C80040964E85}"/>
                  </a:ext>
                </a:extLst>
              </p:cNvPr>
              <p:cNvSpPr txBox="1"/>
              <p:nvPr/>
            </p:nvSpPr>
            <p:spPr>
              <a:xfrm>
                <a:off x="8246074" y="4262423"/>
                <a:ext cx="319627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Ghosts are slower than Wanderer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Coordination needed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Rewards: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00B050"/>
                    </a:solidFill>
                  </a:rPr>
                  <a:t>++reward for catching Wanderer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FF9966"/>
                    </a:solidFill>
                  </a:rPr>
                  <a:t>-reward for not catching Wanderer</a:t>
                </a:r>
              </a:p>
              <a:p>
                <a:endParaRPr lang="en-US" sz="1200" dirty="0">
                  <a:solidFill>
                    <a:srgbClr val="FF9966"/>
                  </a:solidFill>
                </a:endParaRPr>
              </a:p>
              <a:p>
                <a:r>
                  <a:rPr lang="en-US" sz="1200" dirty="0"/>
                  <a:t>Action space: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200" i="0" smtClean="0">
                                <a:latin typeface="Cambria Math" panose="02040503050406030204" pitchFamily="18" charset="0"/>
                              </a:rPr>
                              <m:t>up</m:t>
                            </m:r>
                            <m:r>
                              <m:rPr>
                                <m:nor/>
                              </m:rPr>
                              <a:rPr lang="en-US" sz="120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200" i="0" smtClean="0">
                                <a:latin typeface="Cambria Math" panose="02040503050406030204" pitchFamily="18" charset="0"/>
                              </a:rPr>
                              <m:t>down</m:t>
                            </m:r>
                            <m:r>
                              <m:rPr>
                                <m:nor/>
                              </m:rPr>
                              <a:rPr lang="en-US" sz="120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200" i="0" smtClean="0">
                                <a:latin typeface="Cambria Math" panose="02040503050406030204" pitchFamily="18" charset="0"/>
                              </a:rPr>
                              <m:t>left</m:t>
                            </m:r>
                            <m:r>
                              <m:rPr>
                                <m:nor/>
                              </m:rPr>
                              <a:rPr lang="en-US" sz="120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sz="1200" i="0" smtClean="0">
                                <a:latin typeface="Cambria Math" panose="02040503050406030204" pitchFamily="18" charset="0"/>
                              </a:rPr>
                              <m:t>right</m:t>
                            </m:r>
                          </m:e>
                        </m:d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DDF3E9F-A732-4BEA-86F8-C8004096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074" y="4262423"/>
                <a:ext cx="3196279" cy="1938992"/>
              </a:xfrm>
              <a:prstGeom prst="rect">
                <a:avLst/>
              </a:prstGeom>
              <a:blipFill>
                <a:blip r:embed="rId8"/>
                <a:stretch>
                  <a:fillRect t="-6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77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18DDD-1091-B74A-B08D-A44AE094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you got us…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53137-9EBF-814E-9F76-78BC50F9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…we’re playing </a:t>
            </a:r>
            <a:r>
              <a:rPr lang="en-US" sz="2800" dirty="0" err="1"/>
              <a:t>PacMan</a:t>
            </a:r>
            <a:r>
              <a:rPr lang="en-US" sz="2800" dirty="0"/>
              <a:t>.</a:t>
            </a:r>
          </a:p>
          <a:p>
            <a:r>
              <a:rPr lang="en-US" sz="2800" dirty="0"/>
              <a:t>… but also the ghosts.</a:t>
            </a:r>
          </a:p>
        </p:txBody>
      </p:sp>
    </p:spTree>
    <p:extLst>
      <p:ext uri="{BB962C8B-B14F-4D97-AF65-F5344CB8AC3E}">
        <p14:creationId xmlns:p14="http://schemas.microsoft.com/office/powerpoint/2010/main" val="370229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B12AF-26FF-F447-BEF4-20A4857B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8DAF71F-39B9-394D-AC9E-930821A465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dirty="0"/>
                  <a:t> The Game Environment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dirty="0" err="1"/>
                  <a:t>PyGame</a:t>
                </a:r>
                <a:endParaRPr lang="en-US" dirty="0"/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/>
                  <a:t> Reinforcement Learning</a:t>
                </a:r>
              </a:p>
              <a:p>
                <a:pPr lvl="1"/>
                <a:r>
                  <a:rPr lang="en-US" dirty="0"/>
                  <a:t>Deep Q-Learning</a:t>
                </a:r>
              </a:p>
              <a:p>
                <a:pPr lvl="2"/>
                <a:r>
                  <a:rPr lang="en-US" dirty="0"/>
                  <a:t>off-policy control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-greedy action selection</a:t>
                </a:r>
              </a:p>
              <a:p>
                <a:pPr lvl="1"/>
                <a:r>
                  <a:rPr lang="en-US" dirty="0"/>
                  <a:t>Q-Function Approximation using a convolutional neural network</a:t>
                </a:r>
              </a:p>
              <a:p>
                <a:pPr lvl="1"/>
                <a:r>
                  <a:rPr lang="en-US" dirty="0" err="1"/>
                  <a:t>Tensorflow</a:t>
                </a:r>
                <a:r>
                  <a:rPr lang="en-US" dirty="0"/>
                  <a:t> &amp; </a:t>
                </a:r>
                <a:r>
                  <a:rPr lang="en-US" dirty="0" err="1"/>
                  <a:t>Numpy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8DAF71F-39B9-394D-AC9E-930821A46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33" t="-220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354F872-7100-A644-B340-CBB2726775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2072" y="2286000"/>
            <a:ext cx="4469694" cy="4022725"/>
          </a:xfrm>
        </p:spPr>
      </p:pic>
    </p:spTree>
    <p:extLst>
      <p:ext uri="{BB962C8B-B14F-4D97-AF65-F5344CB8AC3E}">
        <p14:creationId xmlns:p14="http://schemas.microsoft.com/office/powerpoint/2010/main" val="39733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0FC65-2AB7-43F2-A82A-9B91BE1A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Deep q-network (of the Wanderer)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D2F8479-86E0-47B9-A2E7-1245EAA35523}"/>
              </a:ext>
            </a:extLst>
          </p:cNvPr>
          <p:cNvSpPr/>
          <p:nvPr/>
        </p:nvSpPr>
        <p:spPr>
          <a:xfrm rot="5400000">
            <a:off x="3704968" y="2743860"/>
            <a:ext cx="298622" cy="2945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172B641-360F-4BA6-BAC2-180479DC62A7}"/>
              </a:ext>
            </a:extLst>
          </p:cNvPr>
          <p:cNvSpPr/>
          <p:nvPr/>
        </p:nvSpPr>
        <p:spPr>
          <a:xfrm rot="5400000">
            <a:off x="3704968" y="3123830"/>
            <a:ext cx="298622" cy="2945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568AB61-1F34-4358-AA5C-FBA93A42E20B}"/>
              </a:ext>
            </a:extLst>
          </p:cNvPr>
          <p:cNvSpPr/>
          <p:nvPr/>
        </p:nvSpPr>
        <p:spPr>
          <a:xfrm rot="5400000">
            <a:off x="3704968" y="3503800"/>
            <a:ext cx="298622" cy="2945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7F90340-A2B2-455C-9AAA-0AECA18AD7B0}"/>
              </a:ext>
            </a:extLst>
          </p:cNvPr>
          <p:cNvSpPr/>
          <p:nvPr/>
        </p:nvSpPr>
        <p:spPr>
          <a:xfrm rot="5400000">
            <a:off x="3704968" y="3883770"/>
            <a:ext cx="298622" cy="2945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0BEF723-665A-4FE5-B83F-7A878ED39AE4}"/>
              </a:ext>
            </a:extLst>
          </p:cNvPr>
          <p:cNvSpPr/>
          <p:nvPr/>
        </p:nvSpPr>
        <p:spPr>
          <a:xfrm rot="5400000">
            <a:off x="3704968" y="4263740"/>
            <a:ext cx="298622" cy="2945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EAE823E-6286-4DA1-AF9C-78D8C53859F7}"/>
              </a:ext>
            </a:extLst>
          </p:cNvPr>
          <p:cNvSpPr/>
          <p:nvPr/>
        </p:nvSpPr>
        <p:spPr>
          <a:xfrm rot="5400000">
            <a:off x="3704968" y="4643710"/>
            <a:ext cx="298622" cy="2945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FBEE85E-59D6-4D7C-96C9-FDA1C9DC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24" y="2891110"/>
            <a:ext cx="2034288" cy="1830859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B4D5A9E-88D0-42FB-BD39-1B4D67ECBBDA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2932212" y="2891111"/>
            <a:ext cx="774817" cy="5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8673B71-20A7-4266-AFD7-A26A935DF55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2932212" y="3271081"/>
            <a:ext cx="774817" cy="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D1C667-1C9B-480F-8E2F-060733E00E7F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2932212" y="3651051"/>
            <a:ext cx="774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A84ABD9-4345-483F-B933-31796339F12B}"/>
              </a:ext>
            </a:extLst>
          </p:cNvPr>
          <p:cNvCxnSpPr>
            <a:endCxn id="9" idx="4"/>
          </p:cNvCxnSpPr>
          <p:nvPr/>
        </p:nvCxnSpPr>
        <p:spPr>
          <a:xfrm>
            <a:off x="2932212" y="4031020"/>
            <a:ext cx="774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54C2272-20C6-4C24-9D62-F0E9950B627D}"/>
              </a:ext>
            </a:extLst>
          </p:cNvPr>
          <p:cNvCxnSpPr>
            <a:cxnSpLocks/>
            <a:endCxn id="10" idx="4"/>
          </p:cNvCxnSpPr>
          <p:nvPr/>
        </p:nvCxnSpPr>
        <p:spPr>
          <a:xfrm>
            <a:off x="2932212" y="4389645"/>
            <a:ext cx="774817" cy="2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702202A-FE06-40B9-9E94-C7A2A50098AC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2932212" y="4714288"/>
            <a:ext cx="774817" cy="7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F5BFBA5F-CA9F-46D7-ACDD-FE8B44F66E2E}"/>
              </a:ext>
            </a:extLst>
          </p:cNvPr>
          <p:cNvSpPr/>
          <p:nvPr/>
        </p:nvSpPr>
        <p:spPr>
          <a:xfrm rot="5400000">
            <a:off x="4332533" y="2893172"/>
            <a:ext cx="298622" cy="29450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8715059-E087-423F-926A-316FA7DEF51B}"/>
              </a:ext>
            </a:extLst>
          </p:cNvPr>
          <p:cNvSpPr/>
          <p:nvPr/>
        </p:nvSpPr>
        <p:spPr>
          <a:xfrm rot="5400000">
            <a:off x="4332532" y="3273141"/>
            <a:ext cx="298622" cy="29450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5CC6329-E5A8-445A-886A-4396F608A485}"/>
              </a:ext>
            </a:extLst>
          </p:cNvPr>
          <p:cNvSpPr/>
          <p:nvPr/>
        </p:nvSpPr>
        <p:spPr>
          <a:xfrm rot="5400000">
            <a:off x="4332532" y="3653112"/>
            <a:ext cx="298622" cy="29450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E0B680F-EB55-4496-811A-0EFBDB7D4844}"/>
              </a:ext>
            </a:extLst>
          </p:cNvPr>
          <p:cNvSpPr/>
          <p:nvPr/>
        </p:nvSpPr>
        <p:spPr>
          <a:xfrm rot="5400000">
            <a:off x="4332531" y="4033082"/>
            <a:ext cx="298622" cy="29450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2A5EF22-ECA4-42D1-9B2A-1E90C745E1AB}"/>
              </a:ext>
            </a:extLst>
          </p:cNvPr>
          <p:cNvSpPr/>
          <p:nvPr/>
        </p:nvSpPr>
        <p:spPr>
          <a:xfrm rot="5400000">
            <a:off x="4332531" y="4417727"/>
            <a:ext cx="298622" cy="29450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D5B1575-1CA9-490F-9F82-8FFA577C1278}"/>
              </a:ext>
            </a:extLst>
          </p:cNvPr>
          <p:cNvCxnSpPr>
            <a:stCxn id="6" idx="0"/>
            <a:endCxn id="35" idx="4"/>
          </p:cNvCxnSpPr>
          <p:nvPr/>
        </p:nvCxnSpPr>
        <p:spPr>
          <a:xfrm>
            <a:off x="4001530" y="2891111"/>
            <a:ext cx="333064" cy="14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31B703F-1B9E-4E64-ACE1-D0B82BD4C2E4}"/>
              </a:ext>
            </a:extLst>
          </p:cNvPr>
          <p:cNvCxnSpPr>
            <a:stCxn id="6" idx="0"/>
            <a:endCxn id="42" idx="4"/>
          </p:cNvCxnSpPr>
          <p:nvPr/>
        </p:nvCxnSpPr>
        <p:spPr>
          <a:xfrm>
            <a:off x="4001530" y="2891111"/>
            <a:ext cx="333063" cy="52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2AEEB65-01DD-440F-A378-9F3D2E9E753C}"/>
              </a:ext>
            </a:extLst>
          </p:cNvPr>
          <p:cNvCxnSpPr>
            <a:stCxn id="6" idx="0"/>
            <a:endCxn id="43" idx="4"/>
          </p:cNvCxnSpPr>
          <p:nvPr/>
        </p:nvCxnSpPr>
        <p:spPr>
          <a:xfrm>
            <a:off x="4001530" y="2891111"/>
            <a:ext cx="333063" cy="90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B04DD778-C5C0-49C8-8283-EBAEBF8804E7}"/>
              </a:ext>
            </a:extLst>
          </p:cNvPr>
          <p:cNvCxnSpPr>
            <a:stCxn id="7" idx="0"/>
            <a:endCxn id="35" idx="4"/>
          </p:cNvCxnSpPr>
          <p:nvPr/>
        </p:nvCxnSpPr>
        <p:spPr>
          <a:xfrm flipV="1">
            <a:off x="4001530" y="3040423"/>
            <a:ext cx="333064" cy="23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D32817-0C26-4AD7-ABEF-175F03FBFC05}"/>
              </a:ext>
            </a:extLst>
          </p:cNvPr>
          <p:cNvCxnSpPr>
            <a:stCxn id="7" idx="0"/>
            <a:endCxn id="42" idx="4"/>
          </p:cNvCxnSpPr>
          <p:nvPr/>
        </p:nvCxnSpPr>
        <p:spPr>
          <a:xfrm>
            <a:off x="4001530" y="3271081"/>
            <a:ext cx="333063" cy="14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127935C-912B-471C-92FD-8BD769D4DBE5}"/>
              </a:ext>
            </a:extLst>
          </p:cNvPr>
          <p:cNvCxnSpPr>
            <a:stCxn id="7" idx="0"/>
            <a:endCxn id="43" idx="4"/>
          </p:cNvCxnSpPr>
          <p:nvPr/>
        </p:nvCxnSpPr>
        <p:spPr>
          <a:xfrm>
            <a:off x="4001530" y="3271081"/>
            <a:ext cx="333063" cy="52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1625CACF-CF96-4843-AABF-519F4F90D5B4}"/>
              </a:ext>
            </a:extLst>
          </p:cNvPr>
          <p:cNvSpPr/>
          <p:nvPr/>
        </p:nvSpPr>
        <p:spPr>
          <a:xfrm rot="5400000">
            <a:off x="4911350" y="3099846"/>
            <a:ext cx="298622" cy="29450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AD075875-A37C-42A1-BCB9-C8AE9A5E37A1}"/>
              </a:ext>
            </a:extLst>
          </p:cNvPr>
          <p:cNvSpPr/>
          <p:nvPr/>
        </p:nvSpPr>
        <p:spPr>
          <a:xfrm rot="5400000">
            <a:off x="4911351" y="3503801"/>
            <a:ext cx="298622" cy="29450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ADD318CF-409C-4C30-BD68-2393A1E737E9}"/>
              </a:ext>
            </a:extLst>
          </p:cNvPr>
          <p:cNvSpPr/>
          <p:nvPr/>
        </p:nvSpPr>
        <p:spPr>
          <a:xfrm rot="5400000">
            <a:off x="4921535" y="3903626"/>
            <a:ext cx="298622" cy="29450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78170D3-2F5B-4EE2-BFE5-A321992FF85A}"/>
              </a:ext>
            </a:extLst>
          </p:cNvPr>
          <p:cNvSpPr/>
          <p:nvPr/>
        </p:nvSpPr>
        <p:spPr>
          <a:xfrm rot="5400000">
            <a:off x="4921536" y="4303451"/>
            <a:ext cx="298622" cy="29450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5C33F926-B26E-4F05-98B8-8B5A9E94C62D}"/>
              </a:ext>
            </a:extLst>
          </p:cNvPr>
          <p:cNvCxnSpPr>
            <a:cxnSpLocks/>
            <a:stCxn id="35" idx="0"/>
            <a:endCxn id="60" idx="4"/>
          </p:cNvCxnSpPr>
          <p:nvPr/>
        </p:nvCxnSpPr>
        <p:spPr>
          <a:xfrm>
            <a:off x="4629095" y="3040423"/>
            <a:ext cx="284316" cy="20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FC9F6FA-9D02-484D-B566-C4BA9F7FFF70}"/>
              </a:ext>
            </a:extLst>
          </p:cNvPr>
          <p:cNvCxnSpPr>
            <a:cxnSpLocks/>
            <a:stCxn id="35" idx="0"/>
            <a:endCxn id="61" idx="4"/>
          </p:cNvCxnSpPr>
          <p:nvPr/>
        </p:nvCxnSpPr>
        <p:spPr>
          <a:xfrm>
            <a:off x="4629095" y="3040423"/>
            <a:ext cx="284317" cy="61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06F0FB60-A7E8-4A92-A6A3-98427A9AB9AE}"/>
              </a:ext>
            </a:extLst>
          </p:cNvPr>
          <p:cNvCxnSpPr>
            <a:cxnSpLocks/>
            <a:stCxn id="42" idx="0"/>
            <a:endCxn id="60" idx="4"/>
          </p:cNvCxnSpPr>
          <p:nvPr/>
        </p:nvCxnSpPr>
        <p:spPr>
          <a:xfrm flipV="1">
            <a:off x="4629094" y="3247097"/>
            <a:ext cx="284317" cy="1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8742A1-3622-451A-A3A2-DB263F00F01F}"/>
              </a:ext>
            </a:extLst>
          </p:cNvPr>
          <p:cNvCxnSpPr>
            <a:cxnSpLocks/>
            <a:stCxn id="42" idx="0"/>
            <a:endCxn id="61" idx="4"/>
          </p:cNvCxnSpPr>
          <p:nvPr/>
        </p:nvCxnSpPr>
        <p:spPr>
          <a:xfrm>
            <a:off x="4629094" y="3420392"/>
            <a:ext cx="284318" cy="23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F386D974-0E97-4D9E-8ABC-63BB737537F6}"/>
              </a:ext>
            </a:extLst>
          </p:cNvPr>
          <p:cNvCxnSpPr>
            <a:cxnSpLocks/>
            <a:stCxn id="43" idx="0"/>
            <a:endCxn id="61" idx="4"/>
          </p:cNvCxnSpPr>
          <p:nvPr/>
        </p:nvCxnSpPr>
        <p:spPr>
          <a:xfrm flipV="1">
            <a:off x="4629094" y="3651052"/>
            <a:ext cx="284318" cy="14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02DF47A-2680-41D5-A61E-303E6CF2EB4E}"/>
              </a:ext>
            </a:extLst>
          </p:cNvPr>
          <p:cNvCxnSpPr>
            <a:cxnSpLocks/>
            <a:stCxn id="43" idx="0"/>
            <a:endCxn id="62" idx="4"/>
          </p:cNvCxnSpPr>
          <p:nvPr/>
        </p:nvCxnSpPr>
        <p:spPr>
          <a:xfrm>
            <a:off x="4629094" y="3800363"/>
            <a:ext cx="294502" cy="25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8701DC17-50FF-4661-B9BA-D787A7B9AFA8}"/>
              </a:ext>
            </a:extLst>
          </p:cNvPr>
          <p:cNvSpPr/>
          <p:nvPr/>
        </p:nvSpPr>
        <p:spPr>
          <a:xfrm rot="5400000">
            <a:off x="5495204" y="3472908"/>
            <a:ext cx="298622" cy="2945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5B4898A-BA84-441C-AD3C-13ACCDB707FA}"/>
              </a:ext>
            </a:extLst>
          </p:cNvPr>
          <p:cNvSpPr/>
          <p:nvPr/>
        </p:nvSpPr>
        <p:spPr>
          <a:xfrm rot="5400000">
            <a:off x="5510538" y="4004829"/>
            <a:ext cx="298622" cy="2945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33FD580D-0FCE-42A5-9674-00631A8C4483}"/>
              </a:ext>
            </a:extLst>
          </p:cNvPr>
          <p:cNvSpPr txBox="1"/>
          <p:nvPr/>
        </p:nvSpPr>
        <p:spPr>
          <a:xfrm>
            <a:off x="897924" y="5343581"/>
            <a:ext cx="4819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[vector of pixels] (state)		        </a:t>
            </a:r>
            <a:r>
              <a:rPr lang="en-US" dirty="0">
                <a:sym typeface="Wingdings" panose="05000000000000000000" pitchFamily="2" charset="2"/>
              </a:rPr>
              <a:t> 	 				</a:t>
            </a:r>
            <a:endParaRPr lang="en-US" dirty="0"/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A2A822-0BE4-4346-8666-5D9AF2D6120F}"/>
              </a:ext>
            </a:extLst>
          </p:cNvPr>
          <p:cNvCxnSpPr>
            <a:stCxn id="60" idx="0"/>
            <a:endCxn id="83" idx="4"/>
          </p:cNvCxnSpPr>
          <p:nvPr/>
        </p:nvCxnSpPr>
        <p:spPr>
          <a:xfrm>
            <a:off x="5207912" y="3247097"/>
            <a:ext cx="289353" cy="37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1D8C0AA-98ED-482D-99C9-34F7C1A6A3FE}"/>
              </a:ext>
            </a:extLst>
          </p:cNvPr>
          <p:cNvCxnSpPr>
            <a:stCxn id="60" idx="0"/>
            <a:endCxn id="84" idx="4"/>
          </p:cNvCxnSpPr>
          <p:nvPr/>
        </p:nvCxnSpPr>
        <p:spPr>
          <a:xfrm>
            <a:off x="5207912" y="3247097"/>
            <a:ext cx="304687" cy="90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3FE06F7-6F94-4E04-BB12-1CD5EF2DE3B9}"/>
              </a:ext>
            </a:extLst>
          </p:cNvPr>
          <p:cNvCxnSpPr>
            <a:stCxn id="61" idx="0"/>
            <a:endCxn id="83" idx="4"/>
          </p:cNvCxnSpPr>
          <p:nvPr/>
        </p:nvCxnSpPr>
        <p:spPr>
          <a:xfrm flipV="1">
            <a:off x="5207913" y="3620159"/>
            <a:ext cx="289352" cy="3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9D53E96A-E6EF-444C-9062-B99B0F6808FB}"/>
              </a:ext>
            </a:extLst>
          </p:cNvPr>
          <p:cNvCxnSpPr>
            <a:stCxn id="61" idx="0"/>
            <a:endCxn id="84" idx="4"/>
          </p:cNvCxnSpPr>
          <p:nvPr/>
        </p:nvCxnSpPr>
        <p:spPr>
          <a:xfrm>
            <a:off x="5207913" y="3651052"/>
            <a:ext cx="304686" cy="50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5C78E0C-04F2-4ACE-B6BA-D4E52364A3D0}"/>
              </a:ext>
            </a:extLst>
          </p:cNvPr>
          <p:cNvCxnSpPr>
            <a:stCxn id="62" idx="0"/>
            <a:endCxn id="83" idx="4"/>
          </p:cNvCxnSpPr>
          <p:nvPr/>
        </p:nvCxnSpPr>
        <p:spPr>
          <a:xfrm flipV="1">
            <a:off x="5218097" y="3620159"/>
            <a:ext cx="279168" cy="43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0CDD84A-66FD-41AD-ABBE-69453B5A08F8}"/>
              </a:ext>
            </a:extLst>
          </p:cNvPr>
          <p:cNvCxnSpPr>
            <a:stCxn id="62" idx="0"/>
            <a:endCxn id="84" idx="4"/>
          </p:cNvCxnSpPr>
          <p:nvPr/>
        </p:nvCxnSpPr>
        <p:spPr>
          <a:xfrm>
            <a:off x="5218097" y="4050877"/>
            <a:ext cx="294502" cy="10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9EA291BE-C0BD-45DB-B297-51FED8706201}"/>
              </a:ext>
            </a:extLst>
          </p:cNvPr>
          <p:cNvCxnSpPr>
            <a:stCxn id="63" idx="0"/>
            <a:endCxn id="83" idx="4"/>
          </p:cNvCxnSpPr>
          <p:nvPr/>
        </p:nvCxnSpPr>
        <p:spPr>
          <a:xfrm flipV="1">
            <a:off x="5218098" y="3620159"/>
            <a:ext cx="279167" cy="830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245611CB-820F-4223-B1CB-CA9E56026C47}"/>
              </a:ext>
            </a:extLst>
          </p:cNvPr>
          <p:cNvCxnSpPr>
            <a:stCxn id="63" idx="0"/>
            <a:endCxn id="84" idx="4"/>
          </p:cNvCxnSpPr>
          <p:nvPr/>
        </p:nvCxnSpPr>
        <p:spPr>
          <a:xfrm flipV="1">
            <a:off x="5218098" y="4152080"/>
            <a:ext cx="294501" cy="29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618FDD66-3341-42EA-81E4-45121CCE1996}"/>
              </a:ext>
            </a:extLst>
          </p:cNvPr>
          <p:cNvSpPr txBox="1"/>
          <p:nvPr/>
        </p:nvSpPr>
        <p:spPr>
          <a:xfrm>
            <a:off x="6227805" y="3651052"/>
            <a:ext cx="280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 e.g. </a:t>
            </a:r>
            <a:r>
              <a:rPr lang="en-US" dirty="0"/>
              <a:t>[1.2, 200, 4.3, 0.1]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7E7EC89-3F52-41B5-9FF3-AB079B53F4EE}"/>
                  </a:ext>
                </a:extLst>
              </p:cNvPr>
              <p:cNvSpPr txBox="1"/>
              <p:nvPr/>
            </p:nvSpPr>
            <p:spPr>
              <a:xfrm>
                <a:off x="897924" y="2240692"/>
                <a:ext cx="13674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E7E7EC89-3F52-41B5-9FF3-AB079B53F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4" y="2240692"/>
                <a:ext cx="13674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F78B806-B765-4D43-B366-3EB1C297CCD7}"/>
                  </a:ext>
                </a:extLst>
              </p:cNvPr>
              <p:cNvSpPr txBox="1"/>
              <p:nvPr/>
            </p:nvSpPr>
            <p:spPr>
              <a:xfrm>
                <a:off x="6606745" y="2240692"/>
                <a:ext cx="484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]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F78B806-B765-4D43-B366-3EB1C297C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45" y="2240692"/>
                <a:ext cx="4843850" cy="369332"/>
              </a:xfrm>
              <a:prstGeom prst="rect">
                <a:avLst/>
              </a:prstGeom>
              <a:blipFill>
                <a:blip r:embed="rId4"/>
                <a:stretch>
                  <a:fillRect l="-113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7CAE85AE-1198-48D9-8648-264F0E9BDE3A}"/>
              </a:ext>
            </a:extLst>
          </p:cNvPr>
          <p:cNvSpPr txBox="1"/>
          <p:nvPr/>
        </p:nvSpPr>
        <p:spPr>
          <a:xfrm>
            <a:off x="6606745" y="5342524"/>
            <a:ext cx="424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reward per action [UP, DOWN, LEFT, RIGHT]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8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49D6C-DF82-E64A-AF52-8D8952F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Here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242DDCB-C89E-0E4A-B693-3FDA816AD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967" y="2084832"/>
            <a:ext cx="7476394" cy="4189483"/>
          </a:xfrm>
        </p:spPr>
      </p:pic>
    </p:spTree>
    <p:extLst>
      <p:ext uri="{BB962C8B-B14F-4D97-AF65-F5344CB8AC3E}">
        <p14:creationId xmlns:p14="http://schemas.microsoft.com/office/powerpoint/2010/main" val="356135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18355-C28A-3445-99C0-330DC70D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0D591-15A4-B84B-9235-7458F2361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Implemented Features</a:t>
            </a:r>
          </a:p>
          <a:p>
            <a:pPr>
              <a:buFontTx/>
              <a:buChar char="-"/>
            </a:pPr>
            <a:r>
              <a:rPr lang="en-US" dirty="0"/>
              <a:t> Environment</a:t>
            </a:r>
          </a:p>
          <a:p>
            <a:pPr lvl="1">
              <a:buFontTx/>
              <a:buChar char="-"/>
            </a:pPr>
            <a:r>
              <a:rPr lang="en-US" dirty="0"/>
              <a:t>Multiple Levels with various difficulties</a:t>
            </a:r>
          </a:p>
          <a:p>
            <a:pPr>
              <a:buFontTx/>
              <a:buChar char="-"/>
            </a:pPr>
            <a:r>
              <a:rPr lang="en-US" dirty="0"/>
              <a:t> Deep Q Learning for Wanderer</a:t>
            </a:r>
          </a:p>
          <a:p>
            <a:pPr lvl="1">
              <a:buFontTx/>
              <a:buChar char="-"/>
            </a:pPr>
            <a:r>
              <a:rPr lang="en-US" dirty="0"/>
              <a:t>Learns perfect policy (minimal num steps) for </a:t>
            </a:r>
            <a:br>
              <a:rPr lang="en-US" dirty="0"/>
            </a:br>
            <a:r>
              <a:rPr lang="en-US" dirty="0"/>
              <a:t>levels with static ghost(s)</a:t>
            </a:r>
          </a:p>
          <a:p>
            <a:pPr lvl="1">
              <a:buFontTx/>
              <a:buChar char="-"/>
            </a:pPr>
            <a:r>
              <a:rPr lang="en-US" dirty="0"/>
              <a:t>Performance with randomly moving ghosts could be better</a:t>
            </a:r>
          </a:p>
          <a:p>
            <a:pPr lvl="1">
              <a:buFontTx/>
              <a:buChar char="-"/>
            </a:pPr>
            <a:r>
              <a:rPr lang="en-US" dirty="0"/>
              <a:t>Replay Buffer</a:t>
            </a:r>
          </a:p>
          <a:p>
            <a:pPr>
              <a:buFontTx/>
              <a:buChar char="-"/>
            </a:pPr>
            <a:r>
              <a:rPr lang="en-US" dirty="0"/>
              <a:t> Train/Test Procedure, Video Out, </a:t>
            </a:r>
            <a:br>
              <a:rPr lang="en-US" dirty="0"/>
            </a:br>
            <a:r>
              <a:rPr lang="en-US" dirty="0"/>
              <a:t> Plotting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104C9-C5CE-3B41-8205-458DFCD951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Missing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GhostMaster</a:t>
            </a:r>
            <a:r>
              <a:rPr lang="en-US" dirty="0"/>
              <a:t> agent(s)</a:t>
            </a:r>
          </a:p>
          <a:p>
            <a:pPr marL="0" indent="0">
              <a:buNone/>
            </a:pPr>
            <a:r>
              <a:rPr lang="en-US" dirty="0"/>
              <a:t>- Play against trained Wanderer</a:t>
            </a:r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905A8-6AA4-3446-B5D8-D01704C6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Wanderer Agent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D189B32-0AA2-674B-A0F6-3FF3F3BC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State becomes (</a:t>
            </a:r>
            <a:r>
              <a:rPr lang="en-US" dirty="0" err="1"/>
              <a:t>previousFrame</a:t>
            </a:r>
            <a:r>
              <a:rPr lang="en-US" dirty="0"/>
              <a:t>, </a:t>
            </a:r>
            <a:r>
              <a:rPr lang="en-US" dirty="0" err="1"/>
              <a:t>currentFrame</a:t>
            </a:r>
            <a:r>
              <a:rPr lang="en-US" dirty="0"/>
              <a:t>) to allow movement direction</a:t>
            </a:r>
          </a:p>
          <a:p>
            <a:r>
              <a:rPr lang="en-US" dirty="0"/>
              <a:t>  detection of ghosts</a:t>
            </a:r>
          </a:p>
          <a:p>
            <a:r>
              <a:rPr lang="en-US" dirty="0"/>
              <a:t>- Larger network?</a:t>
            </a:r>
          </a:p>
        </p:txBody>
      </p:sp>
    </p:spTree>
    <p:extLst>
      <p:ext uri="{BB962C8B-B14F-4D97-AF65-F5344CB8AC3E}">
        <p14:creationId xmlns:p14="http://schemas.microsoft.com/office/powerpoint/2010/main" val="388657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C26E-F653-4F6A-A010-0617B5E0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outlook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D2571-6F16-4530-87CC-30FEBAE8FD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TODOS:</a:t>
            </a:r>
          </a:p>
          <a:p>
            <a:pPr lvl="1"/>
            <a:r>
              <a:rPr lang="en-US" dirty="0"/>
              <a:t>Find solution for large action space of </a:t>
            </a:r>
            <a:r>
              <a:rPr lang="en-US" dirty="0" err="1"/>
              <a:t>GhostMaster</a:t>
            </a:r>
            <a:r>
              <a:rPr lang="en-US" dirty="0"/>
              <a:t> controlling several Ghosts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GhostMaster</a:t>
            </a:r>
            <a:endParaRPr lang="en-US" dirty="0"/>
          </a:p>
          <a:p>
            <a:pPr lvl="1"/>
            <a:r>
              <a:rPr lang="en-US" dirty="0"/>
              <a:t>Train both agents in an adversarial fashion</a:t>
            </a:r>
          </a:p>
          <a:p>
            <a:pPr lvl="1"/>
            <a:r>
              <a:rPr lang="en-US" dirty="0"/>
              <a:t>How does the behavior of the Wanderer change in such a setup?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2F6F69-092F-EF4C-A792-38BA232672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WISHLIST:</a:t>
            </a:r>
          </a:p>
          <a:p>
            <a:r>
              <a:rPr lang="en-US" dirty="0"/>
              <a:t>Ghosts</a:t>
            </a:r>
          </a:p>
          <a:p>
            <a:pPr lvl="1"/>
            <a:r>
              <a:rPr lang="en-US" dirty="0"/>
              <a:t>Tactical behavior like surrounding, covering choke points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Maybe only limited vision (proximity) 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GhostMaster</a:t>
            </a:r>
            <a:r>
              <a:rPr lang="en-US" dirty="0">
                <a:sym typeface="Wingdings" panose="05000000000000000000" pitchFamily="2" charset="2"/>
              </a:rPr>
              <a:t> must coordinate</a:t>
            </a:r>
          </a:p>
          <a:p>
            <a:r>
              <a:rPr lang="en-US" dirty="0"/>
              <a:t>Wanderer </a:t>
            </a:r>
          </a:p>
          <a:p>
            <a:pPr lvl="1"/>
            <a:r>
              <a:rPr lang="en-US" dirty="0"/>
              <a:t>Should avoid dangerous spots in the maze</a:t>
            </a:r>
          </a:p>
          <a:p>
            <a:pPr lvl="1"/>
            <a:r>
              <a:rPr lang="en-US" dirty="0"/>
              <a:t>Should anticipate capabilities of the </a:t>
            </a:r>
            <a:r>
              <a:rPr lang="en-US" dirty="0" err="1"/>
              <a:t>GhostMaster</a:t>
            </a:r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dirty="0"/>
              <a:t>Power-ups for the Wanderer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62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Macintosh PowerPoint</Application>
  <PresentationFormat>Breitbild</PresentationFormat>
  <Paragraphs>86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Tw Cen MT</vt:lpstr>
      <vt:lpstr>Tw Cen MT Condensed</vt:lpstr>
      <vt:lpstr>Wingdings</vt:lpstr>
      <vt:lpstr>Wingdings 3</vt:lpstr>
      <vt:lpstr>Integral</vt:lpstr>
      <vt:lpstr>Reinforcement man vs. ghostmaster</vt:lpstr>
      <vt:lpstr>The scenario</vt:lpstr>
      <vt:lpstr>Ok you got us…</vt:lpstr>
      <vt:lpstr>The Implementation</vt:lpstr>
      <vt:lpstr>Deep q-network (of the Wanderer)</vt:lpstr>
      <vt:lpstr>Video Here</vt:lpstr>
      <vt:lpstr>Current Status</vt:lpstr>
      <vt:lpstr>Improving Wanderer Agent</vt:lpstr>
      <vt:lpstr>outlook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man vs. ghostmaster</dc:title>
  <dc:creator>Julius Taylor</dc:creator>
  <cp:lastModifiedBy>R3F0DdF1EC@goetheuniversitaet.onmicrosoft.com</cp:lastModifiedBy>
  <cp:revision>36</cp:revision>
  <dcterms:created xsi:type="dcterms:W3CDTF">2019-06-17T19:55:35Z</dcterms:created>
  <dcterms:modified xsi:type="dcterms:W3CDTF">2019-06-19T08:43:48Z</dcterms:modified>
</cp:coreProperties>
</file>