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59" r:id="rId5"/>
    <p:sldId id="257" r:id="rId6"/>
    <p:sldId id="264" r:id="rId7"/>
    <p:sldId id="261"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1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99" autoAdjust="0"/>
  </p:normalViewPr>
  <p:slideViewPr>
    <p:cSldViewPr snapToGrid="0">
      <p:cViewPr varScale="1">
        <p:scale>
          <a:sx n="56" d="100"/>
          <a:sy n="56" d="100"/>
        </p:scale>
        <p:origin x="10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50D1B-63C5-449B-ADAC-FC90319413D4}" type="datetimeFigureOut">
              <a:rPr lang="en-ZW" smtClean="0"/>
              <a:t>24/1/2024</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6F340-6DC1-4576-91D2-1EA8B77D43F1}" type="slidenum">
              <a:rPr lang="en-ZW" smtClean="0"/>
              <a:t>‹#›</a:t>
            </a:fld>
            <a:endParaRPr lang="en-ZW"/>
          </a:p>
        </p:txBody>
      </p:sp>
    </p:spTree>
    <p:extLst>
      <p:ext uri="{BB962C8B-B14F-4D97-AF65-F5344CB8AC3E}">
        <p14:creationId xmlns:p14="http://schemas.microsoft.com/office/powerpoint/2010/main" val="393788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In the  dictionary or “chain”, the key represents state T, and the values represent the transitions or states T1,T2 ….etc</a:t>
            </a:r>
          </a:p>
          <a:p>
            <a:pPr marL="228600" indent="-228600">
              <a:buAutoNum type="arabicParenR"/>
            </a:pPr>
            <a:r>
              <a:rPr lang="en-ZW" dirty="0"/>
              <a:t>The transitions are states that have a probability of succeeding state T.</a:t>
            </a:r>
          </a:p>
          <a:p>
            <a:pPr marL="228600" indent="-228600">
              <a:buAutoNum type="arabicParenR"/>
            </a:pPr>
            <a:r>
              <a:rPr lang="en-ZW" dirty="0"/>
              <a:t>State transitions are dependent on the Markov model order. If the model has an order of 3, then state T is determined by the 3 preceding states.</a:t>
            </a:r>
          </a:p>
          <a:p>
            <a:pPr marL="228600" indent="-228600">
              <a:buAutoNum type="arabicParenR"/>
            </a:pPr>
            <a:r>
              <a:rPr lang="en-ZW" dirty="0"/>
              <a:t>Likewise, if the model order is 1, then state T is determined by the immediate preceding state.</a:t>
            </a:r>
          </a:p>
          <a:p>
            <a:pPr marL="228600" indent="-228600">
              <a:buAutoNum type="arabicParenR"/>
            </a:pPr>
            <a:r>
              <a:rPr lang="en-ZW" dirty="0"/>
              <a:t>As you can see in the illustrations, the preceding state or states may determine a probability of more than 1 possible succeeding state.</a:t>
            </a:r>
          </a:p>
          <a:p>
            <a:pPr marL="228600" indent="-228600">
              <a:buAutoNum type="arabicParenR"/>
            </a:pPr>
            <a:r>
              <a:rPr lang="en-ZW" dirty="0"/>
              <a:t>Because of that, in the GTM, succeeding states are computed using the random function. Which randomly returns a single state from a list of possible transitions for state T. </a:t>
            </a:r>
          </a:p>
        </p:txBody>
      </p:sp>
      <p:sp>
        <p:nvSpPr>
          <p:cNvPr id="4" name="Slide Number Placeholder 3"/>
          <p:cNvSpPr>
            <a:spLocks noGrp="1"/>
          </p:cNvSpPr>
          <p:nvPr>
            <p:ph type="sldNum" sz="quarter" idx="5"/>
          </p:nvPr>
        </p:nvSpPr>
        <p:spPr/>
        <p:txBody>
          <a:bodyPr/>
          <a:lstStyle/>
          <a:p>
            <a:fld id="{D576F340-6DC1-4576-91D2-1EA8B77D43F1}" type="slidenum">
              <a:rPr lang="en-ZW" smtClean="0"/>
              <a:t>2</a:t>
            </a:fld>
            <a:endParaRPr lang="en-ZW"/>
          </a:p>
        </p:txBody>
      </p:sp>
    </p:spTree>
    <p:extLst>
      <p:ext uri="{BB962C8B-B14F-4D97-AF65-F5344CB8AC3E}">
        <p14:creationId xmlns:p14="http://schemas.microsoft.com/office/powerpoint/2010/main" val="334008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In a single order model, all possible transitions have an equal probability of succeeding state T.</a:t>
            </a:r>
          </a:p>
          <a:p>
            <a:pPr marL="228600" indent="-228600">
              <a:buAutoNum type="arabicParenR"/>
            </a:pPr>
            <a:r>
              <a:rPr lang="en-ZW" dirty="0"/>
              <a:t>When generating natural language, this results in verbosity as the sentence increases in length.</a:t>
            </a:r>
          </a:p>
          <a:p>
            <a:pPr marL="228600" indent="-228600">
              <a:buAutoNum type="arabicParenR"/>
            </a:pPr>
            <a:r>
              <a:rPr lang="en-ZW" dirty="0"/>
              <a:t>To address this issue, the Markov chain in GTM uses an order of 3. This means 3 words are used to predict the next word. This disrupts the probability distribution, and removes some words from being probable transitions</a:t>
            </a:r>
          </a:p>
          <a:p>
            <a:pPr marL="228600" indent="-228600">
              <a:buAutoNum type="arabicParenR"/>
            </a:pPr>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3</a:t>
            </a:fld>
            <a:endParaRPr lang="en-ZW"/>
          </a:p>
        </p:txBody>
      </p:sp>
    </p:spTree>
    <p:extLst>
      <p:ext uri="{BB962C8B-B14F-4D97-AF65-F5344CB8AC3E}">
        <p14:creationId xmlns:p14="http://schemas.microsoft.com/office/powerpoint/2010/main" val="193175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As you can see the chain of order 3 performs better than three previous one (order 1).</a:t>
            </a:r>
          </a:p>
          <a:p>
            <a:pPr marL="228600" indent="-228600">
              <a:buAutoNum type="arabicParenR"/>
            </a:pPr>
            <a:r>
              <a:rPr lang="en-ZW" dirty="0"/>
              <a:t>The main drawback is that chains of higher order become redundant pretty quickly when working with a short sequence of text, while chains of order 1</a:t>
            </a:r>
          </a:p>
          <a:p>
            <a:pPr marL="0" indent="0">
              <a:buNone/>
            </a:pPr>
            <a:r>
              <a:rPr lang="en-ZW" dirty="0"/>
              <a:t>      can produce many variations of text even when working with a short sequence as illustrated in the previous slide.</a:t>
            </a:r>
          </a:p>
          <a:p>
            <a:pPr marL="0" indent="0">
              <a:buNone/>
            </a:pPr>
            <a:r>
              <a:rPr lang="en-ZW" dirty="0"/>
              <a:t>3) In GTM, this drawback is addressed by training the model on a very large sequence of text, which can result in tens of thousands of possible transitions per</a:t>
            </a:r>
          </a:p>
          <a:p>
            <a:pPr marL="0" indent="0">
              <a:buNone/>
            </a:pPr>
            <a:r>
              <a:rPr lang="en-ZW" dirty="0"/>
              <a:t>    state.</a:t>
            </a:r>
          </a:p>
          <a:p>
            <a:pPr marL="0" indent="0">
              <a:buNone/>
            </a:pPr>
            <a:r>
              <a:rPr lang="en-ZW" dirty="0"/>
              <a:t>4) However, even though the sequences generated this way are less verbose (provided a clean training set is used), they are still memory less and usually</a:t>
            </a:r>
          </a:p>
          <a:p>
            <a:pPr marL="0" indent="0">
              <a:buNone/>
            </a:pPr>
            <a:r>
              <a:rPr lang="en-ZW" dirty="0"/>
              <a:t>   don’t conform within a reasonable context. They may start a topic, or raise an issue, then immediately drop it a few tokens later without an proper conclusion.</a:t>
            </a:r>
          </a:p>
        </p:txBody>
      </p:sp>
      <p:sp>
        <p:nvSpPr>
          <p:cNvPr id="4" name="Slide Number Placeholder 3"/>
          <p:cNvSpPr>
            <a:spLocks noGrp="1"/>
          </p:cNvSpPr>
          <p:nvPr>
            <p:ph type="sldNum" sz="quarter" idx="5"/>
          </p:nvPr>
        </p:nvSpPr>
        <p:spPr/>
        <p:txBody>
          <a:bodyPr/>
          <a:lstStyle/>
          <a:p>
            <a:fld id="{D576F340-6DC1-4576-91D2-1EA8B77D43F1}" type="slidenum">
              <a:rPr lang="en-ZW" smtClean="0"/>
              <a:t>4</a:t>
            </a:fld>
            <a:endParaRPr lang="en-ZW"/>
          </a:p>
        </p:txBody>
      </p:sp>
    </p:spTree>
    <p:extLst>
      <p:ext uri="{BB962C8B-B14F-4D97-AF65-F5344CB8AC3E}">
        <p14:creationId xmlns:p14="http://schemas.microsoft.com/office/powerpoint/2010/main" val="171018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W" dirty="0"/>
              <a:t>1) The initial state can either be generated at random by the model or, defined by the user.</a:t>
            </a:r>
          </a:p>
        </p:txBody>
      </p:sp>
      <p:sp>
        <p:nvSpPr>
          <p:cNvPr id="4" name="Slide Number Placeholder 3"/>
          <p:cNvSpPr>
            <a:spLocks noGrp="1"/>
          </p:cNvSpPr>
          <p:nvPr>
            <p:ph type="sldNum" sz="quarter" idx="5"/>
          </p:nvPr>
        </p:nvSpPr>
        <p:spPr/>
        <p:txBody>
          <a:bodyPr/>
          <a:lstStyle/>
          <a:p>
            <a:fld id="{D576F340-6DC1-4576-91D2-1EA8B77D43F1}" type="slidenum">
              <a:rPr lang="en-ZW" smtClean="0"/>
              <a:t>5</a:t>
            </a:fld>
            <a:endParaRPr lang="en-ZW"/>
          </a:p>
        </p:txBody>
      </p:sp>
    </p:spTree>
    <p:extLst>
      <p:ext uri="{BB962C8B-B14F-4D97-AF65-F5344CB8AC3E}">
        <p14:creationId xmlns:p14="http://schemas.microsoft.com/office/powerpoint/2010/main" val="163525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I created a Class for helping the model make sense of the dataset, and decided to call it Chain Mutation because it affects how the output chain will look</a:t>
            </a:r>
          </a:p>
          <a:p>
            <a:pPr marL="0" indent="0">
              <a:buNone/>
            </a:pPr>
            <a:r>
              <a:rPr lang="en-ZW" dirty="0"/>
              <a:t>      like.</a:t>
            </a:r>
          </a:p>
          <a:p>
            <a:pPr marL="228600" indent="-228600">
              <a:buAutoNum type="arabicParenR" startAt="2"/>
            </a:pPr>
            <a:r>
              <a:rPr lang="en-ZW" dirty="0"/>
              <a:t>This Class contains two functions, Constructive Mutation &amp; Linear Mutation.</a:t>
            </a:r>
          </a:p>
          <a:p>
            <a:pPr marL="228600" indent="-228600">
              <a:buAutoNum type="arabicParenR" startAt="2"/>
            </a:pPr>
            <a:r>
              <a:rPr lang="en-ZW" dirty="0"/>
              <a:t>Constructive Mutation significantly alters the arrangement of the datapoints while Linear Mutation merely elongates data to strengthen relationships.</a:t>
            </a:r>
          </a:p>
          <a:p>
            <a:pPr marL="228600" indent="-228600">
              <a:buAutoNum type="arabicParenR" startAt="2"/>
            </a:pPr>
            <a:r>
              <a:rPr lang="en-ZW" dirty="0"/>
              <a:t>Using Chain Mutation creates relationships between data that are either hidden or not present in the training set, and may help produce powerful chains.</a:t>
            </a:r>
          </a:p>
          <a:p>
            <a:pPr marL="228600" indent="-228600">
              <a:buAutoNum type="arabicParenR" startAt="2"/>
            </a:pPr>
            <a:r>
              <a:rPr lang="en-ZW" dirty="0"/>
              <a:t>This approach to training was developed through trial and error, and resulted in algorithms that were developed specifically for generating text from large datasets….Therefore may or may not work for other Markov Models.</a:t>
            </a:r>
          </a:p>
          <a:p>
            <a:pPr marL="228600" indent="-228600">
              <a:buAutoNum type="arabicParenR" startAt="2"/>
            </a:pPr>
            <a:r>
              <a:rPr lang="en-ZW" dirty="0"/>
              <a:t>Refer to the source code for a better understanding of how the algorithms work.</a:t>
            </a:r>
          </a:p>
        </p:txBody>
      </p:sp>
      <p:sp>
        <p:nvSpPr>
          <p:cNvPr id="4" name="Slide Number Placeholder 3"/>
          <p:cNvSpPr>
            <a:spLocks noGrp="1"/>
          </p:cNvSpPr>
          <p:nvPr>
            <p:ph type="sldNum" sz="quarter" idx="5"/>
          </p:nvPr>
        </p:nvSpPr>
        <p:spPr/>
        <p:txBody>
          <a:bodyPr/>
          <a:lstStyle/>
          <a:p>
            <a:fld id="{D576F340-6DC1-4576-91D2-1EA8B77D43F1}" type="slidenum">
              <a:rPr lang="en-ZW" smtClean="0"/>
              <a:t>6</a:t>
            </a:fld>
            <a:endParaRPr lang="en-ZW"/>
          </a:p>
        </p:txBody>
      </p:sp>
    </p:spTree>
    <p:extLst>
      <p:ext uri="{BB962C8B-B14F-4D97-AF65-F5344CB8AC3E}">
        <p14:creationId xmlns:p14="http://schemas.microsoft.com/office/powerpoint/2010/main" val="1555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This is pretty remarkable, considering that this model was trained in less that 10 minutes, and used only 6GB of RAM for training &amp; less than 2GB for</a:t>
            </a:r>
          </a:p>
          <a:p>
            <a:pPr marL="0" indent="0">
              <a:buNone/>
            </a:pPr>
            <a:r>
              <a:rPr lang="en-ZW" dirty="0"/>
              <a:t>      inference.</a:t>
            </a:r>
          </a:p>
          <a:p>
            <a:pPr marL="0" indent="0">
              <a:buNone/>
            </a:pPr>
            <a:r>
              <a:rPr lang="en-ZW" dirty="0"/>
              <a:t>2) As you can see, the grammar is reasonable if not perfect, and the sentences themselves aren’t that vague.</a:t>
            </a:r>
          </a:p>
          <a:p>
            <a:pPr marL="0" indent="0">
              <a:buNone/>
            </a:pPr>
            <a:r>
              <a:rPr lang="en-ZW" dirty="0"/>
              <a:t>3) The main issues is that the passage does not seem to have a specific direction, and the model interchangeably uses he and she – a sign of context   </a:t>
            </a:r>
          </a:p>
          <a:p>
            <a:pPr marL="0" indent="0">
              <a:buNone/>
            </a:pPr>
            <a:r>
              <a:rPr lang="en-ZW" dirty="0"/>
              <a:t>     unawareness and lack of memory.</a:t>
            </a:r>
          </a:p>
          <a:p>
            <a:pPr marL="0" indent="0">
              <a:buNone/>
            </a:pPr>
            <a:r>
              <a:rPr lang="en-ZW" dirty="0"/>
              <a:t>4) Still, this is a step in the right direction – and if the model were to incorporate natural language processing, it could perform way better.</a:t>
            </a:r>
          </a:p>
        </p:txBody>
      </p:sp>
      <p:sp>
        <p:nvSpPr>
          <p:cNvPr id="4" name="Slide Number Placeholder 3"/>
          <p:cNvSpPr>
            <a:spLocks noGrp="1"/>
          </p:cNvSpPr>
          <p:nvPr>
            <p:ph type="sldNum" sz="quarter" idx="5"/>
          </p:nvPr>
        </p:nvSpPr>
        <p:spPr/>
        <p:txBody>
          <a:bodyPr/>
          <a:lstStyle/>
          <a:p>
            <a:fld id="{D576F340-6DC1-4576-91D2-1EA8B77D43F1}" type="slidenum">
              <a:rPr lang="en-ZW" smtClean="0"/>
              <a:t>7</a:t>
            </a:fld>
            <a:endParaRPr lang="en-ZW"/>
          </a:p>
        </p:txBody>
      </p:sp>
    </p:spTree>
    <p:extLst>
      <p:ext uri="{BB962C8B-B14F-4D97-AF65-F5344CB8AC3E}">
        <p14:creationId xmlns:p14="http://schemas.microsoft.com/office/powerpoint/2010/main" val="24711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Markov order 5 produces the best results, as it addresses all the issues that emerge when using a lower Markov order, as illustrated above. Refer to the previous slide for comparison. The passages are completely different, but you can easily tell which one makes more sense.</a:t>
            </a:r>
          </a:p>
          <a:p>
            <a:pPr marL="228600" indent="-228600">
              <a:buAutoNum type="arabicParenR"/>
            </a:pPr>
            <a:r>
              <a:rPr lang="en-ZW" dirty="0"/>
              <a:t>Please Note: this level of accuracy is only possible when using Constructive Chain Mutation. Go to the next slide to see a sample, where a Markov order of 5 was used, but without chain mutation.</a:t>
            </a:r>
          </a:p>
        </p:txBody>
      </p:sp>
      <p:sp>
        <p:nvSpPr>
          <p:cNvPr id="4" name="Slide Number Placeholder 3"/>
          <p:cNvSpPr>
            <a:spLocks noGrp="1"/>
          </p:cNvSpPr>
          <p:nvPr>
            <p:ph type="sldNum" sz="quarter" idx="5"/>
          </p:nvPr>
        </p:nvSpPr>
        <p:spPr/>
        <p:txBody>
          <a:bodyPr/>
          <a:lstStyle/>
          <a:p>
            <a:fld id="{D576F340-6DC1-4576-91D2-1EA8B77D43F1}" type="slidenum">
              <a:rPr lang="en-ZW" smtClean="0"/>
              <a:t>8</a:t>
            </a:fld>
            <a:endParaRPr lang="en-ZW"/>
          </a:p>
        </p:txBody>
      </p:sp>
    </p:spTree>
    <p:extLst>
      <p:ext uri="{BB962C8B-B14F-4D97-AF65-F5344CB8AC3E}">
        <p14:creationId xmlns:p14="http://schemas.microsoft.com/office/powerpoint/2010/main" val="3558794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As you can see, there’s a bit of grammar in the sentences, but there’s zero context. </a:t>
            </a:r>
          </a:p>
          <a:p>
            <a:pPr marL="228600" indent="-228600">
              <a:buAutoNum type="arabicParenR" startAt="2"/>
            </a:pPr>
            <a:r>
              <a:rPr lang="en-ZW" dirty="0"/>
              <a:t>Most Markov models out there can produce vague text, but few can produce anything with the level of precision illustrated in the previous slide.</a:t>
            </a:r>
          </a:p>
        </p:txBody>
      </p:sp>
      <p:sp>
        <p:nvSpPr>
          <p:cNvPr id="4" name="Slide Number Placeholder 3"/>
          <p:cNvSpPr>
            <a:spLocks noGrp="1"/>
          </p:cNvSpPr>
          <p:nvPr>
            <p:ph type="sldNum" sz="quarter" idx="5"/>
          </p:nvPr>
        </p:nvSpPr>
        <p:spPr/>
        <p:txBody>
          <a:bodyPr/>
          <a:lstStyle/>
          <a:p>
            <a:fld id="{D576F340-6DC1-4576-91D2-1EA8B77D43F1}" type="slidenum">
              <a:rPr lang="en-ZW" smtClean="0"/>
              <a:t>9</a:t>
            </a:fld>
            <a:endParaRPr lang="en-ZW"/>
          </a:p>
        </p:txBody>
      </p:sp>
    </p:spTree>
    <p:extLst>
      <p:ext uri="{BB962C8B-B14F-4D97-AF65-F5344CB8AC3E}">
        <p14:creationId xmlns:p14="http://schemas.microsoft.com/office/powerpoint/2010/main" val="170701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ZW" dirty="0"/>
              <a:t>At last context was achieved, by reducing the iterations of Chain Mutation from 50 to 5.</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ZW" dirty="0"/>
              <a:t>My conclusion is, using Constructive Chain Mutation puts the GTM (if not above), on par with simple LSTM Recurrent Neural Networks, which require hours of training time to produce similar results, using low-end hardware.</a:t>
            </a:r>
          </a:p>
          <a:p>
            <a:pPr marL="228600" indent="-228600">
              <a:buAutoNum type="arabicParenR"/>
            </a:pPr>
            <a:endParaRPr lang="en-ZW" dirty="0"/>
          </a:p>
        </p:txBody>
      </p:sp>
      <p:sp>
        <p:nvSpPr>
          <p:cNvPr id="4" name="Slide Number Placeholder 3"/>
          <p:cNvSpPr>
            <a:spLocks noGrp="1"/>
          </p:cNvSpPr>
          <p:nvPr>
            <p:ph type="sldNum" sz="quarter" idx="5"/>
          </p:nvPr>
        </p:nvSpPr>
        <p:spPr/>
        <p:txBody>
          <a:bodyPr/>
          <a:lstStyle/>
          <a:p>
            <a:fld id="{D576F340-6DC1-4576-91D2-1EA8B77D43F1}" type="slidenum">
              <a:rPr lang="en-ZW" smtClean="0"/>
              <a:t>10</a:t>
            </a:fld>
            <a:endParaRPr lang="en-ZW"/>
          </a:p>
        </p:txBody>
      </p:sp>
    </p:spTree>
    <p:extLst>
      <p:ext uri="{BB962C8B-B14F-4D97-AF65-F5344CB8AC3E}">
        <p14:creationId xmlns:p14="http://schemas.microsoft.com/office/powerpoint/2010/main" val="76267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2823-BF4D-44BE-AFFC-4968487C2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FFB88897-46D2-4EB9-8AAD-B0E6C2DF7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1E00C005-EA94-4C14-962B-D24D06A40DD1}"/>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5" name="Footer Placeholder 4">
            <a:extLst>
              <a:ext uri="{FF2B5EF4-FFF2-40B4-BE49-F238E27FC236}">
                <a16:creationId xmlns:a16="http://schemas.microsoft.com/office/drawing/2014/main" id="{DA528A30-B385-4B46-B0D7-11848636473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77DC3585-D141-4311-A8AD-EAE8A35D8671}"/>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03857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D7E0-2F48-4AFE-921E-E624E4AF3815}"/>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281B9ED2-1040-4754-AE0C-87A602B61C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9CA61853-92DE-4F01-A002-7D93534ED347}"/>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5" name="Footer Placeholder 4">
            <a:extLst>
              <a:ext uri="{FF2B5EF4-FFF2-40B4-BE49-F238E27FC236}">
                <a16:creationId xmlns:a16="http://schemas.microsoft.com/office/drawing/2014/main" id="{26EBBB0F-5EB4-4AEA-8CEA-45CB19542DFB}"/>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7A393A8C-2360-4313-9D76-FDD44A87496B}"/>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95208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768FE-293E-4143-BF0A-CCDE09CB74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025D6208-32B7-4D6D-8B7E-77CB13CB77C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0361157F-74CF-4F0E-A393-9BA2607408C4}"/>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5" name="Footer Placeholder 4">
            <a:extLst>
              <a:ext uri="{FF2B5EF4-FFF2-40B4-BE49-F238E27FC236}">
                <a16:creationId xmlns:a16="http://schemas.microsoft.com/office/drawing/2014/main" id="{79EC9790-5596-4312-B8A7-19F1F63B7F2C}"/>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DAEAAC09-E3AF-430D-AE5C-C9289505BFF2}"/>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95491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EC20-944A-4D2F-83BA-E29E158410FC}"/>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14F31A38-4810-47AF-B827-04C87F9E4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E212A923-884D-47B3-BD34-49F2614F9A84}"/>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5" name="Footer Placeholder 4">
            <a:extLst>
              <a:ext uri="{FF2B5EF4-FFF2-40B4-BE49-F238E27FC236}">
                <a16:creationId xmlns:a16="http://schemas.microsoft.com/office/drawing/2014/main" id="{2F5FF81D-1A3D-4B3F-9A04-2B599E463D39}"/>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5EC8EEBB-5BE0-44F9-84E8-9F99236720A8}"/>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422916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251B-E649-49FA-8BFC-7FA917311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096B57B1-F426-47FF-80D3-7D94A86A5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84EBE1-1F82-40EF-BF6D-F613CA07B0D9}"/>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5" name="Footer Placeholder 4">
            <a:extLst>
              <a:ext uri="{FF2B5EF4-FFF2-40B4-BE49-F238E27FC236}">
                <a16:creationId xmlns:a16="http://schemas.microsoft.com/office/drawing/2014/main" id="{67719EAB-95A5-477F-86AF-644A8AA28B9D}"/>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CB0C7CBE-D0FE-47CB-8CEB-C296AC518077}"/>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8014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F416-4284-437F-87CA-9FEA94ED4AD4}"/>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843BDB8F-34C5-4866-83B8-5A3F2720AF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76B08F1B-658E-4A07-ACB6-6DD1E3BAD0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AB795B65-5C5E-4528-B440-C52CAE67B36A}"/>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6" name="Footer Placeholder 5">
            <a:extLst>
              <a:ext uri="{FF2B5EF4-FFF2-40B4-BE49-F238E27FC236}">
                <a16:creationId xmlns:a16="http://schemas.microsoft.com/office/drawing/2014/main" id="{37D34599-B94B-4C5F-B842-E8B45CD8E93E}"/>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6B8E7451-F0AA-4528-ABBA-809ED5C76926}"/>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105681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D3A3-73D1-4F3D-A0C5-3939B0D97B65}"/>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DF44F059-09D9-4FC9-8628-F8173AB44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2B8B67-D516-46F2-A8E3-4FA5C5E767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C326574C-1E0E-43AB-9527-BAB062EFE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16D6F2-FE97-4446-918C-69EDB34BFC7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C0FAC613-BDED-4BB1-A9D3-EAA48F13EDCA}"/>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8" name="Footer Placeholder 7">
            <a:extLst>
              <a:ext uri="{FF2B5EF4-FFF2-40B4-BE49-F238E27FC236}">
                <a16:creationId xmlns:a16="http://schemas.microsoft.com/office/drawing/2014/main" id="{653CB409-10C4-463E-8303-B8B35DB7B00C}"/>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F00CEB72-BDBD-4452-98AC-F4E210D082D3}"/>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34744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0B13-89B5-4593-ACAD-6D95F1A502FC}"/>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449E7D4B-3A66-424D-995D-A100434997AF}"/>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4" name="Footer Placeholder 3">
            <a:extLst>
              <a:ext uri="{FF2B5EF4-FFF2-40B4-BE49-F238E27FC236}">
                <a16:creationId xmlns:a16="http://schemas.microsoft.com/office/drawing/2014/main" id="{1E4BD49C-7BAE-41C1-9548-6DDE8820A36B}"/>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2D5F4E77-198D-4492-AA22-6C11B596E4C9}"/>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214531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023F9-1AD9-4F69-AF6E-BC01AC79DF8E}"/>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3" name="Footer Placeholder 2">
            <a:extLst>
              <a:ext uri="{FF2B5EF4-FFF2-40B4-BE49-F238E27FC236}">
                <a16:creationId xmlns:a16="http://schemas.microsoft.com/office/drawing/2014/main" id="{AAE125E4-1E33-4890-A13B-F89C5C0D3B07}"/>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2309CF94-C645-41EC-B5B4-174BCAE8DE99}"/>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53868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039-E993-46EE-BD2F-3B1D73916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FD61A3A4-3F71-4F74-A207-CCCBD38A4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022BEE00-8DCA-4F10-AE1C-E4C823AD5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9C4EE1-6B60-4673-AA8B-A1F2E362CD72}"/>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6" name="Footer Placeholder 5">
            <a:extLst>
              <a:ext uri="{FF2B5EF4-FFF2-40B4-BE49-F238E27FC236}">
                <a16:creationId xmlns:a16="http://schemas.microsoft.com/office/drawing/2014/main" id="{E35DF58D-6973-4285-BE0E-EAC04904DC6A}"/>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B89B1866-9A1D-4748-BF6A-68E3F8BAFFF2}"/>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143931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22BC-418F-455F-BD28-119AA11C1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D5A28C3E-5BD7-48FB-AF40-3F4A0C16F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6663EC83-B199-45D8-8F9C-E5D74CD9E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CD4870-94CF-4B89-95EA-C1B4265482E0}"/>
              </a:ext>
            </a:extLst>
          </p:cNvPr>
          <p:cNvSpPr>
            <a:spLocks noGrp="1"/>
          </p:cNvSpPr>
          <p:nvPr>
            <p:ph type="dt" sz="half" idx="10"/>
          </p:nvPr>
        </p:nvSpPr>
        <p:spPr/>
        <p:txBody>
          <a:bodyPr/>
          <a:lstStyle/>
          <a:p>
            <a:fld id="{BBEC8A20-2599-4036-AAC1-1C2EF308A1A8}" type="datetimeFigureOut">
              <a:rPr lang="en-ZW" smtClean="0"/>
              <a:t>24/1/2024</a:t>
            </a:fld>
            <a:endParaRPr lang="en-ZW"/>
          </a:p>
        </p:txBody>
      </p:sp>
      <p:sp>
        <p:nvSpPr>
          <p:cNvPr id="6" name="Footer Placeholder 5">
            <a:extLst>
              <a:ext uri="{FF2B5EF4-FFF2-40B4-BE49-F238E27FC236}">
                <a16:creationId xmlns:a16="http://schemas.microsoft.com/office/drawing/2014/main" id="{1F723EE9-179A-4484-A0E7-699E45913FFD}"/>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951995AC-6442-4B39-B04C-74AF1B58981F}"/>
              </a:ext>
            </a:extLst>
          </p:cNvPr>
          <p:cNvSpPr>
            <a:spLocks noGrp="1"/>
          </p:cNvSpPr>
          <p:nvPr>
            <p:ph type="sldNum" sz="quarter" idx="12"/>
          </p:nvPr>
        </p:nvSpPr>
        <p:spPr/>
        <p:txBody>
          <a:bodyPr/>
          <a:lstStyle/>
          <a:p>
            <a:fld id="{0F20B262-E824-47DE-94F0-DBB6BE3D5410}" type="slidenum">
              <a:rPr lang="en-ZW" smtClean="0"/>
              <a:t>‹#›</a:t>
            </a:fld>
            <a:endParaRPr lang="en-ZW"/>
          </a:p>
        </p:txBody>
      </p:sp>
    </p:spTree>
    <p:extLst>
      <p:ext uri="{BB962C8B-B14F-4D97-AF65-F5344CB8AC3E}">
        <p14:creationId xmlns:p14="http://schemas.microsoft.com/office/powerpoint/2010/main" val="220823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6BF02-007A-420F-A40F-3878C5D88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52E87C1F-323D-4031-82C6-C14DCCC80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52444C51-D835-4720-A786-29BCC58DA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C8A20-2599-4036-AAC1-1C2EF308A1A8}" type="datetimeFigureOut">
              <a:rPr lang="en-ZW" smtClean="0"/>
              <a:t>24/1/2024</a:t>
            </a:fld>
            <a:endParaRPr lang="en-ZW"/>
          </a:p>
        </p:txBody>
      </p:sp>
      <p:sp>
        <p:nvSpPr>
          <p:cNvPr id="5" name="Footer Placeholder 4">
            <a:extLst>
              <a:ext uri="{FF2B5EF4-FFF2-40B4-BE49-F238E27FC236}">
                <a16:creationId xmlns:a16="http://schemas.microsoft.com/office/drawing/2014/main" id="{0A07B364-B4CB-4FDE-A736-D29AFAD5A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EC69AF40-7964-4A34-AD8A-3A550957D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B262-E824-47DE-94F0-DBB6BE3D5410}" type="slidenum">
              <a:rPr lang="en-ZW" smtClean="0"/>
              <a:t>‹#›</a:t>
            </a:fld>
            <a:endParaRPr lang="en-ZW"/>
          </a:p>
        </p:txBody>
      </p:sp>
    </p:spTree>
    <p:extLst>
      <p:ext uri="{BB962C8B-B14F-4D97-AF65-F5344CB8AC3E}">
        <p14:creationId xmlns:p14="http://schemas.microsoft.com/office/powerpoint/2010/main" val="312236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7841-6D13-4ADB-831F-3D501F66FC26}"/>
              </a:ext>
            </a:extLst>
          </p:cNvPr>
          <p:cNvSpPr>
            <a:spLocks noGrp="1"/>
          </p:cNvSpPr>
          <p:nvPr>
            <p:ph type="ctrTitle"/>
          </p:nvPr>
        </p:nvSpPr>
        <p:spPr/>
        <p:txBody>
          <a:bodyPr/>
          <a:lstStyle/>
          <a:p>
            <a:r>
              <a:rPr lang="en-ZW" b="1" dirty="0"/>
              <a:t>GTM</a:t>
            </a:r>
          </a:p>
        </p:txBody>
      </p:sp>
      <p:sp>
        <p:nvSpPr>
          <p:cNvPr id="3" name="Subtitle 2">
            <a:extLst>
              <a:ext uri="{FF2B5EF4-FFF2-40B4-BE49-F238E27FC236}">
                <a16:creationId xmlns:a16="http://schemas.microsoft.com/office/drawing/2014/main" id="{175C0A20-067B-4BF4-8B60-4E196414067F}"/>
              </a:ext>
            </a:extLst>
          </p:cNvPr>
          <p:cNvSpPr>
            <a:spLocks noGrp="1"/>
          </p:cNvSpPr>
          <p:nvPr>
            <p:ph type="subTitle" idx="1"/>
          </p:nvPr>
        </p:nvSpPr>
        <p:spPr/>
        <p:txBody>
          <a:bodyPr/>
          <a:lstStyle/>
          <a:p>
            <a:r>
              <a:rPr lang="en-ZW" dirty="0"/>
              <a:t>Generative Trainable Markov-model</a:t>
            </a:r>
          </a:p>
        </p:txBody>
      </p:sp>
      <p:sp>
        <p:nvSpPr>
          <p:cNvPr id="5" name="TextBox 4">
            <a:extLst>
              <a:ext uri="{FF2B5EF4-FFF2-40B4-BE49-F238E27FC236}">
                <a16:creationId xmlns:a16="http://schemas.microsoft.com/office/drawing/2014/main" id="{E1326E16-7190-42D8-97EE-9D4A05D45E18}"/>
              </a:ext>
            </a:extLst>
          </p:cNvPr>
          <p:cNvSpPr txBox="1"/>
          <p:nvPr/>
        </p:nvSpPr>
        <p:spPr>
          <a:xfrm>
            <a:off x="4513006" y="6272980"/>
            <a:ext cx="3165988" cy="369332"/>
          </a:xfrm>
          <a:prstGeom prst="rect">
            <a:avLst/>
          </a:prstGeom>
          <a:noFill/>
        </p:spPr>
        <p:txBody>
          <a:bodyPr wrap="square" rtlCol="0">
            <a:spAutoFit/>
          </a:bodyPr>
          <a:lstStyle/>
          <a:p>
            <a:r>
              <a:rPr lang="en-ZW" dirty="0"/>
              <a:t>Developed by Tinashe Mashindi</a:t>
            </a:r>
          </a:p>
        </p:txBody>
      </p:sp>
    </p:spTree>
    <p:extLst>
      <p:ext uri="{BB962C8B-B14F-4D97-AF65-F5344CB8AC3E}">
        <p14:creationId xmlns:p14="http://schemas.microsoft.com/office/powerpoint/2010/main" val="157831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1274260" y="1634962"/>
            <a:ext cx="9889285" cy="4154984"/>
          </a:xfrm>
          <a:prstGeom prst="rect">
            <a:avLst/>
          </a:prstGeom>
        </p:spPr>
        <p:txBody>
          <a:bodyPr wrap="square">
            <a:spAutoFit/>
          </a:bodyPr>
          <a:lstStyle/>
          <a:p>
            <a:r>
              <a:rPr lang="en-ZW" sz="2400" dirty="0"/>
              <a:t>As they reached the final obstacle, a massive, electrified door, Ravi sacrificed himself to give Elara a chance to complete their mission. He engaged the guards in a final, desperate firefight, allowing Elara to disable the door's security system and gain entry. With the door disabled, Elara entered the room housing the mind-control device. As she approached the device, she discovered that the government had sent a team of elite soldiers to eliminate them and secure the project for themselves. The two teams engaged in a fierce battle, with Thomas using his wit and the magical amulet to defeat the sorcerer. As the villain lay defeated, the maze began to crumble, returning the forest to its natural state. The town of Willowbrook was once again safe, and Thomas, a hero, returned to his family.</a:t>
            </a:r>
          </a:p>
        </p:txBody>
      </p:sp>
      <p:sp>
        <p:nvSpPr>
          <p:cNvPr id="6" name="TextBox 5">
            <a:extLst>
              <a:ext uri="{FF2B5EF4-FFF2-40B4-BE49-F238E27FC236}">
                <a16:creationId xmlns:a16="http://schemas.microsoft.com/office/drawing/2014/main" id="{40A52FF1-D98B-4893-B74C-B391482EFC34}"/>
              </a:ext>
            </a:extLst>
          </p:cNvPr>
          <p:cNvSpPr txBox="1"/>
          <p:nvPr/>
        </p:nvSpPr>
        <p:spPr>
          <a:xfrm>
            <a:off x="1274260" y="123485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3145585" y="414168"/>
            <a:ext cx="5900830" cy="646331"/>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fiction-stories_3.6M_order-5 model</a:t>
            </a:r>
          </a:p>
        </p:txBody>
      </p:sp>
      <p:sp>
        <p:nvSpPr>
          <p:cNvPr id="10" name="TextBox 9">
            <a:extLst>
              <a:ext uri="{FF2B5EF4-FFF2-40B4-BE49-F238E27FC236}">
                <a16:creationId xmlns:a16="http://schemas.microsoft.com/office/drawing/2014/main" id="{8D6C76DA-EF0E-4DA9-A92C-B54B256114EF}"/>
              </a:ext>
            </a:extLst>
          </p:cNvPr>
          <p:cNvSpPr txBox="1"/>
          <p:nvPr/>
        </p:nvSpPr>
        <p:spPr>
          <a:xfrm>
            <a:off x="1313835" y="6005390"/>
            <a:ext cx="9704685" cy="646331"/>
          </a:xfrm>
          <a:prstGeom prst="rect">
            <a:avLst/>
          </a:prstGeom>
          <a:noFill/>
        </p:spPr>
        <p:txBody>
          <a:bodyPr wrap="square" rtlCol="0">
            <a:spAutoFit/>
          </a:bodyPr>
          <a:lstStyle/>
          <a:p>
            <a:r>
              <a:rPr lang="en-ZW" dirty="0">
                <a:solidFill>
                  <a:srgbClr val="C00000"/>
                </a:solidFill>
              </a:rPr>
              <a:t>To produce these results, the training set was mutated only 5 times using Constructive Chain Mutation</a:t>
            </a:r>
          </a:p>
          <a:p>
            <a:r>
              <a:rPr lang="en-ZW" dirty="0">
                <a:solidFill>
                  <a:srgbClr val="C00000"/>
                </a:solidFill>
              </a:rPr>
              <a:t>Resulting in better performance and a fast training time of less than a minute.</a:t>
            </a:r>
          </a:p>
        </p:txBody>
      </p:sp>
    </p:spTree>
    <p:extLst>
      <p:ext uri="{BB962C8B-B14F-4D97-AF65-F5344CB8AC3E}">
        <p14:creationId xmlns:p14="http://schemas.microsoft.com/office/powerpoint/2010/main" val="414988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41D64-FB4C-4F84-A301-E43DD2E74DD6}"/>
              </a:ext>
            </a:extLst>
          </p:cNvPr>
          <p:cNvSpPr txBox="1"/>
          <p:nvPr/>
        </p:nvSpPr>
        <p:spPr>
          <a:xfrm>
            <a:off x="5760720" y="2857500"/>
            <a:ext cx="1005840" cy="584775"/>
          </a:xfrm>
          <a:prstGeom prst="rect">
            <a:avLst/>
          </a:prstGeom>
          <a:noFill/>
        </p:spPr>
        <p:txBody>
          <a:bodyPr wrap="square" rtlCol="0">
            <a:spAutoFit/>
          </a:bodyPr>
          <a:lstStyle/>
          <a:p>
            <a:r>
              <a:rPr lang="en-ZW" sz="3200" dirty="0"/>
              <a:t>END</a:t>
            </a:r>
          </a:p>
        </p:txBody>
      </p:sp>
    </p:spTree>
    <p:extLst>
      <p:ext uri="{BB962C8B-B14F-4D97-AF65-F5344CB8AC3E}">
        <p14:creationId xmlns:p14="http://schemas.microsoft.com/office/powerpoint/2010/main" val="365198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02A0F-D7F6-497C-88AE-B5CFC0E4B42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34" name="Oval 33">
            <a:extLst>
              <a:ext uri="{FF2B5EF4-FFF2-40B4-BE49-F238E27FC236}">
                <a16:creationId xmlns:a16="http://schemas.microsoft.com/office/drawing/2014/main" id="{4D346605-9DE8-4289-8F0C-A3A2107F82F0}"/>
              </a:ext>
            </a:extLst>
          </p:cNvPr>
          <p:cNvSpPr/>
          <p:nvPr/>
        </p:nvSpPr>
        <p:spPr>
          <a:xfrm>
            <a:off x="265471" y="243840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A</a:t>
            </a:r>
          </a:p>
        </p:txBody>
      </p:sp>
      <p:sp>
        <p:nvSpPr>
          <p:cNvPr id="36" name="Oval 35">
            <a:extLst>
              <a:ext uri="{FF2B5EF4-FFF2-40B4-BE49-F238E27FC236}">
                <a16:creationId xmlns:a16="http://schemas.microsoft.com/office/drawing/2014/main" id="{1EC4C614-F5B4-498B-84DB-8CE84E2CE8FC}"/>
              </a:ext>
            </a:extLst>
          </p:cNvPr>
          <p:cNvSpPr/>
          <p:nvPr/>
        </p:nvSpPr>
        <p:spPr>
          <a:xfrm>
            <a:off x="2563761" y="4350773"/>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C</a:t>
            </a:r>
          </a:p>
        </p:txBody>
      </p:sp>
      <p:sp>
        <p:nvSpPr>
          <p:cNvPr id="37" name="Oval 36">
            <a:extLst>
              <a:ext uri="{FF2B5EF4-FFF2-40B4-BE49-F238E27FC236}">
                <a16:creationId xmlns:a16="http://schemas.microsoft.com/office/drawing/2014/main" id="{80CED8DD-6BCD-4F18-8D67-2C72671C10E6}"/>
              </a:ext>
            </a:extLst>
          </p:cNvPr>
          <p:cNvSpPr/>
          <p:nvPr/>
        </p:nvSpPr>
        <p:spPr>
          <a:xfrm>
            <a:off x="4043516" y="49715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B</a:t>
            </a:r>
          </a:p>
        </p:txBody>
      </p:sp>
      <p:sp>
        <p:nvSpPr>
          <p:cNvPr id="38" name="Oval 37">
            <a:extLst>
              <a:ext uri="{FF2B5EF4-FFF2-40B4-BE49-F238E27FC236}">
                <a16:creationId xmlns:a16="http://schemas.microsoft.com/office/drawing/2014/main" id="{8216AE3B-BC26-452F-A820-2AC402DB8604}"/>
              </a:ext>
            </a:extLst>
          </p:cNvPr>
          <p:cNvSpPr/>
          <p:nvPr/>
        </p:nvSpPr>
        <p:spPr>
          <a:xfrm>
            <a:off x="5852651" y="4871263"/>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D</a:t>
            </a:r>
          </a:p>
        </p:txBody>
      </p:sp>
      <p:sp>
        <p:nvSpPr>
          <p:cNvPr id="39" name="Oval 38">
            <a:extLst>
              <a:ext uri="{FF2B5EF4-FFF2-40B4-BE49-F238E27FC236}">
                <a16:creationId xmlns:a16="http://schemas.microsoft.com/office/drawing/2014/main" id="{E6964243-4DFF-46D3-818F-252729899B4E}"/>
              </a:ext>
            </a:extLst>
          </p:cNvPr>
          <p:cNvSpPr/>
          <p:nvPr/>
        </p:nvSpPr>
        <p:spPr>
          <a:xfrm>
            <a:off x="3753464" y="280465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State E</a:t>
            </a:r>
          </a:p>
        </p:txBody>
      </p:sp>
      <p:cxnSp>
        <p:nvCxnSpPr>
          <p:cNvPr id="41" name="Straight Arrow Connector 40">
            <a:extLst>
              <a:ext uri="{FF2B5EF4-FFF2-40B4-BE49-F238E27FC236}">
                <a16:creationId xmlns:a16="http://schemas.microsoft.com/office/drawing/2014/main" id="{7013249F-AB83-48F7-9F17-CD1DD295F340}"/>
              </a:ext>
            </a:extLst>
          </p:cNvPr>
          <p:cNvCxnSpPr>
            <a:stCxn id="34" idx="7"/>
            <a:endCxn id="37" idx="2"/>
          </p:cNvCxnSpPr>
          <p:nvPr/>
        </p:nvCxnSpPr>
        <p:spPr>
          <a:xfrm flipV="1">
            <a:off x="1360674" y="1121500"/>
            <a:ext cx="2682842" cy="14997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D5164E-4C36-4C1C-B4E9-F4CAE27995BB}"/>
              </a:ext>
            </a:extLst>
          </p:cNvPr>
          <p:cNvCxnSpPr>
            <a:stCxn id="37" idx="3"/>
            <a:endCxn id="34" idx="6"/>
          </p:cNvCxnSpPr>
          <p:nvPr/>
        </p:nvCxnSpPr>
        <p:spPr>
          <a:xfrm flipH="1">
            <a:off x="1548581" y="1562981"/>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81B81D5-DD1C-48E6-83C7-009A0C32B495}"/>
              </a:ext>
            </a:extLst>
          </p:cNvPr>
          <p:cNvCxnSpPr>
            <a:stCxn id="38" idx="1"/>
          </p:cNvCxnSpPr>
          <p:nvPr/>
        </p:nvCxnSpPr>
        <p:spPr>
          <a:xfrm flipH="1" flipV="1">
            <a:off x="4810432" y="1745848"/>
            <a:ext cx="1230126" cy="33082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DEADA01-91B6-4FF6-852B-A7B01F897472}"/>
              </a:ext>
            </a:extLst>
          </p:cNvPr>
          <p:cNvCxnSpPr>
            <a:stCxn id="34" idx="5"/>
            <a:endCxn id="36" idx="1"/>
          </p:cNvCxnSpPr>
          <p:nvPr/>
        </p:nvCxnSpPr>
        <p:spPr>
          <a:xfrm>
            <a:off x="1360674" y="3504230"/>
            <a:ext cx="1390994" cy="1029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658FFF8-EAB4-4A05-A511-5A00BD60FF6A}"/>
              </a:ext>
            </a:extLst>
          </p:cNvPr>
          <p:cNvCxnSpPr>
            <a:stCxn id="36" idx="7"/>
            <a:endCxn id="39" idx="3"/>
          </p:cNvCxnSpPr>
          <p:nvPr/>
        </p:nvCxnSpPr>
        <p:spPr>
          <a:xfrm flipV="1">
            <a:off x="3658964" y="3870481"/>
            <a:ext cx="282407" cy="6631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EC4DF7-450A-4A9B-A2E1-F7B6F22CCB56}"/>
              </a:ext>
            </a:extLst>
          </p:cNvPr>
          <p:cNvCxnSpPr>
            <a:stCxn id="38" idx="2"/>
            <a:endCxn id="36" idx="6"/>
          </p:cNvCxnSpPr>
          <p:nvPr/>
        </p:nvCxnSpPr>
        <p:spPr>
          <a:xfrm flipH="1" flipV="1">
            <a:off x="3846871" y="4975122"/>
            <a:ext cx="2005780" cy="5204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613AA21-0BD3-48B9-8503-30AEC1754499}"/>
              </a:ext>
            </a:extLst>
          </p:cNvPr>
          <p:cNvCxnSpPr/>
          <p:nvPr/>
        </p:nvCxnSpPr>
        <p:spPr>
          <a:xfrm>
            <a:off x="7640758" y="497151"/>
            <a:ext cx="78658" cy="5913481"/>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343FD01-3DAD-42B3-B173-A7DE5FE76F6E}"/>
              </a:ext>
            </a:extLst>
          </p:cNvPr>
          <p:cNvSpPr txBox="1"/>
          <p:nvPr/>
        </p:nvSpPr>
        <p:spPr>
          <a:xfrm>
            <a:off x="8166783" y="1542048"/>
            <a:ext cx="3854246" cy="3693319"/>
          </a:xfrm>
          <a:prstGeom prst="rect">
            <a:avLst/>
          </a:prstGeom>
          <a:noFill/>
        </p:spPr>
        <p:txBody>
          <a:bodyPr wrap="square" rtlCol="0">
            <a:spAutoFit/>
          </a:bodyPr>
          <a:lstStyle/>
          <a:p>
            <a:r>
              <a:rPr lang="en-ZW" b="1" dirty="0"/>
              <a:t>Presentation of ‘Chain’ in Python3</a:t>
            </a:r>
          </a:p>
          <a:p>
            <a:endParaRPr lang="en-ZW" dirty="0"/>
          </a:p>
          <a:p>
            <a:pPr algn="just"/>
            <a:r>
              <a:rPr lang="en-ZW" b="1" dirty="0">
                <a:solidFill>
                  <a:srgbClr val="0070C0"/>
                </a:solidFill>
              </a:rPr>
              <a:t>{</a:t>
            </a:r>
          </a:p>
          <a:p>
            <a:pPr lvl="1" algn="just"/>
            <a:r>
              <a:rPr lang="en-ZW" b="1" dirty="0">
                <a:solidFill>
                  <a:srgbClr val="C00000"/>
                </a:solidFill>
              </a:rPr>
              <a:t>(State A) </a:t>
            </a:r>
            <a:r>
              <a:rPr lang="en-ZW" dirty="0"/>
              <a:t>: [(State C),(State B),…],</a:t>
            </a:r>
          </a:p>
          <a:p>
            <a:pPr lvl="1" algn="just"/>
            <a:endParaRPr lang="en-ZW" dirty="0"/>
          </a:p>
          <a:p>
            <a:pPr lvl="1" algn="just"/>
            <a:r>
              <a:rPr lang="en-ZW" b="1" dirty="0">
                <a:solidFill>
                  <a:srgbClr val="C00000"/>
                </a:solidFill>
              </a:rPr>
              <a:t>(State B) </a:t>
            </a:r>
            <a:r>
              <a:rPr lang="en-ZW" dirty="0"/>
              <a:t>: [(State A),…],</a:t>
            </a:r>
          </a:p>
          <a:p>
            <a:pPr lvl="1" algn="just"/>
            <a:endParaRPr lang="en-ZW" dirty="0"/>
          </a:p>
          <a:p>
            <a:pPr lvl="1" algn="just"/>
            <a:r>
              <a:rPr lang="en-ZW" b="1" dirty="0">
                <a:solidFill>
                  <a:srgbClr val="C00000"/>
                </a:solidFill>
              </a:rPr>
              <a:t>(State C) </a:t>
            </a:r>
            <a:r>
              <a:rPr lang="en-ZW" dirty="0"/>
              <a:t>: [(State E),…],</a:t>
            </a:r>
          </a:p>
          <a:p>
            <a:pPr lvl="1" algn="just"/>
            <a:endParaRPr lang="en-ZW" dirty="0"/>
          </a:p>
          <a:p>
            <a:pPr lvl="1" algn="just"/>
            <a:r>
              <a:rPr lang="en-ZW" b="1" dirty="0">
                <a:solidFill>
                  <a:srgbClr val="C00000"/>
                </a:solidFill>
              </a:rPr>
              <a:t>(State D) </a:t>
            </a:r>
            <a:r>
              <a:rPr lang="en-ZW" dirty="0"/>
              <a:t>: [(State B), (State C),…],</a:t>
            </a:r>
          </a:p>
          <a:p>
            <a:pPr lvl="1" algn="just"/>
            <a:endParaRPr lang="en-ZW" dirty="0"/>
          </a:p>
          <a:p>
            <a:pPr lvl="1" algn="just"/>
            <a:r>
              <a:rPr lang="en-ZW" b="1" dirty="0">
                <a:solidFill>
                  <a:srgbClr val="C00000"/>
                </a:solidFill>
              </a:rPr>
              <a:t>(State E) </a:t>
            </a:r>
            <a:r>
              <a:rPr lang="en-ZW" dirty="0"/>
              <a:t>: […,…],</a:t>
            </a:r>
          </a:p>
          <a:p>
            <a:pPr algn="just"/>
            <a:r>
              <a:rPr lang="en-ZW" b="1" dirty="0">
                <a:solidFill>
                  <a:srgbClr val="0070C0"/>
                </a:solidFill>
              </a:rPr>
              <a:t>}</a:t>
            </a:r>
          </a:p>
        </p:txBody>
      </p:sp>
      <p:cxnSp>
        <p:nvCxnSpPr>
          <p:cNvPr id="60" name="Straight Arrow Connector 59">
            <a:extLst>
              <a:ext uri="{FF2B5EF4-FFF2-40B4-BE49-F238E27FC236}">
                <a16:creationId xmlns:a16="http://schemas.microsoft.com/office/drawing/2014/main" id="{B6B92EC4-2222-4D91-893C-90828CF62FA7}"/>
              </a:ext>
            </a:extLst>
          </p:cNvPr>
          <p:cNvCxnSpPr>
            <a:stCxn id="39" idx="7"/>
          </p:cNvCxnSpPr>
          <p:nvPr/>
        </p:nvCxnSpPr>
        <p:spPr>
          <a:xfrm flipV="1">
            <a:off x="4848667" y="1956619"/>
            <a:ext cx="1967545" cy="10308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5D687E-BDA3-4A84-9F0E-89AB2006732A}"/>
              </a:ext>
            </a:extLst>
          </p:cNvPr>
          <p:cNvCxnSpPr>
            <a:stCxn id="36" idx="3"/>
          </p:cNvCxnSpPr>
          <p:nvPr/>
        </p:nvCxnSpPr>
        <p:spPr>
          <a:xfrm flipH="1">
            <a:off x="907026" y="5416603"/>
            <a:ext cx="1844642" cy="9055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8955DD5-A79A-491B-9C03-060BE7CFDB19}"/>
              </a:ext>
            </a:extLst>
          </p:cNvPr>
          <p:cNvCxnSpPr>
            <a:endCxn id="36" idx="2"/>
          </p:cNvCxnSpPr>
          <p:nvPr/>
        </p:nvCxnSpPr>
        <p:spPr>
          <a:xfrm flipV="1">
            <a:off x="638550" y="4975122"/>
            <a:ext cx="1925211" cy="846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0730689-F21A-4FC6-826B-06A05E54D62C}"/>
              </a:ext>
            </a:extLst>
          </p:cNvPr>
          <p:cNvCxnSpPr>
            <a:endCxn id="38" idx="6"/>
          </p:cNvCxnSpPr>
          <p:nvPr/>
        </p:nvCxnSpPr>
        <p:spPr>
          <a:xfrm flipH="1">
            <a:off x="7135761" y="5495611"/>
            <a:ext cx="356420"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5013623-C737-4270-8E31-E48FA83FCDF6}"/>
              </a:ext>
            </a:extLst>
          </p:cNvPr>
          <p:cNvCxnSpPr>
            <a:endCxn id="37" idx="7"/>
          </p:cNvCxnSpPr>
          <p:nvPr/>
        </p:nvCxnSpPr>
        <p:spPr>
          <a:xfrm flipH="1">
            <a:off x="5138719" y="312485"/>
            <a:ext cx="82210" cy="3675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AB25B97-49CF-47A2-A97A-2DDAA1D35E85}"/>
              </a:ext>
            </a:extLst>
          </p:cNvPr>
          <p:cNvCxnSpPr/>
          <p:nvPr/>
        </p:nvCxnSpPr>
        <p:spPr>
          <a:xfrm flipH="1">
            <a:off x="78658" y="3504230"/>
            <a:ext cx="304800" cy="2713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2BE5DF0-B88A-4FC0-A077-42EC02D267E7}"/>
              </a:ext>
            </a:extLst>
          </p:cNvPr>
          <p:cNvCxnSpPr>
            <a:endCxn id="39" idx="4"/>
          </p:cNvCxnSpPr>
          <p:nvPr/>
        </p:nvCxnSpPr>
        <p:spPr>
          <a:xfrm flipH="1" flipV="1">
            <a:off x="4395019" y="4053348"/>
            <a:ext cx="206478" cy="257359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15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7D833CFA-5778-4B2B-992D-B4BE3DFD438F}"/>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47" name="Oval 46">
            <a:extLst>
              <a:ext uri="{FF2B5EF4-FFF2-40B4-BE49-F238E27FC236}">
                <a16:creationId xmlns:a16="http://schemas.microsoft.com/office/drawing/2014/main" id="{52E51093-9B78-4CD5-90C1-4460617C16F0}"/>
              </a:ext>
            </a:extLst>
          </p:cNvPr>
          <p:cNvSpPr/>
          <p:nvPr/>
        </p:nvSpPr>
        <p:spPr>
          <a:xfrm>
            <a:off x="511341" y="209939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this</a:t>
            </a:r>
          </a:p>
        </p:txBody>
      </p:sp>
      <p:sp>
        <p:nvSpPr>
          <p:cNvPr id="48" name="Oval 47">
            <a:extLst>
              <a:ext uri="{FF2B5EF4-FFF2-40B4-BE49-F238E27FC236}">
                <a16:creationId xmlns:a16="http://schemas.microsoft.com/office/drawing/2014/main" id="{B25D418D-FEB3-4756-A72C-8C2DF416AAA7}"/>
              </a:ext>
            </a:extLst>
          </p:cNvPr>
          <p:cNvSpPr/>
          <p:nvPr/>
        </p:nvSpPr>
        <p:spPr>
          <a:xfrm>
            <a:off x="2787297" y="415582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apple</a:t>
            </a:r>
          </a:p>
        </p:txBody>
      </p:sp>
      <p:sp>
        <p:nvSpPr>
          <p:cNvPr id="50" name="Oval 49">
            <a:extLst>
              <a:ext uri="{FF2B5EF4-FFF2-40B4-BE49-F238E27FC236}">
                <a16:creationId xmlns:a16="http://schemas.microsoft.com/office/drawing/2014/main" id="{FF92DFE2-C0EF-4DC5-B1FB-23352C7E3395}"/>
              </a:ext>
            </a:extLst>
          </p:cNvPr>
          <p:cNvSpPr/>
          <p:nvPr/>
        </p:nvSpPr>
        <p:spPr>
          <a:xfrm>
            <a:off x="4289386" y="158142"/>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is</a:t>
            </a:r>
          </a:p>
        </p:txBody>
      </p:sp>
      <p:sp>
        <p:nvSpPr>
          <p:cNvPr id="52" name="Oval 51">
            <a:extLst>
              <a:ext uri="{FF2B5EF4-FFF2-40B4-BE49-F238E27FC236}">
                <a16:creationId xmlns:a16="http://schemas.microsoft.com/office/drawing/2014/main" id="{4699C940-1F54-48D8-9380-078222824C07}"/>
              </a:ext>
            </a:extLst>
          </p:cNvPr>
          <p:cNvSpPr/>
          <p:nvPr/>
        </p:nvSpPr>
        <p:spPr>
          <a:xfrm>
            <a:off x="6108795" y="4532254"/>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an</a:t>
            </a:r>
          </a:p>
        </p:txBody>
      </p:sp>
      <p:sp>
        <p:nvSpPr>
          <p:cNvPr id="60" name="Oval 59">
            <a:extLst>
              <a:ext uri="{FF2B5EF4-FFF2-40B4-BE49-F238E27FC236}">
                <a16:creationId xmlns:a16="http://schemas.microsoft.com/office/drawing/2014/main" id="{D3EB98AE-497E-456C-BB7F-6169240B8664}"/>
              </a:ext>
            </a:extLst>
          </p:cNvPr>
          <p:cNvSpPr/>
          <p:nvPr/>
        </p:nvSpPr>
        <p:spPr>
          <a:xfrm>
            <a:off x="4228796" y="2017459"/>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tastes</a:t>
            </a:r>
          </a:p>
        </p:txBody>
      </p:sp>
      <p:cxnSp>
        <p:nvCxnSpPr>
          <p:cNvPr id="61" name="Straight Arrow Connector 60">
            <a:extLst>
              <a:ext uri="{FF2B5EF4-FFF2-40B4-BE49-F238E27FC236}">
                <a16:creationId xmlns:a16="http://schemas.microsoft.com/office/drawing/2014/main" id="{C0D38144-30C6-4BB3-B77C-9D08B0B32BF4}"/>
              </a:ext>
            </a:extLst>
          </p:cNvPr>
          <p:cNvCxnSpPr>
            <a:stCxn id="47" idx="7"/>
            <a:endCxn id="50" idx="2"/>
          </p:cNvCxnSpPr>
          <p:nvPr/>
        </p:nvCxnSpPr>
        <p:spPr>
          <a:xfrm flipV="1">
            <a:off x="1606544" y="782491"/>
            <a:ext cx="2682842" cy="14997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761A156-99E5-4782-B500-4AFB5327CEC6}"/>
              </a:ext>
            </a:extLst>
          </p:cNvPr>
          <p:cNvCxnSpPr>
            <a:stCxn id="50" idx="3"/>
            <a:endCxn id="47" idx="6"/>
          </p:cNvCxnSpPr>
          <p:nvPr/>
        </p:nvCxnSpPr>
        <p:spPr>
          <a:xfrm flipH="1">
            <a:off x="1794451" y="1223972"/>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3497F2-AF7E-4616-9335-4B76C4B1BB0D}"/>
              </a:ext>
            </a:extLst>
          </p:cNvPr>
          <p:cNvCxnSpPr>
            <a:cxnSpLocks/>
            <a:stCxn id="47" idx="5"/>
            <a:endCxn id="48" idx="0"/>
          </p:cNvCxnSpPr>
          <p:nvPr/>
        </p:nvCxnSpPr>
        <p:spPr>
          <a:xfrm>
            <a:off x="1606544" y="3165221"/>
            <a:ext cx="1822308" cy="9905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9EDEEA5-5532-4AAE-8811-843CA80072D9}"/>
              </a:ext>
            </a:extLst>
          </p:cNvPr>
          <p:cNvCxnSpPr>
            <a:cxnSpLocks/>
            <a:stCxn id="48" idx="0"/>
            <a:endCxn id="60" idx="3"/>
          </p:cNvCxnSpPr>
          <p:nvPr/>
        </p:nvCxnSpPr>
        <p:spPr>
          <a:xfrm flipV="1">
            <a:off x="3428852" y="3083289"/>
            <a:ext cx="987851" cy="10725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BCE747D-C777-47BA-97B2-CB2FB2F25088}"/>
              </a:ext>
            </a:extLst>
          </p:cNvPr>
          <p:cNvCxnSpPr>
            <a:stCxn id="52" idx="2"/>
            <a:endCxn id="48" idx="6"/>
          </p:cNvCxnSpPr>
          <p:nvPr/>
        </p:nvCxnSpPr>
        <p:spPr>
          <a:xfrm flipH="1" flipV="1">
            <a:off x="4070407" y="4780169"/>
            <a:ext cx="2038388" cy="3764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4795689-2DCD-48D4-958D-950A4A7AFD43}"/>
              </a:ext>
            </a:extLst>
          </p:cNvPr>
          <p:cNvCxnSpPr>
            <a:stCxn id="60" idx="7"/>
          </p:cNvCxnSpPr>
          <p:nvPr/>
        </p:nvCxnSpPr>
        <p:spPr>
          <a:xfrm flipV="1">
            <a:off x="5323999" y="1169427"/>
            <a:ext cx="1967545" cy="10308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615ADB-6550-44A1-A79C-A4A6D75AA084}"/>
              </a:ext>
            </a:extLst>
          </p:cNvPr>
          <p:cNvCxnSpPr>
            <a:stCxn id="47" idx="6"/>
            <a:endCxn id="60" idx="2"/>
          </p:cNvCxnSpPr>
          <p:nvPr/>
        </p:nvCxnSpPr>
        <p:spPr>
          <a:xfrm flipV="1">
            <a:off x="1794451" y="2641808"/>
            <a:ext cx="2434345" cy="819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B47B17D-CD1C-439A-A096-9C4C077C153D}"/>
              </a:ext>
            </a:extLst>
          </p:cNvPr>
          <p:cNvCxnSpPr>
            <a:cxnSpLocks/>
            <a:stCxn id="50" idx="5"/>
            <a:endCxn id="52" idx="1"/>
          </p:cNvCxnSpPr>
          <p:nvPr/>
        </p:nvCxnSpPr>
        <p:spPr>
          <a:xfrm>
            <a:off x="5384589" y="1223972"/>
            <a:ext cx="912113" cy="349114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24818BD-86C9-4F79-A90D-FC659782E8A5}"/>
              </a:ext>
            </a:extLst>
          </p:cNvPr>
          <p:cNvSpPr/>
          <p:nvPr/>
        </p:nvSpPr>
        <p:spPr>
          <a:xfrm>
            <a:off x="7062082" y="84963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good</a:t>
            </a:r>
          </a:p>
        </p:txBody>
      </p:sp>
      <p:cxnSp>
        <p:nvCxnSpPr>
          <p:cNvPr id="70" name="Straight Arrow Connector 69">
            <a:extLst>
              <a:ext uri="{FF2B5EF4-FFF2-40B4-BE49-F238E27FC236}">
                <a16:creationId xmlns:a16="http://schemas.microsoft.com/office/drawing/2014/main" id="{72E25A68-A539-44B4-82E9-175CCE263769}"/>
              </a:ext>
            </a:extLst>
          </p:cNvPr>
          <p:cNvCxnSpPr>
            <a:stCxn id="50" idx="6"/>
            <a:endCxn id="69" idx="1"/>
          </p:cNvCxnSpPr>
          <p:nvPr/>
        </p:nvCxnSpPr>
        <p:spPr>
          <a:xfrm>
            <a:off x="5572496" y="782491"/>
            <a:ext cx="1677493" cy="250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5892302-7121-41C5-B36E-988859501FB1}"/>
              </a:ext>
            </a:extLst>
          </p:cNvPr>
          <p:cNvCxnSpPr>
            <a:stCxn id="69" idx="2"/>
            <a:endCxn id="50" idx="5"/>
          </p:cNvCxnSpPr>
          <p:nvPr/>
        </p:nvCxnSpPr>
        <p:spPr>
          <a:xfrm flipH="1" flipV="1">
            <a:off x="5384589" y="1223972"/>
            <a:ext cx="1677493" cy="2500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3E15C45-D737-4DFE-A4B2-01574004E514}"/>
              </a:ext>
            </a:extLst>
          </p:cNvPr>
          <p:cNvSpPr txBox="1"/>
          <p:nvPr/>
        </p:nvSpPr>
        <p:spPr>
          <a:xfrm>
            <a:off x="9342658" y="413159"/>
            <a:ext cx="2566219" cy="369332"/>
          </a:xfrm>
          <a:prstGeom prst="rect">
            <a:avLst/>
          </a:prstGeom>
          <a:noFill/>
        </p:spPr>
        <p:txBody>
          <a:bodyPr wrap="square" rtlCol="0">
            <a:spAutoFit/>
          </a:bodyPr>
          <a:lstStyle/>
          <a:p>
            <a:r>
              <a:rPr lang="en-ZW" dirty="0"/>
              <a:t>Markov Chain of Order 1 </a:t>
            </a:r>
          </a:p>
        </p:txBody>
      </p:sp>
      <p:sp>
        <p:nvSpPr>
          <p:cNvPr id="73" name="TextBox 72">
            <a:extLst>
              <a:ext uri="{FF2B5EF4-FFF2-40B4-BE49-F238E27FC236}">
                <a16:creationId xmlns:a16="http://schemas.microsoft.com/office/drawing/2014/main" id="{9AAC01D0-54B4-45B9-B717-EAF1728A57BA}"/>
              </a:ext>
            </a:extLst>
          </p:cNvPr>
          <p:cNvSpPr txBox="1"/>
          <p:nvPr/>
        </p:nvSpPr>
        <p:spPr>
          <a:xfrm>
            <a:off x="5089601" y="4613135"/>
            <a:ext cx="637541" cy="369332"/>
          </a:xfrm>
          <a:prstGeom prst="rect">
            <a:avLst/>
          </a:prstGeom>
          <a:noFill/>
        </p:spPr>
        <p:txBody>
          <a:bodyPr wrap="square" rtlCol="0">
            <a:spAutoFit/>
          </a:bodyPr>
          <a:lstStyle/>
          <a:p>
            <a:r>
              <a:rPr lang="en-ZW" dirty="0"/>
              <a:t>1/2</a:t>
            </a:r>
          </a:p>
        </p:txBody>
      </p:sp>
      <p:cxnSp>
        <p:nvCxnSpPr>
          <p:cNvPr id="74" name="Straight Arrow Connector 73">
            <a:extLst>
              <a:ext uri="{FF2B5EF4-FFF2-40B4-BE49-F238E27FC236}">
                <a16:creationId xmlns:a16="http://schemas.microsoft.com/office/drawing/2014/main" id="{CD158D61-C633-4556-8818-5BF63FE99C4D}"/>
              </a:ext>
            </a:extLst>
          </p:cNvPr>
          <p:cNvCxnSpPr>
            <a:stCxn id="60" idx="6"/>
            <a:endCxn id="69" idx="3"/>
          </p:cNvCxnSpPr>
          <p:nvPr/>
        </p:nvCxnSpPr>
        <p:spPr>
          <a:xfrm flipV="1">
            <a:off x="5511906" y="1915461"/>
            <a:ext cx="1738083" cy="72634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A86BD72-C168-4A5C-A961-903B77D96ABC}"/>
              </a:ext>
            </a:extLst>
          </p:cNvPr>
          <p:cNvSpPr txBox="1"/>
          <p:nvPr/>
        </p:nvSpPr>
        <p:spPr>
          <a:xfrm>
            <a:off x="7558130" y="4493805"/>
            <a:ext cx="596867" cy="369332"/>
          </a:xfrm>
          <a:prstGeom prst="rect">
            <a:avLst/>
          </a:prstGeom>
          <a:noFill/>
        </p:spPr>
        <p:txBody>
          <a:bodyPr wrap="square" rtlCol="0">
            <a:spAutoFit/>
          </a:bodyPr>
          <a:lstStyle/>
          <a:p>
            <a:r>
              <a:rPr lang="en-ZW" dirty="0"/>
              <a:t>1/2</a:t>
            </a:r>
          </a:p>
        </p:txBody>
      </p:sp>
      <p:sp>
        <p:nvSpPr>
          <p:cNvPr id="76" name="Oval 75">
            <a:extLst>
              <a:ext uri="{FF2B5EF4-FFF2-40B4-BE49-F238E27FC236}">
                <a16:creationId xmlns:a16="http://schemas.microsoft.com/office/drawing/2014/main" id="{F3BC1897-133B-4E6A-857D-97E6D96466DD}"/>
              </a:ext>
            </a:extLst>
          </p:cNvPr>
          <p:cNvSpPr/>
          <p:nvPr/>
        </p:nvSpPr>
        <p:spPr>
          <a:xfrm>
            <a:off x="8679044" y="3709111"/>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option</a:t>
            </a:r>
          </a:p>
        </p:txBody>
      </p:sp>
      <p:cxnSp>
        <p:nvCxnSpPr>
          <p:cNvPr id="77" name="Straight Arrow Connector 76">
            <a:extLst>
              <a:ext uri="{FF2B5EF4-FFF2-40B4-BE49-F238E27FC236}">
                <a16:creationId xmlns:a16="http://schemas.microsoft.com/office/drawing/2014/main" id="{5293D56B-3CCA-4457-A2C1-C7C3BD95EBF1}"/>
              </a:ext>
            </a:extLst>
          </p:cNvPr>
          <p:cNvCxnSpPr>
            <a:stCxn id="52" idx="6"/>
            <a:endCxn id="76" idx="3"/>
          </p:cNvCxnSpPr>
          <p:nvPr/>
        </p:nvCxnSpPr>
        <p:spPr>
          <a:xfrm flipV="1">
            <a:off x="7391905" y="4774941"/>
            <a:ext cx="1475046" cy="3816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230D260-7390-4956-820F-13A2A41E0771}"/>
              </a:ext>
            </a:extLst>
          </p:cNvPr>
          <p:cNvCxnSpPr>
            <a:stCxn id="47" idx="5"/>
            <a:endCxn id="76" idx="2"/>
          </p:cNvCxnSpPr>
          <p:nvPr/>
        </p:nvCxnSpPr>
        <p:spPr>
          <a:xfrm>
            <a:off x="1606544" y="3165221"/>
            <a:ext cx="7072500" cy="116823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7C38664-4BB2-4F59-BF36-CB9A36B5B5BA}"/>
              </a:ext>
            </a:extLst>
          </p:cNvPr>
          <p:cNvCxnSpPr>
            <a:stCxn id="76" idx="1"/>
            <a:endCxn id="50" idx="6"/>
          </p:cNvCxnSpPr>
          <p:nvPr/>
        </p:nvCxnSpPr>
        <p:spPr>
          <a:xfrm flipH="1" flipV="1">
            <a:off x="5572496" y="782491"/>
            <a:ext cx="3294455" cy="31094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02A4407-B777-4400-A747-F1D4FEC23A4A}"/>
              </a:ext>
            </a:extLst>
          </p:cNvPr>
          <p:cNvSpPr txBox="1"/>
          <p:nvPr/>
        </p:nvSpPr>
        <p:spPr>
          <a:xfrm>
            <a:off x="5966879" y="495138"/>
            <a:ext cx="511940" cy="369332"/>
          </a:xfrm>
          <a:prstGeom prst="rect">
            <a:avLst/>
          </a:prstGeom>
          <a:noFill/>
        </p:spPr>
        <p:txBody>
          <a:bodyPr wrap="square" rtlCol="0">
            <a:spAutoFit/>
          </a:bodyPr>
          <a:lstStyle/>
          <a:p>
            <a:r>
              <a:rPr lang="en-ZW" dirty="0"/>
              <a:t>1/3</a:t>
            </a:r>
          </a:p>
        </p:txBody>
      </p:sp>
      <p:cxnSp>
        <p:nvCxnSpPr>
          <p:cNvPr id="82" name="Straight Arrow Connector 81">
            <a:extLst>
              <a:ext uri="{FF2B5EF4-FFF2-40B4-BE49-F238E27FC236}">
                <a16:creationId xmlns:a16="http://schemas.microsoft.com/office/drawing/2014/main" id="{19E6E625-3295-47CB-9D45-4898B873F9AD}"/>
              </a:ext>
            </a:extLst>
          </p:cNvPr>
          <p:cNvCxnSpPr/>
          <p:nvPr/>
        </p:nvCxnSpPr>
        <p:spPr>
          <a:xfrm>
            <a:off x="9113178" y="2347895"/>
            <a:ext cx="12534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F701C9F-792C-4F2C-96C9-3B618D31DA9C}"/>
              </a:ext>
            </a:extLst>
          </p:cNvPr>
          <p:cNvSpPr txBox="1"/>
          <p:nvPr/>
        </p:nvSpPr>
        <p:spPr>
          <a:xfrm>
            <a:off x="10563397" y="2148435"/>
            <a:ext cx="1542252" cy="369332"/>
          </a:xfrm>
          <a:prstGeom prst="rect">
            <a:avLst/>
          </a:prstGeom>
          <a:noFill/>
        </p:spPr>
        <p:txBody>
          <a:bodyPr wrap="square" rtlCol="0">
            <a:spAutoFit/>
          </a:bodyPr>
          <a:lstStyle/>
          <a:p>
            <a:r>
              <a:rPr lang="en-ZW" dirty="0"/>
              <a:t>transition</a:t>
            </a:r>
          </a:p>
        </p:txBody>
      </p:sp>
      <p:sp>
        <p:nvSpPr>
          <p:cNvPr id="85" name="TextBox 84">
            <a:extLst>
              <a:ext uri="{FF2B5EF4-FFF2-40B4-BE49-F238E27FC236}">
                <a16:creationId xmlns:a16="http://schemas.microsoft.com/office/drawing/2014/main" id="{E59627DF-B243-4252-BC7E-6EA3F4654C53}"/>
              </a:ext>
            </a:extLst>
          </p:cNvPr>
          <p:cNvSpPr txBox="1"/>
          <p:nvPr/>
        </p:nvSpPr>
        <p:spPr>
          <a:xfrm>
            <a:off x="5730450" y="2057094"/>
            <a:ext cx="664638" cy="369332"/>
          </a:xfrm>
          <a:prstGeom prst="rect">
            <a:avLst/>
          </a:prstGeom>
          <a:noFill/>
        </p:spPr>
        <p:txBody>
          <a:bodyPr wrap="square" rtlCol="0">
            <a:spAutoFit/>
          </a:bodyPr>
          <a:lstStyle/>
          <a:p>
            <a:r>
              <a:rPr lang="en-ZW" dirty="0"/>
              <a:t>1/1</a:t>
            </a:r>
          </a:p>
        </p:txBody>
      </p:sp>
      <p:sp>
        <p:nvSpPr>
          <p:cNvPr id="86" name="TextBox 85">
            <a:extLst>
              <a:ext uri="{FF2B5EF4-FFF2-40B4-BE49-F238E27FC236}">
                <a16:creationId xmlns:a16="http://schemas.microsoft.com/office/drawing/2014/main" id="{C56C7C0F-1C06-41B1-9F72-2CD00A456738}"/>
              </a:ext>
            </a:extLst>
          </p:cNvPr>
          <p:cNvSpPr txBox="1"/>
          <p:nvPr/>
        </p:nvSpPr>
        <p:spPr>
          <a:xfrm>
            <a:off x="8700638" y="5058128"/>
            <a:ext cx="3516092" cy="1754326"/>
          </a:xfrm>
          <a:prstGeom prst="rect">
            <a:avLst/>
          </a:prstGeom>
          <a:noFill/>
        </p:spPr>
        <p:txBody>
          <a:bodyPr wrap="square" rtlCol="0">
            <a:spAutoFit/>
          </a:bodyPr>
          <a:lstStyle/>
          <a:p>
            <a:r>
              <a:rPr lang="en-ZW" b="1" dirty="0"/>
              <a:t>this </a:t>
            </a:r>
            <a:r>
              <a:rPr lang="en-ZW" dirty="0"/>
              <a:t>: (option, an, apple, is, tastes)</a:t>
            </a:r>
          </a:p>
          <a:p>
            <a:r>
              <a:rPr lang="en-ZW" b="1" dirty="0"/>
              <a:t>is</a:t>
            </a:r>
            <a:r>
              <a:rPr lang="en-ZW" dirty="0"/>
              <a:t>: (an, good, this)</a:t>
            </a:r>
          </a:p>
          <a:p>
            <a:r>
              <a:rPr lang="en-ZW" b="1" dirty="0"/>
              <a:t>apple</a:t>
            </a:r>
            <a:r>
              <a:rPr lang="en-ZW" dirty="0"/>
              <a:t>: (tastes, is)</a:t>
            </a:r>
          </a:p>
          <a:p>
            <a:r>
              <a:rPr lang="en-ZW" b="1" dirty="0"/>
              <a:t>option</a:t>
            </a:r>
            <a:r>
              <a:rPr lang="en-ZW" dirty="0"/>
              <a:t>: (is)</a:t>
            </a:r>
          </a:p>
          <a:p>
            <a:r>
              <a:rPr lang="en-ZW" b="1" dirty="0"/>
              <a:t>tastes</a:t>
            </a:r>
            <a:r>
              <a:rPr lang="en-ZW" dirty="0"/>
              <a:t>: (good)</a:t>
            </a:r>
          </a:p>
          <a:p>
            <a:r>
              <a:rPr lang="en-ZW" b="1" dirty="0"/>
              <a:t>an</a:t>
            </a:r>
            <a:r>
              <a:rPr lang="en-ZW" dirty="0"/>
              <a:t>: (apple, option)</a:t>
            </a:r>
          </a:p>
        </p:txBody>
      </p:sp>
      <p:sp>
        <p:nvSpPr>
          <p:cNvPr id="87" name="TextBox 86">
            <a:extLst>
              <a:ext uri="{FF2B5EF4-FFF2-40B4-BE49-F238E27FC236}">
                <a16:creationId xmlns:a16="http://schemas.microsoft.com/office/drawing/2014/main" id="{CBC7F175-B78E-4877-A3C7-955E8B135B2D}"/>
              </a:ext>
            </a:extLst>
          </p:cNvPr>
          <p:cNvSpPr txBox="1"/>
          <p:nvPr/>
        </p:nvSpPr>
        <p:spPr>
          <a:xfrm>
            <a:off x="2314481" y="1283351"/>
            <a:ext cx="511940" cy="369332"/>
          </a:xfrm>
          <a:prstGeom prst="rect">
            <a:avLst/>
          </a:prstGeom>
          <a:noFill/>
        </p:spPr>
        <p:txBody>
          <a:bodyPr wrap="square" rtlCol="0">
            <a:spAutoFit/>
          </a:bodyPr>
          <a:lstStyle/>
          <a:p>
            <a:r>
              <a:rPr lang="en-ZW" dirty="0"/>
              <a:t>1/4</a:t>
            </a:r>
          </a:p>
        </p:txBody>
      </p:sp>
      <p:sp>
        <p:nvSpPr>
          <p:cNvPr id="88" name="TextBox 87">
            <a:extLst>
              <a:ext uri="{FF2B5EF4-FFF2-40B4-BE49-F238E27FC236}">
                <a16:creationId xmlns:a16="http://schemas.microsoft.com/office/drawing/2014/main" id="{B9B94EDF-74B0-4ECD-AAFA-0A11CA0A1579}"/>
              </a:ext>
            </a:extLst>
          </p:cNvPr>
          <p:cNvSpPr txBox="1"/>
          <p:nvPr/>
        </p:nvSpPr>
        <p:spPr>
          <a:xfrm>
            <a:off x="2407502" y="3737433"/>
            <a:ext cx="511940" cy="646331"/>
          </a:xfrm>
          <a:prstGeom prst="rect">
            <a:avLst/>
          </a:prstGeom>
          <a:noFill/>
        </p:spPr>
        <p:txBody>
          <a:bodyPr wrap="square" rtlCol="0">
            <a:spAutoFit/>
          </a:bodyPr>
          <a:lstStyle/>
          <a:p>
            <a:r>
              <a:rPr lang="en-ZW" dirty="0"/>
              <a:t>1/4</a:t>
            </a:r>
          </a:p>
          <a:p>
            <a:endParaRPr lang="en-ZW" dirty="0"/>
          </a:p>
        </p:txBody>
      </p:sp>
      <p:sp>
        <p:nvSpPr>
          <p:cNvPr id="89" name="TextBox 88">
            <a:extLst>
              <a:ext uri="{FF2B5EF4-FFF2-40B4-BE49-F238E27FC236}">
                <a16:creationId xmlns:a16="http://schemas.microsoft.com/office/drawing/2014/main" id="{CB35FA81-34AF-4F45-9908-A38F5336A51C}"/>
              </a:ext>
            </a:extLst>
          </p:cNvPr>
          <p:cNvSpPr txBox="1"/>
          <p:nvPr/>
        </p:nvSpPr>
        <p:spPr>
          <a:xfrm>
            <a:off x="2829064" y="2412379"/>
            <a:ext cx="511940" cy="369332"/>
          </a:xfrm>
          <a:prstGeom prst="rect">
            <a:avLst/>
          </a:prstGeom>
          <a:noFill/>
        </p:spPr>
        <p:txBody>
          <a:bodyPr wrap="square" rtlCol="0">
            <a:spAutoFit/>
          </a:bodyPr>
          <a:lstStyle/>
          <a:p>
            <a:r>
              <a:rPr lang="en-ZW" dirty="0"/>
              <a:t>1/4</a:t>
            </a:r>
          </a:p>
        </p:txBody>
      </p:sp>
      <p:sp>
        <p:nvSpPr>
          <p:cNvPr id="90" name="TextBox 89">
            <a:extLst>
              <a:ext uri="{FF2B5EF4-FFF2-40B4-BE49-F238E27FC236}">
                <a16:creationId xmlns:a16="http://schemas.microsoft.com/office/drawing/2014/main" id="{DC7A8E88-783C-4BB3-8579-6EDD3C14C57A}"/>
              </a:ext>
            </a:extLst>
          </p:cNvPr>
          <p:cNvSpPr txBox="1"/>
          <p:nvPr/>
        </p:nvSpPr>
        <p:spPr>
          <a:xfrm>
            <a:off x="2732719" y="3004876"/>
            <a:ext cx="511940" cy="369332"/>
          </a:xfrm>
          <a:prstGeom prst="rect">
            <a:avLst/>
          </a:prstGeom>
          <a:noFill/>
        </p:spPr>
        <p:txBody>
          <a:bodyPr wrap="square" rtlCol="0">
            <a:spAutoFit/>
          </a:bodyPr>
          <a:lstStyle/>
          <a:p>
            <a:r>
              <a:rPr lang="en-ZW" dirty="0"/>
              <a:t>1/4</a:t>
            </a:r>
          </a:p>
        </p:txBody>
      </p:sp>
      <p:sp>
        <p:nvSpPr>
          <p:cNvPr id="91" name="TextBox 90">
            <a:extLst>
              <a:ext uri="{FF2B5EF4-FFF2-40B4-BE49-F238E27FC236}">
                <a16:creationId xmlns:a16="http://schemas.microsoft.com/office/drawing/2014/main" id="{AFD0161A-C2CB-4BCF-9907-027B3169C7B2}"/>
              </a:ext>
            </a:extLst>
          </p:cNvPr>
          <p:cNvSpPr txBox="1"/>
          <p:nvPr/>
        </p:nvSpPr>
        <p:spPr>
          <a:xfrm>
            <a:off x="3758675" y="3651658"/>
            <a:ext cx="511940" cy="369332"/>
          </a:xfrm>
          <a:prstGeom prst="rect">
            <a:avLst/>
          </a:prstGeom>
          <a:noFill/>
        </p:spPr>
        <p:txBody>
          <a:bodyPr wrap="square" rtlCol="0">
            <a:spAutoFit/>
          </a:bodyPr>
          <a:lstStyle/>
          <a:p>
            <a:r>
              <a:rPr lang="en-ZW" dirty="0"/>
              <a:t>1/2</a:t>
            </a:r>
          </a:p>
        </p:txBody>
      </p:sp>
      <p:cxnSp>
        <p:nvCxnSpPr>
          <p:cNvPr id="45" name="Straight Arrow Connector 44">
            <a:extLst>
              <a:ext uri="{FF2B5EF4-FFF2-40B4-BE49-F238E27FC236}">
                <a16:creationId xmlns:a16="http://schemas.microsoft.com/office/drawing/2014/main" id="{8990C09D-4C32-4993-9573-F844FDC9962F}"/>
              </a:ext>
            </a:extLst>
          </p:cNvPr>
          <p:cNvCxnSpPr>
            <a:stCxn id="48" idx="0"/>
          </p:cNvCxnSpPr>
          <p:nvPr/>
        </p:nvCxnSpPr>
        <p:spPr>
          <a:xfrm flipV="1">
            <a:off x="3428852" y="1032498"/>
            <a:ext cx="1048441" cy="312332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197DFBF-446C-4A70-AA6A-96448B00FAEF}"/>
              </a:ext>
            </a:extLst>
          </p:cNvPr>
          <p:cNvSpPr txBox="1"/>
          <p:nvPr/>
        </p:nvSpPr>
        <p:spPr>
          <a:xfrm>
            <a:off x="3686561" y="1687762"/>
            <a:ext cx="511940" cy="369332"/>
          </a:xfrm>
          <a:prstGeom prst="rect">
            <a:avLst/>
          </a:prstGeom>
          <a:noFill/>
        </p:spPr>
        <p:txBody>
          <a:bodyPr wrap="square" rtlCol="0">
            <a:spAutoFit/>
          </a:bodyPr>
          <a:lstStyle/>
          <a:p>
            <a:r>
              <a:rPr lang="en-ZW" dirty="0"/>
              <a:t>1/2</a:t>
            </a:r>
          </a:p>
        </p:txBody>
      </p:sp>
      <p:sp>
        <p:nvSpPr>
          <p:cNvPr id="96" name="TextBox 95">
            <a:extLst>
              <a:ext uri="{FF2B5EF4-FFF2-40B4-BE49-F238E27FC236}">
                <a16:creationId xmlns:a16="http://schemas.microsoft.com/office/drawing/2014/main" id="{3BBF5BAF-2361-4843-83F1-D01117D45A20}"/>
              </a:ext>
            </a:extLst>
          </p:cNvPr>
          <p:cNvSpPr txBox="1"/>
          <p:nvPr/>
        </p:nvSpPr>
        <p:spPr>
          <a:xfrm>
            <a:off x="5443246" y="1376382"/>
            <a:ext cx="511940" cy="369332"/>
          </a:xfrm>
          <a:prstGeom prst="rect">
            <a:avLst/>
          </a:prstGeom>
          <a:noFill/>
        </p:spPr>
        <p:txBody>
          <a:bodyPr wrap="square" rtlCol="0">
            <a:spAutoFit/>
          </a:bodyPr>
          <a:lstStyle/>
          <a:p>
            <a:r>
              <a:rPr lang="en-ZW" dirty="0"/>
              <a:t>1/3</a:t>
            </a:r>
          </a:p>
        </p:txBody>
      </p:sp>
      <p:sp>
        <p:nvSpPr>
          <p:cNvPr id="97" name="TextBox 96">
            <a:extLst>
              <a:ext uri="{FF2B5EF4-FFF2-40B4-BE49-F238E27FC236}">
                <a16:creationId xmlns:a16="http://schemas.microsoft.com/office/drawing/2014/main" id="{B4035D7D-B410-4BC2-BC82-4349DCF4D0F4}"/>
              </a:ext>
            </a:extLst>
          </p:cNvPr>
          <p:cNvSpPr txBox="1"/>
          <p:nvPr/>
        </p:nvSpPr>
        <p:spPr>
          <a:xfrm>
            <a:off x="265471" y="5758514"/>
            <a:ext cx="3804936" cy="923330"/>
          </a:xfrm>
          <a:prstGeom prst="rect">
            <a:avLst/>
          </a:prstGeom>
          <a:noFill/>
        </p:spPr>
        <p:txBody>
          <a:bodyPr wrap="square" rtlCol="0">
            <a:spAutoFit/>
          </a:bodyPr>
          <a:lstStyle/>
          <a:p>
            <a:pPr marL="342900" indent="-342900">
              <a:buAutoNum type="arabicPeriod"/>
            </a:pPr>
            <a:r>
              <a:rPr lang="en-ZW" dirty="0"/>
              <a:t>This tastes good</a:t>
            </a:r>
          </a:p>
          <a:p>
            <a:pPr marL="342900" indent="-342900">
              <a:buAutoNum type="arabicPeriod"/>
            </a:pPr>
            <a:r>
              <a:rPr lang="en-ZW" dirty="0"/>
              <a:t>This apple is an option</a:t>
            </a:r>
          </a:p>
          <a:p>
            <a:pPr marL="342900" indent="-342900">
              <a:buAutoNum type="arabicPeriod"/>
            </a:pPr>
            <a:r>
              <a:rPr lang="en-ZW" dirty="0"/>
              <a:t>This option is this apple tastes</a:t>
            </a:r>
          </a:p>
        </p:txBody>
      </p:sp>
      <p:sp>
        <p:nvSpPr>
          <p:cNvPr id="98" name="TextBox 97">
            <a:extLst>
              <a:ext uri="{FF2B5EF4-FFF2-40B4-BE49-F238E27FC236}">
                <a16:creationId xmlns:a16="http://schemas.microsoft.com/office/drawing/2014/main" id="{45773A79-CB44-4E74-B702-4DCE1BE9836E}"/>
              </a:ext>
            </a:extLst>
          </p:cNvPr>
          <p:cNvSpPr txBox="1"/>
          <p:nvPr/>
        </p:nvSpPr>
        <p:spPr>
          <a:xfrm>
            <a:off x="2593388" y="1697446"/>
            <a:ext cx="511940" cy="369332"/>
          </a:xfrm>
          <a:prstGeom prst="rect">
            <a:avLst/>
          </a:prstGeom>
          <a:noFill/>
        </p:spPr>
        <p:txBody>
          <a:bodyPr wrap="square" rtlCol="0">
            <a:spAutoFit/>
          </a:bodyPr>
          <a:lstStyle/>
          <a:p>
            <a:r>
              <a:rPr lang="en-ZW" dirty="0"/>
              <a:t>1/3</a:t>
            </a:r>
          </a:p>
        </p:txBody>
      </p:sp>
      <p:sp>
        <p:nvSpPr>
          <p:cNvPr id="99" name="TextBox 98">
            <a:extLst>
              <a:ext uri="{FF2B5EF4-FFF2-40B4-BE49-F238E27FC236}">
                <a16:creationId xmlns:a16="http://schemas.microsoft.com/office/drawing/2014/main" id="{6DA3B34B-0BDF-44E1-ADF2-564617315C78}"/>
              </a:ext>
            </a:extLst>
          </p:cNvPr>
          <p:cNvSpPr txBox="1"/>
          <p:nvPr/>
        </p:nvSpPr>
        <p:spPr>
          <a:xfrm>
            <a:off x="8012873" y="2781711"/>
            <a:ext cx="664638" cy="369332"/>
          </a:xfrm>
          <a:prstGeom prst="rect">
            <a:avLst/>
          </a:prstGeom>
          <a:noFill/>
        </p:spPr>
        <p:txBody>
          <a:bodyPr wrap="square" rtlCol="0">
            <a:spAutoFit/>
          </a:bodyPr>
          <a:lstStyle/>
          <a:p>
            <a:r>
              <a:rPr lang="en-ZW" dirty="0"/>
              <a:t>1/1</a:t>
            </a:r>
          </a:p>
        </p:txBody>
      </p:sp>
    </p:spTree>
    <p:extLst>
      <p:ext uri="{BB962C8B-B14F-4D97-AF65-F5344CB8AC3E}">
        <p14:creationId xmlns:p14="http://schemas.microsoft.com/office/powerpoint/2010/main" val="282795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02C0E-94AD-47C9-B4D7-94B0C4D8F597}"/>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Intro</a:t>
            </a:r>
          </a:p>
        </p:txBody>
      </p:sp>
      <p:sp>
        <p:nvSpPr>
          <p:cNvPr id="19" name="Oval 18">
            <a:extLst>
              <a:ext uri="{FF2B5EF4-FFF2-40B4-BE49-F238E27FC236}">
                <a16:creationId xmlns:a16="http://schemas.microsoft.com/office/drawing/2014/main" id="{F9515976-D452-422A-B31A-5C7B78A35932}"/>
              </a:ext>
            </a:extLst>
          </p:cNvPr>
          <p:cNvSpPr/>
          <p:nvPr/>
        </p:nvSpPr>
        <p:spPr>
          <a:xfrm>
            <a:off x="533400" y="235620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this</a:t>
            </a:r>
          </a:p>
        </p:txBody>
      </p:sp>
      <p:sp>
        <p:nvSpPr>
          <p:cNvPr id="20" name="Oval 19">
            <a:extLst>
              <a:ext uri="{FF2B5EF4-FFF2-40B4-BE49-F238E27FC236}">
                <a16:creationId xmlns:a16="http://schemas.microsoft.com/office/drawing/2014/main" id="{BE540709-ECE6-4A97-A749-B4334D611DD1}"/>
              </a:ext>
            </a:extLst>
          </p:cNvPr>
          <p:cNvSpPr/>
          <p:nvPr/>
        </p:nvSpPr>
        <p:spPr>
          <a:xfrm>
            <a:off x="2809356" y="4412636"/>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apple</a:t>
            </a:r>
          </a:p>
        </p:txBody>
      </p:sp>
      <p:sp>
        <p:nvSpPr>
          <p:cNvPr id="21" name="Oval 20">
            <a:extLst>
              <a:ext uri="{FF2B5EF4-FFF2-40B4-BE49-F238E27FC236}">
                <a16:creationId xmlns:a16="http://schemas.microsoft.com/office/drawing/2014/main" id="{195D3F1D-55C4-48A0-9069-1EC3BE2506CF}"/>
              </a:ext>
            </a:extLst>
          </p:cNvPr>
          <p:cNvSpPr/>
          <p:nvPr/>
        </p:nvSpPr>
        <p:spPr>
          <a:xfrm>
            <a:off x="4311445" y="414958"/>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is</a:t>
            </a:r>
          </a:p>
        </p:txBody>
      </p:sp>
      <p:sp>
        <p:nvSpPr>
          <p:cNvPr id="22" name="Oval 21">
            <a:extLst>
              <a:ext uri="{FF2B5EF4-FFF2-40B4-BE49-F238E27FC236}">
                <a16:creationId xmlns:a16="http://schemas.microsoft.com/office/drawing/2014/main" id="{E5849B25-7208-434A-B25A-878522BD1ED5}"/>
              </a:ext>
            </a:extLst>
          </p:cNvPr>
          <p:cNvSpPr/>
          <p:nvPr/>
        </p:nvSpPr>
        <p:spPr>
          <a:xfrm>
            <a:off x="6130854" y="4789070"/>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an</a:t>
            </a:r>
          </a:p>
        </p:txBody>
      </p:sp>
      <p:sp>
        <p:nvSpPr>
          <p:cNvPr id="23" name="Oval 22">
            <a:extLst>
              <a:ext uri="{FF2B5EF4-FFF2-40B4-BE49-F238E27FC236}">
                <a16:creationId xmlns:a16="http://schemas.microsoft.com/office/drawing/2014/main" id="{17E2C356-21BE-43EC-B147-596F4C439D75}"/>
              </a:ext>
            </a:extLst>
          </p:cNvPr>
          <p:cNvSpPr/>
          <p:nvPr/>
        </p:nvSpPr>
        <p:spPr>
          <a:xfrm>
            <a:off x="3981622" y="241602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tastes</a:t>
            </a:r>
          </a:p>
        </p:txBody>
      </p:sp>
      <p:cxnSp>
        <p:nvCxnSpPr>
          <p:cNvPr id="24" name="Straight Arrow Connector 23">
            <a:extLst>
              <a:ext uri="{FF2B5EF4-FFF2-40B4-BE49-F238E27FC236}">
                <a16:creationId xmlns:a16="http://schemas.microsoft.com/office/drawing/2014/main" id="{A37B4E73-EFDD-4C29-8A2C-4C05C492E796}"/>
              </a:ext>
            </a:extLst>
          </p:cNvPr>
          <p:cNvCxnSpPr>
            <a:stCxn id="19" idx="7"/>
            <a:endCxn id="21" idx="2"/>
          </p:cNvCxnSpPr>
          <p:nvPr/>
        </p:nvCxnSpPr>
        <p:spPr>
          <a:xfrm flipV="1">
            <a:off x="1628603" y="1039307"/>
            <a:ext cx="2682842" cy="149976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2646593-2685-4BE1-967B-0FD98FC89020}"/>
              </a:ext>
            </a:extLst>
          </p:cNvPr>
          <p:cNvCxnSpPr>
            <a:stCxn id="21" idx="3"/>
            <a:endCxn id="19" idx="6"/>
          </p:cNvCxnSpPr>
          <p:nvPr/>
        </p:nvCxnSpPr>
        <p:spPr>
          <a:xfrm flipH="1">
            <a:off x="1816510" y="1480788"/>
            <a:ext cx="2682842" cy="14997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71A22F2-B148-49D4-BEE9-74B0CAF1639A}"/>
              </a:ext>
            </a:extLst>
          </p:cNvPr>
          <p:cNvCxnSpPr>
            <a:cxnSpLocks/>
            <a:endCxn id="20" idx="0"/>
          </p:cNvCxnSpPr>
          <p:nvPr/>
        </p:nvCxnSpPr>
        <p:spPr>
          <a:xfrm>
            <a:off x="1628603" y="3174123"/>
            <a:ext cx="1822308" cy="12385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836414-7E5B-494E-9C1C-BC2596EB035D}"/>
              </a:ext>
            </a:extLst>
          </p:cNvPr>
          <p:cNvCxnSpPr>
            <a:cxnSpLocks/>
            <a:stCxn id="20" idx="0"/>
            <a:endCxn id="23" idx="3"/>
          </p:cNvCxnSpPr>
          <p:nvPr/>
        </p:nvCxnSpPr>
        <p:spPr>
          <a:xfrm flipV="1">
            <a:off x="3450911" y="3481857"/>
            <a:ext cx="718618" cy="93077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D27A15-F567-4295-B451-B678C4C2453A}"/>
              </a:ext>
            </a:extLst>
          </p:cNvPr>
          <p:cNvCxnSpPr>
            <a:stCxn id="22" idx="2"/>
            <a:endCxn id="20" idx="6"/>
          </p:cNvCxnSpPr>
          <p:nvPr/>
        </p:nvCxnSpPr>
        <p:spPr>
          <a:xfrm flipH="1" flipV="1">
            <a:off x="4092466" y="5036985"/>
            <a:ext cx="2038388" cy="3764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B39045-F078-413C-B878-EE47CE41F063}"/>
              </a:ext>
            </a:extLst>
          </p:cNvPr>
          <p:cNvCxnSpPr>
            <a:stCxn id="23" idx="7"/>
          </p:cNvCxnSpPr>
          <p:nvPr/>
        </p:nvCxnSpPr>
        <p:spPr>
          <a:xfrm flipV="1">
            <a:off x="5076825" y="1567995"/>
            <a:ext cx="1967545" cy="10308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2AE7B7-B94A-4BAB-A257-C5F13D410961}"/>
              </a:ext>
            </a:extLst>
          </p:cNvPr>
          <p:cNvCxnSpPr>
            <a:stCxn id="19" idx="6"/>
            <a:endCxn id="23" idx="2"/>
          </p:cNvCxnSpPr>
          <p:nvPr/>
        </p:nvCxnSpPr>
        <p:spPr>
          <a:xfrm>
            <a:off x="1816510" y="2980556"/>
            <a:ext cx="2165112" cy="5982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5E1ADD-CD37-4623-AEA7-F5A8784FF359}"/>
              </a:ext>
            </a:extLst>
          </p:cNvPr>
          <p:cNvCxnSpPr>
            <a:cxnSpLocks/>
            <a:stCxn id="21" idx="5"/>
            <a:endCxn id="22" idx="1"/>
          </p:cNvCxnSpPr>
          <p:nvPr/>
        </p:nvCxnSpPr>
        <p:spPr>
          <a:xfrm>
            <a:off x="5406648" y="1480788"/>
            <a:ext cx="912113" cy="349114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F001E95-0433-4226-8651-ABADA468E4EF}"/>
              </a:ext>
            </a:extLst>
          </p:cNvPr>
          <p:cNvSpPr/>
          <p:nvPr/>
        </p:nvSpPr>
        <p:spPr>
          <a:xfrm>
            <a:off x="7084141" y="110644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good</a:t>
            </a:r>
          </a:p>
        </p:txBody>
      </p:sp>
      <p:cxnSp>
        <p:nvCxnSpPr>
          <p:cNvPr id="51" name="Straight Arrow Connector 50">
            <a:extLst>
              <a:ext uri="{FF2B5EF4-FFF2-40B4-BE49-F238E27FC236}">
                <a16:creationId xmlns:a16="http://schemas.microsoft.com/office/drawing/2014/main" id="{C43A09AE-4AA4-4C39-819D-AFBECE04C8A9}"/>
              </a:ext>
            </a:extLst>
          </p:cNvPr>
          <p:cNvCxnSpPr>
            <a:stCxn id="21" idx="6"/>
            <a:endCxn id="49" idx="1"/>
          </p:cNvCxnSpPr>
          <p:nvPr/>
        </p:nvCxnSpPr>
        <p:spPr>
          <a:xfrm>
            <a:off x="5594555" y="1039307"/>
            <a:ext cx="1677493" cy="250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E32FA4E-D89F-4C26-A2B6-74FE3CC532AB}"/>
              </a:ext>
            </a:extLst>
          </p:cNvPr>
          <p:cNvCxnSpPr>
            <a:stCxn id="49" idx="2"/>
            <a:endCxn id="21" idx="5"/>
          </p:cNvCxnSpPr>
          <p:nvPr/>
        </p:nvCxnSpPr>
        <p:spPr>
          <a:xfrm flipH="1" flipV="1">
            <a:off x="5406648" y="1480788"/>
            <a:ext cx="1677493" cy="2500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8FF91EA-2C3E-409D-8CD6-6DB476443930}"/>
              </a:ext>
            </a:extLst>
          </p:cNvPr>
          <p:cNvSpPr txBox="1"/>
          <p:nvPr/>
        </p:nvSpPr>
        <p:spPr>
          <a:xfrm>
            <a:off x="9342658" y="413159"/>
            <a:ext cx="2566219" cy="369332"/>
          </a:xfrm>
          <a:prstGeom prst="rect">
            <a:avLst/>
          </a:prstGeom>
          <a:noFill/>
        </p:spPr>
        <p:txBody>
          <a:bodyPr wrap="square" rtlCol="0">
            <a:spAutoFit/>
          </a:bodyPr>
          <a:lstStyle/>
          <a:p>
            <a:r>
              <a:rPr lang="en-ZW" dirty="0"/>
              <a:t>Markov Chain of Order 3 </a:t>
            </a:r>
          </a:p>
        </p:txBody>
      </p:sp>
      <p:sp>
        <p:nvSpPr>
          <p:cNvPr id="65" name="TextBox 64">
            <a:extLst>
              <a:ext uri="{FF2B5EF4-FFF2-40B4-BE49-F238E27FC236}">
                <a16:creationId xmlns:a16="http://schemas.microsoft.com/office/drawing/2014/main" id="{6661F038-227E-4AF6-92E2-7C7EC6CA6146}"/>
              </a:ext>
            </a:extLst>
          </p:cNvPr>
          <p:cNvSpPr txBox="1"/>
          <p:nvPr/>
        </p:nvSpPr>
        <p:spPr>
          <a:xfrm>
            <a:off x="5111660" y="4869951"/>
            <a:ext cx="637541" cy="369332"/>
          </a:xfrm>
          <a:prstGeom prst="rect">
            <a:avLst/>
          </a:prstGeom>
          <a:noFill/>
        </p:spPr>
        <p:txBody>
          <a:bodyPr wrap="square" rtlCol="0">
            <a:spAutoFit/>
          </a:bodyPr>
          <a:lstStyle/>
          <a:p>
            <a:r>
              <a:rPr lang="en-ZW" dirty="0"/>
              <a:t>1/2</a:t>
            </a:r>
          </a:p>
        </p:txBody>
      </p:sp>
      <p:cxnSp>
        <p:nvCxnSpPr>
          <p:cNvPr id="67" name="Straight Arrow Connector 66">
            <a:extLst>
              <a:ext uri="{FF2B5EF4-FFF2-40B4-BE49-F238E27FC236}">
                <a16:creationId xmlns:a16="http://schemas.microsoft.com/office/drawing/2014/main" id="{E9333AEA-A638-477E-9ACB-6F832FFD59B7}"/>
              </a:ext>
            </a:extLst>
          </p:cNvPr>
          <p:cNvCxnSpPr>
            <a:stCxn id="23" idx="6"/>
            <a:endCxn id="49" idx="3"/>
          </p:cNvCxnSpPr>
          <p:nvPr/>
        </p:nvCxnSpPr>
        <p:spPr>
          <a:xfrm flipV="1">
            <a:off x="5264732" y="2172277"/>
            <a:ext cx="2007316" cy="8680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96EDEAB-E00C-41B7-A8F5-D94CFD6CE3D8}"/>
              </a:ext>
            </a:extLst>
          </p:cNvPr>
          <p:cNvSpPr txBox="1"/>
          <p:nvPr/>
        </p:nvSpPr>
        <p:spPr>
          <a:xfrm>
            <a:off x="7580189" y="4750621"/>
            <a:ext cx="596867" cy="369332"/>
          </a:xfrm>
          <a:prstGeom prst="rect">
            <a:avLst/>
          </a:prstGeom>
          <a:noFill/>
        </p:spPr>
        <p:txBody>
          <a:bodyPr wrap="square" rtlCol="0">
            <a:spAutoFit/>
          </a:bodyPr>
          <a:lstStyle/>
          <a:p>
            <a:r>
              <a:rPr lang="en-ZW" dirty="0"/>
              <a:t>1/2</a:t>
            </a:r>
          </a:p>
        </p:txBody>
      </p:sp>
      <p:sp>
        <p:nvSpPr>
          <p:cNvPr id="69" name="Oval 68">
            <a:extLst>
              <a:ext uri="{FF2B5EF4-FFF2-40B4-BE49-F238E27FC236}">
                <a16:creationId xmlns:a16="http://schemas.microsoft.com/office/drawing/2014/main" id="{43E957AA-B11C-4AF2-9AED-52BFBD946AAF}"/>
              </a:ext>
            </a:extLst>
          </p:cNvPr>
          <p:cNvSpPr/>
          <p:nvPr/>
        </p:nvSpPr>
        <p:spPr>
          <a:xfrm>
            <a:off x="8701103" y="3965927"/>
            <a:ext cx="1283110" cy="1248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dirty="0"/>
              <a:t>option</a:t>
            </a:r>
          </a:p>
        </p:txBody>
      </p:sp>
      <p:cxnSp>
        <p:nvCxnSpPr>
          <p:cNvPr id="75" name="Straight Arrow Connector 74">
            <a:extLst>
              <a:ext uri="{FF2B5EF4-FFF2-40B4-BE49-F238E27FC236}">
                <a16:creationId xmlns:a16="http://schemas.microsoft.com/office/drawing/2014/main" id="{7F0AF558-0E43-47AB-95E0-8A1D7E68434A}"/>
              </a:ext>
            </a:extLst>
          </p:cNvPr>
          <p:cNvCxnSpPr>
            <a:stCxn id="22" idx="6"/>
            <a:endCxn id="69" idx="3"/>
          </p:cNvCxnSpPr>
          <p:nvPr/>
        </p:nvCxnSpPr>
        <p:spPr>
          <a:xfrm flipV="1">
            <a:off x="7413964" y="5031757"/>
            <a:ext cx="1475046" cy="3816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8D18585-925B-4484-96F7-E7C9D09F9B03}"/>
              </a:ext>
            </a:extLst>
          </p:cNvPr>
          <p:cNvCxnSpPr>
            <a:stCxn id="19" idx="5"/>
            <a:endCxn id="69" idx="2"/>
          </p:cNvCxnSpPr>
          <p:nvPr/>
        </p:nvCxnSpPr>
        <p:spPr>
          <a:xfrm>
            <a:off x="1628603" y="3422037"/>
            <a:ext cx="7072500" cy="11682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5E58454-0B4E-4E86-A18F-849807301A63}"/>
              </a:ext>
            </a:extLst>
          </p:cNvPr>
          <p:cNvCxnSpPr>
            <a:stCxn id="69" idx="1"/>
            <a:endCxn id="21" idx="6"/>
          </p:cNvCxnSpPr>
          <p:nvPr/>
        </p:nvCxnSpPr>
        <p:spPr>
          <a:xfrm flipH="1" flipV="1">
            <a:off x="5594555" y="1039307"/>
            <a:ext cx="3294455" cy="31094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19851BF-761E-4E4E-9952-EF48ECA157E4}"/>
              </a:ext>
            </a:extLst>
          </p:cNvPr>
          <p:cNvSpPr txBox="1"/>
          <p:nvPr/>
        </p:nvSpPr>
        <p:spPr>
          <a:xfrm>
            <a:off x="5988938" y="751954"/>
            <a:ext cx="511940" cy="369332"/>
          </a:xfrm>
          <a:prstGeom prst="rect">
            <a:avLst/>
          </a:prstGeom>
          <a:noFill/>
        </p:spPr>
        <p:txBody>
          <a:bodyPr wrap="square" rtlCol="0">
            <a:spAutoFit/>
          </a:bodyPr>
          <a:lstStyle/>
          <a:p>
            <a:r>
              <a:rPr lang="en-ZW" dirty="0"/>
              <a:t>1/1</a:t>
            </a:r>
          </a:p>
        </p:txBody>
      </p:sp>
      <p:cxnSp>
        <p:nvCxnSpPr>
          <p:cNvPr id="88" name="Straight Arrow Connector 87">
            <a:extLst>
              <a:ext uri="{FF2B5EF4-FFF2-40B4-BE49-F238E27FC236}">
                <a16:creationId xmlns:a16="http://schemas.microsoft.com/office/drawing/2014/main" id="{CB79A090-7D0A-4924-88C6-5D7DB315BB9D}"/>
              </a:ext>
            </a:extLst>
          </p:cNvPr>
          <p:cNvCxnSpPr/>
          <p:nvPr/>
        </p:nvCxnSpPr>
        <p:spPr>
          <a:xfrm>
            <a:off x="9113178" y="1730796"/>
            <a:ext cx="1253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C660A04-3C8C-48DB-912B-63F969D78244}"/>
              </a:ext>
            </a:extLst>
          </p:cNvPr>
          <p:cNvCxnSpPr/>
          <p:nvPr/>
        </p:nvCxnSpPr>
        <p:spPr>
          <a:xfrm>
            <a:off x="9113178" y="2347895"/>
            <a:ext cx="12534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F86B289F-DC79-4D6E-ADDF-F9D990A2C0AB}"/>
              </a:ext>
            </a:extLst>
          </p:cNvPr>
          <p:cNvSpPr txBox="1"/>
          <p:nvPr/>
        </p:nvSpPr>
        <p:spPr>
          <a:xfrm>
            <a:off x="10563397" y="1546129"/>
            <a:ext cx="1542252" cy="369332"/>
          </a:xfrm>
          <a:prstGeom prst="rect">
            <a:avLst/>
          </a:prstGeom>
          <a:noFill/>
        </p:spPr>
        <p:txBody>
          <a:bodyPr wrap="square" rtlCol="0">
            <a:spAutoFit/>
          </a:bodyPr>
          <a:lstStyle/>
          <a:p>
            <a:r>
              <a:rPr lang="en-ZW" dirty="0"/>
              <a:t>connected</a:t>
            </a:r>
          </a:p>
        </p:txBody>
      </p:sp>
      <p:sp>
        <p:nvSpPr>
          <p:cNvPr id="91" name="TextBox 90">
            <a:extLst>
              <a:ext uri="{FF2B5EF4-FFF2-40B4-BE49-F238E27FC236}">
                <a16:creationId xmlns:a16="http://schemas.microsoft.com/office/drawing/2014/main" id="{90DC18BF-910D-4B8B-BC84-E536803BA2F7}"/>
              </a:ext>
            </a:extLst>
          </p:cNvPr>
          <p:cNvSpPr txBox="1"/>
          <p:nvPr/>
        </p:nvSpPr>
        <p:spPr>
          <a:xfrm>
            <a:off x="10563397" y="2148435"/>
            <a:ext cx="1542252" cy="369332"/>
          </a:xfrm>
          <a:prstGeom prst="rect">
            <a:avLst/>
          </a:prstGeom>
          <a:noFill/>
        </p:spPr>
        <p:txBody>
          <a:bodyPr wrap="square" rtlCol="0">
            <a:spAutoFit/>
          </a:bodyPr>
          <a:lstStyle/>
          <a:p>
            <a:r>
              <a:rPr lang="en-ZW" dirty="0"/>
              <a:t>transition</a:t>
            </a:r>
          </a:p>
        </p:txBody>
      </p:sp>
      <p:sp>
        <p:nvSpPr>
          <p:cNvPr id="92" name="TextBox 91">
            <a:extLst>
              <a:ext uri="{FF2B5EF4-FFF2-40B4-BE49-F238E27FC236}">
                <a16:creationId xmlns:a16="http://schemas.microsoft.com/office/drawing/2014/main" id="{E4562EF9-1266-446F-91CD-6677F7753780}"/>
              </a:ext>
            </a:extLst>
          </p:cNvPr>
          <p:cNvSpPr txBox="1"/>
          <p:nvPr/>
        </p:nvSpPr>
        <p:spPr>
          <a:xfrm>
            <a:off x="5752509" y="2313910"/>
            <a:ext cx="664638" cy="369332"/>
          </a:xfrm>
          <a:prstGeom prst="rect">
            <a:avLst/>
          </a:prstGeom>
          <a:noFill/>
        </p:spPr>
        <p:txBody>
          <a:bodyPr wrap="square" rtlCol="0">
            <a:spAutoFit/>
          </a:bodyPr>
          <a:lstStyle/>
          <a:p>
            <a:r>
              <a:rPr lang="en-ZW" dirty="0"/>
              <a:t>1/1</a:t>
            </a:r>
          </a:p>
        </p:txBody>
      </p:sp>
      <p:sp>
        <p:nvSpPr>
          <p:cNvPr id="93" name="TextBox 92">
            <a:extLst>
              <a:ext uri="{FF2B5EF4-FFF2-40B4-BE49-F238E27FC236}">
                <a16:creationId xmlns:a16="http://schemas.microsoft.com/office/drawing/2014/main" id="{67BB1661-0AFD-4A77-B3C1-79F1D9D87F38}"/>
              </a:ext>
            </a:extLst>
          </p:cNvPr>
          <p:cNvSpPr txBox="1"/>
          <p:nvPr/>
        </p:nvSpPr>
        <p:spPr>
          <a:xfrm>
            <a:off x="9342658" y="5758514"/>
            <a:ext cx="2928135" cy="923330"/>
          </a:xfrm>
          <a:prstGeom prst="rect">
            <a:avLst/>
          </a:prstGeom>
          <a:noFill/>
        </p:spPr>
        <p:txBody>
          <a:bodyPr wrap="square" rtlCol="0">
            <a:spAutoFit/>
          </a:bodyPr>
          <a:lstStyle/>
          <a:p>
            <a:r>
              <a:rPr lang="en-ZW" b="1" dirty="0"/>
              <a:t>is this an </a:t>
            </a:r>
            <a:r>
              <a:rPr lang="en-ZW" dirty="0"/>
              <a:t>: (option, apple)</a:t>
            </a:r>
          </a:p>
          <a:p>
            <a:r>
              <a:rPr lang="en-ZW" b="1" dirty="0"/>
              <a:t>this apple tastes </a:t>
            </a:r>
            <a:r>
              <a:rPr lang="en-ZW" dirty="0"/>
              <a:t>: (good)</a:t>
            </a:r>
          </a:p>
          <a:p>
            <a:r>
              <a:rPr lang="en-ZW" b="1" dirty="0"/>
              <a:t>this option is</a:t>
            </a:r>
            <a:r>
              <a:rPr lang="en-ZW" dirty="0"/>
              <a:t>: (good)</a:t>
            </a:r>
          </a:p>
        </p:txBody>
      </p:sp>
      <p:sp>
        <p:nvSpPr>
          <p:cNvPr id="94" name="TextBox 93">
            <a:extLst>
              <a:ext uri="{FF2B5EF4-FFF2-40B4-BE49-F238E27FC236}">
                <a16:creationId xmlns:a16="http://schemas.microsoft.com/office/drawing/2014/main" id="{33601B03-5150-4698-9F9B-178611380749}"/>
              </a:ext>
            </a:extLst>
          </p:cNvPr>
          <p:cNvSpPr txBox="1"/>
          <p:nvPr/>
        </p:nvSpPr>
        <p:spPr>
          <a:xfrm>
            <a:off x="265471" y="5827139"/>
            <a:ext cx="3083520" cy="923330"/>
          </a:xfrm>
          <a:prstGeom prst="rect">
            <a:avLst/>
          </a:prstGeom>
          <a:noFill/>
        </p:spPr>
        <p:txBody>
          <a:bodyPr wrap="square" rtlCol="0">
            <a:spAutoFit/>
          </a:bodyPr>
          <a:lstStyle/>
          <a:p>
            <a:r>
              <a:rPr lang="en-ZW" dirty="0"/>
              <a:t>1.This is an apple </a:t>
            </a:r>
          </a:p>
          <a:p>
            <a:r>
              <a:rPr lang="en-ZW" dirty="0"/>
              <a:t>2. This apple tastes good</a:t>
            </a:r>
          </a:p>
          <a:p>
            <a:r>
              <a:rPr lang="en-ZW" dirty="0"/>
              <a:t>3. This option is good</a:t>
            </a:r>
          </a:p>
        </p:txBody>
      </p:sp>
    </p:spTree>
    <p:extLst>
      <p:ext uri="{BB962C8B-B14F-4D97-AF65-F5344CB8AC3E}">
        <p14:creationId xmlns:p14="http://schemas.microsoft.com/office/powerpoint/2010/main" val="107836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FD2AC-1F20-4861-9813-2A75ED238DC0}"/>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3" name="Rectangle 2">
            <a:extLst>
              <a:ext uri="{FF2B5EF4-FFF2-40B4-BE49-F238E27FC236}">
                <a16:creationId xmlns:a16="http://schemas.microsoft.com/office/drawing/2014/main" id="{312FDC68-B01E-4B76-B81A-17C9A4E31043}"/>
              </a:ext>
            </a:extLst>
          </p:cNvPr>
          <p:cNvSpPr/>
          <p:nvPr/>
        </p:nvSpPr>
        <p:spPr>
          <a:xfrm>
            <a:off x="2203120" y="1564571"/>
            <a:ext cx="2133600" cy="8357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Set State T</a:t>
            </a:r>
            <a:endParaRPr lang="en-ZW" b="1" i="1" dirty="0"/>
          </a:p>
        </p:txBody>
      </p:sp>
      <p:cxnSp>
        <p:nvCxnSpPr>
          <p:cNvPr id="5" name="Straight Arrow Connector 4">
            <a:extLst>
              <a:ext uri="{FF2B5EF4-FFF2-40B4-BE49-F238E27FC236}">
                <a16:creationId xmlns:a16="http://schemas.microsoft.com/office/drawing/2014/main" id="{1EC1D889-4958-4EA9-8CE1-5D79F448F582}"/>
              </a:ext>
            </a:extLst>
          </p:cNvPr>
          <p:cNvCxnSpPr>
            <a:endCxn id="3" idx="1"/>
          </p:cNvCxnSpPr>
          <p:nvPr/>
        </p:nvCxnSpPr>
        <p:spPr>
          <a:xfrm>
            <a:off x="1141236" y="1982442"/>
            <a:ext cx="106188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C57B55-A886-48D0-80A9-6431AE70E6F4}"/>
              </a:ext>
            </a:extLst>
          </p:cNvPr>
          <p:cNvCxnSpPr>
            <a:cxnSpLocks/>
            <a:stCxn id="3" idx="3"/>
            <a:endCxn id="12" idx="1"/>
          </p:cNvCxnSpPr>
          <p:nvPr/>
        </p:nvCxnSpPr>
        <p:spPr>
          <a:xfrm>
            <a:off x="4336720" y="1982442"/>
            <a:ext cx="106679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Diamond 11">
            <a:extLst>
              <a:ext uri="{FF2B5EF4-FFF2-40B4-BE49-F238E27FC236}">
                <a16:creationId xmlns:a16="http://schemas.microsoft.com/office/drawing/2014/main" id="{2A4CBDDD-E740-4F7A-ADA9-F6423699C18F}"/>
              </a:ext>
            </a:extLst>
          </p:cNvPr>
          <p:cNvSpPr/>
          <p:nvPr/>
        </p:nvSpPr>
        <p:spPr>
          <a:xfrm>
            <a:off x="5403519" y="866483"/>
            <a:ext cx="2725145" cy="2231917"/>
          </a:xfrm>
          <a:prstGeom prst="diamon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ZW" b="1" dirty="0"/>
              <a:t>Does State T exist in Chain?</a:t>
            </a:r>
          </a:p>
        </p:txBody>
      </p:sp>
      <p:sp>
        <p:nvSpPr>
          <p:cNvPr id="16" name="TextBox 15">
            <a:extLst>
              <a:ext uri="{FF2B5EF4-FFF2-40B4-BE49-F238E27FC236}">
                <a16:creationId xmlns:a16="http://schemas.microsoft.com/office/drawing/2014/main" id="{AEED5C86-A20F-45F4-90D4-4C8C3F342FD2}"/>
              </a:ext>
            </a:extLst>
          </p:cNvPr>
          <p:cNvSpPr txBox="1"/>
          <p:nvPr/>
        </p:nvSpPr>
        <p:spPr>
          <a:xfrm>
            <a:off x="6950045" y="681817"/>
            <a:ext cx="606724" cy="369332"/>
          </a:xfrm>
          <a:prstGeom prst="rect">
            <a:avLst/>
          </a:prstGeom>
          <a:noFill/>
        </p:spPr>
        <p:txBody>
          <a:bodyPr wrap="square" rtlCol="0">
            <a:spAutoFit/>
          </a:bodyPr>
          <a:lstStyle/>
          <a:p>
            <a:r>
              <a:rPr lang="en-ZW" b="1" dirty="0"/>
              <a:t>no</a:t>
            </a:r>
          </a:p>
        </p:txBody>
      </p:sp>
      <p:sp>
        <p:nvSpPr>
          <p:cNvPr id="17" name="Rectangle 16">
            <a:extLst>
              <a:ext uri="{FF2B5EF4-FFF2-40B4-BE49-F238E27FC236}">
                <a16:creationId xmlns:a16="http://schemas.microsoft.com/office/drawing/2014/main" id="{14B2059F-576D-4B6E-8E17-66145263431F}"/>
              </a:ext>
            </a:extLst>
          </p:cNvPr>
          <p:cNvSpPr/>
          <p:nvPr/>
        </p:nvSpPr>
        <p:spPr>
          <a:xfrm>
            <a:off x="9512831" y="1564570"/>
            <a:ext cx="2133600" cy="8357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i="1" dirty="0"/>
              <a:t>pick a transition at random</a:t>
            </a:r>
          </a:p>
        </p:txBody>
      </p:sp>
      <p:cxnSp>
        <p:nvCxnSpPr>
          <p:cNvPr id="19" name="Straight Arrow Connector 18">
            <a:extLst>
              <a:ext uri="{FF2B5EF4-FFF2-40B4-BE49-F238E27FC236}">
                <a16:creationId xmlns:a16="http://schemas.microsoft.com/office/drawing/2014/main" id="{AAED26FF-2BCB-4666-9A76-AB7F2DB53628}"/>
              </a:ext>
            </a:extLst>
          </p:cNvPr>
          <p:cNvCxnSpPr>
            <a:cxnSpLocks/>
            <a:stCxn id="12" idx="3"/>
            <a:endCxn id="17" idx="1"/>
          </p:cNvCxnSpPr>
          <p:nvPr/>
        </p:nvCxnSpPr>
        <p:spPr>
          <a:xfrm flipV="1">
            <a:off x="8128664" y="1982441"/>
            <a:ext cx="1384167"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B7871F6-C926-417F-8B17-B3B0ADAAB9D3}"/>
              </a:ext>
            </a:extLst>
          </p:cNvPr>
          <p:cNvSpPr/>
          <p:nvPr/>
        </p:nvSpPr>
        <p:spPr>
          <a:xfrm>
            <a:off x="9512832" y="3086970"/>
            <a:ext cx="2133600" cy="8357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i="1" dirty="0"/>
              <a:t>Append to sequence</a:t>
            </a:r>
          </a:p>
        </p:txBody>
      </p:sp>
      <p:cxnSp>
        <p:nvCxnSpPr>
          <p:cNvPr id="26" name="Straight Arrow Connector 25">
            <a:extLst>
              <a:ext uri="{FF2B5EF4-FFF2-40B4-BE49-F238E27FC236}">
                <a16:creationId xmlns:a16="http://schemas.microsoft.com/office/drawing/2014/main" id="{01FDBDCC-A0C5-4250-8FFC-04136F22BE20}"/>
              </a:ext>
            </a:extLst>
          </p:cNvPr>
          <p:cNvCxnSpPr>
            <a:cxnSpLocks/>
            <a:stCxn id="17" idx="2"/>
            <a:endCxn id="22" idx="0"/>
          </p:cNvCxnSpPr>
          <p:nvPr/>
        </p:nvCxnSpPr>
        <p:spPr>
          <a:xfrm>
            <a:off x="10579631" y="2400312"/>
            <a:ext cx="1" cy="68665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6C61A61B-9EE9-4198-90A0-00EEB0A8711E}"/>
              </a:ext>
            </a:extLst>
          </p:cNvPr>
          <p:cNvSpPr/>
          <p:nvPr/>
        </p:nvSpPr>
        <p:spPr>
          <a:xfrm>
            <a:off x="8538210" y="4177473"/>
            <a:ext cx="2912095" cy="22319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b="1" dirty="0"/>
              <a:t>Is sequence length below max-length?</a:t>
            </a:r>
          </a:p>
        </p:txBody>
      </p:sp>
      <p:cxnSp>
        <p:nvCxnSpPr>
          <p:cNvPr id="36" name="Connector: Elbow 35">
            <a:extLst>
              <a:ext uri="{FF2B5EF4-FFF2-40B4-BE49-F238E27FC236}">
                <a16:creationId xmlns:a16="http://schemas.microsoft.com/office/drawing/2014/main" id="{1D718720-5D69-4670-8289-E3E0E29999D8}"/>
              </a:ext>
            </a:extLst>
          </p:cNvPr>
          <p:cNvCxnSpPr>
            <a:cxnSpLocks/>
            <a:stCxn id="22" idx="2"/>
            <a:endCxn id="28" idx="3"/>
          </p:cNvCxnSpPr>
          <p:nvPr/>
        </p:nvCxnSpPr>
        <p:spPr>
          <a:xfrm rot="16200000" flipH="1">
            <a:off x="10329609" y="4172734"/>
            <a:ext cx="1370718" cy="870673"/>
          </a:xfrm>
          <a:prstGeom prst="bentConnector4">
            <a:avLst>
              <a:gd name="adj1" fmla="val 9293"/>
              <a:gd name="adj2" fmla="val 14878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5734581-DD74-4882-A86B-5EE82412D956}"/>
              </a:ext>
            </a:extLst>
          </p:cNvPr>
          <p:cNvSpPr/>
          <p:nvPr/>
        </p:nvSpPr>
        <p:spPr>
          <a:xfrm>
            <a:off x="5699291" y="3741993"/>
            <a:ext cx="2133600" cy="112761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i="1" dirty="0"/>
              <a:t>Set State T to sequence[-1]</a:t>
            </a:r>
          </a:p>
        </p:txBody>
      </p:sp>
      <p:sp>
        <p:nvSpPr>
          <p:cNvPr id="48" name="TextBox 47">
            <a:extLst>
              <a:ext uri="{FF2B5EF4-FFF2-40B4-BE49-F238E27FC236}">
                <a16:creationId xmlns:a16="http://schemas.microsoft.com/office/drawing/2014/main" id="{6FED89F2-D372-4CE4-AAA1-3BFE205A97A6}"/>
              </a:ext>
            </a:extLst>
          </p:cNvPr>
          <p:cNvSpPr txBox="1"/>
          <p:nvPr/>
        </p:nvSpPr>
        <p:spPr>
          <a:xfrm>
            <a:off x="8073391" y="5293429"/>
            <a:ext cx="606724" cy="369332"/>
          </a:xfrm>
          <a:prstGeom prst="rect">
            <a:avLst/>
          </a:prstGeom>
          <a:noFill/>
        </p:spPr>
        <p:txBody>
          <a:bodyPr wrap="square" rtlCol="0">
            <a:spAutoFit/>
          </a:bodyPr>
          <a:lstStyle/>
          <a:p>
            <a:r>
              <a:rPr lang="en-ZW" b="1" dirty="0"/>
              <a:t>yes</a:t>
            </a:r>
          </a:p>
        </p:txBody>
      </p:sp>
      <p:cxnSp>
        <p:nvCxnSpPr>
          <p:cNvPr id="52" name="Connector: Elbow 51">
            <a:extLst>
              <a:ext uri="{FF2B5EF4-FFF2-40B4-BE49-F238E27FC236}">
                <a16:creationId xmlns:a16="http://schemas.microsoft.com/office/drawing/2014/main" id="{CBADD8E7-CCA9-46DA-9A60-C83AEF434080}"/>
              </a:ext>
            </a:extLst>
          </p:cNvPr>
          <p:cNvCxnSpPr>
            <a:stCxn id="28" idx="1"/>
            <a:endCxn id="43" idx="2"/>
          </p:cNvCxnSpPr>
          <p:nvPr/>
        </p:nvCxnSpPr>
        <p:spPr>
          <a:xfrm rot="10800000">
            <a:off x="6766092" y="4869606"/>
            <a:ext cx="1772119" cy="423825"/>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E96021-7A8D-427B-A6AB-19F2D1C81A8F}"/>
              </a:ext>
            </a:extLst>
          </p:cNvPr>
          <p:cNvCxnSpPr>
            <a:cxnSpLocks/>
            <a:stCxn id="43" idx="0"/>
            <a:endCxn id="12" idx="2"/>
          </p:cNvCxnSpPr>
          <p:nvPr/>
        </p:nvCxnSpPr>
        <p:spPr>
          <a:xfrm flipV="1">
            <a:off x="6766091" y="3098400"/>
            <a:ext cx="1" cy="64359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785D79D-67F8-44A3-9658-45A92CFBA881}"/>
              </a:ext>
            </a:extLst>
          </p:cNvPr>
          <p:cNvSpPr txBox="1"/>
          <p:nvPr/>
        </p:nvSpPr>
        <p:spPr>
          <a:xfrm>
            <a:off x="10212766" y="6224720"/>
            <a:ext cx="491613" cy="369332"/>
          </a:xfrm>
          <a:prstGeom prst="rect">
            <a:avLst/>
          </a:prstGeom>
          <a:noFill/>
        </p:spPr>
        <p:txBody>
          <a:bodyPr wrap="square" rtlCol="0">
            <a:spAutoFit/>
          </a:bodyPr>
          <a:lstStyle/>
          <a:p>
            <a:r>
              <a:rPr lang="en-ZW" b="1" dirty="0"/>
              <a:t>no</a:t>
            </a:r>
          </a:p>
        </p:txBody>
      </p:sp>
      <p:sp>
        <p:nvSpPr>
          <p:cNvPr id="58" name="Rectangle 57">
            <a:extLst>
              <a:ext uri="{FF2B5EF4-FFF2-40B4-BE49-F238E27FC236}">
                <a16:creationId xmlns:a16="http://schemas.microsoft.com/office/drawing/2014/main" id="{04C5F7D3-BE80-42C8-B999-F0EBD83671B2}"/>
              </a:ext>
            </a:extLst>
          </p:cNvPr>
          <p:cNvSpPr/>
          <p:nvPr/>
        </p:nvSpPr>
        <p:spPr>
          <a:xfrm>
            <a:off x="2203120" y="5538591"/>
            <a:ext cx="2133600" cy="8357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ZW" b="1" i="1" dirty="0"/>
              <a:t>Return Sequence</a:t>
            </a:r>
          </a:p>
        </p:txBody>
      </p:sp>
      <p:sp>
        <p:nvSpPr>
          <p:cNvPr id="65" name="TextBox 64">
            <a:extLst>
              <a:ext uri="{FF2B5EF4-FFF2-40B4-BE49-F238E27FC236}">
                <a16:creationId xmlns:a16="http://schemas.microsoft.com/office/drawing/2014/main" id="{4232E347-090C-49F1-AB81-76CDD86BBFCB}"/>
              </a:ext>
            </a:extLst>
          </p:cNvPr>
          <p:cNvSpPr txBox="1"/>
          <p:nvPr/>
        </p:nvSpPr>
        <p:spPr>
          <a:xfrm>
            <a:off x="8073391" y="1613109"/>
            <a:ext cx="606724" cy="369332"/>
          </a:xfrm>
          <a:prstGeom prst="rect">
            <a:avLst/>
          </a:prstGeom>
          <a:noFill/>
        </p:spPr>
        <p:txBody>
          <a:bodyPr wrap="square" rtlCol="0">
            <a:spAutoFit/>
          </a:bodyPr>
          <a:lstStyle/>
          <a:p>
            <a:r>
              <a:rPr lang="en-ZW" b="1" dirty="0"/>
              <a:t>yes</a:t>
            </a:r>
          </a:p>
        </p:txBody>
      </p:sp>
      <p:sp>
        <p:nvSpPr>
          <p:cNvPr id="66" name="TextBox 65">
            <a:extLst>
              <a:ext uri="{FF2B5EF4-FFF2-40B4-BE49-F238E27FC236}">
                <a16:creationId xmlns:a16="http://schemas.microsoft.com/office/drawing/2014/main" id="{3613BAE7-9D0D-4AB6-A5AD-52EF00599200}"/>
              </a:ext>
            </a:extLst>
          </p:cNvPr>
          <p:cNvSpPr txBox="1"/>
          <p:nvPr/>
        </p:nvSpPr>
        <p:spPr>
          <a:xfrm>
            <a:off x="320007" y="1782386"/>
            <a:ext cx="1061881" cy="400110"/>
          </a:xfrm>
          <a:prstGeom prst="rect">
            <a:avLst/>
          </a:prstGeom>
          <a:noFill/>
          <a:ln>
            <a:solidFill>
              <a:srgbClr val="C00000"/>
            </a:solidFill>
          </a:ln>
        </p:spPr>
        <p:txBody>
          <a:bodyPr wrap="square" rtlCol="0">
            <a:spAutoFit/>
          </a:bodyPr>
          <a:lstStyle/>
          <a:p>
            <a:r>
              <a:rPr lang="en-ZW" sz="2000" b="1" i="1" dirty="0">
                <a:solidFill>
                  <a:srgbClr val="C00000"/>
                </a:solidFill>
              </a:rPr>
              <a:t>Start</a:t>
            </a:r>
          </a:p>
        </p:txBody>
      </p:sp>
      <p:cxnSp>
        <p:nvCxnSpPr>
          <p:cNvPr id="68" name="Connector: Elbow 67">
            <a:extLst>
              <a:ext uri="{FF2B5EF4-FFF2-40B4-BE49-F238E27FC236}">
                <a16:creationId xmlns:a16="http://schemas.microsoft.com/office/drawing/2014/main" id="{42B1F380-47EA-477B-9F5E-49B8B3D4B136}"/>
              </a:ext>
            </a:extLst>
          </p:cNvPr>
          <p:cNvCxnSpPr>
            <a:cxnSpLocks/>
            <a:stCxn id="12" idx="0"/>
            <a:endCxn id="66" idx="0"/>
          </p:cNvCxnSpPr>
          <p:nvPr/>
        </p:nvCxnSpPr>
        <p:spPr>
          <a:xfrm rot="16200000" flipH="1" flipV="1">
            <a:off x="3350568" y="-1633138"/>
            <a:ext cx="915903" cy="5915144"/>
          </a:xfrm>
          <a:prstGeom prst="bentConnector3">
            <a:avLst>
              <a:gd name="adj1" fmla="val -24959"/>
            </a:avLst>
          </a:prstGeom>
          <a:ln w="3810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81" name="Connector: Elbow 80">
            <a:extLst>
              <a:ext uri="{FF2B5EF4-FFF2-40B4-BE49-F238E27FC236}">
                <a16:creationId xmlns:a16="http://schemas.microsoft.com/office/drawing/2014/main" id="{51299CB3-76A0-4D27-B8E1-39D44C915218}"/>
              </a:ext>
            </a:extLst>
          </p:cNvPr>
          <p:cNvCxnSpPr>
            <a:stCxn id="28" idx="2"/>
            <a:endCxn id="58" idx="2"/>
          </p:cNvCxnSpPr>
          <p:nvPr/>
        </p:nvCxnSpPr>
        <p:spPr>
          <a:xfrm rot="5400000" flipH="1">
            <a:off x="6614562" y="3029691"/>
            <a:ext cx="35053" cy="6724338"/>
          </a:xfrm>
          <a:prstGeom prst="bentConnector3">
            <a:avLst>
              <a:gd name="adj1" fmla="val -652155"/>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ACBCAAE-FFB3-4D3C-87D5-64509FEE1328}"/>
              </a:ext>
            </a:extLst>
          </p:cNvPr>
          <p:cNvSpPr txBox="1"/>
          <p:nvPr/>
        </p:nvSpPr>
        <p:spPr>
          <a:xfrm>
            <a:off x="3779102" y="5212161"/>
            <a:ext cx="628570" cy="400110"/>
          </a:xfrm>
          <a:prstGeom prst="rect">
            <a:avLst/>
          </a:prstGeom>
          <a:noFill/>
        </p:spPr>
        <p:txBody>
          <a:bodyPr wrap="square" rtlCol="0">
            <a:spAutoFit/>
          </a:bodyPr>
          <a:lstStyle/>
          <a:p>
            <a:r>
              <a:rPr lang="en-ZW" sz="2000" b="1" i="1" dirty="0">
                <a:solidFill>
                  <a:srgbClr val="C00000"/>
                </a:solidFill>
              </a:rPr>
              <a:t>End</a:t>
            </a:r>
          </a:p>
        </p:txBody>
      </p:sp>
    </p:spTree>
    <p:extLst>
      <p:ext uri="{BB962C8B-B14F-4D97-AF65-F5344CB8AC3E}">
        <p14:creationId xmlns:p14="http://schemas.microsoft.com/office/powerpoint/2010/main" val="427047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512F8-88B9-4422-B905-15C111E10D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Training</a:t>
            </a:r>
          </a:p>
        </p:txBody>
      </p:sp>
      <p:sp>
        <p:nvSpPr>
          <p:cNvPr id="3" name="Rectangle 2">
            <a:extLst>
              <a:ext uri="{FF2B5EF4-FFF2-40B4-BE49-F238E27FC236}">
                <a16:creationId xmlns:a16="http://schemas.microsoft.com/office/drawing/2014/main" id="{E4261CB5-DD2A-4EF0-8922-DA334F301578}"/>
              </a:ext>
            </a:extLst>
          </p:cNvPr>
          <p:cNvSpPr/>
          <p:nvPr/>
        </p:nvSpPr>
        <p:spPr>
          <a:xfrm>
            <a:off x="265471" y="1805940"/>
            <a:ext cx="2248761" cy="106299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ZW" b="1" dirty="0"/>
              <a:t>Training Dataset</a:t>
            </a:r>
          </a:p>
        </p:txBody>
      </p:sp>
      <p:sp>
        <p:nvSpPr>
          <p:cNvPr id="5" name="Decagon 4">
            <a:extLst>
              <a:ext uri="{FF2B5EF4-FFF2-40B4-BE49-F238E27FC236}">
                <a16:creationId xmlns:a16="http://schemas.microsoft.com/office/drawing/2014/main" id="{3427B802-2B40-4794-9428-B1124A7C8C94}"/>
              </a:ext>
            </a:extLst>
          </p:cNvPr>
          <p:cNvSpPr/>
          <p:nvPr/>
        </p:nvSpPr>
        <p:spPr>
          <a:xfrm>
            <a:off x="4084320" y="1108710"/>
            <a:ext cx="2731770" cy="2457450"/>
          </a:xfrm>
          <a:prstGeom prst="decagon">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W" b="1" dirty="0"/>
              <a:t>Chain Mutation</a:t>
            </a:r>
          </a:p>
        </p:txBody>
      </p:sp>
      <p:cxnSp>
        <p:nvCxnSpPr>
          <p:cNvPr id="16" name="Connector: Curved 15">
            <a:extLst>
              <a:ext uri="{FF2B5EF4-FFF2-40B4-BE49-F238E27FC236}">
                <a16:creationId xmlns:a16="http://schemas.microsoft.com/office/drawing/2014/main" id="{FEDED6EB-96C3-4AFD-B48B-1925BB9FF004}"/>
              </a:ext>
            </a:extLst>
          </p:cNvPr>
          <p:cNvCxnSpPr>
            <a:cxnSpLocks/>
            <a:stCxn id="5" idx="9"/>
            <a:endCxn id="5" idx="0"/>
          </p:cNvCxnSpPr>
          <p:nvPr/>
        </p:nvCxnSpPr>
        <p:spPr>
          <a:xfrm rot="16200000" flipH="1">
            <a:off x="5979093" y="1001907"/>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621B5921-054E-4190-B0D1-B35731574439}"/>
              </a:ext>
            </a:extLst>
          </p:cNvPr>
          <p:cNvCxnSpPr>
            <a:stCxn id="5" idx="5"/>
            <a:endCxn id="5" idx="4"/>
          </p:cNvCxnSpPr>
          <p:nvPr/>
        </p:nvCxnSpPr>
        <p:spPr>
          <a:xfrm rot="10800000" flipH="1" flipV="1">
            <a:off x="4345181" y="3096827"/>
            <a:ext cx="682942" cy="469330"/>
          </a:xfrm>
          <a:prstGeom prst="curvedConnector4">
            <a:avLst>
              <a:gd name="adj1" fmla="val -71669"/>
              <a:gd name="adj2" fmla="val 148708"/>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DA742807-DE38-4478-AF1D-E6FE24C98E10}"/>
              </a:ext>
            </a:extLst>
          </p:cNvPr>
          <p:cNvCxnSpPr>
            <a:stCxn id="5" idx="3"/>
            <a:endCxn id="5" idx="2"/>
          </p:cNvCxnSpPr>
          <p:nvPr/>
        </p:nvCxnSpPr>
        <p:spPr>
          <a:xfrm rot="5400000" flipH="1" flipV="1">
            <a:off x="5979093" y="2990021"/>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9E6D4F7E-F4B5-4F19-B2E2-F2A75180BB6B}"/>
              </a:ext>
            </a:extLst>
          </p:cNvPr>
          <p:cNvCxnSpPr>
            <a:stCxn id="5" idx="8"/>
            <a:endCxn id="5" idx="7"/>
          </p:cNvCxnSpPr>
          <p:nvPr/>
        </p:nvCxnSpPr>
        <p:spPr>
          <a:xfrm rot="16200000" flipH="1" flipV="1">
            <a:off x="4451987" y="1001907"/>
            <a:ext cx="469330" cy="682942"/>
          </a:xfrm>
          <a:prstGeom prst="curvedConnector4">
            <a:avLst>
              <a:gd name="adj1" fmla="val -48708"/>
              <a:gd name="adj2" fmla="val 17166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D4481F8E-FED3-4655-B507-9838528CC2A7}"/>
              </a:ext>
            </a:extLst>
          </p:cNvPr>
          <p:cNvCxnSpPr>
            <a:stCxn id="5" idx="7"/>
            <a:endCxn id="5" idx="8"/>
          </p:cNvCxnSpPr>
          <p:nvPr/>
        </p:nvCxnSpPr>
        <p:spPr>
          <a:xfrm rot="10800000" flipH="1">
            <a:off x="4345181" y="1108713"/>
            <a:ext cx="682942" cy="469330"/>
          </a:xfrm>
          <a:prstGeom prst="curvedConnector4">
            <a:avLst>
              <a:gd name="adj1" fmla="val -14765"/>
              <a:gd name="adj2" fmla="val 26073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4C5F0AC6-4887-4BF5-9342-823983DB2125}"/>
              </a:ext>
            </a:extLst>
          </p:cNvPr>
          <p:cNvCxnSpPr>
            <a:stCxn id="5" idx="0"/>
            <a:endCxn id="5" idx="9"/>
          </p:cNvCxnSpPr>
          <p:nvPr/>
        </p:nvCxnSpPr>
        <p:spPr>
          <a:xfrm flipH="1" flipV="1">
            <a:off x="5872287" y="1108713"/>
            <a:ext cx="682942" cy="469330"/>
          </a:xfrm>
          <a:prstGeom prst="curvedConnector4">
            <a:avLst>
              <a:gd name="adj1" fmla="val -34849"/>
              <a:gd name="adj2" fmla="val 25099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5BB32F16-2E9A-4E02-A8BD-10B4D1E287C7}"/>
              </a:ext>
            </a:extLst>
          </p:cNvPr>
          <p:cNvCxnSpPr>
            <a:stCxn id="5" idx="4"/>
            <a:endCxn id="5" idx="5"/>
          </p:cNvCxnSpPr>
          <p:nvPr/>
        </p:nvCxnSpPr>
        <p:spPr>
          <a:xfrm rot="5400000" flipH="1">
            <a:off x="4451987" y="2990021"/>
            <a:ext cx="469330" cy="682942"/>
          </a:xfrm>
          <a:prstGeom prst="curvedConnector4">
            <a:avLst>
              <a:gd name="adj1" fmla="val -114464"/>
              <a:gd name="adj2" fmla="val 12815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3ADE6F5-6B19-42D1-9905-C11D5DFEFEBF}"/>
              </a:ext>
            </a:extLst>
          </p:cNvPr>
          <p:cNvCxnSpPr>
            <a:stCxn id="5" idx="2"/>
            <a:endCxn id="5" idx="3"/>
          </p:cNvCxnSpPr>
          <p:nvPr/>
        </p:nvCxnSpPr>
        <p:spPr>
          <a:xfrm flipH="1">
            <a:off x="5872287" y="3096827"/>
            <a:ext cx="682942" cy="469330"/>
          </a:xfrm>
          <a:prstGeom prst="curvedConnector4">
            <a:avLst>
              <a:gd name="adj1" fmla="val -41543"/>
              <a:gd name="adj2" fmla="val 229076"/>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9DBBC4E-5F30-4C8B-B26D-93A69A35B381}"/>
              </a:ext>
            </a:extLst>
          </p:cNvPr>
          <p:cNvCxnSpPr>
            <a:stCxn id="3" idx="3"/>
            <a:endCxn id="5" idx="6"/>
          </p:cNvCxnSpPr>
          <p:nvPr/>
        </p:nvCxnSpPr>
        <p:spPr>
          <a:xfrm>
            <a:off x="2514232" y="2337435"/>
            <a:ext cx="1570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98AA4880-4C57-4B3F-A8A5-9EFCB3B1FD70}"/>
              </a:ext>
            </a:extLst>
          </p:cNvPr>
          <p:cNvSpPr/>
          <p:nvPr/>
        </p:nvSpPr>
        <p:spPr>
          <a:xfrm>
            <a:off x="8583930" y="1805940"/>
            <a:ext cx="2606040" cy="106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W" b="1" dirty="0"/>
              <a:t>Chain Generation using the Markov Property</a:t>
            </a:r>
          </a:p>
        </p:txBody>
      </p:sp>
      <p:cxnSp>
        <p:nvCxnSpPr>
          <p:cNvPr id="80" name="Straight Arrow Connector 79">
            <a:extLst>
              <a:ext uri="{FF2B5EF4-FFF2-40B4-BE49-F238E27FC236}">
                <a16:creationId xmlns:a16="http://schemas.microsoft.com/office/drawing/2014/main" id="{6E8D7AC8-C11E-4F62-8B76-97B2E672375A}"/>
              </a:ext>
            </a:extLst>
          </p:cNvPr>
          <p:cNvCxnSpPr>
            <a:stCxn id="5" idx="1"/>
            <a:endCxn id="75" idx="1"/>
          </p:cNvCxnSpPr>
          <p:nvPr/>
        </p:nvCxnSpPr>
        <p:spPr>
          <a:xfrm>
            <a:off x="6816090" y="2337435"/>
            <a:ext cx="176784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7920A2F5-47D4-4974-88E3-CACF9310367D}"/>
              </a:ext>
            </a:extLst>
          </p:cNvPr>
          <p:cNvSpPr/>
          <p:nvPr/>
        </p:nvSpPr>
        <p:spPr>
          <a:xfrm>
            <a:off x="8549640" y="3331492"/>
            <a:ext cx="2674620" cy="13662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ZW" b="1" dirty="0">
                <a:solidFill>
                  <a:schemeClr val="accent1">
                    <a:lumMod val="75000"/>
                  </a:schemeClr>
                </a:solidFill>
              </a:rPr>
              <a:t>(State) : [(Transition)]</a:t>
            </a:r>
          </a:p>
        </p:txBody>
      </p:sp>
      <p:cxnSp>
        <p:nvCxnSpPr>
          <p:cNvPr id="85" name="Straight Connector 84">
            <a:extLst>
              <a:ext uri="{FF2B5EF4-FFF2-40B4-BE49-F238E27FC236}">
                <a16:creationId xmlns:a16="http://schemas.microsoft.com/office/drawing/2014/main" id="{C7CED673-531E-426A-8EAF-DC5BD4F2407E}"/>
              </a:ext>
            </a:extLst>
          </p:cNvPr>
          <p:cNvCxnSpPr>
            <a:stCxn id="75" idx="2"/>
            <a:endCxn id="83" idx="0"/>
          </p:cNvCxnSpPr>
          <p:nvPr/>
        </p:nvCxnSpPr>
        <p:spPr>
          <a:xfrm>
            <a:off x="9886950" y="2868930"/>
            <a:ext cx="0" cy="46256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3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2831690" y="1852374"/>
            <a:ext cx="6096000" cy="4154984"/>
          </a:xfrm>
          <a:prstGeom prst="rect">
            <a:avLst/>
          </a:prstGeom>
        </p:spPr>
        <p:txBody>
          <a:bodyPr>
            <a:spAutoFit/>
          </a:bodyPr>
          <a:lstStyle/>
          <a:p>
            <a:r>
              <a:rPr lang="en-ZW" sz="2400" dirty="0"/>
              <a:t>On the third day Ugh-</a:t>
            </a:r>
            <a:r>
              <a:rPr lang="en-ZW" sz="2400" dirty="0" err="1"/>
              <a:t>lomi</a:t>
            </a:r>
            <a:r>
              <a:rPr lang="en-ZW" sz="2400" dirty="0"/>
              <a:t> came back, up the river. The plumes of a raven were in his hair. The first axe was red-stained, and had long dark hairs upon it, and he carried the necklace that had marked the favourite of </a:t>
            </a:r>
            <a:r>
              <a:rPr lang="en-ZW" sz="2400" dirty="0" err="1"/>
              <a:t>Uya</a:t>
            </a:r>
            <a:r>
              <a:rPr lang="en-ZW" sz="2400" dirty="0"/>
              <a:t> in his life. "Is it not so, my lord?" she cried. And, as if in answer, the tall reeds bowed before a breath of wind, and especially during the equinoxes; and it was understood that my union with Elizabeth should take place in the neighbourhood of the White Sphinx About eight or nine .</a:t>
            </a:r>
          </a:p>
        </p:txBody>
      </p:sp>
      <p:sp>
        <p:nvSpPr>
          <p:cNvPr id="6" name="TextBox 5">
            <a:extLst>
              <a:ext uri="{FF2B5EF4-FFF2-40B4-BE49-F238E27FC236}">
                <a16:creationId xmlns:a16="http://schemas.microsoft.com/office/drawing/2014/main" id="{40A52FF1-D98B-4893-B74C-B391482EFC34}"/>
              </a:ext>
            </a:extLst>
          </p:cNvPr>
          <p:cNvSpPr txBox="1"/>
          <p:nvPr/>
        </p:nvSpPr>
        <p:spPr>
          <a:xfrm>
            <a:off x="2831690" y="148304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2929275" y="323915"/>
            <a:ext cx="5900830" cy="923330"/>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fiction_200_Thousand dataset, with Markov order 3 and more than a million tokens</a:t>
            </a:r>
          </a:p>
        </p:txBody>
      </p:sp>
      <p:sp>
        <p:nvSpPr>
          <p:cNvPr id="9" name="TextBox 8">
            <a:extLst>
              <a:ext uri="{FF2B5EF4-FFF2-40B4-BE49-F238E27FC236}">
                <a16:creationId xmlns:a16="http://schemas.microsoft.com/office/drawing/2014/main" id="{DA9CE8F3-B0DB-4349-B7B1-78D68B2D1BA8}"/>
              </a:ext>
            </a:extLst>
          </p:cNvPr>
          <p:cNvSpPr txBox="1"/>
          <p:nvPr/>
        </p:nvSpPr>
        <p:spPr>
          <a:xfrm>
            <a:off x="1579921" y="6336742"/>
            <a:ext cx="9564329" cy="369332"/>
          </a:xfrm>
          <a:prstGeom prst="rect">
            <a:avLst/>
          </a:prstGeom>
          <a:noFill/>
        </p:spPr>
        <p:txBody>
          <a:bodyPr wrap="square" rtlCol="0">
            <a:spAutoFit/>
          </a:bodyPr>
          <a:lstStyle/>
          <a:p>
            <a:r>
              <a:rPr lang="en-ZW" dirty="0">
                <a:solidFill>
                  <a:srgbClr val="C00000"/>
                </a:solidFill>
              </a:rPr>
              <a:t>To produce these results, the training set was mutated 50 times using Constructive Chain Mutation</a:t>
            </a:r>
          </a:p>
        </p:txBody>
      </p:sp>
    </p:spTree>
    <p:extLst>
      <p:ext uri="{BB962C8B-B14F-4D97-AF65-F5344CB8AC3E}">
        <p14:creationId xmlns:p14="http://schemas.microsoft.com/office/powerpoint/2010/main" val="286998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2831690" y="1852374"/>
            <a:ext cx="6096000" cy="4154984"/>
          </a:xfrm>
          <a:prstGeom prst="rect">
            <a:avLst/>
          </a:prstGeom>
        </p:spPr>
        <p:txBody>
          <a:bodyPr>
            <a:spAutoFit/>
          </a:bodyPr>
          <a:lstStyle/>
          <a:p>
            <a:r>
              <a:rPr lang="en-ZW" sz="2400" dirty="0"/>
              <a:t>The density of the weed gave me a reassuring sense of hiding. The wall was some six feet high, and when I attempted to clamber it I found I could not lift my feet to the crest. So I went along by the side of me, occasionally darting off on either hand to pick flowers to stick in my pockets. My pockets had always puzzled </a:t>
            </a:r>
            <a:r>
              <a:rPr lang="en-ZW" sz="2400" dirty="0" err="1"/>
              <a:t>Weena</a:t>
            </a:r>
            <a:r>
              <a:rPr lang="en-ZW" sz="2400" dirty="0"/>
              <a:t>, but at the last she had concluded that they were an eccentric kind of vases for floral decoration. At least she utilised them for that purpose.</a:t>
            </a:r>
          </a:p>
        </p:txBody>
      </p:sp>
      <p:sp>
        <p:nvSpPr>
          <p:cNvPr id="6" name="TextBox 5">
            <a:extLst>
              <a:ext uri="{FF2B5EF4-FFF2-40B4-BE49-F238E27FC236}">
                <a16:creationId xmlns:a16="http://schemas.microsoft.com/office/drawing/2014/main" id="{40A52FF1-D98B-4893-B74C-B391482EFC34}"/>
              </a:ext>
            </a:extLst>
          </p:cNvPr>
          <p:cNvSpPr txBox="1"/>
          <p:nvPr/>
        </p:nvSpPr>
        <p:spPr>
          <a:xfrm>
            <a:off x="2831690" y="148304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2929275" y="323915"/>
            <a:ext cx="5900830" cy="923330"/>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fiction_200_Thousand dataset, with Markov order 5 and more than a million tokens</a:t>
            </a:r>
          </a:p>
        </p:txBody>
      </p:sp>
      <p:sp>
        <p:nvSpPr>
          <p:cNvPr id="9" name="TextBox 8">
            <a:extLst>
              <a:ext uri="{FF2B5EF4-FFF2-40B4-BE49-F238E27FC236}">
                <a16:creationId xmlns:a16="http://schemas.microsoft.com/office/drawing/2014/main" id="{DA9CE8F3-B0DB-4349-B7B1-78D68B2D1BA8}"/>
              </a:ext>
            </a:extLst>
          </p:cNvPr>
          <p:cNvSpPr txBox="1"/>
          <p:nvPr/>
        </p:nvSpPr>
        <p:spPr>
          <a:xfrm>
            <a:off x="1579921" y="6336742"/>
            <a:ext cx="9564329" cy="369332"/>
          </a:xfrm>
          <a:prstGeom prst="rect">
            <a:avLst/>
          </a:prstGeom>
          <a:noFill/>
        </p:spPr>
        <p:txBody>
          <a:bodyPr wrap="square" rtlCol="0">
            <a:spAutoFit/>
          </a:bodyPr>
          <a:lstStyle/>
          <a:p>
            <a:r>
              <a:rPr lang="en-ZW" dirty="0">
                <a:solidFill>
                  <a:srgbClr val="C00000"/>
                </a:solidFill>
              </a:rPr>
              <a:t>To produce these results, the training set was mutated 50 times using Constructive Chain Mutation</a:t>
            </a:r>
          </a:p>
        </p:txBody>
      </p:sp>
    </p:spTree>
    <p:extLst>
      <p:ext uri="{BB962C8B-B14F-4D97-AF65-F5344CB8AC3E}">
        <p14:creationId xmlns:p14="http://schemas.microsoft.com/office/powerpoint/2010/main" val="129215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EA465-1CD8-485D-87D8-347EBAD14E3E}"/>
              </a:ext>
            </a:extLst>
          </p:cNvPr>
          <p:cNvSpPr txBox="1"/>
          <p:nvPr/>
        </p:nvSpPr>
        <p:spPr>
          <a:xfrm>
            <a:off x="265471" y="127819"/>
            <a:ext cx="2566219" cy="369332"/>
          </a:xfrm>
          <a:prstGeom prst="rect">
            <a:avLst/>
          </a:prstGeom>
          <a:noFill/>
        </p:spPr>
        <p:txBody>
          <a:bodyPr wrap="square" rtlCol="0">
            <a:spAutoFit/>
          </a:bodyPr>
          <a:lstStyle/>
          <a:p>
            <a:r>
              <a:rPr lang="en-ZW" b="1" dirty="0">
                <a:solidFill>
                  <a:srgbClr val="C00000"/>
                </a:solidFill>
              </a:rPr>
              <a:t>Inference</a:t>
            </a:r>
          </a:p>
        </p:txBody>
      </p:sp>
      <p:sp>
        <p:nvSpPr>
          <p:cNvPr id="4" name="Rectangle 3">
            <a:extLst>
              <a:ext uri="{FF2B5EF4-FFF2-40B4-BE49-F238E27FC236}">
                <a16:creationId xmlns:a16="http://schemas.microsoft.com/office/drawing/2014/main" id="{19792496-43D4-40B9-B1FD-F09DBC18CF5B}"/>
              </a:ext>
            </a:extLst>
          </p:cNvPr>
          <p:cNvSpPr/>
          <p:nvPr/>
        </p:nvSpPr>
        <p:spPr>
          <a:xfrm>
            <a:off x="2831690" y="1852374"/>
            <a:ext cx="6096000" cy="4154984"/>
          </a:xfrm>
          <a:prstGeom prst="rect">
            <a:avLst/>
          </a:prstGeom>
        </p:spPr>
        <p:txBody>
          <a:bodyPr>
            <a:spAutoFit/>
          </a:bodyPr>
          <a:lstStyle/>
          <a:p>
            <a:r>
              <a:rPr lang="en-ZW" sz="2400" dirty="0"/>
              <a:t>The ribs of the few horses showed dismally. Haggard special constables with white badges stood at the corners of every street. I saw little of the mischief wrought by the Martians until I reached Wellington Street, and there I saw the red weed clambering over the buttresses of Waterloo Bridge. At the corner of the bridge, too, I saw one of the common contrasts of that grotesque time-a sheet of paper flaunting against a thicket of the red weed, transfixed by a stick that kept it in place.</a:t>
            </a:r>
          </a:p>
        </p:txBody>
      </p:sp>
      <p:sp>
        <p:nvSpPr>
          <p:cNvPr id="6" name="TextBox 5">
            <a:extLst>
              <a:ext uri="{FF2B5EF4-FFF2-40B4-BE49-F238E27FC236}">
                <a16:creationId xmlns:a16="http://schemas.microsoft.com/office/drawing/2014/main" id="{40A52FF1-D98B-4893-B74C-B391482EFC34}"/>
              </a:ext>
            </a:extLst>
          </p:cNvPr>
          <p:cNvSpPr txBox="1"/>
          <p:nvPr/>
        </p:nvSpPr>
        <p:spPr>
          <a:xfrm>
            <a:off x="2831690" y="1483042"/>
            <a:ext cx="2860450" cy="400110"/>
          </a:xfrm>
          <a:prstGeom prst="rect">
            <a:avLst/>
          </a:prstGeom>
          <a:noFill/>
        </p:spPr>
        <p:txBody>
          <a:bodyPr wrap="square" rtlCol="0">
            <a:spAutoFit/>
          </a:bodyPr>
          <a:lstStyle/>
          <a:p>
            <a:r>
              <a:rPr lang="en-ZW" sz="2000" b="1" dirty="0">
                <a:solidFill>
                  <a:srgbClr val="C00000"/>
                </a:solidFill>
              </a:rPr>
              <a:t>Sample generated text</a:t>
            </a:r>
          </a:p>
        </p:txBody>
      </p:sp>
      <p:sp>
        <p:nvSpPr>
          <p:cNvPr id="8" name="TextBox 7">
            <a:extLst>
              <a:ext uri="{FF2B5EF4-FFF2-40B4-BE49-F238E27FC236}">
                <a16:creationId xmlns:a16="http://schemas.microsoft.com/office/drawing/2014/main" id="{F017215F-D0D0-4B7B-A4FA-4E5323A6D4AD}"/>
              </a:ext>
            </a:extLst>
          </p:cNvPr>
          <p:cNvSpPr txBox="1"/>
          <p:nvPr/>
        </p:nvSpPr>
        <p:spPr>
          <a:xfrm>
            <a:off x="2929275" y="323915"/>
            <a:ext cx="5900830" cy="923330"/>
          </a:xfrm>
          <a:prstGeom prst="rect">
            <a:avLst/>
          </a:prstGeom>
          <a:noFill/>
          <a:ln w="12700">
            <a:solidFill>
              <a:schemeClr val="tx1"/>
            </a:solidFill>
          </a:ln>
        </p:spPr>
        <p:txBody>
          <a:bodyPr wrap="square" rtlCol="0">
            <a:spAutoFit/>
          </a:bodyPr>
          <a:lstStyle/>
          <a:p>
            <a:r>
              <a:rPr lang="en-ZW" b="1" dirty="0">
                <a:solidFill>
                  <a:schemeClr val="bg1">
                    <a:lumMod val="50000"/>
                  </a:schemeClr>
                </a:solidFill>
              </a:rPr>
              <a:t>The following text was generated by GTM, using the</a:t>
            </a:r>
          </a:p>
          <a:p>
            <a:r>
              <a:rPr lang="en-ZW" b="1" dirty="0">
                <a:solidFill>
                  <a:schemeClr val="bg1">
                    <a:lumMod val="50000"/>
                  </a:schemeClr>
                </a:solidFill>
              </a:rPr>
              <a:t>fiction_200_Thousand dataset, with Markov order 5 and more than a million tokens</a:t>
            </a:r>
          </a:p>
        </p:txBody>
      </p:sp>
      <p:sp>
        <p:nvSpPr>
          <p:cNvPr id="9" name="TextBox 8">
            <a:extLst>
              <a:ext uri="{FF2B5EF4-FFF2-40B4-BE49-F238E27FC236}">
                <a16:creationId xmlns:a16="http://schemas.microsoft.com/office/drawing/2014/main" id="{DA9CE8F3-B0DB-4349-B7B1-78D68B2D1BA8}"/>
              </a:ext>
            </a:extLst>
          </p:cNvPr>
          <p:cNvSpPr txBox="1"/>
          <p:nvPr/>
        </p:nvSpPr>
        <p:spPr>
          <a:xfrm>
            <a:off x="1818660" y="6349419"/>
            <a:ext cx="7746959" cy="369332"/>
          </a:xfrm>
          <a:prstGeom prst="rect">
            <a:avLst/>
          </a:prstGeom>
          <a:noFill/>
        </p:spPr>
        <p:txBody>
          <a:bodyPr wrap="square" rtlCol="0">
            <a:spAutoFit/>
          </a:bodyPr>
          <a:lstStyle/>
          <a:p>
            <a:r>
              <a:rPr lang="en-ZW" dirty="0">
                <a:solidFill>
                  <a:srgbClr val="C00000"/>
                </a:solidFill>
              </a:rPr>
              <a:t>This sample was produced using the original training set, without chain mutation</a:t>
            </a:r>
          </a:p>
        </p:txBody>
      </p:sp>
    </p:spTree>
    <p:extLst>
      <p:ext uri="{BB962C8B-B14F-4D97-AF65-F5344CB8AC3E}">
        <p14:creationId xmlns:p14="http://schemas.microsoft.com/office/powerpoint/2010/main" val="30879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1813</Words>
  <Application>Microsoft Office PowerPoint</Application>
  <PresentationFormat>Widescreen</PresentationFormat>
  <Paragraphs>165</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GTM</dc:title>
  <dc:creator>Tinashe Mashindi</dc:creator>
  <cp:lastModifiedBy>Tinashe Mashindi</cp:lastModifiedBy>
  <cp:revision>47</cp:revision>
  <dcterms:created xsi:type="dcterms:W3CDTF">2024-01-23T14:08:34Z</dcterms:created>
  <dcterms:modified xsi:type="dcterms:W3CDTF">2024-01-24T17:27:54Z</dcterms:modified>
</cp:coreProperties>
</file>