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0" r:id="rId4"/>
    <p:sldId id="259" r:id="rId5"/>
    <p:sldId id="267" r:id="rId6"/>
    <p:sldId id="271" r:id="rId7"/>
    <p:sldId id="257" r:id="rId8"/>
    <p:sldId id="268" r:id="rId9"/>
    <p:sldId id="27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1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94" autoAdjust="0"/>
  </p:normalViewPr>
  <p:slideViewPr>
    <p:cSldViewPr snapToGrid="0">
      <p:cViewPr varScale="1">
        <p:scale>
          <a:sx n="47" d="100"/>
          <a:sy n="47" d="100"/>
        </p:scale>
        <p:origin x="1392" y="36"/>
      </p:cViewPr>
      <p:guideLst/>
    </p:cSldViewPr>
  </p:slideViewPr>
  <p:notesTextViewPr>
    <p:cViewPr>
      <p:scale>
        <a:sx n="1" d="1"/>
        <a:sy n="1" d="1"/>
      </p:scale>
      <p:origin x="0" y="-3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50D1B-63C5-449B-ADAC-FC90319413D4}" type="datetimeFigureOut">
              <a:rPr lang="en-ZW" smtClean="0"/>
              <a:t>30/1/2024</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6F340-6DC1-4576-91D2-1EA8B77D43F1}" type="slidenum">
              <a:rPr lang="en-ZW" smtClean="0"/>
              <a:t>‹#›</a:t>
            </a:fld>
            <a:endParaRPr lang="en-ZW"/>
          </a:p>
        </p:txBody>
      </p:sp>
    </p:spTree>
    <p:extLst>
      <p:ext uri="{BB962C8B-B14F-4D97-AF65-F5344CB8AC3E}">
        <p14:creationId xmlns:p14="http://schemas.microsoft.com/office/powerpoint/2010/main" val="393788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In the  dictionary or “chain”, the key represents state T, and the values represent the transitions or states T1,T2 ….etc</a:t>
            </a:r>
          </a:p>
          <a:p>
            <a:pPr marL="228600" indent="-228600">
              <a:buAutoNum type="arabicParenR"/>
            </a:pPr>
            <a:r>
              <a:rPr lang="en-ZW" dirty="0"/>
              <a:t>The transitions are states that have a probability of succeeding state T.</a:t>
            </a:r>
          </a:p>
          <a:p>
            <a:pPr marL="228600" indent="-228600">
              <a:buAutoNum type="arabicParenR"/>
            </a:pPr>
            <a:r>
              <a:rPr lang="en-ZW" dirty="0"/>
              <a:t>State transitions are dependent on the Markov model order. If the model has an order of 3, then state T is determined by the 3 preceding states.</a:t>
            </a:r>
          </a:p>
          <a:p>
            <a:pPr marL="228600" indent="-228600">
              <a:buAutoNum type="arabicParenR"/>
            </a:pPr>
            <a:r>
              <a:rPr lang="en-ZW" dirty="0"/>
              <a:t>Likewise, if the model order is 1, then state T is determined by the immediate preceding state.</a:t>
            </a:r>
          </a:p>
          <a:p>
            <a:pPr marL="228600" indent="-228600">
              <a:buAutoNum type="arabicParenR"/>
            </a:pPr>
            <a:r>
              <a:rPr lang="en-ZW" dirty="0"/>
              <a:t>As you can see in the illustrations, the preceding state or states may determine a probability of more than 1 possible succeeding state.</a:t>
            </a:r>
          </a:p>
          <a:p>
            <a:pPr marL="228600" indent="-228600">
              <a:buAutoNum type="arabicParenR"/>
            </a:pPr>
            <a:r>
              <a:rPr lang="en-ZW" dirty="0"/>
              <a:t>Because of that, in the GTM, succeeding states are computed using the random function. Which randomly returns a single state from a list of possible transitions for state T. </a:t>
            </a:r>
          </a:p>
        </p:txBody>
      </p:sp>
      <p:sp>
        <p:nvSpPr>
          <p:cNvPr id="4" name="Slide Number Placeholder 3"/>
          <p:cNvSpPr>
            <a:spLocks noGrp="1"/>
          </p:cNvSpPr>
          <p:nvPr>
            <p:ph type="sldNum" sz="quarter" idx="5"/>
          </p:nvPr>
        </p:nvSpPr>
        <p:spPr/>
        <p:txBody>
          <a:bodyPr/>
          <a:lstStyle/>
          <a:p>
            <a:fld id="{D576F340-6DC1-4576-91D2-1EA8B77D43F1}" type="slidenum">
              <a:rPr lang="en-ZW" smtClean="0"/>
              <a:t>2</a:t>
            </a:fld>
            <a:endParaRPr lang="en-ZW"/>
          </a:p>
        </p:txBody>
      </p:sp>
    </p:spTree>
    <p:extLst>
      <p:ext uri="{BB962C8B-B14F-4D97-AF65-F5344CB8AC3E}">
        <p14:creationId xmlns:p14="http://schemas.microsoft.com/office/powerpoint/2010/main" val="334008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ZW" dirty="0"/>
              <a:t> In the context of TEXT:</a:t>
            </a:r>
          </a:p>
          <a:p>
            <a:pPr marL="0" indent="0">
              <a:buNone/>
            </a:pPr>
            <a:endParaRPr lang="en-ZW" dirty="0"/>
          </a:p>
          <a:p>
            <a:pPr marL="228600" indent="-228600">
              <a:buAutoNum type="arabicParenR"/>
            </a:pPr>
            <a:r>
              <a:rPr lang="en-ZW" dirty="0"/>
              <a:t>In a single order model, the probability of one state succeeding state T is usually distributed across many states</a:t>
            </a:r>
          </a:p>
          <a:p>
            <a:pPr marL="228600" indent="-228600">
              <a:buAutoNum type="arabicParenR"/>
            </a:pPr>
            <a:r>
              <a:rPr lang="en-ZW" dirty="0"/>
              <a:t>When generating natural language, this results in verbosity and vague statements</a:t>
            </a:r>
          </a:p>
          <a:p>
            <a:pPr marL="228600" indent="-228600">
              <a:buAutoNum type="arabicParenR"/>
            </a:pPr>
            <a:r>
              <a:rPr lang="en-ZW" dirty="0"/>
              <a:t>To address this issue, the Markov chain in GTM uses a higher order e.g. 3. This means 3 words are used to predict the next word. This disrupts the probability distribution, and favours quality &amp; uniformity over variability.</a:t>
            </a:r>
          </a:p>
          <a:p>
            <a:pPr marL="228600" indent="-228600">
              <a:buAutoNum type="arabicParenR"/>
            </a:pPr>
            <a:endParaRPr lang="en-ZW" dirty="0"/>
          </a:p>
        </p:txBody>
      </p:sp>
      <p:sp>
        <p:nvSpPr>
          <p:cNvPr id="4" name="Slide Number Placeholder 3"/>
          <p:cNvSpPr>
            <a:spLocks noGrp="1"/>
          </p:cNvSpPr>
          <p:nvPr>
            <p:ph type="sldNum" sz="quarter" idx="5"/>
          </p:nvPr>
        </p:nvSpPr>
        <p:spPr/>
        <p:txBody>
          <a:bodyPr/>
          <a:lstStyle/>
          <a:p>
            <a:fld id="{D576F340-6DC1-4576-91D2-1EA8B77D43F1}" type="slidenum">
              <a:rPr lang="en-ZW" smtClean="0"/>
              <a:t>3</a:t>
            </a:fld>
            <a:endParaRPr lang="en-ZW"/>
          </a:p>
        </p:txBody>
      </p:sp>
    </p:spTree>
    <p:extLst>
      <p:ext uri="{BB962C8B-B14F-4D97-AF65-F5344CB8AC3E}">
        <p14:creationId xmlns:p14="http://schemas.microsoft.com/office/powerpoint/2010/main" val="193175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As you can see the chain of order 3 performs better than three previous one (order 1).</a:t>
            </a:r>
          </a:p>
          <a:p>
            <a:pPr marL="228600" indent="-228600">
              <a:buAutoNum type="arabicParenR"/>
            </a:pPr>
            <a:r>
              <a:rPr lang="en-ZW" dirty="0"/>
              <a:t>The main drawback is that chains of higher order become redundant pretty quickly when working with a short sequence of text, while chains of order 1</a:t>
            </a:r>
          </a:p>
          <a:p>
            <a:pPr marL="0" indent="0">
              <a:buNone/>
            </a:pPr>
            <a:r>
              <a:rPr lang="en-ZW" dirty="0"/>
              <a:t>      can produce many variations of text even when working with a short sequence as illustrated in the previous slide.</a:t>
            </a:r>
          </a:p>
          <a:p>
            <a:pPr marL="0" indent="0">
              <a:buNone/>
            </a:pPr>
            <a:r>
              <a:rPr lang="en-ZW" dirty="0"/>
              <a:t>3)  In GTM, this drawback is addressed by training the model on a very large sequence of text using an experimental function called Constructive Chain Mutation</a:t>
            </a:r>
          </a:p>
          <a:p>
            <a:pPr marL="0" indent="0">
              <a:buNone/>
            </a:pPr>
            <a:r>
              <a:rPr lang="en-ZW" dirty="0"/>
              <a:t>      which improves the model’s ability to connect words &amp; establish context.</a:t>
            </a:r>
          </a:p>
          <a:p>
            <a:pPr marL="228600" indent="-228600">
              <a:buAutoNum type="arabicParenR" startAt="4"/>
            </a:pPr>
            <a:r>
              <a:rPr lang="en-ZW" dirty="0"/>
              <a:t>However, even though the sequences generated this way are less verbose (provided a clean training set is used), they are still memoryless.</a:t>
            </a:r>
          </a:p>
          <a:p>
            <a:pPr marL="228600" indent="-228600">
              <a:buAutoNum type="arabicParenR"/>
            </a:pPr>
            <a:endParaRPr lang="en-ZW" dirty="0"/>
          </a:p>
        </p:txBody>
      </p:sp>
      <p:sp>
        <p:nvSpPr>
          <p:cNvPr id="4" name="Slide Number Placeholder 3"/>
          <p:cNvSpPr>
            <a:spLocks noGrp="1"/>
          </p:cNvSpPr>
          <p:nvPr>
            <p:ph type="sldNum" sz="quarter" idx="5"/>
          </p:nvPr>
        </p:nvSpPr>
        <p:spPr/>
        <p:txBody>
          <a:bodyPr/>
          <a:lstStyle/>
          <a:p>
            <a:fld id="{D576F340-6DC1-4576-91D2-1EA8B77D43F1}" type="slidenum">
              <a:rPr lang="en-ZW" smtClean="0"/>
              <a:t>4</a:t>
            </a:fld>
            <a:endParaRPr lang="en-ZW"/>
          </a:p>
        </p:txBody>
      </p:sp>
    </p:spTree>
    <p:extLst>
      <p:ext uri="{BB962C8B-B14F-4D97-AF65-F5344CB8AC3E}">
        <p14:creationId xmlns:p14="http://schemas.microsoft.com/office/powerpoint/2010/main" val="171018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I created a Class for helping the model make sense of the dataset, and decided to call it Chain Mutation because it affects how the output chain will look</a:t>
            </a:r>
          </a:p>
          <a:p>
            <a:pPr marL="0" indent="0">
              <a:buNone/>
            </a:pPr>
            <a:r>
              <a:rPr lang="en-ZW" dirty="0"/>
              <a:t>      like.</a:t>
            </a:r>
          </a:p>
          <a:p>
            <a:pPr marL="228600" indent="-228600">
              <a:buAutoNum type="arabicParenR" startAt="2"/>
            </a:pPr>
            <a:r>
              <a:rPr lang="en-ZW" dirty="0"/>
              <a:t>This Class contains two functions, Constructive Mutation &amp; Linear Mutation.</a:t>
            </a:r>
          </a:p>
          <a:p>
            <a:pPr marL="228600" indent="-228600">
              <a:buAutoNum type="arabicParenR" startAt="2"/>
            </a:pPr>
            <a:r>
              <a:rPr lang="en-ZW" dirty="0"/>
              <a:t>Constructive Mutation significantly alters the arrangement of the datapoints while Linear Mutation merely elongates data to strengthen relationships.</a:t>
            </a:r>
          </a:p>
          <a:p>
            <a:pPr marL="228600" indent="-228600">
              <a:buAutoNum type="arabicParenR" startAt="2"/>
            </a:pPr>
            <a:r>
              <a:rPr lang="en-ZW" dirty="0"/>
              <a:t>Using Chain Mutation creates relationships between data that are either hidden or not present in the training set, and may help produce powerful chains.</a:t>
            </a:r>
          </a:p>
          <a:p>
            <a:pPr marL="228600" indent="-228600">
              <a:buAutoNum type="arabicParenR" startAt="2"/>
            </a:pPr>
            <a:r>
              <a:rPr lang="en-ZW" dirty="0"/>
              <a:t>This approach to training was developed through trial and error, and resulted in algorithms that were developed specifically for creative text generation, and therefore may or may not be suitable for other applications like weather prediction</a:t>
            </a:r>
          </a:p>
          <a:p>
            <a:pPr marL="228600" indent="-228600">
              <a:buAutoNum type="arabicParenR" startAt="2"/>
            </a:pPr>
            <a:r>
              <a:rPr lang="en-ZW" dirty="0"/>
              <a:t>Refer to the source code for a better understanding of how the algorithms work.</a:t>
            </a:r>
          </a:p>
        </p:txBody>
      </p:sp>
      <p:sp>
        <p:nvSpPr>
          <p:cNvPr id="4" name="Slide Number Placeholder 3"/>
          <p:cNvSpPr>
            <a:spLocks noGrp="1"/>
          </p:cNvSpPr>
          <p:nvPr>
            <p:ph type="sldNum" sz="quarter" idx="5"/>
          </p:nvPr>
        </p:nvSpPr>
        <p:spPr/>
        <p:txBody>
          <a:bodyPr/>
          <a:lstStyle/>
          <a:p>
            <a:fld id="{D576F340-6DC1-4576-91D2-1EA8B77D43F1}" type="slidenum">
              <a:rPr lang="en-ZW" smtClean="0"/>
              <a:t>5</a:t>
            </a:fld>
            <a:endParaRPr lang="en-ZW"/>
          </a:p>
        </p:txBody>
      </p:sp>
    </p:spTree>
    <p:extLst>
      <p:ext uri="{BB962C8B-B14F-4D97-AF65-F5344CB8AC3E}">
        <p14:creationId xmlns:p14="http://schemas.microsoft.com/office/powerpoint/2010/main" val="3836583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ZW" dirty="0"/>
              <a:t>      Red Box: Indicates a vague outcome</a:t>
            </a:r>
          </a:p>
          <a:p>
            <a:pPr marL="0" indent="0">
              <a:buNone/>
            </a:pPr>
            <a:r>
              <a:rPr lang="en-ZW" dirty="0"/>
              <a:t>      Green Box: Indicates a sound outcome</a:t>
            </a:r>
          </a:p>
          <a:p>
            <a:pPr marL="0" indent="0">
              <a:buNone/>
            </a:pPr>
            <a:r>
              <a:rPr lang="en-ZW" dirty="0"/>
              <a:t>	</a:t>
            </a:r>
          </a:p>
          <a:p>
            <a:pPr marL="0" indent="0">
              <a:buNone/>
            </a:pPr>
            <a:r>
              <a:rPr lang="en-ZW" dirty="0"/>
              <a:t>      NOTE: The model is not aware of what’s vague or what’s sound. If the dataset is clean and proper, then sound relationships can be established</a:t>
            </a:r>
          </a:p>
          <a:p>
            <a:pPr marL="0" indent="0">
              <a:buNone/>
            </a:pPr>
            <a:r>
              <a:rPr lang="en-ZW" dirty="0"/>
              <a:t>                 programmatically using linear computation. This is done by a separate rules engine (</a:t>
            </a:r>
            <a:r>
              <a:rPr lang="en-ZW" b="1" i="1" dirty="0"/>
              <a:t>Class</a:t>
            </a:r>
            <a:r>
              <a:rPr lang="en-ZW" dirty="0"/>
              <a:t> Chain Mutation). It does not use any special algorithm,</a:t>
            </a:r>
          </a:p>
          <a:p>
            <a:pPr marL="0" indent="0">
              <a:buNone/>
            </a:pPr>
            <a:r>
              <a:rPr lang="en-ZW" dirty="0"/>
              <a:t>                 but simple addition </a:t>
            </a:r>
            <a:r>
              <a:rPr lang="en-ZW"/>
              <a:t>&amp; backed </a:t>
            </a:r>
            <a:r>
              <a:rPr lang="en-ZW" dirty="0"/>
              <a:t>by data informed decision making.</a:t>
            </a:r>
          </a:p>
          <a:p>
            <a:pPr marL="228600" indent="-228600">
              <a:buAutoNum type="arabicParenR"/>
            </a:pPr>
            <a:endParaRPr lang="en-ZW" dirty="0"/>
          </a:p>
          <a:p>
            <a:pPr marL="228600" indent="-228600">
              <a:buAutoNum type="arabicParenR"/>
            </a:pPr>
            <a:r>
              <a:rPr lang="en-ZW" dirty="0"/>
              <a:t>Text generation using normal Markov Models tends to get vague as the length of the sequence increases. </a:t>
            </a:r>
          </a:p>
          <a:p>
            <a:pPr marL="228600" indent="-228600">
              <a:buAutoNum type="arabicParenR"/>
            </a:pPr>
            <a:r>
              <a:rPr lang="en-ZW" dirty="0"/>
              <a:t>However constructive chain Mutation addresses this issue by strengthening relationships, and favouring those over weaker ones, as the length of the chain increases. Because the results of this approach are more visible on longer sequences, (1000 tokens for example). It is difficult to illustrate</a:t>
            </a:r>
          </a:p>
          <a:p>
            <a:pPr marL="0" indent="0">
              <a:buNone/>
            </a:pPr>
            <a:r>
              <a:rPr lang="en-ZW" dirty="0"/>
              <a:t>      it on a simple diagram. But even with this example, you can get a picture of how the approach significantly alters the chain.</a:t>
            </a:r>
          </a:p>
          <a:p>
            <a:pPr marL="228600" indent="-228600">
              <a:buAutoNum type="arabicParenR" startAt="3"/>
            </a:pPr>
            <a:r>
              <a:rPr lang="en-ZW" dirty="0"/>
              <a:t>In a real world situation, as the sequence gets longer, the count of some word combinations increase – and as they increase, so do their relationships with other words. Chain mutation iterates on these relationships. This results in vague statements being favoured less – and ultimately</a:t>
            </a:r>
          </a:p>
          <a:p>
            <a:pPr marL="0" indent="0">
              <a:buNone/>
            </a:pPr>
            <a:r>
              <a:rPr lang="en-ZW" dirty="0"/>
              <a:t>      having something like 1/x chance of appearing in the generated text for every x iterations.</a:t>
            </a:r>
          </a:p>
          <a:p>
            <a:pPr marL="228600" indent="-228600">
              <a:buAutoNum type="arabicParenR" startAt="4"/>
            </a:pPr>
            <a:r>
              <a:rPr lang="en-ZW" dirty="0"/>
              <a:t>That’s where the ‘iterations’ come in. For example, if a vague statement had a 1/10 chance of appearing after 1 iteration. It will have a 1/50</a:t>
            </a:r>
          </a:p>
          <a:p>
            <a:pPr marL="0" indent="0">
              <a:buNone/>
            </a:pPr>
            <a:r>
              <a:rPr lang="en-ZW" dirty="0"/>
              <a:t>      chance of appearing after 5 iterations and so on.</a:t>
            </a:r>
          </a:p>
          <a:p>
            <a:pPr marL="228600" indent="-228600">
              <a:buAutoNum type="arabicParenR" startAt="5"/>
            </a:pPr>
            <a:r>
              <a:rPr lang="en-ZW" dirty="0"/>
              <a:t>Chain Mutation turns the chain into sort of like a black box, but with a guarantee of sound output.</a:t>
            </a:r>
          </a:p>
          <a:p>
            <a:pPr marL="228600" indent="-228600">
              <a:buAutoNum type="arabicParenR" startAt="5"/>
            </a:pPr>
            <a:r>
              <a:rPr lang="en-ZW" dirty="0"/>
              <a:t>This approach however is Memory intensive, that’s why I had to write a encoder capable of reducing the size of the model by more than 50%.</a:t>
            </a:r>
          </a:p>
          <a:p>
            <a:pPr marL="228600" indent="-228600">
              <a:buAutoNum type="arabicParenR" startAt="5"/>
            </a:pPr>
            <a:r>
              <a:rPr lang="en-ZW" dirty="0"/>
              <a:t>Still, a small dataset of 16MB, can end up creating a model with size 1GB greater than that of a model without mutation depending on the number of iterations.</a:t>
            </a:r>
          </a:p>
          <a:p>
            <a:pPr marL="228600" indent="-228600">
              <a:buAutoNum type="arabicParenR" startAt="5"/>
            </a:pPr>
            <a:r>
              <a:rPr lang="en-ZW" dirty="0"/>
              <a:t>And using many iterations on a small dataset results in sound but repetitive output, because in some cases only a small number of sound variations may be</a:t>
            </a:r>
          </a:p>
          <a:p>
            <a:pPr marL="0" indent="0">
              <a:buNone/>
            </a:pPr>
            <a:r>
              <a:rPr lang="en-ZW" dirty="0"/>
              <a:t>       present in a small dataset.</a:t>
            </a:r>
          </a:p>
        </p:txBody>
      </p:sp>
      <p:sp>
        <p:nvSpPr>
          <p:cNvPr id="4" name="Slide Number Placeholder 3"/>
          <p:cNvSpPr>
            <a:spLocks noGrp="1"/>
          </p:cNvSpPr>
          <p:nvPr>
            <p:ph type="sldNum" sz="quarter" idx="5"/>
          </p:nvPr>
        </p:nvSpPr>
        <p:spPr/>
        <p:txBody>
          <a:bodyPr/>
          <a:lstStyle/>
          <a:p>
            <a:fld id="{D576F340-6DC1-4576-91D2-1EA8B77D43F1}" type="slidenum">
              <a:rPr lang="en-ZW" smtClean="0"/>
              <a:t>6</a:t>
            </a:fld>
            <a:endParaRPr lang="en-ZW"/>
          </a:p>
        </p:txBody>
      </p:sp>
    </p:spTree>
    <p:extLst>
      <p:ext uri="{BB962C8B-B14F-4D97-AF65-F5344CB8AC3E}">
        <p14:creationId xmlns:p14="http://schemas.microsoft.com/office/powerpoint/2010/main" val="544401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The initial state can either be generated at random by the model or, defined by the user.</a:t>
            </a:r>
          </a:p>
          <a:p>
            <a:pPr marL="228600" indent="-228600">
              <a:buAutoNum type="arabicParenR"/>
            </a:pPr>
            <a:r>
              <a:rPr lang="en-ZW" dirty="0"/>
              <a:t>Once that is done, the model begins a Random Walk for </a:t>
            </a:r>
            <a:r>
              <a:rPr lang="en-ZW" i="1" dirty="0"/>
              <a:t>n </a:t>
            </a:r>
            <a:r>
              <a:rPr lang="en-ZW" i="0" dirty="0"/>
              <a:t>number of steps.</a:t>
            </a:r>
          </a:p>
          <a:p>
            <a:pPr marL="228600" indent="-228600">
              <a:buAutoNum type="arabicParenR"/>
            </a:pPr>
            <a:r>
              <a:rPr lang="en-ZW" i="0" dirty="0"/>
              <a:t> In the random walk, the previous</a:t>
            </a:r>
            <a:r>
              <a:rPr lang="en-ZW" i="1" dirty="0"/>
              <a:t> n </a:t>
            </a:r>
            <a:r>
              <a:rPr lang="en-ZW" i="0" dirty="0"/>
              <a:t>words are use to predict the next word.</a:t>
            </a:r>
          </a:p>
          <a:p>
            <a:pPr marL="228600" indent="-228600">
              <a:buAutoNum type="arabicParenR"/>
            </a:pPr>
            <a:r>
              <a:rPr lang="en-ZW" i="0" dirty="0"/>
              <a:t>The output is a generated sequence or a short passage.</a:t>
            </a:r>
          </a:p>
          <a:p>
            <a:pPr marL="228600" indent="-228600">
              <a:buAutoNum type="arabicParenR"/>
            </a:pPr>
            <a:r>
              <a:rPr lang="en-ZW" i="0" dirty="0"/>
              <a:t>Because this is done using probability, there’s always room </a:t>
            </a:r>
            <a:r>
              <a:rPr lang="en-ZW" i="0"/>
              <a:t>for “error”.</a:t>
            </a:r>
            <a:endParaRPr lang="en-ZW" i="1" dirty="0"/>
          </a:p>
          <a:p>
            <a:endParaRPr lang="en-ZW" dirty="0"/>
          </a:p>
        </p:txBody>
      </p:sp>
      <p:sp>
        <p:nvSpPr>
          <p:cNvPr id="4" name="Slide Number Placeholder 3"/>
          <p:cNvSpPr>
            <a:spLocks noGrp="1"/>
          </p:cNvSpPr>
          <p:nvPr>
            <p:ph type="sldNum" sz="quarter" idx="5"/>
          </p:nvPr>
        </p:nvSpPr>
        <p:spPr/>
        <p:txBody>
          <a:bodyPr/>
          <a:lstStyle/>
          <a:p>
            <a:fld id="{D576F340-6DC1-4576-91D2-1EA8B77D43F1}" type="slidenum">
              <a:rPr lang="en-ZW" smtClean="0"/>
              <a:t>7</a:t>
            </a:fld>
            <a:endParaRPr lang="en-ZW"/>
          </a:p>
        </p:txBody>
      </p:sp>
    </p:spTree>
    <p:extLst>
      <p:ext uri="{BB962C8B-B14F-4D97-AF65-F5344CB8AC3E}">
        <p14:creationId xmlns:p14="http://schemas.microsoft.com/office/powerpoint/2010/main" val="16352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The sample generated text above illustrates the model’s ability to seamlessly transition between stories without immediately breaking context, regardless of being memoryless.</a:t>
            </a:r>
          </a:p>
          <a:p>
            <a:pPr marL="228600" indent="-228600">
              <a:buAutoNum type="arabicParenR"/>
            </a:pPr>
            <a:r>
              <a:rPr lang="en-ZW" dirty="0"/>
              <a:t>The text moves from </a:t>
            </a:r>
          </a:p>
          <a:p>
            <a:pPr marL="0" indent="0">
              <a:buNone/>
            </a:pPr>
            <a:r>
              <a:rPr lang="en-ZW" b="1" dirty="0"/>
              <a:t>	</a:t>
            </a:r>
            <a:r>
              <a:rPr lang="en-ZW" b="0" dirty="0"/>
              <a:t>Story A: </a:t>
            </a:r>
            <a:r>
              <a:rPr lang="en-ZW" b="0" i="1" dirty="0"/>
              <a:t>Breaking into a house, then encountering enemies to fight</a:t>
            </a:r>
            <a:r>
              <a:rPr lang="en-ZW" dirty="0"/>
              <a:t>, </a:t>
            </a:r>
          </a:p>
          <a:p>
            <a:pPr marL="0" indent="0">
              <a:buNone/>
            </a:pPr>
            <a:r>
              <a:rPr lang="en-ZW" b="1" i="0" dirty="0"/>
              <a:t>	</a:t>
            </a:r>
            <a:r>
              <a:rPr lang="en-ZW" b="0" i="0" dirty="0"/>
              <a:t>Story B: </a:t>
            </a:r>
            <a:r>
              <a:rPr lang="en-ZW" b="0" i="1" dirty="0"/>
              <a:t>Fighting enemies but using magic</a:t>
            </a:r>
            <a:r>
              <a:rPr lang="en-ZW" dirty="0"/>
              <a:t>, </a:t>
            </a:r>
          </a:p>
          <a:p>
            <a:pPr marL="0" indent="0">
              <a:buNone/>
            </a:pPr>
            <a:r>
              <a:rPr lang="en-ZW" b="1" dirty="0"/>
              <a:t>	</a:t>
            </a:r>
            <a:r>
              <a:rPr lang="en-ZW" b="0" dirty="0"/>
              <a:t>Story C: </a:t>
            </a:r>
            <a:r>
              <a:rPr lang="en-ZW" b="0" i="1" dirty="0"/>
              <a:t>Defeating Villains</a:t>
            </a:r>
            <a:r>
              <a:rPr lang="en-ZW" i="1" dirty="0"/>
              <a:t>, </a:t>
            </a:r>
          </a:p>
          <a:p>
            <a:pPr marL="0" indent="0">
              <a:buNone/>
            </a:pPr>
            <a:r>
              <a:rPr lang="en-ZW" b="1" i="1" dirty="0"/>
              <a:t>	</a:t>
            </a:r>
            <a:r>
              <a:rPr lang="en-ZW" b="0" dirty="0"/>
              <a:t>Story D: </a:t>
            </a:r>
            <a:r>
              <a:rPr lang="en-ZW" b="0" i="1" dirty="0"/>
              <a:t>Returning home after saving the day</a:t>
            </a:r>
            <a:r>
              <a:rPr lang="en-ZW" b="1" dirty="0"/>
              <a:t>.</a:t>
            </a:r>
          </a:p>
        </p:txBody>
      </p:sp>
      <p:sp>
        <p:nvSpPr>
          <p:cNvPr id="4" name="Slide Number Placeholder 3"/>
          <p:cNvSpPr>
            <a:spLocks noGrp="1"/>
          </p:cNvSpPr>
          <p:nvPr>
            <p:ph type="sldNum" sz="quarter" idx="5"/>
          </p:nvPr>
        </p:nvSpPr>
        <p:spPr/>
        <p:txBody>
          <a:bodyPr/>
          <a:lstStyle/>
          <a:p>
            <a:fld id="{D576F340-6DC1-4576-91D2-1EA8B77D43F1}" type="slidenum">
              <a:rPr lang="en-ZW" smtClean="0"/>
              <a:t>8</a:t>
            </a:fld>
            <a:endParaRPr lang="en-ZW"/>
          </a:p>
        </p:txBody>
      </p:sp>
    </p:spTree>
    <p:extLst>
      <p:ext uri="{BB962C8B-B14F-4D97-AF65-F5344CB8AC3E}">
        <p14:creationId xmlns:p14="http://schemas.microsoft.com/office/powerpoint/2010/main" val="76267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ZW" b="0" dirty="0"/>
          </a:p>
        </p:txBody>
      </p:sp>
      <p:sp>
        <p:nvSpPr>
          <p:cNvPr id="4" name="Slide Number Placeholder 3"/>
          <p:cNvSpPr>
            <a:spLocks noGrp="1"/>
          </p:cNvSpPr>
          <p:nvPr>
            <p:ph type="sldNum" sz="quarter" idx="5"/>
          </p:nvPr>
        </p:nvSpPr>
        <p:spPr/>
        <p:txBody>
          <a:bodyPr/>
          <a:lstStyle/>
          <a:p>
            <a:fld id="{D576F340-6DC1-4576-91D2-1EA8B77D43F1}" type="slidenum">
              <a:rPr lang="en-ZW" smtClean="0"/>
              <a:t>9</a:t>
            </a:fld>
            <a:endParaRPr lang="en-ZW"/>
          </a:p>
        </p:txBody>
      </p:sp>
    </p:spTree>
    <p:extLst>
      <p:ext uri="{BB962C8B-B14F-4D97-AF65-F5344CB8AC3E}">
        <p14:creationId xmlns:p14="http://schemas.microsoft.com/office/powerpoint/2010/main" val="403833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2823-BF4D-44BE-AFFC-4968487C2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W"/>
          </a:p>
        </p:txBody>
      </p:sp>
      <p:sp>
        <p:nvSpPr>
          <p:cNvPr id="3" name="Subtitle 2">
            <a:extLst>
              <a:ext uri="{FF2B5EF4-FFF2-40B4-BE49-F238E27FC236}">
                <a16:creationId xmlns:a16="http://schemas.microsoft.com/office/drawing/2014/main" id="{FFB88897-46D2-4EB9-8AAD-B0E6C2DF7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W"/>
          </a:p>
        </p:txBody>
      </p:sp>
      <p:sp>
        <p:nvSpPr>
          <p:cNvPr id="4" name="Date Placeholder 3">
            <a:extLst>
              <a:ext uri="{FF2B5EF4-FFF2-40B4-BE49-F238E27FC236}">
                <a16:creationId xmlns:a16="http://schemas.microsoft.com/office/drawing/2014/main" id="{1E00C005-EA94-4C14-962B-D24D06A40DD1}"/>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5" name="Footer Placeholder 4">
            <a:extLst>
              <a:ext uri="{FF2B5EF4-FFF2-40B4-BE49-F238E27FC236}">
                <a16:creationId xmlns:a16="http://schemas.microsoft.com/office/drawing/2014/main" id="{DA528A30-B385-4B46-B0D7-11848636473E}"/>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77DC3585-D141-4311-A8AD-EAE8A35D8671}"/>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303857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D7E0-2F48-4AFE-921E-E624E4AF3815}"/>
              </a:ext>
            </a:extLst>
          </p:cNvPr>
          <p:cNvSpPr>
            <a:spLocks noGrp="1"/>
          </p:cNvSpPr>
          <p:nvPr>
            <p:ph type="title"/>
          </p:nvPr>
        </p:nvSpPr>
        <p:spPr/>
        <p:txBody>
          <a:bodyPr/>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281B9ED2-1040-4754-AE0C-87A602B61C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9CA61853-92DE-4F01-A002-7D93534ED347}"/>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5" name="Footer Placeholder 4">
            <a:extLst>
              <a:ext uri="{FF2B5EF4-FFF2-40B4-BE49-F238E27FC236}">
                <a16:creationId xmlns:a16="http://schemas.microsoft.com/office/drawing/2014/main" id="{26EBBB0F-5EB4-4AEA-8CEA-45CB19542DFB}"/>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7A393A8C-2360-4313-9D76-FDD44A87496B}"/>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395208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768FE-293E-4143-BF0A-CCDE09CB74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025D6208-32B7-4D6D-8B7E-77CB13CB77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0361157F-74CF-4F0E-A393-9BA2607408C4}"/>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5" name="Footer Placeholder 4">
            <a:extLst>
              <a:ext uri="{FF2B5EF4-FFF2-40B4-BE49-F238E27FC236}">
                <a16:creationId xmlns:a16="http://schemas.microsoft.com/office/drawing/2014/main" id="{79EC9790-5596-4312-B8A7-19F1F63B7F2C}"/>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DAEAAC09-E3AF-430D-AE5C-C9289505BFF2}"/>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95491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EC20-944A-4D2F-83BA-E29E158410FC}"/>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14F31A38-4810-47AF-B827-04C87F9E4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E212A923-884D-47B3-BD34-49F2614F9A84}"/>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5" name="Footer Placeholder 4">
            <a:extLst>
              <a:ext uri="{FF2B5EF4-FFF2-40B4-BE49-F238E27FC236}">
                <a16:creationId xmlns:a16="http://schemas.microsoft.com/office/drawing/2014/main" id="{2F5FF81D-1A3D-4B3F-9A04-2B599E463D39}"/>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5EC8EEBB-5BE0-44F9-84E8-9F99236720A8}"/>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422916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251B-E649-49FA-8BFC-7FA917311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W"/>
          </a:p>
        </p:txBody>
      </p:sp>
      <p:sp>
        <p:nvSpPr>
          <p:cNvPr id="3" name="Text Placeholder 2">
            <a:extLst>
              <a:ext uri="{FF2B5EF4-FFF2-40B4-BE49-F238E27FC236}">
                <a16:creationId xmlns:a16="http://schemas.microsoft.com/office/drawing/2014/main" id="{096B57B1-F426-47FF-80D3-7D94A86A5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84EBE1-1F82-40EF-BF6D-F613CA07B0D9}"/>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5" name="Footer Placeholder 4">
            <a:extLst>
              <a:ext uri="{FF2B5EF4-FFF2-40B4-BE49-F238E27FC236}">
                <a16:creationId xmlns:a16="http://schemas.microsoft.com/office/drawing/2014/main" id="{67719EAB-95A5-477F-86AF-644A8AA28B9D}"/>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CB0C7CBE-D0FE-47CB-8CEB-C296AC518077}"/>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8014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F416-4284-437F-87CA-9FEA94ED4AD4}"/>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843BDB8F-34C5-4866-83B8-5A3F2720AF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Content Placeholder 3">
            <a:extLst>
              <a:ext uri="{FF2B5EF4-FFF2-40B4-BE49-F238E27FC236}">
                <a16:creationId xmlns:a16="http://schemas.microsoft.com/office/drawing/2014/main" id="{76B08F1B-658E-4A07-ACB6-6DD1E3BAD0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Date Placeholder 4">
            <a:extLst>
              <a:ext uri="{FF2B5EF4-FFF2-40B4-BE49-F238E27FC236}">
                <a16:creationId xmlns:a16="http://schemas.microsoft.com/office/drawing/2014/main" id="{AB795B65-5C5E-4528-B440-C52CAE67B36A}"/>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6" name="Footer Placeholder 5">
            <a:extLst>
              <a:ext uri="{FF2B5EF4-FFF2-40B4-BE49-F238E27FC236}">
                <a16:creationId xmlns:a16="http://schemas.microsoft.com/office/drawing/2014/main" id="{37D34599-B94B-4C5F-B842-E8B45CD8E93E}"/>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6B8E7451-F0AA-4528-ABBA-809ED5C76926}"/>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105681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D3A3-73D1-4F3D-A0C5-3939B0D97B65}"/>
              </a:ext>
            </a:extLst>
          </p:cNvPr>
          <p:cNvSpPr>
            <a:spLocks noGrp="1"/>
          </p:cNvSpPr>
          <p:nvPr>
            <p:ph type="title"/>
          </p:nvPr>
        </p:nvSpPr>
        <p:spPr>
          <a:xfrm>
            <a:off x="839788" y="365125"/>
            <a:ext cx="10515600" cy="1325563"/>
          </a:xfrm>
        </p:spPr>
        <p:txBody>
          <a:bodyPr/>
          <a:lstStyle/>
          <a:p>
            <a:r>
              <a:rPr lang="en-US"/>
              <a:t>Click to edit Master title style</a:t>
            </a:r>
            <a:endParaRPr lang="en-ZW"/>
          </a:p>
        </p:txBody>
      </p:sp>
      <p:sp>
        <p:nvSpPr>
          <p:cNvPr id="3" name="Text Placeholder 2">
            <a:extLst>
              <a:ext uri="{FF2B5EF4-FFF2-40B4-BE49-F238E27FC236}">
                <a16:creationId xmlns:a16="http://schemas.microsoft.com/office/drawing/2014/main" id="{DF44F059-09D9-4FC9-8628-F8173AB44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2B8B67-D516-46F2-A8E3-4FA5C5E767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Text Placeholder 4">
            <a:extLst>
              <a:ext uri="{FF2B5EF4-FFF2-40B4-BE49-F238E27FC236}">
                <a16:creationId xmlns:a16="http://schemas.microsoft.com/office/drawing/2014/main" id="{C326574C-1E0E-43AB-9527-BAB062EFE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16D6F2-FE97-4446-918C-69EDB34BFC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7" name="Date Placeholder 6">
            <a:extLst>
              <a:ext uri="{FF2B5EF4-FFF2-40B4-BE49-F238E27FC236}">
                <a16:creationId xmlns:a16="http://schemas.microsoft.com/office/drawing/2014/main" id="{C0FAC613-BDED-4BB1-A9D3-EAA48F13EDCA}"/>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8" name="Footer Placeholder 7">
            <a:extLst>
              <a:ext uri="{FF2B5EF4-FFF2-40B4-BE49-F238E27FC236}">
                <a16:creationId xmlns:a16="http://schemas.microsoft.com/office/drawing/2014/main" id="{653CB409-10C4-463E-8303-B8B35DB7B00C}"/>
              </a:ext>
            </a:extLst>
          </p:cNvPr>
          <p:cNvSpPr>
            <a:spLocks noGrp="1"/>
          </p:cNvSpPr>
          <p:nvPr>
            <p:ph type="ftr" sz="quarter" idx="11"/>
          </p:nvPr>
        </p:nvSpPr>
        <p:spPr/>
        <p:txBody>
          <a:bodyPr/>
          <a:lstStyle/>
          <a:p>
            <a:endParaRPr lang="en-ZW"/>
          </a:p>
        </p:txBody>
      </p:sp>
      <p:sp>
        <p:nvSpPr>
          <p:cNvPr id="9" name="Slide Number Placeholder 8">
            <a:extLst>
              <a:ext uri="{FF2B5EF4-FFF2-40B4-BE49-F238E27FC236}">
                <a16:creationId xmlns:a16="http://schemas.microsoft.com/office/drawing/2014/main" id="{F00CEB72-BDBD-4452-98AC-F4E210D082D3}"/>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347447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0B13-89B5-4593-ACAD-6D95F1A502FC}"/>
              </a:ext>
            </a:extLst>
          </p:cNvPr>
          <p:cNvSpPr>
            <a:spLocks noGrp="1"/>
          </p:cNvSpPr>
          <p:nvPr>
            <p:ph type="title"/>
          </p:nvPr>
        </p:nvSpPr>
        <p:spPr/>
        <p:txBody>
          <a:bodyPr/>
          <a:lstStyle/>
          <a:p>
            <a:r>
              <a:rPr lang="en-US"/>
              <a:t>Click to edit Master title style</a:t>
            </a:r>
            <a:endParaRPr lang="en-ZW"/>
          </a:p>
        </p:txBody>
      </p:sp>
      <p:sp>
        <p:nvSpPr>
          <p:cNvPr id="3" name="Date Placeholder 2">
            <a:extLst>
              <a:ext uri="{FF2B5EF4-FFF2-40B4-BE49-F238E27FC236}">
                <a16:creationId xmlns:a16="http://schemas.microsoft.com/office/drawing/2014/main" id="{449E7D4B-3A66-424D-995D-A100434997AF}"/>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4" name="Footer Placeholder 3">
            <a:extLst>
              <a:ext uri="{FF2B5EF4-FFF2-40B4-BE49-F238E27FC236}">
                <a16:creationId xmlns:a16="http://schemas.microsoft.com/office/drawing/2014/main" id="{1E4BD49C-7BAE-41C1-9548-6DDE8820A36B}"/>
              </a:ext>
            </a:extLst>
          </p:cNvPr>
          <p:cNvSpPr>
            <a:spLocks noGrp="1"/>
          </p:cNvSpPr>
          <p:nvPr>
            <p:ph type="ftr" sz="quarter" idx="11"/>
          </p:nvPr>
        </p:nvSpPr>
        <p:spPr/>
        <p:txBody>
          <a:bodyPr/>
          <a:lstStyle/>
          <a:p>
            <a:endParaRPr lang="en-ZW"/>
          </a:p>
        </p:txBody>
      </p:sp>
      <p:sp>
        <p:nvSpPr>
          <p:cNvPr id="5" name="Slide Number Placeholder 4">
            <a:extLst>
              <a:ext uri="{FF2B5EF4-FFF2-40B4-BE49-F238E27FC236}">
                <a16:creationId xmlns:a16="http://schemas.microsoft.com/office/drawing/2014/main" id="{2D5F4E77-198D-4492-AA22-6C11B596E4C9}"/>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214531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023F9-1AD9-4F69-AF6E-BC01AC79DF8E}"/>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3" name="Footer Placeholder 2">
            <a:extLst>
              <a:ext uri="{FF2B5EF4-FFF2-40B4-BE49-F238E27FC236}">
                <a16:creationId xmlns:a16="http://schemas.microsoft.com/office/drawing/2014/main" id="{AAE125E4-1E33-4890-A13B-F89C5C0D3B07}"/>
              </a:ext>
            </a:extLst>
          </p:cNvPr>
          <p:cNvSpPr>
            <a:spLocks noGrp="1"/>
          </p:cNvSpPr>
          <p:nvPr>
            <p:ph type="ftr" sz="quarter" idx="11"/>
          </p:nvPr>
        </p:nvSpPr>
        <p:spPr/>
        <p:txBody>
          <a:bodyPr/>
          <a:lstStyle/>
          <a:p>
            <a:endParaRPr lang="en-ZW"/>
          </a:p>
        </p:txBody>
      </p:sp>
      <p:sp>
        <p:nvSpPr>
          <p:cNvPr id="4" name="Slide Number Placeholder 3">
            <a:extLst>
              <a:ext uri="{FF2B5EF4-FFF2-40B4-BE49-F238E27FC236}">
                <a16:creationId xmlns:a16="http://schemas.microsoft.com/office/drawing/2014/main" id="{2309CF94-C645-41EC-B5B4-174BCAE8DE99}"/>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53868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0039-E993-46EE-BD2F-3B1D73916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Content Placeholder 2">
            <a:extLst>
              <a:ext uri="{FF2B5EF4-FFF2-40B4-BE49-F238E27FC236}">
                <a16:creationId xmlns:a16="http://schemas.microsoft.com/office/drawing/2014/main" id="{FD61A3A4-3F71-4F74-A207-CCCBD38A4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Text Placeholder 3">
            <a:extLst>
              <a:ext uri="{FF2B5EF4-FFF2-40B4-BE49-F238E27FC236}">
                <a16:creationId xmlns:a16="http://schemas.microsoft.com/office/drawing/2014/main" id="{022BEE00-8DCA-4F10-AE1C-E4C823AD5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9C4EE1-6B60-4673-AA8B-A1F2E362CD72}"/>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6" name="Footer Placeholder 5">
            <a:extLst>
              <a:ext uri="{FF2B5EF4-FFF2-40B4-BE49-F238E27FC236}">
                <a16:creationId xmlns:a16="http://schemas.microsoft.com/office/drawing/2014/main" id="{E35DF58D-6973-4285-BE0E-EAC04904DC6A}"/>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B89B1866-9A1D-4748-BF6A-68E3F8BAFFF2}"/>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143931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22BC-418F-455F-BD28-119AA11C1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Picture Placeholder 2">
            <a:extLst>
              <a:ext uri="{FF2B5EF4-FFF2-40B4-BE49-F238E27FC236}">
                <a16:creationId xmlns:a16="http://schemas.microsoft.com/office/drawing/2014/main" id="{D5A28C3E-5BD7-48FB-AF40-3F4A0C16F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a:extLst>
              <a:ext uri="{FF2B5EF4-FFF2-40B4-BE49-F238E27FC236}">
                <a16:creationId xmlns:a16="http://schemas.microsoft.com/office/drawing/2014/main" id="{6663EC83-B199-45D8-8F9C-E5D74CD9E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CD4870-94CF-4B89-95EA-C1B4265482E0}"/>
              </a:ext>
            </a:extLst>
          </p:cNvPr>
          <p:cNvSpPr>
            <a:spLocks noGrp="1"/>
          </p:cNvSpPr>
          <p:nvPr>
            <p:ph type="dt" sz="half" idx="10"/>
          </p:nvPr>
        </p:nvSpPr>
        <p:spPr/>
        <p:txBody>
          <a:bodyPr/>
          <a:lstStyle/>
          <a:p>
            <a:fld id="{BBEC8A20-2599-4036-AAC1-1C2EF308A1A8}" type="datetimeFigureOut">
              <a:rPr lang="en-ZW" smtClean="0"/>
              <a:t>30/1/2024</a:t>
            </a:fld>
            <a:endParaRPr lang="en-ZW"/>
          </a:p>
        </p:txBody>
      </p:sp>
      <p:sp>
        <p:nvSpPr>
          <p:cNvPr id="6" name="Footer Placeholder 5">
            <a:extLst>
              <a:ext uri="{FF2B5EF4-FFF2-40B4-BE49-F238E27FC236}">
                <a16:creationId xmlns:a16="http://schemas.microsoft.com/office/drawing/2014/main" id="{1F723EE9-179A-4484-A0E7-699E45913FFD}"/>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951995AC-6442-4B39-B04C-74AF1B58981F}"/>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220823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6BF02-007A-420F-A40F-3878C5D88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W"/>
          </a:p>
        </p:txBody>
      </p:sp>
      <p:sp>
        <p:nvSpPr>
          <p:cNvPr id="3" name="Text Placeholder 2">
            <a:extLst>
              <a:ext uri="{FF2B5EF4-FFF2-40B4-BE49-F238E27FC236}">
                <a16:creationId xmlns:a16="http://schemas.microsoft.com/office/drawing/2014/main" id="{52E87C1F-323D-4031-82C6-C14DCCC80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52444C51-D835-4720-A786-29BCC58DA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C8A20-2599-4036-AAC1-1C2EF308A1A8}" type="datetimeFigureOut">
              <a:rPr lang="en-ZW" smtClean="0"/>
              <a:t>30/1/2024</a:t>
            </a:fld>
            <a:endParaRPr lang="en-ZW"/>
          </a:p>
        </p:txBody>
      </p:sp>
      <p:sp>
        <p:nvSpPr>
          <p:cNvPr id="5" name="Footer Placeholder 4">
            <a:extLst>
              <a:ext uri="{FF2B5EF4-FFF2-40B4-BE49-F238E27FC236}">
                <a16:creationId xmlns:a16="http://schemas.microsoft.com/office/drawing/2014/main" id="{0A07B364-B4CB-4FDE-A736-D29AFAD5A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a:extLst>
              <a:ext uri="{FF2B5EF4-FFF2-40B4-BE49-F238E27FC236}">
                <a16:creationId xmlns:a16="http://schemas.microsoft.com/office/drawing/2014/main" id="{EC69AF40-7964-4A34-AD8A-3A550957D4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0B262-E824-47DE-94F0-DBB6BE3D5410}" type="slidenum">
              <a:rPr lang="en-ZW" smtClean="0"/>
              <a:t>‹#›</a:t>
            </a:fld>
            <a:endParaRPr lang="en-ZW"/>
          </a:p>
        </p:txBody>
      </p:sp>
    </p:spTree>
    <p:extLst>
      <p:ext uri="{BB962C8B-B14F-4D97-AF65-F5344CB8AC3E}">
        <p14:creationId xmlns:p14="http://schemas.microsoft.com/office/powerpoint/2010/main" val="3122362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7841-6D13-4ADB-831F-3D501F66FC26}"/>
              </a:ext>
            </a:extLst>
          </p:cNvPr>
          <p:cNvSpPr>
            <a:spLocks noGrp="1"/>
          </p:cNvSpPr>
          <p:nvPr>
            <p:ph type="ctrTitle"/>
          </p:nvPr>
        </p:nvSpPr>
        <p:spPr/>
        <p:txBody>
          <a:bodyPr/>
          <a:lstStyle/>
          <a:p>
            <a:r>
              <a:rPr lang="en-ZW" b="1" dirty="0"/>
              <a:t>GTM</a:t>
            </a:r>
          </a:p>
        </p:txBody>
      </p:sp>
      <p:sp>
        <p:nvSpPr>
          <p:cNvPr id="3" name="Subtitle 2">
            <a:extLst>
              <a:ext uri="{FF2B5EF4-FFF2-40B4-BE49-F238E27FC236}">
                <a16:creationId xmlns:a16="http://schemas.microsoft.com/office/drawing/2014/main" id="{175C0A20-067B-4BF4-8B60-4E196414067F}"/>
              </a:ext>
            </a:extLst>
          </p:cNvPr>
          <p:cNvSpPr>
            <a:spLocks noGrp="1"/>
          </p:cNvSpPr>
          <p:nvPr>
            <p:ph type="subTitle" idx="1"/>
          </p:nvPr>
        </p:nvSpPr>
        <p:spPr/>
        <p:txBody>
          <a:bodyPr/>
          <a:lstStyle/>
          <a:p>
            <a:r>
              <a:rPr lang="en-ZW" dirty="0"/>
              <a:t>Generative Trainable Markov-model</a:t>
            </a:r>
          </a:p>
        </p:txBody>
      </p:sp>
      <p:sp>
        <p:nvSpPr>
          <p:cNvPr id="5" name="TextBox 4">
            <a:extLst>
              <a:ext uri="{FF2B5EF4-FFF2-40B4-BE49-F238E27FC236}">
                <a16:creationId xmlns:a16="http://schemas.microsoft.com/office/drawing/2014/main" id="{E1326E16-7190-42D8-97EE-9D4A05D45E18}"/>
              </a:ext>
            </a:extLst>
          </p:cNvPr>
          <p:cNvSpPr txBox="1"/>
          <p:nvPr/>
        </p:nvSpPr>
        <p:spPr>
          <a:xfrm>
            <a:off x="4513006" y="6272980"/>
            <a:ext cx="3165988" cy="369332"/>
          </a:xfrm>
          <a:prstGeom prst="rect">
            <a:avLst/>
          </a:prstGeom>
          <a:noFill/>
        </p:spPr>
        <p:txBody>
          <a:bodyPr wrap="square" rtlCol="0">
            <a:spAutoFit/>
          </a:bodyPr>
          <a:lstStyle/>
          <a:p>
            <a:r>
              <a:rPr lang="en-ZW" dirty="0"/>
              <a:t>Developed by Tinashe Mashindi</a:t>
            </a:r>
          </a:p>
        </p:txBody>
      </p:sp>
    </p:spTree>
    <p:extLst>
      <p:ext uri="{BB962C8B-B14F-4D97-AF65-F5344CB8AC3E}">
        <p14:creationId xmlns:p14="http://schemas.microsoft.com/office/powerpoint/2010/main" val="157831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41D64-FB4C-4F84-A301-E43DD2E74DD6}"/>
              </a:ext>
            </a:extLst>
          </p:cNvPr>
          <p:cNvSpPr txBox="1"/>
          <p:nvPr/>
        </p:nvSpPr>
        <p:spPr>
          <a:xfrm>
            <a:off x="5760720" y="2857500"/>
            <a:ext cx="1005840" cy="584775"/>
          </a:xfrm>
          <a:prstGeom prst="rect">
            <a:avLst/>
          </a:prstGeom>
          <a:noFill/>
        </p:spPr>
        <p:txBody>
          <a:bodyPr wrap="square" rtlCol="0">
            <a:spAutoFit/>
          </a:bodyPr>
          <a:lstStyle/>
          <a:p>
            <a:r>
              <a:rPr lang="en-ZW" sz="3200" dirty="0"/>
              <a:t>END</a:t>
            </a:r>
          </a:p>
        </p:txBody>
      </p:sp>
    </p:spTree>
    <p:extLst>
      <p:ext uri="{BB962C8B-B14F-4D97-AF65-F5344CB8AC3E}">
        <p14:creationId xmlns:p14="http://schemas.microsoft.com/office/powerpoint/2010/main" val="365198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E02A0F-D7F6-497C-88AE-B5CFC0E4B42F}"/>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Intro</a:t>
            </a:r>
          </a:p>
        </p:txBody>
      </p:sp>
      <p:sp>
        <p:nvSpPr>
          <p:cNvPr id="34" name="Oval 33">
            <a:extLst>
              <a:ext uri="{FF2B5EF4-FFF2-40B4-BE49-F238E27FC236}">
                <a16:creationId xmlns:a16="http://schemas.microsoft.com/office/drawing/2014/main" id="{4D346605-9DE8-4289-8F0C-A3A2107F82F0}"/>
              </a:ext>
            </a:extLst>
          </p:cNvPr>
          <p:cNvSpPr/>
          <p:nvPr/>
        </p:nvSpPr>
        <p:spPr>
          <a:xfrm>
            <a:off x="265471" y="2438400"/>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A</a:t>
            </a:r>
          </a:p>
        </p:txBody>
      </p:sp>
      <p:sp>
        <p:nvSpPr>
          <p:cNvPr id="36" name="Oval 35">
            <a:extLst>
              <a:ext uri="{FF2B5EF4-FFF2-40B4-BE49-F238E27FC236}">
                <a16:creationId xmlns:a16="http://schemas.microsoft.com/office/drawing/2014/main" id="{1EC4C614-F5B4-498B-84DB-8CE84E2CE8FC}"/>
              </a:ext>
            </a:extLst>
          </p:cNvPr>
          <p:cNvSpPr/>
          <p:nvPr/>
        </p:nvSpPr>
        <p:spPr>
          <a:xfrm>
            <a:off x="2563761" y="4350773"/>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C</a:t>
            </a:r>
          </a:p>
        </p:txBody>
      </p:sp>
      <p:sp>
        <p:nvSpPr>
          <p:cNvPr id="37" name="Oval 36">
            <a:extLst>
              <a:ext uri="{FF2B5EF4-FFF2-40B4-BE49-F238E27FC236}">
                <a16:creationId xmlns:a16="http://schemas.microsoft.com/office/drawing/2014/main" id="{80CED8DD-6BCD-4F18-8D67-2C72671C10E6}"/>
              </a:ext>
            </a:extLst>
          </p:cNvPr>
          <p:cNvSpPr/>
          <p:nvPr/>
        </p:nvSpPr>
        <p:spPr>
          <a:xfrm>
            <a:off x="4043516" y="49715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B</a:t>
            </a:r>
          </a:p>
        </p:txBody>
      </p:sp>
      <p:sp>
        <p:nvSpPr>
          <p:cNvPr id="38" name="Oval 37">
            <a:extLst>
              <a:ext uri="{FF2B5EF4-FFF2-40B4-BE49-F238E27FC236}">
                <a16:creationId xmlns:a16="http://schemas.microsoft.com/office/drawing/2014/main" id="{8216AE3B-BC26-452F-A820-2AC402DB8604}"/>
              </a:ext>
            </a:extLst>
          </p:cNvPr>
          <p:cNvSpPr/>
          <p:nvPr/>
        </p:nvSpPr>
        <p:spPr>
          <a:xfrm>
            <a:off x="5852651" y="4871263"/>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D</a:t>
            </a:r>
          </a:p>
        </p:txBody>
      </p:sp>
      <p:sp>
        <p:nvSpPr>
          <p:cNvPr id="39" name="Oval 38">
            <a:extLst>
              <a:ext uri="{FF2B5EF4-FFF2-40B4-BE49-F238E27FC236}">
                <a16:creationId xmlns:a16="http://schemas.microsoft.com/office/drawing/2014/main" id="{E6964243-4DFF-46D3-818F-252729899B4E}"/>
              </a:ext>
            </a:extLst>
          </p:cNvPr>
          <p:cNvSpPr/>
          <p:nvPr/>
        </p:nvSpPr>
        <p:spPr>
          <a:xfrm>
            <a:off x="3753464" y="280465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E</a:t>
            </a:r>
          </a:p>
        </p:txBody>
      </p:sp>
      <p:cxnSp>
        <p:nvCxnSpPr>
          <p:cNvPr id="41" name="Straight Arrow Connector 40">
            <a:extLst>
              <a:ext uri="{FF2B5EF4-FFF2-40B4-BE49-F238E27FC236}">
                <a16:creationId xmlns:a16="http://schemas.microsoft.com/office/drawing/2014/main" id="{7013249F-AB83-48F7-9F17-CD1DD295F340}"/>
              </a:ext>
            </a:extLst>
          </p:cNvPr>
          <p:cNvCxnSpPr>
            <a:stCxn id="34" idx="7"/>
            <a:endCxn id="37" idx="2"/>
          </p:cNvCxnSpPr>
          <p:nvPr/>
        </p:nvCxnSpPr>
        <p:spPr>
          <a:xfrm flipV="1">
            <a:off x="1360674" y="1121500"/>
            <a:ext cx="2682842" cy="14997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D5164E-4C36-4C1C-B4E9-F4CAE27995BB}"/>
              </a:ext>
            </a:extLst>
          </p:cNvPr>
          <p:cNvCxnSpPr>
            <a:stCxn id="37" idx="3"/>
            <a:endCxn id="34" idx="6"/>
          </p:cNvCxnSpPr>
          <p:nvPr/>
        </p:nvCxnSpPr>
        <p:spPr>
          <a:xfrm flipH="1">
            <a:off x="1548581" y="1562981"/>
            <a:ext cx="2682842" cy="1499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81B81D5-DD1C-48E6-83C7-009A0C32B495}"/>
              </a:ext>
            </a:extLst>
          </p:cNvPr>
          <p:cNvCxnSpPr>
            <a:stCxn id="38" idx="1"/>
          </p:cNvCxnSpPr>
          <p:nvPr/>
        </p:nvCxnSpPr>
        <p:spPr>
          <a:xfrm flipH="1" flipV="1">
            <a:off x="4810432" y="1745848"/>
            <a:ext cx="1230126" cy="33082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DEADA01-91B6-4FF6-852B-A7B01F897472}"/>
              </a:ext>
            </a:extLst>
          </p:cNvPr>
          <p:cNvCxnSpPr>
            <a:stCxn id="34" idx="5"/>
            <a:endCxn id="36" idx="1"/>
          </p:cNvCxnSpPr>
          <p:nvPr/>
        </p:nvCxnSpPr>
        <p:spPr>
          <a:xfrm>
            <a:off x="1360674" y="3504230"/>
            <a:ext cx="1390994" cy="1029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658FFF8-EAB4-4A05-A511-5A00BD60FF6A}"/>
              </a:ext>
            </a:extLst>
          </p:cNvPr>
          <p:cNvCxnSpPr>
            <a:stCxn id="36" idx="7"/>
            <a:endCxn id="39" idx="3"/>
          </p:cNvCxnSpPr>
          <p:nvPr/>
        </p:nvCxnSpPr>
        <p:spPr>
          <a:xfrm flipV="1">
            <a:off x="3658964" y="3870481"/>
            <a:ext cx="282407" cy="66315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BEC4DF7-450A-4A9B-A2E1-F7B6F22CCB56}"/>
              </a:ext>
            </a:extLst>
          </p:cNvPr>
          <p:cNvCxnSpPr>
            <a:stCxn id="38" idx="2"/>
            <a:endCxn id="36" idx="6"/>
          </p:cNvCxnSpPr>
          <p:nvPr/>
        </p:nvCxnSpPr>
        <p:spPr>
          <a:xfrm flipH="1" flipV="1">
            <a:off x="3846871" y="4975122"/>
            <a:ext cx="2005780" cy="5204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13AA21-0BD3-48B9-8503-30AEC1754499}"/>
              </a:ext>
            </a:extLst>
          </p:cNvPr>
          <p:cNvCxnSpPr/>
          <p:nvPr/>
        </p:nvCxnSpPr>
        <p:spPr>
          <a:xfrm>
            <a:off x="7640758" y="497151"/>
            <a:ext cx="78658" cy="5913481"/>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343FD01-3DAD-42B3-B173-A7DE5FE76F6E}"/>
              </a:ext>
            </a:extLst>
          </p:cNvPr>
          <p:cNvSpPr txBox="1"/>
          <p:nvPr/>
        </p:nvSpPr>
        <p:spPr>
          <a:xfrm>
            <a:off x="8166783" y="1542048"/>
            <a:ext cx="3854246" cy="3693319"/>
          </a:xfrm>
          <a:prstGeom prst="rect">
            <a:avLst/>
          </a:prstGeom>
          <a:noFill/>
        </p:spPr>
        <p:txBody>
          <a:bodyPr wrap="square" rtlCol="0">
            <a:spAutoFit/>
          </a:bodyPr>
          <a:lstStyle/>
          <a:p>
            <a:r>
              <a:rPr lang="en-ZW" b="1" dirty="0"/>
              <a:t>Presentation of ‘Chain’ in Python3</a:t>
            </a:r>
          </a:p>
          <a:p>
            <a:endParaRPr lang="en-ZW" dirty="0"/>
          </a:p>
          <a:p>
            <a:pPr algn="just"/>
            <a:r>
              <a:rPr lang="en-ZW" b="1" dirty="0">
                <a:solidFill>
                  <a:srgbClr val="0070C0"/>
                </a:solidFill>
              </a:rPr>
              <a:t>{</a:t>
            </a:r>
          </a:p>
          <a:p>
            <a:pPr lvl="1" algn="just"/>
            <a:r>
              <a:rPr lang="en-ZW" b="1" dirty="0">
                <a:solidFill>
                  <a:srgbClr val="C00000"/>
                </a:solidFill>
              </a:rPr>
              <a:t>(State A) </a:t>
            </a:r>
            <a:r>
              <a:rPr lang="en-ZW" dirty="0"/>
              <a:t>: [(State C),(State B),…],</a:t>
            </a:r>
          </a:p>
          <a:p>
            <a:pPr lvl="1" algn="just"/>
            <a:endParaRPr lang="en-ZW" dirty="0"/>
          </a:p>
          <a:p>
            <a:pPr lvl="1" algn="just"/>
            <a:r>
              <a:rPr lang="en-ZW" b="1" dirty="0">
                <a:solidFill>
                  <a:srgbClr val="C00000"/>
                </a:solidFill>
              </a:rPr>
              <a:t>(State B) </a:t>
            </a:r>
            <a:r>
              <a:rPr lang="en-ZW" dirty="0"/>
              <a:t>: [(State A),…],</a:t>
            </a:r>
          </a:p>
          <a:p>
            <a:pPr lvl="1" algn="just"/>
            <a:endParaRPr lang="en-ZW" dirty="0"/>
          </a:p>
          <a:p>
            <a:pPr lvl="1" algn="just"/>
            <a:r>
              <a:rPr lang="en-ZW" b="1" dirty="0">
                <a:solidFill>
                  <a:srgbClr val="C00000"/>
                </a:solidFill>
              </a:rPr>
              <a:t>(State C) </a:t>
            </a:r>
            <a:r>
              <a:rPr lang="en-ZW" dirty="0"/>
              <a:t>: [(State E),…],</a:t>
            </a:r>
          </a:p>
          <a:p>
            <a:pPr lvl="1" algn="just"/>
            <a:endParaRPr lang="en-ZW" dirty="0"/>
          </a:p>
          <a:p>
            <a:pPr lvl="1" algn="just"/>
            <a:r>
              <a:rPr lang="en-ZW" b="1" dirty="0">
                <a:solidFill>
                  <a:srgbClr val="C00000"/>
                </a:solidFill>
              </a:rPr>
              <a:t>(State D) </a:t>
            </a:r>
            <a:r>
              <a:rPr lang="en-ZW" dirty="0"/>
              <a:t>: [(State B), (State C),…],</a:t>
            </a:r>
          </a:p>
          <a:p>
            <a:pPr lvl="1" algn="just"/>
            <a:endParaRPr lang="en-ZW" dirty="0"/>
          </a:p>
          <a:p>
            <a:pPr lvl="1" algn="just"/>
            <a:r>
              <a:rPr lang="en-ZW" b="1" dirty="0">
                <a:solidFill>
                  <a:srgbClr val="C00000"/>
                </a:solidFill>
              </a:rPr>
              <a:t>(State E) </a:t>
            </a:r>
            <a:r>
              <a:rPr lang="en-ZW" dirty="0"/>
              <a:t>: […,…],</a:t>
            </a:r>
          </a:p>
          <a:p>
            <a:pPr algn="just"/>
            <a:r>
              <a:rPr lang="en-ZW" b="1" dirty="0">
                <a:solidFill>
                  <a:srgbClr val="0070C0"/>
                </a:solidFill>
              </a:rPr>
              <a:t>}</a:t>
            </a:r>
          </a:p>
        </p:txBody>
      </p:sp>
      <p:cxnSp>
        <p:nvCxnSpPr>
          <p:cNvPr id="60" name="Straight Arrow Connector 59">
            <a:extLst>
              <a:ext uri="{FF2B5EF4-FFF2-40B4-BE49-F238E27FC236}">
                <a16:creationId xmlns:a16="http://schemas.microsoft.com/office/drawing/2014/main" id="{B6B92EC4-2222-4D91-893C-90828CF62FA7}"/>
              </a:ext>
            </a:extLst>
          </p:cNvPr>
          <p:cNvCxnSpPr>
            <a:stCxn id="39" idx="7"/>
          </p:cNvCxnSpPr>
          <p:nvPr/>
        </p:nvCxnSpPr>
        <p:spPr>
          <a:xfrm flipV="1">
            <a:off x="4848667" y="1956619"/>
            <a:ext cx="1967545" cy="10308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5D687E-BDA3-4A84-9F0E-89AB2006732A}"/>
              </a:ext>
            </a:extLst>
          </p:cNvPr>
          <p:cNvCxnSpPr>
            <a:stCxn id="36" idx="3"/>
          </p:cNvCxnSpPr>
          <p:nvPr/>
        </p:nvCxnSpPr>
        <p:spPr>
          <a:xfrm flipH="1">
            <a:off x="907026" y="5416603"/>
            <a:ext cx="1844642" cy="90553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8955DD5-A79A-491B-9C03-060BE7CFDB19}"/>
              </a:ext>
            </a:extLst>
          </p:cNvPr>
          <p:cNvCxnSpPr>
            <a:endCxn id="36" idx="2"/>
          </p:cNvCxnSpPr>
          <p:nvPr/>
        </p:nvCxnSpPr>
        <p:spPr>
          <a:xfrm flipV="1">
            <a:off x="638550" y="4975122"/>
            <a:ext cx="1925211" cy="8465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0730689-F21A-4FC6-826B-06A05E54D62C}"/>
              </a:ext>
            </a:extLst>
          </p:cNvPr>
          <p:cNvCxnSpPr>
            <a:endCxn id="38" idx="6"/>
          </p:cNvCxnSpPr>
          <p:nvPr/>
        </p:nvCxnSpPr>
        <p:spPr>
          <a:xfrm flipH="1">
            <a:off x="7135761" y="5495611"/>
            <a:ext cx="356420"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5013623-C737-4270-8E31-E48FA83FCDF6}"/>
              </a:ext>
            </a:extLst>
          </p:cNvPr>
          <p:cNvCxnSpPr>
            <a:endCxn id="37" idx="7"/>
          </p:cNvCxnSpPr>
          <p:nvPr/>
        </p:nvCxnSpPr>
        <p:spPr>
          <a:xfrm flipH="1">
            <a:off x="5138719" y="312485"/>
            <a:ext cx="82210" cy="3675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AB25B97-49CF-47A2-A97A-2DDAA1D35E85}"/>
              </a:ext>
            </a:extLst>
          </p:cNvPr>
          <p:cNvCxnSpPr/>
          <p:nvPr/>
        </p:nvCxnSpPr>
        <p:spPr>
          <a:xfrm flipH="1">
            <a:off x="78658" y="3504230"/>
            <a:ext cx="304800" cy="2713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2BE5DF0-B88A-4FC0-A077-42EC02D267E7}"/>
              </a:ext>
            </a:extLst>
          </p:cNvPr>
          <p:cNvCxnSpPr>
            <a:endCxn id="39" idx="4"/>
          </p:cNvCxnSpPr>
          <p:nvPr/>
        </p:nvCxnSpPr>
        <p:spPr>
          <a:xfrm flipH="1" flipV="1">
            <a:off x="4395019" y="4053348"/>
            <a:ext cx="206478" cy="257359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15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7D833CFA-5778-4B2B-992D-B4BE3DFD438F}"/>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Intro</a:t>
            </a:r>
          </a:p>
        </p:txBody>
      </p:sp>
      <p:sp>
        <p:nvSpPr>
          <p:cNvPr id="47" name="Oval 46">
            <a:extLst>
              <a:ext uri="{FF2B5EF4-FFF2-40B4-BE49-F238E27FC236}">
                <a16:creationId xmlns:a16="http://schemas.microsoft.com/office/drawing/2014/main" id="{52E51093-9B78-4CD5-90C1-4460617C16F0}"/>
              </a:ext>
            </a:extLst>
          </p:cNvPr>
          <p:cNvSpPr/>
          <p:nvPr/>
        </p:nvSpPr>
        <p:spPr>
          <a:xfrm>
            <a:off x="511341" y="209939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this</a:t>
            </a:r>
          </a:p>
        </p:txBody>
      </p:sp>
      <p:sp>
        <p:nvSpPr>
          <p:cNvPr id="48" name="Oval 47">
            <a:extLst>
              <a:ext uri="{FF2B5EF4-FFF2-40B4-BE49-F238E27FC236}">
                <a16:creationId xmlns:a16="http://schemas.microsoft.com/office/drawing/2014/main" id="{B25D418D-FEB3-4756-A72C-8C2DF416AAA7}"/>
              </a:ext>
            </a:extLst>
          </p:cNvPr>
          <p:cNvSpPr/>
          <p:nvPr/>
        </p:nvSpPr>
        <p:spPr>
          <a:xfrm>
            <a:off x="2787297" y="4155820"/>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apple</a:t>
            </a:r>
          </a:p>
        </p:txBody>
      </p:sp>
      <p:sp>
        <p:nvSpPr>
          <p:cNvPr id="50" name="Oval 49">
            <a:extLst>
              <a:ext uri="{FF2B5EF4-FFF2-40B4-BE49-F238E27FC236}">
                <a16:creationId xmlns:a16="http://schemas.microsoft.com/office/drawing/2014/main" id="{FF92DFE2-C0EF-4DC5-B1FB-23352C7E3395}"/>
              </a:ext>
            </a:extLst>
          </p:cNvPr>
          <p:cNvSpPr/>
          <p:nvPr/>
        </p:nvSpPr>
        <p:spPr>
          <a:xfrm>
            <a:off x="4289386" y="158142"/>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is</a:t>
            </a:r>
          </a:p>
        </p:txBody>
      </p:sp>
      <p:sp>
        <p:nvSpPr>
          <p:cNvPr id="52" name="Oval 51">
            <a:extLst>
              <a:ext uri="{FF2B5EF4-FFF2-40B4-BE49-F238E27FC236}">
                <a16:creationId xmlns:a16="http://schemas.microsoft.com/office/drawing/2014/main" id="{4699C940-1F54-48D8-9380-078222824C07}"/>
              </a:ext>
            </a:extLst>
          </p:cNvPr>
          <p:cNvSpPr/>
          <p:nvPr/>
        </p:nvSpPr>
        <p:spPr>
          <a:xfrm>
            <a:off x="6108795" y="4532254"/>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an</a:t>
            </a:r>
          </a:p>
        </p:txBody>
      </p:sp>
      <p:sp>
        <p:nvSpPr>
          <p:cNvPr id="60" name="Oval 59">
            <a:extLst>
              <a:ext uri="{FF2B5EF4-FFF2-40B4-BE49-F238E27FC236}">
                <a16:creationId xmlns:a16="http://schemas.microsoft.com/office/drawing/2014/main" id="{D3EB98AE-497E-456C-BB7F-6169240B8664}"/>
              </a:ext>
            </a:extLst>
          </p:cNvPr>
          <p:cNvSpPr/>
          <p:nvPr/>
        </p:nvSpPr>
        <p:spPr>
          <a:xfrm>
            <a:off x="4228796" y="2017459"/>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tastes</a:t>
            </a:r>
          </a:p>
        </p:txBody>
      </p:sp>
      <p:cxnSp>
        <p:nvCxnSpPr>
          <p:cNvPr id="61" name="Straight Arrow Connector 60">
            <a:extLst>
              <a:ext uri="{FF2B5EF4-FFF2-40B4-BE49-F238E27FC236}">
                <a16:creationId xmlns:a16="http://schemas.microsoft.com/office/drawing/2014/main" id="{C0D38144-30C6-4BB3-B77C-9D08B0B32BF4}"/>
              </a:ext>
            </a:extLst>
          </p:cNvPr>
          <p:cNvCxnSpPr>
            <a:stCxn id="47" idx="7"/>
            <a:endCxn id="50" idx="2"/>
          </p:cNvCxnSpPr>
          <p:nvPr/>
        </p:nvCxnSpPr>
        <p:spPr>
          <a:xfrm flipV="1">
            <a:off x="1606544" y="782491"/>
            <a:ext cx="2682842" cy="14997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761A156-99E5-4782-B500-4AFB5327CEC6}"/>
              </a:ext>
            </a:extLst>
          </p:cNvPr>
          <p:cNvCxnSpPr>
            <a:stCxn id="50" idx="3"/>
            <a:endCxn id="47" idx="6"/>
          </p:cNvCxnSpPr>
          <p:nvPr/>
        </p:nvCxnSpPr>
        <p:spPr>
          <a:xfrm flipH="1">
            <a:off x="1794451" y="1223972"/>
            <a:ext cx="2682842" cy="1499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3497F2-AF7E-4616-9335-4B76C4B1BB0D}"/>
              </a:ext>
            </a:extLst>
          </p:cNvPr>
          <p:cNvCxnSpPr>
            <a:cxnSpLocks/>
            <a:stCxn id="47" idx="5"/>
            <a:endCxn id="48" idx="0"/>
          </p:cNvCxnSpPr>
          <p:nvPr/>
        </p:nvCxnSpPr>
        <p:spPr>
          <a:xfrm>
            <a:off x="1606544" y="3165221"/>
            <a:ext cx="1822308" cy="9905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9EDEEA5-5532-4AAE-8811-843CA80072D9}"/>
              </a:ext>
            </a:extLst>
          </p:cNvPr>
          <p:cNvCxnSpPr>
            <a:cxnSpLocks/>
            <a:stCxn id="48" idx="0"/>
            <a:endCxn id="60" idx="3"/>
          </p:cNvCxnSpPr>
          <p:nvPr/>
        </p:nvCxnSpPr>
        <p:spPr>
          <a:xfrm flipV="1">
            <a:off x="3428852" y="3083289"/>
            <a:ext cx="987851" cy="10725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BCE747D-C777-47BA-97B2-CB2FB2F25088}"/>
              </a:ext>
            </a:extLst>
          </p:cNvPr>
          <p:cNvCxnSpPr>
            <a:stCxn id="52" idx="2"/>
            <a:endCxn id="48" idx="6"/>
          </p:cNvCxnSpPr>
          <p:nvPr/>
        </p:nvCxnSpPr>
        <p:spPr>
          <a:xfrm flipH="1" flipV="1">
            <a:off x="4070407" y="4780169"/>
            <a:ext cx="2038388" cy="3764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4795689-2DCD-48D4-958D-950A4A7AFD43}"/>
              </a:ext>
            </a:extLst>
          </p:cNvPr>
          <p:cNvCxnSpPr>
            <a:stCxn id="60" idx="7"/>
          </p:cNvCxnSpPr>
          <p:nvPr/>
        </p:nvCxnSpPr>
        <p:spPr>
          <a:xfrm flipV="1">
            <a:off x="5323999" y="1169427"/>
            <a:ext cx="1967545" cy="10308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6615ADB-6550-44A1-A79C-A4A6D75AA084}"/>
              </a:ext>
            </a:extLst>
          </p:cNvPr>
          <p:cNvCxnSpPr>
            <a:stCxn id="47" idx="6"/>
            <a:endCxn id="60" idx="2"/>
          </p:cNvCxnSpPr>
          <p:nvPr/>
        </p:nvCxnSpPr>
        <p:spPr>
          <a:xfrm flipV="1">
            <a:off x="1794451" y="2641808"/>
            <a:ext cx="2434345" cy="819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B47B17D-CD1C-439A-A096-9C4C077C153D}"/>
              </a:ext>
            </a:extLst>
          </p:cNvPr>
          <p:cNvCxnSpPr>
            <a:cxnSpLocks/>
            <a:stCxn id="50" idx="5"/>
            <a:endCxn id="52" idx="1"/>
          </p:cNvCxnSpPr>
          <p:nvPr/>
        </p:nvCxnSpPr>
        <p:spPr>
          <a:xfrm>
            <a:off x="5384589" y="1223972"/>
            <a:ext cx="912113" cy="349114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24818BD-86C9-4F79-A90D-FC659782E8A5}"/>
              </a:ext>
            </a:extLst>
          </p:cNvPr>
          <p:cNvSpPr/>
          <p:nvPr/>
        </p:nvSpPr>
        <p:spPr>
          <a:xfrm>
            <a:off x="7062082" y="84963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good</a:t>
            </a:r>
          </a:p>
        </p:txBody>
      </p:sp>
      <p:cxnSp>
        <p:nvCxnSpPr>
          <p:cNvPr id="70" name="Straight Arrow Connector 69">
            <a:extLst>
              <a:ext uri="{FF2B5EF4-FFF2-40B4-BE49-F238E27FC236}">
                <a16:creationId xmlns:a16="http://schemas.microsoft.com/office/drawing/2014/main" id="{72E25A68-A539-44B4-82E9-175CCE263769}"/>
              </a:ext>
            </a:extLst>
          </p:cNvPr>
          <p:cNvCxnSpPr>
            <a:stCxn id="50" idx="6"/>
            <a:endCxn id="69" idx="1"/>
          </p:cNvCxnSpPr>
          <p:nvPr/>
        </p:nvCxnSpPr>
        <p:spPr>
          <a:xfrm>
            <a:off x="5572496" y="782491"/>
            <a:ext cx="1677493" cy="250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5892302-7121-41C5-B36E-988859501FB1}"/>
              </a:ext>
            </a:extLst>
          </p:cNvPr>
          <p:cNvCxnSpPr>
            <a:stCxn id="69" idx="2"/>
            <a:endCxn id="50" idx="5"/>
          </p:cNvCxnSpPr>
          <p:nvPr/>
        </p:nvCxnSpPr>
        <p:spPr>
          <a:xfrm flipH="1" flipV="1">
            <a:off x="5384589" y="1223972"/>
            <a:ext cx="1677493" cy="2500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3E15C45-D737-4DFE-A4B2-01574004E514}"/>
              </a:ext>
            </a:extLst>
          </p:cNvPr>
          <p:cNvSpPr txBox="1"/>
          <p:nvPr/>
        </p:nvSpPr>
        <p:spPr>
          <a:xfrm>
            <a:off x="9342658" y="413159"/>
            <a:ext cx="2566219" cy="369332"/>
          </a:xfrm>
          <a:prstGeom prst="rect">
            <a:avLst/>
          </a:prstGeom>
          <a:noFill/>
        </p:spPr>
        <p:txBody>
          <a:bodyPr wrap="square" rtlCol="0">
            <a:spAutoFit/>
          </a:bodyPr>
          <a:lstStyle/>
          <a:p>
            <a:r>
              <a:rPr lang="en-ZW" dirty="0"/>
              <a:t>Markov Chain of Order 1 </a:t>
            </a:r>
          </a:p>
        </p:txBody>
      </p:sp>
      <p:sp>
        <p:nvSpPr>
          <p:cNvPr id="73" name="TextBox 72">
            <a:extLst>
              <a:ext uri="{FF2B5EF4-FFF2-40B4-BE49-F238E27FC236}">
                <a16:creationId xmlns:a16="http://schemas.microsoft.com/office/drawing/2014/main" id="{9AAC01D0-54B4-45B9-B717-EAF1728A57BA}"/>
              </a:ext>
            </a:extLst>
          </p:cNvPr>
          <p:cNvSpPr txBox="1"/>
          <p:nvPr/>
        </p:nvSpPr>
        <p:spPr>
          <a:xfrm>
            <a:off x="5089601" y="4613135"/>
            <a:ext cx="637541" cy="369332"/>
          </a:xfrm>
          <a:prstGeom prst="rect">
            <a:avLst/>
          </a:prstGeom>
          <a:noFill/>
        </p:spPr>
        <p:txBody>
          <a:bodyPr wrap="square" rtlCol="0">
            <a:spAutoFit/>
          </a:bodyPr>
          <a:lstStyle/>
          <a:p>
            <a:r>
              <a:rPr lang="en-ZW" dirty="0"/>
              <a:t>1/2</a:t>
            </a:r>
          </a:p>
        </p:txBody>
      </p:sp>
      <p:cxnSp>
        <p:nvCxnSpPr>
          <p:cNvPr id="74" name="Straight Arrow Connector 73">
            <a:extLst>
              <a:ext uri="{FF2B5EF4-FFF2-40B4-BE49-F238E27FC236}">
                <a16:creationId xmlns:a16="http://schemas.microsoft.com/office/drawing/2014/main" id="{CD158D61-C633-4556-8818-5BF63FE99C4D}"/>
              </a:ext>
            </a:extLst>
          </p:cNvPr>
          <p:cNvCxnSpPr>
            <a:stCxn id="60" idx="6"/>
            <a:endCxn id="69" idx="3"/>
          </p:cNvCxnSpPr>
          <p:nvPr/>
        </p:nvCxnSpPr>
        <p:spPr>
          <a:xfrm flipV="1">
            <a:off x="5511906" y="1915461"/>
            <a:ext cx="1738083" cy="72634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A86BD72-C168-4A5C-A961-903B77D96ABC}"/>
              </a:ext>
            </a:extLst>
          </p:cNvPr>
          <p:cNvSpPr txBox="1"/>
          <p:nvPr/>
        </p:nvSpPr>
        <p:spPr>
          <a:xfrm>
            <a:off x="7558130" y="4493805"/>
            <a:ext cx="596867" cy="369332"/>
          </a:xfrm>
          <a:prstGeom prst="rect">
            <a:avLst/>
          </a:prstGeom>
          <a:noFill/>
        </p:spPr>
        <p:txBody>
          <a:bodyPr wrap="square" rtlCol="0">
            <a:spAutoFit/>
          </a:bodyPr>
          <a:lstStyle/>
          <a:p>
            <a:r>
              <a:rPr lang="en-ZW" dirty="0"/>
              <a:t>1/2</a:t>
            </a:r>
          </a:p>
        </p:txBody>
      </p:sp>
      <p:sp>
        <p:nvSpPr>
          <p:cNvPr id="76" name="Oval 75">
            <a:extLst>
              <a:ext uri="{FF2B5EF4-FFF2-40B4-BE49-F238E27FC236}">
                <a16:creationId xmlns:a16="http://schemas.microsoft.com/office/drawing/2014/main" id="{F3BC1897-133B-4E6A-857D-97E6D96466DD}"/>
              </a:ext>
            </a:extLst>
          </p:cNvPr>
          <p:cNvSpPr/>
          <p:nvPr/>
        </p:nvSpPr>
        <p:spPr>
          <a:xfrm>
            <a:off x="8679044" y="370911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option</a:t>
            </a:r>
          </a:p>
        </p:txBody>
      </p:sp>
      <p:cxnSp>
        <p:nvCxnSpPr>
          <p:cNvPr id="77" name="Straight Arrow Connector 76">
            <a:extLst>
              <a:ext uri="{FF2B5EF4-FFF2-40B4-BE49-F238E27FC236}">
                <a16:creationId xmlns:a16="http://schemas.microsoft.com/office/drawing/2014/main" id="{5293D56B-3CCA-4457-A2C1-C7C3BD95EBF1}"/>
              </a:ext>
            </a:extLst>
          </p:cNvPr>
          <p:cNvCxnSpPr>
            <a:stCxn id="52" idx="6"/>
            <a:endCxn id="76" idx="3"/>
          </p:cNvCxnSpPr>
          <p:nvPr/>
        </p:nvCxnSpPr>
        <p:spPr>
          <a:xfrm flipV="1">
            <a:off x="7391905" y="4774941"/>
            <a:ext cx="1475046" cy="3816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230D260-7390-4956-820F-13A2A41E0771}"/>
              </a:ext>
            </a:extLst>
          </p:cNvPr>
          <p:cNvCxnSpPr>
            <a:stCxn id="47" idx="5"/>
            <a:endCxn id="76" idx="2"/>
          </p:cNvCxnSpPr>
          <p:nvPr/>
        </p:nvCxnSpPr>
        <p:spPr>
          <a:xfrm>
            <a:off x="1606544" y="3165221"/>
            <a:ext cx="7072500" cy="116823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C38664-4BB2-4F59-BF36-CB9A36B5B5BA}"/>
              </a:ext>
            </a:extLst>
          </p:cNvPr>
          <p:cNvCxnSpPr>
            <a:stCxn id="76" idx="1"/>
            <a:endCxn id="50" idx="6"/>
          </p:cNvCxnSpPr>
          <p:nvPr/>
        </p:nvCxnSpPr>
        <p:spPr>
          <a:xfrm flipH="1" flipV="1">
            <a:off x="5572496" y="782491"/>
            <a:ext cx="3294455" cy="310948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02A4407-B777-4400-A747-F1D4FEC23A4A}"/>
              </a:ext>
            </a:extLst>
          </p:cNvPr>
          <p:cNvSpPr txBox="1"/>
          <p:nvPr/>
        </p:nvSpPr>
        <p:spPr>
          <a:xfrm>
            <a:off x="5966879" y="495138"/>
            <a:ext cx="511940" cy="369332"/>
          </a:xfrm>
          <a:prstGeom prst="rect">
            <a:avLst/>
          </a:prstGeom>
          <a:noFill/>
        </p:spPr>
        <p:txBody>
          <a:bodyPr wrap="square" rtlCol="0">
            <a:spAutoFit/>
          </a:bodyPr>
          <a:lstStyle/>
          <a:p>
            <a:r>
              <a:rPr lang="en-ZW" dirty="0"/>
              <a:t>1/3</a:t>
            </a:r>
          </a:p>
        </p:txBody>
      </p:sp>
      <p:cxnSp>
        <p:nvCxnSpPr>
          <p:cNvPr id="82" name="Straight Arrow Connector 81">
            <a:extLst>
              <a:ext uri="{FF2B5EF4-FFF2-40B4-BE49-F238E27FC236}">
                <a16:creationId xmlns:a16="http://schemas.microsoft.com/office/drawing/2014/main" id="{19E6E625-3295-47CB-9D45-4898B873F9AD}"/>
              </a:ext>
            </a:extLst>
          </p:cNvPr>
          <p:cNvCxnSpPr/>
          <p:nvPr/>
        </p:nvCxnSpPr>
        <p:spPr>
          <a:xfrm>
            <a:off x="9113178" y="2347895"/>
            <a:ext cx="12534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F701C9F-792C-4F2C-96C9-3B618D31DA9C}"/>
              </a:ext>
            </a:extLst>
          </p:cNvPr>
          <p:cNvSpPr txBox="1"/>
          <p:nvPr/>
        </p:nvSpPr>
        <p:spPr>
          <a:xfrm>
            <a:off x="10563397" y="2148435"/>
            <a:ext cx="1542252" cy="369332"/>
          </a:xfrm>
          <a:prstGeom prst="rect">
            <a:avLst/>
          </a:prstGeom>
          <a:noFill/>
        </p:spPr>
        <p:txBody>
          <a:bodyPr wrap="square" rtlCol="0">
            <a:spAutoFit/>
          </a:bodyPr>
          <a:lstStyle/>
          <a:p>
            <a:r>
              <a:rPr lang="en-ZW" dirty="0"/>
              <a:t>transition</a:t>
            </a:r>
          </a:p>
        </p:txBody>
      </p:sp>
      <p:sp>
        <p:nvSpPr>
          <p:cNvPr id="85" name="TextBox 84">
            <a:extLst>
              <a:ext uri="{FF2B5EF4-FFF2-40B4-BE49-F238E27FC236}">
                <a16:creationId xmlns:a16="http://schemas.microsoft.com/office/drawing/2014/main" id="{E59627DF-B243-4252-BC7E-6EA3F4654C53}"/>
              </a:ext>
            </a:extLst>
          </p:cNvPr>
          <p:cNvSpPr txBox="1"/>
          <p:nvPr/>
        </p:nvSpPr>
        <p:spPr>
          <a:xfrm>
            <a:off x="5730450" y="2057094"/>
            <a:ext cx="664638" cy="369332"/>
          </a:xfrm>
          <a:prstGeom prst="rect">
            <a:avLst/>
          </a:prstGeom>
          <a:noFill/>
        </p:spPr>
        <p:txBody>
          <a:bodyPr wrap="square" rtlCol="0">
            <a:spAutoFit/>
          </a:bodyPr>
          <a:lstStyle/>
          <a:p>
            <a:r>
              <a:rPr lang="en-ZW" dirty="0"/>
              <a:t>1/1</a:t>
            </a:r>
          </a:p>
        </p:txBody>
      </p:sp>
      <p:sp>
        <p:nvSpPr>
          <p:cNvPr id="86" name="TextBox 85">
            <a:extLst>
              <a:ext uri="{FF2B5EF4-FFF2-40B4-BE49-F238E27FC236}">
                <a16:creationId xmlns:a16="http://schemas.microsoft.com/office/drawing/2014/main" id="{C56C7C0F-1C06-41B1-9F72-2CD00A456738}"/>
              </a:ext>
            </a:extLst>
          </p:cNvPr>
          <p:cNvSpPr txBox="1"/>
          <p:nvPr/>
        </p:nvSpPr>
        <p:spPr>
          <a:xfrm>
            <a:off x="8700638" y="5058128"/>
            <a:ext cx="3516092" cy="1754326"/>
          </a:xfrm>
          <a:prstGeom prst="rect">
            <a:avLst/>
          </a:prstGeom>
          <a:noFill/>
        </p:spPr>
        <p:txBody>
          <a:bodyPr wrap="square" rtlCol="0">
            <a:spAutoFit/>
          </a:bodyPr>
          <a:lstStyle/>
          <a:p>
            <a:r>
              <a:rPr lang="en-ZW" b="1" dirty="0"/>
              <a:t>this </a:t>
            </a:r>
            <a:r>
              <a:rPr lang="en-ZW" dirty="0"/>
              <a:t>: (option, an, apple, is, tastes)</a:t>
            </a:r>
          </a:p>
          <a:p>
            <a:r>
              <a:rPr lang="en-ZW" b="1" dirty="0"/>
              <a:t>is</a:t>
            </a:r>
            <a:r>
              <a:rPr lang="en-ZW" dirty="0"/>
              <a:t>: (an, good, this)</a:t>
            </a:r>
          </a:p>
          <a:p>
            <a:r>
              <a:rPr lang="en-ZW" b="1" dirty="0"/>
              <a:t>apple</a:t>
            </a:r>
            <a:r>
              <a:rPr lang="en-ZW" dirty="0"/>
              <a:t>: (tastes, is)</a:t>
            </a:r>
          </a:p>
          <a:p>
            <a:r>
              <a:rPr lang="en-ZW" b="1" dirty="0"/>
              <a:t>option</a:t>
            </a:r>
            <a:r>
              <a:rPr lang="en-ZW" dirty="0"/>
              <a:t>: (is)</a:t>
            </a:r>
          </a:p>
          <a:p>
            <a:r>
              <a:rPr lang="en-ZW" b="1" dirty="0"/>
              <a:t>tastes</a:t>
            </a:r>
            <a:r>
              <a:rPr lang="en-ZW" dirty="0"/>
              <a:t>: (good)</a:t>
            </a:r>
          </a:p>
          <a:p>
            <a:r>
              <a:rPr lang="en-ZW" b="1" dirty="0"/>
              <a:t>an</a:t>
            </a:r>
            <a:r>
              <a:rPr lang="en-ZW" dirty="0"/>
              <a:t>: (apple, option)</a:t>
            </a:r>
          </a:p>
        </p:txBody>
      </p:sp>
      <p:sp>
        <p:nvSpPr>
          <p:cNvPr id="87" name="TextBox 86">
            <a:extLst>
              <a:ext uri="{FF2B5EF4-FFF2-40B4-BE49-F238E27FC236}">
                <a16:creationId xmlns:a16="http://schemas.microsoft.com/office/drawing/2014/main" id="{CBC7F175-B78E-4877-A3C7-955E8B135B2D}"/>
              </a:ext>
            </a:extLst>
          </p:cNvPr>
          <p:cNvSpPr txBox="1"/>
          <p:nvPr/>
        </p:nvSpPr>
        <p:spPr>
          <a:xfrm>
            <a:off x="2314481" y="1283351"/>
            <a:ext cx="511940" cy="369332"/>
          </a:xfrm>
          <a:prstGeom prst="rect">
            <a:avLst/>
          </a:prstGeom>
          <a:noFill/>
        </p:spPr>
        <p:txBody>
          <a:bodyPr wrap="square" rtlCol="0">
            <a:spAutoFit/>
          </a:bodyPr>
          <a:lstStyle/>
          <a:p>
            <a:r>
              <a:rPr lang="en-ZW" dirty="0"/>
              <a:t>1/4</a:t>
            </a:r>
          </a:p>
        </p:txBody>
      </p:sp>
      <p:sp>
        <p:nvSpPr>
          <p:cNvPr id="88" name="TextBox 87">
            <a:extLst>
              <a:ext uri="{FF2B5EF4-FFF2-40B4-BE49-F238E27FC236}">
                <a16:creationId xmlns:a16="http://schemas.microsoft.com/office/drawing/2014/main" id="{B9B94EDF-74B0-4ECD-AAFA-0A11CA0A1579}"/>
              </a:ext>
            </a:extLst>
          </p:cNvPr>
          <p:cNvSpPr txBox="1"/>
          <p:nvPr/>
        </p:nvSpPr>
        <p:spPr>
          <a:xfrm>
            <a:off x="2407502" y="3737433"/>
            <a:ext cx="511940" cy="646331"/>
          </a:xfrm>
          <a:prstGeom prst="rect">
            <a:avLst/>
          </a:prstGeom>
          <a:noFill/>
        </p:spPr>
        <p:txBody>
          <a:bodyPr wrap="square" rtlCol="0">
            <a:spAutoFit/>
          </a:bodyPr>
          <a:lstStyle/>
          <a:p>
            <a:r>
              <a:rPr lang="en-ZW" dirty="0"/>
              <a:t>1/4</a:t>
            </a:r>
          </a:p>
          <a:p>
            <a:endParaRPr lang="en-ZW" dirty="0"/>
          </a:p>
        </p:txBody>
      </p:sp>
      <p:sp>
        <p:nvSpPr>
          <p:cNvPr id="89" name="TextBox 88">
            <a:extLst>
              <a:ext uri="{FF2B5EF4-FFF2-40B4-BE49-F238E27FC236}">
                <a16:creationId xmlns:a16="http://schemas.microsoft.com/office/drawing/2014/main" id="{CB35FA81-34AF-4F45-9908-A38F5336A51C}"/>
              </a:ext>
            </a:extLst>
          </p:cNvPr>
          <p:cNvSpPr txBox="1"/>
          <p:nvPr/>
        </p:nvSpPr>
        <p:spPr>
          <a:xfrm>
            <a:off x="2829064" y="2412379"/>
            <a:ext cx="511940" cy="369332"/>
          </a:xfrm>
          <a:prstGeom prst="rect">
            <a:avLst/>
          </a:prstGeom>
          <a:noFill/>
        </p:spPr>
        <p:txBody>
          <a:bodyPr wrap="square" rtlCol="0">
            <a:spAutoFit/>
          </a:bodyPr>
          <a:lstStyle/>
          <a:p>
            <a:r>
              <a:rPr lang="en-ZW" dirty="0"/>
              <a:t>1/4</a:t>
            </a:r>
          </a:p>
        </p:txBody>
      </p:sp>
      <p:sp>
        <p:nvSpPr>
          <p:cNvPr id="90" name="TextBox 89">
            <a:extLst>
              <a:ext uri="{FF2B5EF4-FFF2-40B4-BE49-F238E27FC236}">
                <a16:creationId xmlns:a16="http://schemas.microsoft.com/office/drawing/2014/main" id="{DC7A8E88-783C-4BB3-8579-6EDD3C14C57A}"/>
              </a:ext>
            </a:extLst>
          </p:cNvPr>
          <p:cNvSpPr txBox="1"/>
          <p:nvPr/>
        </p:nvSpPr>
        <p:spPr>
          <a:xfrm>
            <a:off x="2732719" y="3004876"/>
            <a:ext cx="511940" cy="369332"/>
          </a:xfrm>
          <a:prstGeom prst="rect">
            <a:avLst/>
          </a:prstGeom>
          <a:noFill/>
        </p:spPr>
        <p:txBody>
          <a:bodyPr wrap="square" rtlCol="0">
            <a:spAutoFit/>
          </a:bodyPr>
          <a:lstStyle/>
          <a:p>
            <a:r>
              <a:rPr lang="en-ZW" dirty="0"/>
              <a:t>1/4</a:t>
            </a:r>
          </a:p>
        </p:txBody>
      </p:sp>
      <p:sp>
        <p:nvSpPr>
          <p:cNvPr id="91" name="TextBox 90">
            <a:extLst>
              <a:ext uri="{FF2B5EF4-FFF2-40B4-BE49-F238E27FC236}">
                <a16:creationId xmlns:a16="http://schemas.microsoft.com/office/drawing/2014/main" id="{AFD0161A-C2CB-4BCF-9907-027B3169C7B2}"/>
              </a:ext>
            </a:extLst>
          </p:cNvPr>
          <p:cNvSpPr txBox="1"/>
          <p:nvPr/>
        </p:nvSpPr>
        <p:spPr>
          <a:xfrm>
            <a:off x="3758675" y="3651658"/>
            <a:ext cx="511940" cy="369332"/>
          </a:xfrm>
          <a:prstGeom prst="rect">
            <a:avLst/>
          </a:prstGeom>
          <a:noFill/>
        </p:spPr>
        <p:txBody>
          <a:bodyPr wrap="square" rtlCol="0">
            <a:spAutoFit/>
          </a:bodyPr>
          <a:lstStyle/>
          <a:p>
            <a:r>
              <a:rPr lang="en-ZW" dirty="0"/>
              <a:t>1/2</a:t>
            </a:r>
          </a:p>
        </p:txBody>
      </p:sp>
      <p:cxnSp>
        <p:nvCxnSpPr>
          <p:cNvPr id="45" name="Straight Arrow Connector 44">
            <a:extLst>
              <a:ext uri="{FF2B5EF4-FFF2-40B4-BE49-F238E27FC236}">
                <a16:creationId xmlns:a16="http://schemas.microsoft.com/office/drawing/2014/main" id="{8990C09D-4C32-4993-9573-F844FDC9962F}"/>
              </a:ext>
            </a:extLst>
          </p:cNvPr>
          <p:cNvCxnSpPr>
            <a:stCxn id="48" idx="0"/>
          </p:cNvCxnSpPr>
          <p:nvPr/>
        </p:nvCxnSpPr>
        <p:spPr>
          <a:xfrm flipV="1">
            <a:off x="3428852" y="1032498"/>
            <a:ext cx="1048441" cy="3123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197DFBF-446C-4A70-AA6A-96448B00FAEF}"/>
              </a:ext>
            </a:extLst>
          </p:cNvPr>
          <p:cNvSpPr txBox="1"/>
          <p:nvPr/>
        </p:nvSpPr>
        <p:spPr>
          <a:xfrm>
            <a:off x="3686561" y="1687762"/>
            <a:ext cx="511940" cy="369332"/>
          </a:xfrm>
          <a:prstGeom prst="rect">
            <a:avLst/>
          </a:prstGeom>
          <a:noFill/>
        </p:spPr>
        <p:txBody>
          <a:bodyPr wrap="square" rtlCol="0">
            <a:spAutoFit/>
          </a:bodyPr>
          <a:lstStyle/>
          <a:p>
            <a:r>
              <a:rPr lang="en-ZW" dirty="0"/>
              <a:t>1/2</a:t>
            </a:r>
          </a:p>
        </p:txBody>
      </p:sp>
      <p:sp>
        <p:nvSpPr>
          <p:cNvPr id="96" name="TextBox 95">
            <a:extLst>
              <a:ext uri="{FF2B5EF4-FFF2-40B4-BE49-F238E27FC236}">
                <a16:creationId xmlns:a16="http://schemas.microsoft.com/office/drawing/2014/main" id="{3BBF5BAF-2361-4843-83F1-D01117D45A20}"/>
              </a:ext>
            </a:extLst>
          </p:cNvPr>
          <p:cNvSpPr txBox="1"/>
          <p:nvPr/>
        </p:nvSpPr>
        <p:spPr>
          <a:xfrm>
            <a:off x="5443246" y="1376382"/>
            <a:ext cx="511940" cy="369332"/>
          </a:xfrm>
          <a:prstGeom prst="rect">
            <a:avLst/>
          </a:prstGeom>
          <a:noFill/>
        </p:spPr>
        <p:txBody>
          <a:bodyPr wrap="square" rtlCol="0">
            <a:spAutoFit/>
          </a:bodyPr>
          <a:lstStyle/>
          <a:p>
            <a:r>
              <a:rPr lang="en-ZW" dirty="0"/>
              <a:t>1/3</a:t>
            </a:r>
          </a:p>
        </p:txBody>
      </p:sp>
      <p:sp>
        <p:nvSpPr>
          <p:cNvPr id="97" name="TextBox 96">
            <a:extLst>
              <a:ext uri="{FF2B5EF4-FFF2-40B4-BE49-F238E27FC236}">
                <a16:creationId xmlns:a16="http://schemas.microsoft.com/office/drawing/2014/main" id="{B4035D7D-B410-4BC2-BC82-4349DCF4D0F4}"/>
              </a:ext>
            </a:extLst>
          </p:cNvPr>
          <p:cNvSpPr txBox="1"/>
          <p:nvPr/>
        </p:nvSpPr>
        <p:spPr>
          <a:xfrm>
            <a:off x="265471" y="5758514"/>
            <a:ext cx="3804936" cy="923330"/>
          </a:xfrm>
          <a:prstGeom prst="rect">
            <a:avLst/>
          </a:prstGeom>
          <a:noFill/>
        </p:spPr>
        <p:txBody>
          <a:bodyPr wrap="square" rtlCol="0">
            <a:spAutoFit/>
          </a:bodyPr>
          <a:lstStyle/>
          <a:p>
            <a:pPr marL="342900" indent="-342900">
              <a:buAutoNum type="arabicPeriod"/>
            </a:pPr>
            <a:r>
              <a:rPr lang="en-ZW" dirty="0"/>
              <a:t>This tastes good</a:t>
            </a:r>
          </a:p>
          <a:p>
            <a:pPr marL="342900" indent="-342900">
              <a:buAutoNum type="arabicPeriod"/>
            </a:pPr>
            <a:r>
              <a:rPr lang="en-ZW" dirty="0"/>
              <a:t>This apple is an option</a:t>
            </a:r>
          </a:p>
          <a:p>
            <a:pPr marL="342900" indent="-342900">
              <a:buAutoNum type="arabicPeriod"/>
            </a:pPr>
            <a:r>
              <a:rPr lang="en-ZW" dirty="0"/>
              <a:t>This option is this apple tastes</a:t>
            </a:r>
          </a:p>
        </p:txBody>
      </p:sp>
      <p:sp>
        <p:nvSpPr>
          <p:cNvPr id="98" name="TextBox 97">
            <a:extLst>
              <a:ext uri="{FF2B5EF4-FFF2-40B4-BE49-F238E27FC236}">
                <a16:creationId xmlns:a16="http://schemas.microsoft.com/office/drawing/2014/main" id="{45773A79-CB44-4E74-B702-4DCE1BE9836E}"/>
              </a:ext>
            </a:extLst>
          </p:cNvPr>
          <p:cNvSpPr txBox="1"/>
          <p:nvPr/>
        </p:nvSpPr>
        <p:spPr>
          <a:xfrm>
            <a:off x="2593388" y="1697446"/>
            <a:ext cx="511940" cy="369332"/>
          </a:xfrm>
          <a:prstGeom prst="rect">
            <a:avLst/>
          </a:prstGeom>
          <a:noFill/>
        </p:spPr>
        <p:txBody>
          <a:bodyPr wrap="square" rtlCol="0">
            <a:spAutoFit/>
          </a:bodyPr>
          <a:lstStyle/>
          <a:p>
            <a:r>
              <a:rPr lang="en-ZW" dirty="0"/>
              <a:t>1/3</a:t>
            </a:r>
          </a:p>
        </p:txBody>
      </p:sp>
      <p:sp>
        <p:nvSpPr>
          <p:cNvPr id="99" name="TextBox 98">
            <a:extLst>
              <a:ext uri="{FF2B5EF4-FFF2-40B4-BE49-F238E27FC236}">
                <a16:creationId xmlns:a16="http://schemas.microsoft.com/office/drawing/2014/main" id="{6DA3B34B-0BDF-44E1-ADF2-564617315C78}"/>
              </a:ext>
            </a:extLst>
          </p:cNvPr>
          <p:cNvSpPr txBox="1"/>
          <p:nvPr/>
        </p:nvSpPr>
        <p:spPr>
          <a:xfrm>
            <a:off x="8012873" y="2781711"/>
            <a:ext cx="664638" cy="369332"/>
          </a:xfrm>
          <a:prstGeom prst="rect">
            <a:avLst/>
          </a:prstGeom>
          <a:noFill/>
        </p:spPr>
        <p:txBody>
          <a:bodyPr wrap="square" rtlCol="0">
            <a:spAutoFit/>
          </a:bodyPr>
          <a:lstStyle/>
          <a:p>
            <a:r>
              <a:rPr lang="en-ZW" dirty="0"/>
              <a:t>1/1</a:t>
            </a:r>
          </a:p>
        </p:txBody>
      </p:sp>
    </p:spTree>
    <p:extLst>
      <p:ext uri="{BB962C8B-B14F-4D97-AF65-F5344CB8AC3E}">
        <p14:creationId xmlns:p14="http://schemas.microsoft.com/office/powerpoint/2010/main" val="282795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002C0E-94AD-47C9-B4D7-94B0C4D8F597}"/>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Intro</a:t>
            </a:r>
          </a:p>
        </p:txBody>
      </p:sp>
      <p:sp>
        <p:nvSpPr>
          <p:cNvPr id="19" name="Oval 18">
            <a:extLst>
              <a:ext uri="{FF2B5EF4-FFF2-40B4-BE49-F238E27FC236}">
                <a16:creationId xmlns:a16="http://schemas.microsoft.com/office/drawing/2014/main" id="{F9515976-D452-422A-B31A-5C7B78A35932}"/>
              </a:ext>
            </a:extLst>
          </p:cNvPr>
          <p:cNvSpPr/>
          <p:nvPr/>
        </p:nvSpPr>
        <p:spPr>
          <a:xfrm>
            <a:off x="533400" y="235620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this</a:t>
            </a:r>
          </a:p>
        </p:txBody>
      </p:sp>
      <p:sp>
        <p:nvSpPr>
          <p:cNvPr id="20" name="Oval 19">
            <a:extLst>
              <a:ext uri="{FF2B5EF4-FFF2-40B4-BE49-F238E27FC236}">
                <a16:creationId xmlns:a16="http://schemas.microsoft.com/office/drawing/2014/main" id="{BE540709-ECE6-4A97-A749-B4334D611DD1}"/>
              </a:ext>
            </a:extLst>
          </p:cNvPr>
          <p:cNvSpPr/>
          <p:nvPr/>
        </p:nvSpPr>
        <p:spPr>
          <a:xfrm>
            <a:off x="2809356" y="4412636"/>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apple</a:t>
            </a:r>
          </a:p>
        </p:txBody>
      </p:sp>
      <p:sp>
        <p:nvSpPr>
          <p:cNvPr id="21" name="Oval 20">
            <a:extLst>
              <a:ext uri="{FF2B5EF4-FFF2-40B4-BE49-F238E27FC236}">
                <a16:creationId xmlns:a16="http://schemas.microsoft.com/office/drawing/2014/main" id="{195D3F1D-55C4-48A0-9069-1EC3BE2506CF}"/>
              </a:ext>
            </a:extLst>
          </p:cNvPr>
          <p:cNvSpPr/>
          <p:nvPr/>
        </p:nvSpPr>
        <p:spPr>
          <a:xfrm>
            <a:off x="4311445" y="414958"/>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is</a:t>
            </a:r>
          </a:p>
        </p:txBody>
      </p:sp>
      <p:sp>
        <p:nvSpPr>
          <p:cNvPr id="22" name="Oval 21">
            <a:extLst>
              <a:ext uri="{FF2B5EF4-FFF2-40B4-BE49-F238E27FC236}">
                <a16:creationId xmlns:a16="http://schemas.microsoft.com/office/drawing/2014/main" id="{E5849B25-7208-434A-B25A-878522BD1ED5}"/>
              </a:ext>
            </a:extLst>
          </p:cNvPr>
          <p:cNvSpPr/>
          <p:nvPr/>
        </p:nvSpPr>
        <p:spPr>
          <a:xfrm>
            <a:off x="6130854" y="4789070"/>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an</a:t>
            </a:r>
          </a:p>
        </p:txBody>
      </p:sp>
      <p:sp>
        <p:nvSpPr>
          <p:cNvPr id="23" name="Oval 22">
            <a:extLst>
              <a:ext uri="{FF2B5EF4-FFF2-40B4-BE49-F238E27FC236}">
                <a16:creationId xmlns:a16="http://schemas.microsoft.com/office/drawing/2014/main" id="{17E2C356-21BE-43EC-B147-596F4C439D75}"/>
              </a:ext>
            </a:extLst>
          </p:cNvPr>
          <p:cNvSpPr/>
          <p:nvPr/>
        </p:nvSpPr>
        <p:spPr>
          <a:xfrm>
            <a:off x="3981622" y="241602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tastes</a:t>
            </a:r>
          </a:p>
        </p:txBody>
      </p:sp>
      <p:cxnSp>
        <p:nvCxnSpPr>
          <p:cNvPr id="24" name="Straight Arrow Connector 23">
            <a:extLst>
              <a:ext uri="{FF2B5EF4-FFF2-40B4-BE49-F238E27FC236}">
                <a16:creationId xmlns:a16="http://schemas.microsoft.com/office/drawing/2014/main" id="{A37B4E73-EFDD-4C29-8A2C-4C05C492E796}"/>
              </a:ext>
            </a:extLst>
          </p:cNvPr>
          <p:cNvCxnSpPr>
            <a:stCxn id="19" idx="7"/>
            <a:endCxn id="21" idx="2"/>
          </p:cNvCxnSpPr>
          <p:nvPr/>
        </p:nvCxnSpPr>
        <p:spPr>
          <a:xfrm flipV="1">
            <a:off x="1628603" y="1039307"/>
            <a:ext cx="2682842" cy="149976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2646593-2685-4BE1-967B-0FD98FC89020}"/>
              </a:ext>
            </a:extLst>
          </p:cNvPr>
          <p:cNvCxnSpPr>
            <a:stCxn id="21" idx="3"/>
            <a:endCxn id="19" idx="6"/>
          </p:cNvCxnSpPr>
          <p:nvPr/>
        </p:nvCxnSpPr>
        <p:spPr>
          <a:xfrm flipH="1">
            <a:off x="1816510" y="1480788"/>
            <a:ext cx="2682842" cy="1499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71A22F2-B148-49D4-BEE9-74B0CAF1639A}"/>
              </a:ext>
            </a:extLst>
          </p:cNvPr>
          <p:cNvCxnSpPr>
            <a:cxnSpLocks/>
            <a:endCxn id="20" idx="0"/>
          </p:cNvCxnSpPr>
          <p:nvPr/>
        </p:nvCxnSpPr>
        <p:spPr>
          <a:xfrm>
            <a:off x="1628603" y="3174123"/>
            <a:ext cx="1822308" cy="12385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836414-7E5B-494E-9C1C-BC2596EB035D}"/>
              </a:ext>
            </a:extLst>
          </p:cNvPr>
          <p:cNvCxnSpPr>
            <a:cxnSpLocks/>
            <a:stCxn id="20" idx="0"/>
            <a:endCxn id="23" idx="3"/>
          </p:cNvCxnSpPr>
          <p:nvPr/>
        </p:nvCxnSpPr>
        <p:spPr>
          <a:xfrm flipV="1">
            <a:off x="3450911" y="3481857"/>
            <a:ext cx="718618" cy="93077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2D27A15-F567-4295-B451-B678C4C2453A}"/>
              </a:ext>
            </a:extLst>
          </p:cNvPr>
          <p:cNvCxnSpPr>
            <a:stCxn id="22" idx="2"/>
            <a:endCxn id="20" idx="6"/>
          </p:cNvCxnSpPr>
          <p:nvPr/>
        </p:nvCxnSpPr>
        <p:spPr>
          <a:xfrm flipH="1" flipV="1">
            <a:off x="4092466" y="5036985"/>
            <a:ext cx="2038388" cy="3764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B39045-F078-413C-B878-EE47CE41F063}"/>
              </a:ext>
            </a:extLst>
          </p:cNvPr>
          <p:cNvCxnSpPr>
            <a:stCxn id="23" idx="7"/>
          </p:cNvCxnSpPr>
          <p:nvPr/>
        </p:nvCxnSpPr>
        <p:spPr>
          <a:xfrm flipV="1">
            <a:off x="5076825" y="1567995"/>
            <a:ext cx="1967545" cy="103089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C2AE7B7-B94A-4BAB-A257-C5F13D410961}"/>
              </a:ext>
            </a:extLst>
          </p:cNvPr>
          <p:cNvCxnSpPr>
            <a:stCxn id="19" idx="6"/>
            <a:endCxn id="23" idx="2"/>
          </p:cNvCxnSpPr>
          <p:nvPr/>
        </p:nvCxnSpPr>
        <p:spPr>
          <a:xfrm>
            <a:off x="1816510" y="2980556"/>
            <a:ext cx="2165112" cy="5982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5E1ADD-CD37-4623-AEA7-F5A8784FF359}"/>
              </a:ext>
            </a:extLst>
          </p:cNvPr>
          <p:cNvCxnSpPr>
            <a:cxnSpLocks/>
            <a:stCxn id="21" idx="5"/>
            <a:endCxn id="22" idx="1"/>
          </p:cNvCxnSpPr>
          <p:nvPr/>
        </p:nvCxnSpPr>
        <p:spPr>
          <a:xfrm>
            <a:off x="5406648" y="1480788"/>
            <a:ext cx="912113" cy="349114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F001E95-0433-4226-8651-ABADA468E4EF}"/>
              </a:ext>
            </a:extLst>
          </p:cNvPr>
          <p:cNvSpPr/>
          <p:nvPr/>
        </p:nvSpPr>
        <p:spPr>
          <a:xfrm>
            <a:off x="7084141" y="110644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good</a:t>
            </a:r>
          </a:p>
        </p:txBody>
      </p:sp>
      <p:cxnSp>
        <p:nvCxnSpPr>
          <p:cNvPr id="51" name="Straight Arrow Connector 50">
            <a:extLst>
              <a:ext uri="{FF2B5EF4-FFF2-40B4-BE49-F238E27FC236}">
                <a16:creationId xmlns:a16="http://schemas.microsoft.com/office/drawing/2014/main" id="{C43A09AE-4AA4-4C39-819D-AFBECE04C8A9}"/>
              </a:ext>
            </a:extLst>
          </p:cNvPr>
          <p:cNvCxnSpPr>
            <a:stCxn id="21" idx="6"/>
            <a:endCxn id="49" idx="1"/>
          </p:cNvCxnSpPr>
          <p:nvPr/>
        </p:nvCxnSpPr>
        <p:spPr>
          <a:xfrm>
            <a:off x="5594555" y="1039307"/>
            <a:ext cx="1677493" cy="250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E32FA4E-D89F-4C26-A2B6-74FE3CC532AB}"/>
              </a:ext>
            </a:extLst>
          </p:cNvPr>
          <p:cNvCxnSpPr>
            <a:stCxn id="49" idx="2"/>
            <a:endCxn id="21" idx="5"/>
          </p:cNvCxnSpPr>
          <p:nvPr/>
        </p:nvCxnSpPr>
        <p:spPr>
          <a:xfrm flipH="1" flipV="1">
            <a:off x="5406648" y="1480788"/>
            <a:ext cx="1677493" cy="2500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8FF91EA-2C3E-409D-8CD6-6DB476443930}"/>
              </a:ext>
            </a:extLst>
          </p:cNvPr>
          <p:cNvSpPr txBox="1"/>
          <p:nvPr/>
        </p:nvSpPr>
        <p:spPr>
          <a:xfrm>
            <a:off x="9342658" y="413159"/>
            <a:ext cx="2566219" cy="369332"/>
          </a:xfrm>
          <a:prstGeom prst="rect">
            <a:avLst/>
          </a:prstGeom>
          <a:noFill/>
        </p:spPr>
        <p:txBody>
          <a:bodyPr wrap="square" rtlCol="0">
            <a:spAutoFit/>
          </a:bodyPr>
          <a:lstStyle/>
          <a:p>
            <a:r>
              <a:rPr lang="en-ZW" dirty="0"/>
              <a:t>Markov Chain of Order 3 </a:t>
            </a:r>
          </a:p>
        </p:txBody>
      </p:sp>
      <p:sp>
        <p:nvSpPr>
          <p:cNvPr id="65" name="TextBox 64">
            <a:extLst>
              <a:ext uri="{FF2B5EF4-FFF2-40B4-BE49-F238E27FC236}">
                <a16:creationId xmlns:a16="http://schemas.microsoft.com/office/drawing/2014/main" id="{6661F038-227E-4AF6-92E2-7C7EC6CA6146}"/>
              </a:ext>
            </a:extLst>
          </p:cNvPr>
          <p:cNvSpPr txBox="1"/>
          <p:nvPr/>
        </p:nvSpPr>
        <p:spPr>
          <a:xfrm>
            <a:off x="5111660" y="4869951"/>
            <a:ext cx="637541" cy="369332"/>
          </a:xfrm>
          <a:prstGeom prst="rect">
            <a:avLst/>
          </a:prstGeom>
          <a:noFill/>
        </p:spPr>
        <p:txBody>
          <a:bodyPr wrap="square" rtlCol="0">
            <a:spAutoFit/>
          </a:bodyPr>
          <a:lstStyle/>
          <a:p>
            <a:r>
              <a:rPr lang="en-ZW" dirty="0"/>
              <a:t>1/2</a:t>
            </a:r>
          </a:p>
        </p:txBody>
      </p:sp>
      <p:cxnSp>
        <p:nvCxnSpPr>
          <p:cNvPr id="67" name="Straight Arrow Connector 66">
            <a:extLst>
              <a:ext uri="{FF2B5EF4-FFF2-40B4-BE49-F238E27FC236}">
                <a16:creationId xmlns:a16="http://schemas.microsoft.com/office/drawing/2014/main" id="{E9333AEA-A638-477E-9ACB-6F832FFD59B7}"/>
              </a:ext>
            </a:extLst>
          </p:cNvPr>
          <p:cNvCxnSpPr>
            <a:stCxn id="23" idx="6"/>
            <a:endCxn id="49" idx="3"/>
          </p:cNvCxnSpPr>
          <p:nvPr/>
        </p:nvCxnSpPr>
        <p:spPr>
          <a:xfrm flipV="1">
            <a:off x="5264732" y="2172277"/>
            <a:ext cx="2007316" cy="8680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96EDEAB-E00C-41B7-A8F5-D94CFD6CE3D8}"/>
              </a:ext>
            </a:extLst>
          </p:cNvPr>
          <p:cNvSpPr txBox="1"/>
          <p:nvPr/>
        </p:nvSpPr>
        <p:spPr>
          <a:xfrm>
            <a:off x="7580189" y="4750621"/>
            <a:ext cx="596867" cy="369332"/>
          </a:xfrm>
          <a:prstGeom prst="rect">
            <a:avLst/>
          </a:prstGeom>
          <a:noFill/>
        </p:spPr>
        <p:txBody>
          <a:bodyPr wrap="square" rtlCol="0">
            <a:spAutoFit/>
          </a:bodyPr>
          <a:lstStyle/>
          <a:p>
            <a:r>
              <a:rPr lang="en-ZW" dirty="0"/>
              <a:t>1/2</a:t>
            </a:r>
          </a:p>
        </p:txBody>
      </p:sp>
      <p:sp>
        <p:nvSpPr>
          <p:cNvPr id="69" name="Oval 68">
            <a:extLst>
              <a:ext uri="{FF2B5EF4-FFF2-40B4-BE49-F238E27FC236}">
                <a16:creationId xmlns:a16="http://schemas.microsoft.com/office/drawing/2014/main" id="{43E957AA-B11C-4AF2-9AED-52BFBD946AAF}"/>
              </a:ext>
            </a:extLst>
          </p:cNvPr>
          <p:cNvSpPr/>
          <p:nvPr/>
        </p:nvSpPr>
        <p:spPr>
          <a:xfrm>
            <a:off x="8701103" y="396592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option</a:t>
            </a:r>
          </a:p>
        </p:txBody>
      </p:sp>
      <p:cxnSp>
        <p:nvCxnSpPr>
          <p:cNvPr id="75" name="Straight Arrow Connector 74">
            <a:extLst>
              <a:ext uri="{FF2B5EF4-FFF2-40B4-BE49-F238E27FC236}">
                <a16:creationId xmlns:a16="http://schemas.microsoft.com/office/drawing/2014/main" id="{7F0AF558-0E43-47AB-95E0-8A1D7E68434A}"/>
              </a:ext>
            </a:extLst>
          </p:cNvPr>
          <p:cNvCxnSpPr>
            <a:stCxn id="22" idx="6"/>
            <a:endCxn id="69" idx="3"/>
          </p:cNvCxnSpPr>
          <p:nvPr/>
        </p:nvCxnSpPr>
        <p:spPr>
          <a:xfrm flipV="1">
            <a:off x="7413964" y="5031757"/>
            <a:ext cx="1475046" cy="3816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8D18585-925B-4484-96F7-E7C9D09F9B03}"/>
              </a:ext>
            </a:extLst>
          </p:cNvPr>
          <p:cNvCxnSpPr>
            <a:stCxn id="19" idx="5"/>
            <a:endCxn id="69" idx="2"/>
          </p:cNvCxnSpPr>
          <p:nvPr/>
        </p:nvCxnSpPr>
        <p:spPr>
          <a:xfrm>
            <a:off x="1628603" y="3422037"/>
            <a:ext cx="7072500" cy="1168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5E58454-0B4E-4E86-A18F-849807301A63}"/>
              </a:ext>
            </a:extLst>
          </p:cNvPr>
          <p:cNvCxnSpPr>
            <a:stCxn id="69" idx="1"/>
            <a:endCxn id="21" idx="6"/>
          </p:cNvCxnSpPr>
          <p:nvPr/>
        </p:nvCxnSpPr>
        <p:spPr>
          <a:xfrm flipH="1" flipV="1">
            <a:off x="5594555" y="1039307"/>
            <a:ext cx="3294455" cy="31094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19851BF-761E-4E4E-9952-EF48ECA157E4}"/>
              </a:ext>
            </a:extLst>
          </p:cNvPr>
          <p:cNvSpPr txBox="1"/>
          <p:nvPr/>
        </p:nvSpPr>
        <p:spPr>
          <a:xfrm>
            <a:off x="5988938" y="751954"/>
            <a:ext cx="511940" cy="369332"/>
          </a:xfrm>
          <a:prstGeom prst="rect">
            <a:avLst/>
          </a:prstGeom>
          <a:noFill/>
        </p:spPr>
        <p:txBody>
          <a:bodyPr wrap="square" rtlCol="0">
            <a:spAutoFit/>
          </a:bodyPr>
          <a:lstStyle/>
          <a:p>
            <a:r>
              <a:rPr lang="en-ZW" dirty="0"/>
              <a:t>1/1</a:t>
            </a:r>
          </a:p>
        </p:txBody>
      </p:sp>
      <p:cxnSp>
        <p:nvCxnSpPr>
          <p:cNvPr id="88" name="Straight Arrow Connector 87">
            <a:extLst>
              <a:ext uri="{FF2B5EF4-FFF2-40B4-BE49-F238E27FC236}">
                <a16:creationId xmlns:a16="http://schemas.microsoft.com/office/drawing/2014/main" id="{CB79A090-7D0A-4924-88C6-5D7DB315BB9D}"/>
              </a:ext>
            </a:extLst>
          </p:cNvPr>
          <p:cNvCxnSpPr/>
          <p:nvPr/>
        </p:nvCxnSpPr>
        <p:spPr>
          <a:xfrm>
            <a:off x="9113178" y="1730796"/>
            <a:ext cx="1253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C660A04-3C8C-48DB-912B-63F969D78244}"/>
              </a:ext>
            </a:extLst>
          </p:cNvPr>
          <p:cNvCxnSpPr/>
          <p:nvPr/>
        </p:nvCxnSpPr>
        <p:spPr>
          <a:xfrm>
            <a:off x="9113178" y="2347895"/>
            <a:ext cx="12534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F86B289F-DC79-4D6E-ADDF-F9D990A2C0AB}"/>
              </a:ext>
            </a:extLst>
          </p:cNvPr>
          <p:cNvSpPr txBox="1"/>
          <p:nvPr/>
        </p:nvSpPr>
        <p:spPr>
          <a:xfrm>
            <a:off x="10563397" y="1546129"/>
            <a:ext cx="1542252" cy="369332"/>
          </a:xfrm>
          <a:prstGeom prst="rect">
            <a:avLst/>
          </a:prstGeom>
          <a:noFill/>
        </p:spPr>
        <p:txBody>
          <a:bodyPr wrap="square" rtlCol="0">
            <a:spAutoFit/>
          </a:bodyPr>
          <a:lstStyle/>
          <a:p>
            <a:r>
              <a:rPr lang="en-ZW" dirty="0"/>
              <a:t>connected</a:t>
            </a:r>
          </a:p>
        </p:txBody>
      </p:sp>
      <p:sp>
        <p:nvSpPr>
          <p:cNvPr id="91" name="TextBox 90">
            <a:extLst>
              <a:ext uri="{FF2B5EF4-FFF2-40B4-BE49-F238E27FC236}">
                <a16:creationId xmlns:a16="http://schemas.microsoft.com/office/drawing/2014/main" id="{90DC18BF-910D-4B8B-BC84-E536803BA2F7}"/>
              </a:ext>
            </a:extLst>
          </p:cNvPr>
          <p:cNvSpPr txBox="1"/>
          <p:nvPr/>
        </p:nvSpPr>
        <p:spPr>
          <a:xfrm>
            <a:off x="10563397" y="2148435"/>
            <a:ext cx="1542252" cy="369332"/>
          </a:xfrm>
          <a:prstGeom prst="rect">
            <a:avLst/>
          </a:prstGeom>
          <a:noFill/>
        </p:spPr>
        <p:txBody>
          <a:bodyPr wrap="square" rtlCol="0">
            <a:spAutoFit/>
          </a:bodyPr>
          <a:lstStyle/>
          <a:p>
            <a:r>
              <a:rPr lang="en-ZW" dirty="0"/>
              <a:t>transition</a:t>
            </a:r>
          </a:p>
        </p:txBody>
      </p:sp>
      <p:sp>
        <p:nvSpPr>
          <p:cNvPr id="92" name="TextBox 91">
            <a:extLst>
              <a:ext uri="{FF2B5EF4-FFF2-40B4-BE49-F238E27FC236}">
                <a16:creationId xmlns:a16="http://schemas.microsoft.com/office/drawing/2014/main" id="{E4562EF9-1266-446F-91CD-6677F7753780}"/>
              </a:ext>
            </a:extLst>
          </p:cNvPr>
          <p:cNvSpPr txBox="1"/>
          <p:nvPr/>
        </p:nvSpPr>
        <p:spPr>
          <a:xfrm>
            <a:off x="5752509" y="2313910"/>
            <a:ext cx="664638" cy="369332"/>
          </a:xfrm>
          <a:prstGeom prst="rect">
            <a:avLst/>
          </a:prstGeom>
          <a:noFill/>
        </p:spPr>
        <p:txBody>
          <a:bodyPr wrap="square" rtlCol="0">
            <a:spAutoFit/>
          </a:bodyPr>
          <a:lstStyle/>
          <a:p>
            <a:r>
              <a:rPr lang="en-ZW" dirty="0"/>
              <a:t>1/1</a:t>
            </a:r>
          </a:p>
        </p:txBody>
      </p:sp>
      <p:sp>
        <p:nvSpPr>
          <p:cNvPr id="93" name="TextBox 92">
            <a:extLst>
              <a:ext uri="{FF2B5EF4-FFF2-40B4-BE49-F238E27FC236}">
                <a16:creationId xmlns:a16="http://schemas.microsoft.com/office/drawing/2014/main" id="{67BB1661-0AFD-4A77-B3C1-79F1D9D87F38}"/>
              </a:ext>
            </a:extLst>
          </p:cNvPr>
          <p:cNvSpPr txBox="1"/>
          <p:nvPr/>
        </p:nvSpPr>
        <p:spPr>
          <a:xfrm>
            <a:off x="9342658" y="5758514"/>
            <a:ext cx="2928135" cy="923330"/>
          </a:xfrm>
          <a:prstGeom prst="rect">
            <a:avLst/>
          </a:prstGeom>
          <a:noFill/>
        </p:spPr>
        <p:txBody>
          <a:bodyPr wrap="square" rtlCol="0">
            <a:spAutoFit/>
          </a:bodyPr>
          <a:lstStyle/>
          <a:p>
            <a:r>
              <a:rPr lang="en-ZW" b="1" dirty="0"/>
              <a:t>is this an </a:t>
            </a:r>
            <a:r>
              <a:rPr lang="en-ZW" dirty="0"/>
              <a:t>: (option, apple)</a:t>
            </a:r>
          </a:p>
          <a:p>
            <a:r>
              <a:rPr lang="en-ZW" b="1" dirty="0"/>
              <a:t>this apple tastes </a:t>
            </a:r>
            <a:r>
              <a:rPr lang="en-ZW" dirty="0"/>
              <a:t>: (good)</a:t>
            </a:r>
          </a:p>
          <a:p>
            <a:r>
              <a:rPr lang="en-ZW" b="1" dirty="0"/>
              <a:t>this option is</a:t>
            </a:r>
            <a:r>
              <a:rPr lang="en-ZW" dirty="0"/>
              <a:t>: (good)</a:t>
            </a:r>
          </a:p>
        </p:txBody>
      </p:sp>
      <p:sp>
        <p:nvSpPr>
          <p:cNvPr id="94" name="TextBox 93">
            <a:extLst>
              <a:ext uri="{FF2B5EF4-FFF2-40B4-BE49-F238E27FC236}">
                <a16:creationId xmlns:a16="http://schemas.microsoft.com/office/drawing/2014/main" id="{33601B03-5150-4698-9F9B-178611380749}"/>
              </a:ext>
            </a:extLst>
          </p:cNvPr>
          <p:cNvSpPr txBox="1"/>
          <p:nvPr/>
        </p:nvSpPr>
        <p:spPr>
          <a:xfrm>
            <a:off x="265471" y="5827139"/>
            <a:ext cx="3083520" cy="923330"/>
          </a:xfrm>
          <a:prstGeom prst="rect">
            <a:avLst/>
          </a:prstGeom>
          <a:noFill/>
        </p:spPr>
        <p:txBody>
          <a:bodyPr wrap="square" rtlCol="0">
            <a:spAutoFit/>
          </a:bodyPr>
          <a:lstStyle/>
          <a:p>
            <a:r>
              <a:rPr lang="en-ZW" dirty="0"/>
              <a:t>1.This is an apple </a:t>
            </a:r>
          </a:p>
          <a:p>
            <a:r>
              <a:rPr lang="en-ZW" dirty="0"/>
              <a:t>2. This apple tastes good</a:t>
            </a:r>
          </a:p>
          <a:p>
            <a:r>
              <a:rPr lang="en-ZW" dirty="0"/>
              <a:t>3. This option is good</a:t>
            </a:r>
          </a:p>
        </p:txBody>
      </p:sp>
    </p:spTree>
    <p:extLst>
      <p:ext uri="{BB962C8B-B14F-4D97-AF65-F5344CB8AC3E}">
        <p14:creationId xmlns:p14="http://schemas.microsoft.com/office/powerpoint/2010/main" val="107836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512F8-88B9-4422-B905-15C111E10D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Training</a:t>
            </a:r>
          </a:p>
        </p:txBody>
      </p:sp>
      <p:sp>
        <p:nvSpPr>
          <p:cNvPr id="3" name="Rectangle 2">
            <a:extLst>
              <a:ext uri="{FF2B5EF4-FFF2-40B4-BE49-F238E27FC236}">
                <a16:creationId xmlns:a16="http://schemas.microsoft.com/office/drawing/2014/main" id="{E4261CB5-DD2A-4EF0-8922-DA334F301578}"/>
              </a:ext>
            </a:extLst>
          </p:cNvPr>
          <p:cNvSpPr/>
          <p:nvPr/>
        </p:nvSpPr>
        <p:spPr>
          <a:xfrm>
            <a:off x="265471" y="1805940"/>
            <a:ext cx="2248761" cy="106299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t>Training Set</a:t>
            </a:r>
          </a:p>
        </p:txBody>
      </p:sp>
      <p:sp>
        <p:nvSpPr>
          <p:cNvPr id="5" name="Decagon 4">
            <a:extLst>
              <a:ext uri="{FF2B5EF4-FFF2-40B4-BE49-F238E27FC236}">
                <a16:creationId xmlns:a16="http://schemas.microsoft.com/office/drawing/2014/main" id="{3427B802-2B40-4794-9428-B1124A7C8C94}"/>
              </a:ext>
            </a:extLst>
          </p:cNvPr>
          <p:cNvSpPr/>
          <p:nvPr/>
        </p:nvSpPr>
        <p:spPr>
          <a:xfrm>
            <a:off x="4084320" y="1108710"/>
            <a:ext cx="2731770" cy="2457450"/>
          </a:xfrm>
          <a:prstGeom prst="decagon">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W" b="1" dirty="0"/>
              <a:t>Chain Mutation</a:t>
            </a:r>
          </a:p>
        </p:txBody>
      </p:sp>
      <p:cxnSp>
        <p:nvCxnSpPr>
          <p:cNvPr id="16" name="Connector: Curved 15">
            <a:extLst>
              <a:ext uri="{FF2B5EF4-FFF2-40B4-BE49-F238E27FC236}">
                <a16:creationId xmlns:a16="http://schemas.microsoft.com/office/drawing/2014/main" id="{FEDED6EB-96C3-4AFD-B48B-1925BB9FF004}"/>
              </a:ext>
            </a:extLst>
          </p:cNvPr>
          <p:cNvCxnSpPr>
            <a:cxnSpLocks/>
            <a:stCxn id="5" idx="9"/>
            <a:endCxn id="5" idx="0"/>
          </p:cNvCxnSpPr>
          <p:nvPr/>
        </p:nvCxnSpPr>
        <p:spPr>
          <a:xfrm rot="16200000" flipH="1">
            <a:off x="5979093" y="1001907"/>
            <a:ext cx="469330" cy="682942"/>
          </a:xfrm>
          <a:prstGeom prst="curvedConnector4">
            <a:avLst>
              <a:gd name="adj1" fmla="val -48708"/>
              <a:gd name="adj2" fmla="val 17166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621B5921-054E-4190-B0D1-B35731574439}"/>
              </a:ext>
            </a:extLst>
          </p:cNvPr>
          <p:cNvCxnSpPr>
            <a:stCxn id="5" idx="5"/>
            <a:endCxn id="5" idx="4"/>
          </p:cNvCxnSpPr>
          <p:nvPr/>
        </p:nvCxnSpPr>
        <p:spPr>
          <a:xfrm rot="10800000" flipH="1" flipV="1">
            <a:off x="4345181" y="3096827"/>
            <a:ext cx="682942" cy="469330"/>
          </a:xfrm>
          <a:prstGeom prst="curvedConnector4">
            <a:avLst>
              <a:gd name="adj1" fmla="val -71669"/>
              <a:gd name="adj2" fmla="val 148708"/>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DA742807-DE38-4478-AF1D-E6FE24C98E10}"/>
              </a:ext>
            </a:extLst>
          </p:cNvPr>
          <p:cNvCxnSpPr>
            <a:stCxn id="5" idx="3"/>
            <a:endCxn id="5" idx="2"/>
          </p:cNvCxnSpPr>
          <p:nvPr/>
        </p:nvCxnSpPr>
        <p:spPr>
          <a:xfrm rot="5400000" flipH="1" flipV="1">
            <a:off x="5979093" y="2990021"/>
            <a:ext cx="469330" cy="682942"/>
          </a:xfrm>
          <a:prstGeom prst="curvedConnector4">
            <a:avLst>
              <a:gd name="adj1" fmla="val -48708"/>
              <a:gd name="adj2" fmla="val 17166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9E6D4F7E-F4B5-4F19-B2E2-F2A75180BB6B}"/>
              </a:ext>
            </a:extLst>
          </p:cNvPr>
          <p:cNvCxnSpPr>
            <a:stCxn id="5" idx="8"/>
            <a:endCxn id="5" idx="7"/>
          </p:cNvCxnSpPr>
          <p:nvPr/>
        </p:nvCxnSpPr>
        <p:spPr>
          <a:xfrm rot="16200000" flipH="1" flipV="1">
            <a:off x="4451987" y="1001907"/>
            <a:ext cx="469330" cy="682942"/>
          </a:xfrm>
          <a:prstGeom prst="curvedConnector4">
            <a:avLst>
              <a:gd name="adj1" fmla="val -48708"/>
              <a:gd name="adj2" fmla="val 17166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D4481F8E-FED3-4655-B507-9838528CC2A7}"/>
              </a:ext>
            </a:extLst>
          </p:cNvPr>
          <p:cNvCxnSpPr>
            <a:stCxn id="5" idx="7"/>
            <a:endCxn id="5" idx="8"/>
          </p:cNvCxnSpPr>
          <p:nvPr/>
        </p:nvCxnSpPr>
        <p:spPr>
          <a:xfrm rot="10800000" flipH="1">
            <a:off x="4345181" y="1108713"/>
            <a:ext cx="682942" cy="469330"/>
          </a:xfrm>
          <a:prstGeom prst="curvedConnector4">
            <a:avLst>
              <a:gd name="adj1" fmla="val -14765"/>
              <a:gd name="adj2" fmla="val 260736"/>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4C5F0AC6-4887-4BF5-9342-823983DB2125}"/>
              </a:ext>
            </a:extLst>
          </p:cNvPr>
          <p:cNvCxnSpPr>
            <a:stCxn id="5" idx="0"/>
            <a:endCxn id="5" idx="9"/>
          </p:cNvCxnSpPr>
          <p:nvPr/>
        </p:nvCxnSpPr>
        <p:spPr>
          <a:xfrm flipH="1" flipV="1">
            <a:off x="5872287" y="1108713"/>
            <a:ext cx="682942" cy="469330"/>
          </a:xfrm>
          <a:prstGeom prst="curvedConnector4">
            <a:avLst>
              <a:gd name="adj1" fmla="val -34849"/>
              <a:gd name="adj2" fmla="val 25099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5BB32F16-2E9A-4E02-A8BD-10B4D1E287C7}"/>
              </a:ext>
            </a:extLst>
          </p:cNvPr>
          <p:cNvCxnSpPr>
            <a:stCxn id="5" idx="4"/>
            <a:endCxn id="5" idx="5"/>
          </p:cNvCxnSpPr>
          <p:nvPr/>
        </p:nvCxnSpPr>
        <p:spPr>
          <a:xfrm rot="5400000" flipH="1">
            <a:off x="4451987" y="2990021"/>
            <a:ext cx="469330" cy="682942"/>
          </a:xfrm>
          <a:prstGeom prst="curvedConnector4">
            <a:avLst>
              <a:gd name="adj1" fmla="val -114464"/>
              <a:gd name="adj2" fmla="val 12815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3ADE6F5-6B19-42D1-9905-C11D5DFEFEBF}"/>
              </a:ext>
            </a:extLst>
          </p:cNvPr>
          <p:cNvCxnSpPr>
            <a:stCxn id="5" idx="2"/>
            <a:endCxn id="5" idx="3"/>
          </p:cNvCxnSpPr>
          <p:nvPr/>
        </p:nvCxnSpPr>
        <p:spPr>
          <a:xfrm flipH="1">
            <a:off x="5872287" y="3096827"/>
            <a:ext cx="682942" cy="469330"/>
          </a:xfrm>
          <a:prstGeom prst="curvedConnector4">
            <a:avLst>
              <a:gd name="adj1" fmla="val -41543"/>
              <a:gd name="adj2" fmla="val 229076"/>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9DBBC4E-5F30-4C8B-B26D-93A69A35B381}"/>
              </a:ext>
            </a:extLst>
          </p:cNvPr>
          <p:cNvCxnSpPr>
            <a:stCxn id="3" idx="3"/>
            <a:endCxn id="5" idx="6"/>
          </p:cNvCxnSpPr>
          <p:nvPr/>
        </p:nvCxnSpPr>
        <p:spPr>
          <a:xfrm>
            <a:off x="2514232" y="2337435"/>
            <a:ext cx="1570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E8D7AC8-C11E-4F62-8B76-97B2E672375A}"/>
              </a:ext>
            </a:extLst>
          </p:cNvPr>
          <p:cNvCxnSpPr>
            <a:cxnSpLocks/>
            <a:stCxn id="5" idx="1"/>
          </p:cNvCxnSpPr>
          <p:nvPr/>
        </p:nvCxnSpPr>
        <p:spPr>
          <a:xfrm>
            <a:off x="6816090" y="2337435"/>
            <a:ext cx="176784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7267C7C-3E97-42BD-B53F-FDF5028E843F}"/>
              </a:ext>
            </a:extLst>
          </p:cNvPr>
          <p:cNvSpPr/>
          <p:nvPr/>
        </p:nvSpPr>
        <p:spPr>
          <a:xfrm>
            <a:off x="8583930" y="1805998"/>
            <a:ext cx="2545326" cy="106293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t>Encode Training Set</a:t>
            </a:r>
          </a:p>
        </p:txBody>
      </p:sp>
      <p:sp>
        <p:nvSpPr>
          <p:cNvPr id="19" name="Rectangle 18">
            <a:extLst>
              <a:ext uri="{FF2B5EF4-FFF2-40B4-BE49-F238E27FC236}">
                <a16:creationId xmlns:a16="http://schemas.microsoft.com/office/drawing/2014/main" id="{3D30BB4B-C7FA-486B-8BD1-D04ED8A26111}"/>
              </a:ext>
            </a:extLst>
          </p:cNvPr>
          <p:cNvSpPr/>
          <p:nvPr/>
        </p:nvSpPr>
        <p:spPr>
          <a:xfrm>
            <a:off x="8583930" y="3566157"/>
            <a:ext cx="2545326" cy="106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b="1" dirty="0"/>
              <a:t>Generate Chain</a:t>
            </a:r>
          </a:p>
        </p:txBody>
      </p:sp>
      <p:cxnSp>
        <p:nvCxnSpPr>
          <p:cNvPr id="13" name="Straight Arrow Connector 12">
            <a:extLst>
              <a:ext uri="{FF2B5EF4-FFF2-40B4-BE49-F238E27FC236}">
                <a16:creationId xmlns:a16="http://schemas.microsoft.com/office/drawing/2014/main" id="{3E7247EF-9DD5-4C6C-BC31-316B9CA6C5F5}"/>
              </a:ext>
            </a:extLst>
          </p:cNvPr>
          <p:cNvCxnSpPr>
            <a:cxnSpLocks/>
            <a:stCxn id="4" idx="2"/>
            <a:endCxn id="19" idx="0"/>
          </p:cNvCxnSpPr>
          <p:nvPr/>
        </p:nvCxnSpPr>
        <p:spPr>
          <a:xfrm>
            <a:off x="9856593" y="2868930"/>
            <a:ext cx="0" cy="69722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34E565A-E787-4E0D-B3D1-38BA2F44B421}"/>
              </a:ext>
            </a:extLst>
          </p:cNvPr>
          <p:cNvSpPr/>
          <p:nvPr/>
        </p:nvSpPr>
        <p:spPr>
          <a:xfrm>
            <a:off x="8583930" y="5063613"/>
            <a:ext cx="2545326" cy="1062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W" b="1" dirty="0"/>
              <a:t>Save Chain</a:t>
            </a:r>
          </a:p>
        </p:txBody>
      </p:sp>
      <p:cxnSp>
        <p:nvCxnSpPr>
          <p:cNvPr id="24" name="Straight Arrow Connector 23">
            <a:extLst>
              <a:ext uri="{FF2B5EF4-FFF2-40B4-BE49-F238E27FC236}">
                <a16:creationId xmlns:a16="http://schemas.microsoft.com/office/drawing/2014/main" id="{8F80C0A7-6793-4226-AE0F-31F0B8CB0876}"/>
              </a:ext>
            </a:extLst>
          </p:cNvPr>
          <p:cNvCxnSpPr>
            <a:stCxn id="19" idx="2"/>
            <a:endCxn id="17" idx="0"/>
          </p:cNvCxnSpPr>
          <p:nvPr/>
        </p:nvCxnSpPr>
        <p:spPr>
          <a:xfrm>
            <a:off x="9856593" y="4629147"/>
            <a:ext cx="0" cy="4344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28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512F8-88B9-4422-B905-15C111E10D3E}"/>
              </a:ext>
            </a:extLst>
          </p:cNvPr>
          <p:cNvSpPr txBox="1"/>
          <p:nvPr/>
        </p:nvSpPr>
        <p:spPr>
          <a:xfrm>
            <a:off x="554924" y="218180"/>
            <a:ext cx="2566219" cy="338554"/>
          </a:xfrm>
          <a:prstGeom prst="rect">
            <a:avLst/>
          </a:prstGeom>
          <a:noFill/>
        </p:spPr>
        <p:txBody>
          <a:bodyPr wrap="square" rtlCol="0">
            <a:spAutoFit/>
          </a:bodyPr>
          <a:lstStyle/>
          <a:p>
            <a:r>
              <a:rPr lang="en-ZW" sz="1600" b="1" dirty="0">
                <a:solidFill>
                  <a:srgbClr val="C00000"/>
                </a:solidFill>
              </a:rPr>
              <a:t>Sample Text</a:t>
            </a:r>
          </a:p>
        </p:txBody>
      </p:sp>
      <p:sp>
        <p:nvSpPr>
          <p:cNvPr id="6" name="Rectangle 5">
            <a:extLst>
              <a:ext uri="{FF2B5EF4-FFF2-40B4-BE49-F238E27FC236}">
                <a16:creationId xmlns:a16="http://schemas.microsoft.com/office/drawing/2014/main" id="{476584E9-7773-43B1-8654-C63F4F95EF42}"/>
              </a:ext>
            </a:extLst>
          </p:cNvPr>
          <p:cNvSpPr/>
          <p:nvPr/>
        </p:nvSpPr>
        <p:spPr>
          <a:xfrm>
            <a:off x="600364" y="637923"/>
            <a:ext cx="110189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It was on the first day of the week. We were walking around, like it was the 5</a:t>
            </a:r>
            <a:r>
              <a:rPr lang="en-ZW" baseline="30000" dirty="0"/>
              <a:t>th</a:t>
            </a:r>
            <a:r>
              <a:rPr lang="en-ZW" dirty="0"/>
              <a:t> of July. But It was not. It was the 6</a:t>
            </a:r>
            <a:r>
              <a:rPr lang="en-ZW" baseline="30000" dirty="0"/>
              <a:t>th</a:t>
            </a:r>
            <a:r>
              <a:rPr lang="en-ZW" dirty="0"/>
              <a:t>.</a:t>
            </a:r>
          </a:p>
        </p:txBody>
      </p:sp>
      <p:sp>
        <p:nvSpPr>
          <p:cNvPr id="10" name="Rectangle 9">
            <a:extLst>
              <a:ext uri="{FF2B5EF4-FFF2-40B4-BE49-F238E27FC236}">
                <a16:creationId xmlns:a16="http://schemas.microsoft.com/office/drawing/2014/main" id="{6B65D19A-B352-4E7E-AD1D-D2A143ECE720}"/>
              </a:ext>
            </a:extLst>
          </p:cNvPr>
          <p:cNvSpPr/>
          <p:nvPr/>
        </p:nvSpPr>
        <p:spPr>
          <a:xfrm>
            <a:off x="600364" y="5546445"/>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It was</a:t>
            </a:r>
          </a:p>
        </p:txBody>
      </p:sp>
      <p:sp>
        <p:nvSpPr>
          <p:cNvPr id="26" name="Rectangle 25">
            <a:extLst>
              <a:ext uri="{FF2B5EF4-FFF2-40B4-BE49-F238E27FC236}">
                <a16:creationId xmlns:a16="http://schemas.microsoft.com/office/drawing/2014/main" id="{BC29E230-078E-4C59-8AF2-B2729669D543}"/>
              </a:ext>
            </a:extLst>
          </p:cNvPr>
          <p:cNvSpPr/>
          <p:nvPr/>
        </p:nvSpPr>
        <p:spPr>
          <a:xfrm>
            <a:off x="2063584" y="4576628"/>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on</a:t>
            </a:r>
          </a:p>
        </p:txBody>
      </p:sp>
      <p:sp>
        <p:nvSpPr>
          <p:cNvPr id="44" name="Rectangle 43">
            <a:extLst>
              <a:ext uri="{FF2B5EF4-FFF2-40B4-BE49-F238E27FC236}">
                <a16:creationId xmlns:a16="http://schemas.microsoft.com/office/drawing/2014/main" id="{1D50BED3-48D9-43C3-BD13-7071AE05A0E0}"/>
              </a:ext>
            </a:extLst>
          </p:cNvPr>
          <p:cNvSpPr/>
          <p:nvPr/>
        </p:nvSpPr>
        <p:spPr>
          <a:xfrm>
            <a:off x="674254" y="2309096"/>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It was</a:t>
            </a:r>
          </a:p>
        </p:txBody>
      </p:sp>
      <p:sp>
        <p:nvSpPr>
          <p:cNvPr id="45" name="Rectangle 44">
            <a:extLst>
              <a:ext uri="{FF2B5EF4-FFF2-40B4-BE49-F238E27FC236}">
                <a16:creationId xmlns:a16="http://schemas.microsoft.com/office/drawing/2014/main" id="{38F8B427-6CE0-4232-8C5B-6AAFC50992AF}"/>
              </a:ext>
            </a:extLst>
          </p:cNvPr>
          <p:cNvSpPr/>
          <p:nvPr/>
        </p:nvSpPr>
        <p:spPr>
          <a:xfrm>
            <a:off x="2249798" y="1990444"/>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not.</a:t>
            </a:r>
          </a:p>
        </p:txBody>
      </p:sp>
      <p:sp>
        <p:nvSpPr>
          <p:cNvPr id="46" name="Rectangle 45">
            <a:extLst>
              <a:ext uri="{FF2B5EF4-FFF2-40B4-BE49-F238E27FC236}">
                <a16:creationId xmlns:a16="http://schemas.microsoft.com/office/drawing/2014/main" id="{A37CF4BF-AAD2-499B-BF34-337D29B5CB1E}"/>
              </a:ext>
            </a:extLst>
          </p:cNvPr>
          <p:cNvSpPr/>
          <p:nvPr/>
        </p:nvSpPr>
        <p:spPr>
          <a:xfrm>
            <a:off x="2249797" y="2706263"/>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on</a:t>
            </a:r>
          </a:p>
        </p:txBody>
      </p:sp>
      <p:sp>
        <p:nvSpPr>
          <p:cNvPr id="47" name="Rectangle 46">
            <a:extLst>
              <a:ext uri="{FF2B5EF4-FFF2-40B4-BE49-F238E27FC236}">
                <a16:creationId xmlns:a16="http://schemas.microsoft.com/office/drawing/2014/main" id="{94AF41BF-9432-497C-A0B0-090F8D1ED28C}"/>
              </a:ext>
            </a:extLst>
          </p:cNvPr>
          <p:cNvSpPr/>
          <p:nvPr/>
        </p:nvSpPr>
        <p:spPr>
          <a:xfrm>
            <a:off x="3981615" y="2706263"/>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the</a:t>
            </a:r>
          </a:p>
        </p:txBody>
      </p:sp>
      <p:sp>
        <p:nvSpPr>
          <p:cNvPr id="49" name="Rectangle 48">
            <a:extLst>
              <a:ext uri="{FF2B5EF4-FFF2-40B4-BE49-F238E27FC236}">
                <a16:creationId xmlns:a16="http://schemas.microsoft.com/office/drawing/2014/main" id="{B75FB73B-FA94-41AF-8F7C-7833AAD0A8A0}"/>
              </a:ext>
            </a:extLst>
          </p:cNvPr>
          <p:cNvSpPr/>
          <p:nvPr/>
        </p:nvSpPr>
        <p:spPr>
          <a:xfrm>
            <a:off x="3981614" y="1976591"/>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It</a:t>
            </a:r>
          </a:p>
        </p:txBody>
      </p:sp>
      <p:sp>
        <p:nvSpPr>
          <p:cNvPr id="50" name="Rectangle 49">
            <a:extLst>
              <a:ext uri="{FF2B5EF4-FFF2-40B4-BE49-F238E27FC236}">
                <a16:creationId xmlns:a16="http://schemas.microsoft.com/office/drawing/2014/main" id="{771FA593-2F57-4892-99B3-4000A935A8C5}"/>
              </a:ext>
            </a:extLst>
          </p:cNvPr>
          <p:cNvSpPr/>
          <p:nvPr/>
        </p:nvSpPr>
        <p:spPr>
          <a:xfrm>
            <a:off x="5514109" y="2020457"/>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was</a:t>
            </a:r>
          </a:p>
        </p:txBody>
      </p:sp>
      <p:sp>
        <p:nvSpPr>
          <p:cNvPr id="51" name="Rectangle 50">
            <a:extLst>
              <a:ext uri="{FF2B5EF4-FFF2-40B4-BE49-F238E27FC236}">
                <a16:creationId xmlns:a16="http://schemas.microsoft.com/office/drawing/2014/main" id="{533EFC6A-F5D8-4F04-9379-65DF10C310E6}"/>
              </a:ext>
            </a:extLst>
          </p:cNvPr>
          <p:cNvSpPr/>
          <p:nvPr/>
        </p:nvSpPr>
        <p:spPr>
          <a:xfrm>
            <a:off x="5527962" y="2706263"/>
            <a:ext cx="1163781" cy="572654"/>
          </a:xfrm>
          <a:prstGeom prst="rect">
            <a:avLst/>
          </a:prstGeom>
          <a:solidFill>
            <a:srgbClr val="00B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solidFill>
                  <a:schemeClr val="bg1"/>
                </a:solidFill>
              </a:rPr>
              <a:t>first</a:t>
            </a:r>
          </a:p>
        </p:txBody>
      </p:sp>
      <p:sp>
        <p:nvSpPr>
          <p:cNvPr id="53" name="Rectangle 52">
            <a:extLst>
              <a:ext uri="{FF2B5EF4-FFF2-40B4-BE49-F238E27FC236}">
                <a16:creationId xmlns:a16="http://schemas.microsoft.com/office/drawing/2014/main" id="{A2FB2E04-A2A8-49A6-8A6B-F6EE9038724F}"/>
              </a:ext>
            </a:extLst>
          </p:cNvPr>
          <p:cNvSpPr/>
          <p:nvPr/>
        </p:nvSpPr>
        <p:spPr>
          <a:xfrm>
            <a:off x="2063583" y="5329403"/>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not.</a:t>
            </a:r>
          </a:p>
        </p:txBody>
      </p:sp>
      <p:sp>
        <p:nvSpPr>
          <p:cNvPr id="54" name="Rectangle 53">
            <a:extLst>
              <a:ext uri="{FF2B5EF4-FFF2-40B4-BE49-F238E27FC236}">
                <a16:creationId xmlns:a16="http://schemas.microsoft.com/office/drawing/2014/main" id="{85AB1C17-F8D3-4872-95ED-E8C38BC55195}"/>
              </a:ext>
            </a:extLst>
          </p:cNvPr>
          <p:cNvSpPr/>
          <p:nvPr/>
        </p:nvSpPr>
        <p:spPr>
          <a:xfrm>
            <a:off x="2039747" y="6157527"/>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the</a:t>
            </a:r>
          </a:p>
        </p:txBody>
      </p:sp>
      <p:sp>
        <p:nvSpPr>
          <p:cNvPr id="55" name="Rectangle 54">
            <a:extLst>
              <a:ext uri="{FF2B5EF4-FFF2-40B4-BE49-F238E27FC236}">
                <a16:creationId xmlns:a16="http://schemas.microsoft.com/office/drawing/2014/main" id="{BE65AD2E-CB3E-4A86-BB59-A69E8A9A20B3}"/>
              </a:ext>
            </a:extLst>
          </p:cNvPr>
          <p:cNvSpPr/>
          <p:nvPr/>
        </p:nvSpPr>
        <p:spPr>
          <a:xfrm>
            <a:off x="5376305" y="6154438"/>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6</a:t>
            </a:r>
            <a:r>
              <a:rPr lang="en-ZW" baseline="30000" dirty="0"/>
              <a:t>th</a:t>
            </a:r>
            <a:r>
              <a:rPr lang="en-ZW" dirty="0"/>
              <a:t>.</a:t>
            </a:r>
          </a:p>
        </p:txBody>
      </p:sp>
      <p:sp>
        <p:nvSpPr>
          <p:cNvPr id="56" name="Rectangle 55">
            <a:extLst>
              <a:ext uri="{FF2B5EF4-FFF2-40B4-BE49-F238E27FC236}">
                <a16:creationId xmlns:a16="http://schemas.microsoft.com/office/drawing/2014/main" id="{DE419442-65F5-4109-BF4A-E2209BB65B6F}"/>
              </a:ext>
            </a:extLst>
          </p:cNvPr>
          <p:cNvSpPr/>
          <p:nvPr/>
        </p:nvSpPr>
        <p:spPr>
          <a:xfrm>
            <a:off x="5376305" y="5594148"/>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5</a:t>
            </a:r>
            <a:r>
              <a:rPr lang="en-ZW" baseline="30000" dirty="0"/>
              <a:t>th</a:t>
            </a:r>
            <a:r>
              <a:rPr lang="en-ZW" dirty="0"/>
              <a:t> </a:t>
            </a:r>
          </a:p>
        </p:txBody>
      </p:sp>
      <p:sp>
        <p:nvSpPr>
          <p:cNvPr id="57" name="Rectangle 56">
            <a:extLst>
              <a:ext uri="{FF2B5EF4-FFF2-40B4-BE49-F238E27FC236}">
                <a16:creationId xmlns:a16="http://schemas.microsoft.com/office/drawing/2014/main" id="{75D87652-3D7E-479C-AEA4-20602A033AC2}"/>
              </a:ext>
            </a:extLst>
          </p:cNvPr>
          <p:cNvSpPr/>
          <p:nvPr/>
        </p:nvSpPr>
        <p:spPr>
          <a:xfrm>
            <a:off x="3628028" y="4741349"/>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the</a:t>
            </a:r>
          </a:p>
        </p:txBody>
      </p:sp>
      <p:sp>
        <p:nvSpPr>
          <p:cNvPr id="58" name="Rectangle 57">
            <a:extLst>
              <a:ext uri="{FF2B5EF4-FFF2-40B4-BE49-F238E27FC236}">
                <a16:creationId xmlns:a16="http://schemas.microsoft.com/office/drawing/2014/main" id="{DD944DE7-5C92-433A-97AE-DFB9B102D46A}"/>
              </a:ext>
            </a:extLst>
          </p:cNvPr>
          <p:cNvSpPr/>
          <p:nvPr/>
        </p:nvSpPr>
        <p:spPr>
          <a:xfrm>
            <a:off x="5145395" y="4487395"/>
            <a:ext cx="1163781" cy="572654"/>
          </a:xfrm>
          <a:prstGeom prst="rect">
            <a:avLst/>
          </a:prstGeom>
          <a:solidFill>
            <a:srgbClr val="00B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solidFill>
                  <a:schemeClr val="bg1"/>
                </a:solidFill>
              </a:rPr>
              <a:t>first</a:t>
            </a:r>
          </a:p>
        </p:txBody>
      </p:sp>
      <p:sp>
        <p:nvSpPr>
          <p:cNvPr id="59" name="Rectangle 58">
            <a:extLst>
              <a:ext uri="{FF2B5EF4-FFF2-40B4-BE49-F238E27FC236}">
                <a16:creationId xmlns:a16="http://schemas.microsoft.com/office/drawing/2014/main" id="{4B70A5E0-D3B9-4BB2-9611-70E0CB51ED3E}"/>
              </a:ext>
            </a:extLst>
          </p:cNvPr>
          <p:cNvSpPr/>
          <p:nvPr/>
        </p:nvSpPr>
        <p:spPr>
          <a:xfrm>
            <a:off x="6908800" y="5227793"/>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of</a:t>
            </a:r>
          </a:p>
        </p:txBody>
      </p:sp>
      <p:sp>
        <p:nvSpPr>
          <p:cNvPr id="60" name="Rectangle 59">
            <a:extLst>
              <a:ext uri="{FF2B5EF4-FFF2-40B4-BE49-F238E27FC236}">
                <a16:creationId xmlns:a16="http://schemas.microsoft.com/office/drawing/2014/main" id="{50336696-926B-485A-8E72-CF6D77A930B0}"/>
              </a:ext>
            </a:extLst>
          </p:cNvPr>
          <p:cNvSpPr/>
          <p:nvPr/>
        </p:nvSpPr>
        <p:spPr>
          <a:xfrm>
            <a:off x="6922653" y="5800447"/>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We</a:t>
            </a:r>
          </a:p>
        </p:txBody>
      </p:sp>
      <p:sp>
        <p:nvSpPr>
          <p:cNvPr id="61" name="Rectangle 60">
            <a:extLst>
              <a:ext uri="{FF2B5EF4-FFF2-40B4-BE49-F238E27FC236}">
                <a16:creationId xmlns:a16="http://schemas.microsoft.com/office/drawing/2014/main" id="{CE9372AE-D3C3-43EC-A075-8DEC3D06AC8E}"/>
              </a:ext>
            </a:extLst>
          </p:cNvPr>
          <p:cNvSpPr/>
          <p:nvPr/>
        </p:nvSpPr>
        <p:spPr>
          <a:xfrm>
            <a:off x="8469001" y="5403281"/>
            <a:ext cx="1261137" cy="572654"/>
          </a:xfrm>
          <a:prstGeom prst="rect">
            <a:avLst/>
          </a:prstGeom>
          <a:solidFill>
            <a:srgbClr val="00B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solidFill>
                  <a:schemeClr val="bg1"/>
                </a:solidFill>
              </a:rPr>
              <a:t>July </a:t>
            </a:r>
          </a:p>
        </p:txBody>
      </p:sp>
      <p:sp>
        <p:nvSpPr>
          <p:cNvPr id="62" name="Rectangle 61">
            <a:extLst>
              <a:ext uri="{FF2B5EF4-FFF2-40B4-BE49-F238E27FC236}">
                <a16:creationId xmlns:a16="http://schemas.microsoft.com/office/drawing/2014/main" id="{B14DB6A6-E3A4-403B-A729-C994C0A01CA2}"/>
              </a:ext>
            </a:extLst>
          </p:cNvPr>
          <p:cNvSpPr/>
          <p:nvPr/>
        </p:nvSpPr>
        <p:spPr>
          <a:xfrm>
            <a:off x="8668324" y="6138313"/>
            <a:ext cx="1163781" cy="572654"/>
          </a:xfrm>
          <a:prstGeom prst="rect">
            <a:avLst/>
          </a:prstGeom>
          <a:solidFill>
            <a:srgbClr val="00B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solidFill>
                  <a:schemeClr val="bg1"/>
                </a:solidFill>
              </a:rPr>
              <a:t>were</a:t>
            </a:r>
          </a:p>
        </p:txBody>
      </p:sp>
      <p:cxnSp>
        <p:nvCxnSpPr>
          <p:cNvPr id="12" name="Straight Arrow Connector 11">
            <a:extLst>
              <a:ext uri="{FF2B5EF4-FFF2-40B4-BE49-F238E27FC236}">
                <a16:creationId xmlns:a16="http://schemas.microsoft.com/office/drawing/2014/main" id="{08EAF2BC-1C34-4317-A5E8-1D6CF7372CB9}"/>
              </a:ext>
            </a:extLst>
          </p:cNvPr>
          <p:cNvCxnSpPr>
            <a:stCxn id="44" idx="3"/>
            <a:endCxn id="45" idx="1"/>
          </p:cNvCxnSpPr>
          <p:nvPr/>
        </p:nvCxnSpPr>
        <p:spPr>
          <a:xfrm flipV="1">
            <a:off x="1838035" y="2276771"/>
            <a:ext cx="411763" cy="31865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AECE767-B987-4C0C-9A45-04355AEAF92B}"/>
              </a:ext>
            </a:extLst>
          </p:cNvPr>
          <p:cNvCxnSpPr>
            <a:stCxn id="45" idx="3"/>
            <a:endCxn id="49" idx="1"/>
          </p:cNvCxnSpPr>
          <p:nvPr/>
        </p:nvCxnSpPr>
        <p:spPr>
          <a:xfrm flipV="1">
            <a:off x="3413579" y="2262918"/>
            <a:ext cx="568035" cy="138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6BE63D-30E4-4CD9-9A1F-0253F1C44EB1}"/>
              </a:ext>
            </a:extLst>
          </p:cNvPr>
          <p:cNvCxnSpPr>
            <a:stCxn id="49" idx="3"/>
            <a:endCxn id="50" idx="1"/>
          </p:cNvCxnSpPr>
          <p:nvPr/>
        </p:nvCxnSpPr>
        <p:spPr>
          <a:xfrm>
            <a:off x="5145395" y="2262918"/>
            <a:ext cx="368714" cy="438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36B6CFC-6E36-4CB1-96F5-AE2B97DCEEE0}"/>
              </a:ext>
            </a:extLst>
          </p:cNvPr>
          <p:cNvCxnSpPr>
            <a:stCxn id="44" idx="3"/>
            <a:endCxn id="46" idx="1"/>
          </p:cNvCxnSpPr>
          <p:nvPr/>
        </p:nvCxnSpPr>
        <p:spPr>
          <a:xfrm>
            <a:off x="1838035" y="2595423"/>
            <a:ext cx="411762" cy="39716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A75F522-2E62-4658-BC93-589A2EABB915}"/>
              </a:ext>
            </a:extLst>
          </p:cNvPr>
          <p:cNvCxnSpPr>
            <a:stCxn id="46" idx="3"/>
            <a:endCxn id="47" idx="1"/>
          </p:cNvCxnSpPr>
          <p:nvPr/>
        </p:nvCxnSpPr>
        <p:spPr>
          <a:xfrm>
            <a:off x="3413578" y="2992590"/>
            <a:ext cx="56803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E13252E-DA21-4086-A3EA-B759D96FF532}"/>
              </a:ext>
            </a:extLst>
          </p:cNvPr>
          <p:cNvCxnSpPr>
            <a:stCxn id="47" idx="3"/>
            <a:endCxn id="51" idx="1"/>
          </p:cNvCxnSpPr>
          <p:nvPr/>
        </p:nvCxnSpPr>
        <p:spPr>
          <a:xfrm>
            <a:off x="5145396" y="2992590"/>
            <a:ext cx="382566"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5AA2A2A-91C4-4A87-8154-82E85E89E051}"/>
              </a:ext>
            </a:extLst>
          </p:cNvPr>
          <p:cNvCxnSpPr>
            <a:stCxn id="10" idx="3"/>
            <a:endCxn id="26" idx="1"/>
          </p:cNvCxnSpPr>
          <p:nvPr/>
        </p:nvCxnSpPr>
        <p:spPr>
          <a:xfrm flipV="1">
            <a:off x="1764145" y="4862955"/>
            <a:ext cx="299439" cy="9698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C0E2419-F62D-498B-8320-3B4F3357757C}"/>
              </a:ext>
            </a:extLst>
          </p:cNvPr>
          <p:cNvCxnSpPr>
            <a:stCxn id="26" idx="3"/>
            <a:endCxn id="57" idx="1"/>
          </p:cNvCxnSpPr>
          <p:nvPr/>
        </p:nvCxnSpPr>
        <p:spPr>
          <a:xfrm>
            <a:off x="3227365" y="4862955"/>
            <a:ext cx="400663" cy="1647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5259360-F8C5-445D-B66A-CE85223AEB90}"/>
              </a:ext>
            </a:extLst>
          </p:cNvPr>
          <p:cNvCxnSpPr>
            <a:stCxn id="57" idx="3"/>
            <a:endCxn id="58" idx="1"/>
          </p:cNvCxnSpPr>
          <p:nvPr/>
        </p:nvCxnSpPr>
        <p:spPr>
          <a:xfrm flipV="1">
            <a:off x="4791809" y="4773722"/>
            <a:ext cx="353586" cy="2539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3FBA222-08C9-4805-ACD9-326658055284}"/>
              </a:ext>
            </a:extLst>
          </p:cNvPr>
          <p:cNvCxnSpPr>
            <a:stCxn id="10" idx="3"/>
            <a:endCxn id="53" idx="1"/>
          </p:cNvCxnSpPr>
          <p:nvPr/>
        </p:nvCxnSpPr>
        <p:spPr>
          <a:xfrm flipV="1">
            <a:off x="1764145" y="5615730"/>
            <a:ext cx="299438" cy="21704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368FD30-99AB-448C-A98B-304D156DDF67}"/>
              </a:ext>
            </a:extLst>
          </p:cNvPr>
          <p:cNvCxnSpPr>
            <a:stCxn id="53" idx="3"/>
            <a:endCxn id="57" idx="1"/>
          </p:cNvCxnSpPr>
          <p:nvPr/>
        </p:nvCxnSpPr>
        <p:spPr>
          <a:xfrm flipV="1">
            <a:off x="3227364" y="5027676"/>
            <a:ext cx="400664" cy="58805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B29AA53-1C31-422B-8D4F-92DF4834FA3F}"/>
              </a:ext>
            </a:extLst>
          </p:cNvPr>
          <p:cNvCxnSpPr>
            <a:stCxn id="57" idx="3"/>
            <a:endCxn id="56" idx="1"/>
          </p:cNvCxnSpPr>
          <p:nvPr/>
        </p:nvCxnSpPr>
        <p:spPr>
          <a:xfrm>
            <a:off x="4791809" y="5027676"/>
            <a:ext cx="584496" cy="85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6DE5AA6-0BC6-4966-9727-32F8E0B44A15}"/>
              </a:ext>
            </a:extLst>
          </p:cNvPr>
          <p:cNvCxnSpPr>
            <a:stCxn id="57" idx="3"/>
            <a:endCxn id="55" idx="1"/>
          </p:cNvCxnSpPr>
          <p:nvPr/>
        </p:nvCxnSpPr>
        <p:spPr>
          <a:xfrm>
            <a:off x="4791809" y="5027676"/>
            <a:ext cx="584496" cy="141308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E823BE1A-0E92-47BD-86F7-8DB5FF3CCC7E}"/>
              </a:ext>
            </a:extLst>
          </p:cNvPr>
          <p:cNvCxnSpPr>
            <a:cxnSpLocks/>
            <a:stCxn id="56" idx="3"/>
            <a:endCxn id="59" idx="1"/>
          </p:cNvCxnSpPr>
          <p:nvPr/>
        </p:nvCxnSpPr>
        <p:spPr>
          <a:xfrm flipV="1">
            <a:off x="6540086" y="5514120"/>
            <a:ext cx="368714" cy="36635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1C0CECC-0C2D-433F-8B74-A0F55E54597B}"/>
              </a:ext>
            </a:extLst>
          </p:cNvPr>
          <p:cNvCxnSpPr>
            <a:cxnSpLocks/>
            <a:stCxn id="59" idx="3"/>
            <a:endCxn id="61" idx="1"/>
          </p:cNvCxnSpPr>
          <p:nvPr/>
        </p:nvCxnSpPr>
        <p:spPr>
          <a:xfrm>
            <a:off x="8072581" y="5514120"/>
            <a:ext cx="396420" cy="17548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D768867-E9F1-42CF-BA13-E30E7ECE921D}"/>
              </a:ext>
            </a:extLst>
          </p:cNvPr>
          <p:cNvCxnSpPr>
            <a:cxnSpLocks/>
            <a:stCxn id="55" idx="3"/>
          </p:cNvCxnSpPr>
          <p:nvPr/>
        </p:nvCxnSpPr>
        <p:spPr>
          <a:xfrm flipV="1">
            <a:off x="6540086" y="6373101"/>
            <a:ext cx="368714" cy="6766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411AD3B-BEB5-4E94-A87A-FE9DE2F948CC}"/>
              </a:ext>
            </a:extLst>
          </p:cNvPr>
          <p:cNvCxnSpPr>
            <a:stCxn id="60" idx="3"/>
            <a:endCxn id="62" idx="1"/>
          </p:cNvCxnSpPr>
          <p:nvPr/>
        </p:nvCxnSpPr>
        <p:spPr>
          <a:xfrm>
            <a:off x="8086434" y="6086774"/>
            <a:ext cx="581890" cy="33786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1E19E5B-F284-4802-8B93-935434E2FD47}"/>
              </a:ext>
            </a:extLst>
          </p:cNvPr>
          <p:cNvCxnSpPr>
            <a:stCxn id="10" idx="3"/>
            <a:endCxn id="54" idx="1"/>
          </p:cNvCxnSpPr>
          <p:nvPr/>
        </p:nvCxnSpPr>
        <p:spPr>
          <a:xfrm>
            <a:off x="1764145" y="5832772"/>
            <a:ext cx="275602" cy="6110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75ABFA4-8D77-433B-82DB-D6FDFAF3DA6B}"/>
              </a:ext>
            </a:extLst>
          </p:cNvPr>
          <p:cNvCxnSpPr>
            <a:stCxn id="54" idx="3"/>
            <a:endCxn id="56" idx="1"/>
          </p:cNvCxnSpPr>
          <p:nvPr/>
        </p:nvCxnSpPr>
        <p:spPr>
          <a:xfrm flipV="1">
            <a:off x="3203528" y="5880475"/>
            <a:ext cx="2172777" cy="56337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69DC398E-2BFF-4DF9-9F5C-7397827897E8}"/>
              </a:ext>
            </a:extLst>
          </p:cNvPr>
          <p:cNvCxnSpPr>
            <a:cxnSpLocks/>
            <a:stCxn id="56" idx="3"/>
          </p:cNvCxnSpPr>
          <p:nvPr/>
        </p:nvCxnSpPr>
        <p:spPr>
          <a:xfrm flipV="1">
            <a:off x="6540086" y="5227793"/>
            <a:ext cx="368714" cy="6526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17A048B-E387-4965-AA8B-9884C9B9A0B3}"/>
              </a:ext>
            </a:extLst>
          </p:cNvPr>
          <p:cNvCxnSpPr>
            <a:cxnSpLocks/>
          </p:cNvCxnSpPr>
          <p:nvPr/>
        </p:nvCxnSpPr>
        <p:spPr>
          <a:xfrm>
            <a:off x="8086434" y="5596798"/>
            <a:ext cx="428376" cy="37913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67F4E36-AC04-4583-B103-A510F3B0A44B}"/>
              </a:ext>
            </a:extLst>
          </p:cNvPr>
          <p:cNvCxnSpPr>
            <a:stCxn id="54" idx="3"/>
            <a:endCxn id="55" idx="1"/>
          </p:cNvCxnSpPr>
          <p:nvPr/>
        </p:nvCxnSpPr>
        <p:spPr>
          <a:xfrm flipV="1">
            <a:off x="3203528" y="6440765"/>
            <a:ext cx="2172777" cy="308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887563F-2F9F-437B-B814-849E37218DE5}"/>
              </a:ext>
            </a:extLst>
          </p:cNvPr>
          <p:cNvCxnSpPr>
            <a:cxnSpLocks/>
            <a:stCxn id="55" idx="3"/>
            <a:endCxn id="60" idx="1"/>
          </p:cNvCxnSpPr>
          <p:nvPr/>
        </p:nvCxnSpPr>
        <p:spPr>
          <a:xfrm flipV="1">
            <a:off x="6540086" y="6086774"/>
            <a:ext cx="382567" cy="3539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1BD765B-C982-4510-A9C6-16731889C86C}"/>
              </a:ext>
            </a:extLst>
          </p:cNvPr>
          <p:cNvCxnSpPr>
            <a:cxnSpLocks/>
            <a:stCxn id="60" idx="3"/>
          </p:cNvCxnSpPr>
          <p:nvPr/>
        </p:nvCxnSpPr>
        <p:spPr>
          <a:xfrm>
            <a:off x="8086434" y="6086774"/>
            <a:ext cx="568037" cy="62419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F78C20E1-8AA3-41A9-9392-F027DD2B56FE}"/>
              </a:ext>
            </a:extLst>
          </p:cNvPr>
          <p:cNvSpPr/>
          <p:nvPr/>
        </p:nvSpPr>
        <p:spPr>
          <a:xfrm>
            <a:off x="3641881" y="5407888"/>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It</a:t>
            </a:r>
          </a:p>
        </p:txBody>
      </p:sp>
      <p:cxnSp>
        <p:nvCxnSpPr>
          <p:cNvPr id="151" name="Straight Arrow Connector 150">
            <a:extLst>
              <a:ext uri="{FF2B5EF4-FFF2-40B4-BE49-F238E27FC236}">
                <a16:creationId xmlns:a16="http://schemas.microsoft.com/office/drawing/2014/main" id="{D7DC9106-6029-40F3-A2F6-B4F622452319}"/>
              </a:ext>
            </a:extLst>
          </p:cNvPr>
          <p:cNvCxnSpPr>
            <a:stCxn id="53" idx="3"/>
            <a:endCxn id="149" idx="1"/>
          </p:cNvCxnSpPr>
          <p:nvPr/>
        </p:nvCxnSpPr>
        <p:spPr>
          <a:xfrm>
            <a:off x="3227364" y="5615730"/>
            <a:ext cx="414517" cy="7848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0160740E-343B-41C1-89A1-841A8E76222D}"/>
              </a:ext>
            </a:extLst>
          </p:cNvPr>
          <p:cNvSpPr/>
          <p:nvPr/>
        </p:nvSpPr>
        <p:spPr>
          <a:xfrm>
            <a:off x="6968462" y="4587475"/>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was</a:t>
            </a:r>
          </a:p>
        </p:txBody>
      </p:sp>
      <p:cxnSp>
        <p:nvCxnSpPr>
          <p:cNvPr id="155" name="Straight Arrow Connector 154">
            <a:extLst>
              <a:ext uri="{FF2B5EF4-FFF2-40B4-BE49-F238E27FC236}">
                <a16:creationId xmlns:a16="http://schemas.microsoft.com/office/drawing/2014/main" id="{4BD178FA-9622-436E-AE76-4A6FDC956068}"/>
              </a:ext>
            </a:extLst>
          </p:cNvPr>
          <p:cNvCxnSpPr>
            <a:stCxn id="149" idx="3"/>
            <a:endCxn id="153" idx="1"/>
          </p:cNvCxnSpPr>
          <p:nvPr/>
        </p:nvCxnSpPr>
        <p:spPr>
          <a:xfrm flipV="1">
            <a:off x="4805662" y="4873802"/>
            <a:ext cx="2162800" cy="82041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51B8FF58-BF74-4B60-B06A-689A876E1CE9}"/>
              </a:ext>
            </a:extLst>
          </p:cNvPr>
          <p:cNvSpPr/>
          <p:nvPr/>
        </p:nvSpPr>
        <p:spPr>
          <a:xfrm>
            <a:off x="7245925" y="1828020"/>
            <a:ext cx="1163781" cy="572654"/>
          </a:xfrm>
          <a:prstGeom prst="rect">
            <a:avLst/>
          </a:prstGeom>
          <a:solidFill>
            <a:srgbClr val="C0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solidFill>
                  <a:schemeClr val="bg1"/>
                </a:solidFill>
              </a:rPr>
              <a:t>not</a:t>
            </a:r>
          </a:p>
        </p:txBody>
      </p:sp>
      <p:sp>
        <p:nvSpPr>
          <p:cNvPr id="158" name="Rectangle 157">
            <a:extLst>
              <a:ext uri="{FF2B5EF4-FFF2-40B4-BE49-F238E27FC236}">
                <a16:creationId xmlns:a16="http://schemas.microsoft.com/office/drawing/2014/main" id="{4F86C4EF-50DF-4B0F-90D9-57C6AA3AA6C4}"/>
              </a:ext>
            </a:extLst>
          </p:cNvPr>
          <p:cNvSpPr/>
          <p:nvPr/>
        </p:nvSpPr>
        <p:spPr>
          <a:xfrm>
            <a:off x="8409707" y="2480702"/>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the</a:t>
            </a:r>
          </a:p>
        </p:txBody>
      </p:sp>
      <p:sp>
        <p:nvSpPr>
          <p:cNvPr id="159" name="Rectangle 158">
            <a:extLst>
              <a:ext uri="{FF2B5EF4-FFF2-40B4-BE49-F238E27FC236}">
                <a16:creationId xmlns:a16="http://schemas.microsoft.com/office/drawing/2014/main" id="{0FD58FAA-836D-4A99-87F3-1C1591F0F1CC}"/>
              </a:ext>
            </a:extLst>
          </p:cNvPr>
          <p:cNvSpPr/>
          <p:nvPr/>
        </p:nvSpPr>
        <p:spPr>
          <a:xfrm>
            <a:off x="7118554" y="2870213"/>
            <a:ext cx="1163781" cy="572654"/>
          </a:xfrm>
          <a:prstGeom prst="rect">
            <a:avLst/>
          </a:prstGeom>
          <a:solidFill>
            <a:srgbClr val="00B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solidFill>
                  <a:schemeClr val="bg1"/>
                </a:solidFill>
              </a:rPr>
              <a:t>on</a:t>
            </a:r>
          </a:p>
        </p:txBody>
      </p:sp>
      <p:cxnSp>
        <p:nvCxnSpPr>
          <p:cNvPr id="161" name="Straight Arrow Connector 160">
            <a:extLst>
              <a:ext uri="{FF2B5EF4-FFF2-40B4-BE49-F238E27FC236}">
                <a16:creationId xmlns:a16="http://schemas.microsoft.com/office/drawing/2014/main" id="{BA7BF41A-2DCB-4771-B978-F061ACFDB3BA}"/>
              </a:ext>
            </a:extLst>
          </p:cNvPr>
          <p:cNvCxnSpPr>
            <a:stCxn id="50" idx="3"/>
            <a:endCxn id="157" idx="1"/>
          </p:cNvCxnSpPr>
          <p:nvPr/>
        </p:nvCxnSpPr>
        <p:spPr>
          <a:xfrm flipV="1">
            <a:off x="6677890" y="2114347"/>
            <a:ext cx="568035" cy="1924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DBC1774-894E-41B5-BD50-88678A59DED8}"/>
              </a:ext>
            </a:extLst>
          </p:cNvPr>
          <p:cNvCxnSpPr>
            <a:stCxn id="50" idx="3"/>
            <a:endCxn id="159" idx="1"/>
          </p:cNvCxnSpPr>
          <p:nvPr/>
        </p:nvCxnSpPr>
        <p:spPr>
          <a:xfrm>
            <a:off x="6677890" y="2306784"/>
            <a:ext cx="440664" cy="8497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F8010FEB-4775-4CE2-9A54-66F5025CBB64}"/>
              </a:ext>
            </a:extLst>
          </p:cNvPr>
          <p:cNvCxnSpPr>
            <a:stCxn id="50" idx="3"/>
            <a:endCxn id="158" idx="1"/>
          </p:cNvCxnSpPr>
          <p:nvPr/>
        </p:nvCxnSpPr>
        <p:spPr>
          <a:xfrm>
            <a:off x="6677890" y="2306784"/>
            <a:ext cx="1731817" cy="4602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66193222-3690-4601-8496-DCEB07EDF090}"/>
              </a:ext>
            </a:extLst>
          </p:cNvPr>
          <p:cNvSpPr/>
          <p:nvPr/>
        </p:nvSpPr>
        <p:spPr>
          <a:xfrm>
            <a:off x="9573488" y="3964571"/>
            <a:ext cx="1163781" cy="572654"/>
          </a:xfrm>
          <a:prstGeom prst="rect">
            <a:avLst/>
          </a:prstGeom>
          <a:solidFill>
            <a:srgbClr val="00B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solidFill>
                  <a:schemeClr val="bg1"/>
                </a:solidFill>
              </a:rPr>
              <a:t>on</a:t>
            </a:r>
          </a:p>
        </p:txBody>
      </p:sp>
      <p:sp>
        <p:nvSpPr>
          <p:cNvPr id="171" name="Rectangle 170">
            <a:extLst>
              <a:ext uri="{FF2B5EF4-FFF2-40B4-BE49-F238E27FC236}">
                <a16:creationId xmlns:a16="http://schemas.microsoft.com/office/drawing/2014/main" id="{F3FCB135-47AE-4D00-B9F7-38DFF1A00FCF}"/>
              </a:ext>
            </a:extLst>
          </p:cNvPr>
          <p:cNvSpPr/>
          <p:nvPr/>
        </p:nvSpPr>
        <p:spPr>
          <a:xfrm>
            <a:off x="10119804" y="4391670"/>
            <a:ext cx="1163781" cy="572654"/>
          </a:xfrm>
          <a:prstGeom prst="rect">
            <a:avLst/>
          </a:prstGeom>
          <a:solidFill>
            <a:srgbClr val="00B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solidFill>
                  <a:schemeClr val="bg1"/>
                </a:solidFill>
              </a:rPr>
              <a:t>on</a:t>
            </a:r>
          </a:p>
        </p:txBody>
      </p:sp>
      <p:sp>
        <p:nvSpPr>
          <p:cNvPr id="172" name="Rectangle 171">
            <a:extLst>
              <a:ext uri="{FF2B5EF4-FFF2-40B4-BE49-F238E27FC236}">
                <a16:creationId xmlns:a16="http://schemas.microsoft.com/office/drawing/2014/main" id="{93013923-ED6B-4270-9170-9463C676FBF8}"/>
              </a:ext>
            </a:extLst>
          </p:cNvPr>
          <p:cNvSpPr/>
          <p:nvPr/>
        </p:nvSpPr>
        <p:spPr>
          <a:xfrm>
            <a:off x="10353958" y="4849321"/>
            <a:ext cx="1163781" cy="572654"/>
          </a:xfrm>
          <a:prstGeom prst="rect">
            <a:avLst/>
          </a:prstGeom>
          <a:solidFill>
            <a:srgbClr val="C0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solidFill>
                  <a:schemeClr val="bg1"/>
                </a:solidFill>
              </a:rPr>
              <a:t>not</a:t>
            </a:r>
          </a:p>
        </p:txBody>
      </p:sp>
      <p:cxnSp>
        <p:nvCxnSpPr>
          <p:cNvPr id="174" name="Straight Arrow Connector 173">
            <a:extLst>
              <a:ext uri="{FF2B5EF4-FFF2-40B4-BE49-F238E27FC236}">
                <a16:creationId xmlns:a16="http://schemas.microsoft.com/office/drawing/2014/main" id="{472A9E05-1D45-4789-9F66-13616E8BA14C}"/>
              </a:ext>
            </a:extLst>
          </p:cNvPr>
          <p:cNvCxnSpPr>
            <a:stCxn id="153" idx="3"/>
            <a:endCxn id="170" idx="1"/>
          </p:cNvCxnSpPr>
          <p:nvPr/>
        </p:nvCxnSpPr>
        <p:spPr>
          <a:xfrm flipV="1">
            <a:off x="8132243" y="4250898"/>
            <a:ext cx="1441245" cy="62290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09F3F8CF-F034-496F-BA80-86B2FE93D36D}"/>
              </a:ext>
            </a:extLst>
          </p:cNvPr>
          <p:cNvCxnSpPr>
            <a:stCxn id="153" idx="3"/>
            <a:endCxn id="171" idx="1"/>
          </p:cNvCxnSpPr>
          <p:nvPr/>
        </p:nvCxnSpPr>
        <p:spPr>
          <a:xfrm flipV="1">
            <a:off x="8132243" y="4677997"/>
            <a:ext cx="1987561" cy="19580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AE1F1FF8-606E-4099-B26C-E72B07AF4CA1}"/>
              </a:ext>
            </a:extLst>
          </p:cNvPr>
          <p:cNvCxnSpPr>
            <a:stCxn id="153" idx="3"/>
            <a:endCxn id="172" idx="1"/>
          </p:cNvCxnSpPr>
          <p:nvPr/>
        </p:nvCxnSpPr>
        <p:spPr>
          <a:xfrm>
            <a:off x="8132243" y="4873802"/>
            <a:ext cx="2221715" cy="26184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90387694-D1A1-45FA-B356-C9FEFF496FFC}"/>
              </a:ext>
            </a:extLst>
          </p:cNvPr>
          <p:cNvSpPr/>
          <p:nvPr/>
        </p:nvSpPr>
        <p:spPr>
          <a:xfrm>
            <a:off x="10995511" y="5292102"/>
            <a:ext cx="1163781" cy="57265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dirty="0"/>
              <a:t>the</a:t>
            </a:r>
          </a:p>
        </p:txBody>
      </p:sp>
      <p:cxnSp>
        <p:nvCxnSpPr>
          <p:cNvPr id="195" name="Straight Arrow Connector 194">
            <a:extLst>
              <a:ext uri="{FF2B5EF4-FFF2-40B4-BE49-F238E27FC236}">
                <a16:creationId xmlns:a16="http://schemas.microsoft.com/office/drawing/2014/main" id="{99C16292-5ADB-48AD-9B60-54057CC2F629}"/>
              </a:ext>
            </a:extLst>
          </p:cNvPr>
          <p:cNvCxnSpPr>
            <a:stCxn id="153" idx="3"/>
            <a:endCxn id="193" idx="1"/>
          </p:cNvCxnSpPr>
          <p:nvPr/>
        </p:nvCxnSpPr>
        <p:spPr>
          <a:xfrm>
            <a:off x="8132243" y="4873802"/>
            <a:ext cx="2863268" cy="70462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2485DCFC-F21C-415F-958A-4D167F38916A}"/>
              </a:ext>
            </a:extLst>
          </p:cNvPr>
          <p:cNvSpPr txBox="1"/>
          <p:nvPr/>
        </p:nvSpPr>
        <p:spPr>
          <a:xfrm>
            <a:off x="554924" y="1587792"/>
            <a:ext cx="2566219" cy="338554"/>
          </a:xfrm>
          <a:prstGeom prst="rect">
            <a:avLst/>
          </a:prstGeom>
          <a:noFill/>
        </p:spPr>
        <p:txBody>
          <a:bodyPr wrap="square" rtlCol="0">
            <a:spAutoFit/>
          </a:bodyPr>
          <a:lstStyle/>
          <a:p>
            <a:r>
              <a:rPr lang="en-ZW" sz="1600" b="1" dirty="0">
                <a:solidFill>
                  <a:srgbClr val="C00000"/>
                </a:solidFill>
              </a:rPr>
              <a:t>Chain (no mutation)</a:t>
            </a:r>
          </a:p>
        </p:txBody>
      </p:sp>
      <p:sp>
        <p:nvSpPr>
          <p:cNvPr id="208" name="TextBox 207">
            <a:extLst>
              <a:ext uri="{FF2B5EF4-FFF2-40B4-BE49-F238E27FC236}">
                <a16:creationId xmlns:a16="http://schemas.microsoft.com/office/drawing/2014/main" id="{A4A9D662-B243-4DC7-9480-5C13A67234B3}"/>
              </a:ext>
            </a:extLst>
          </p:cNvPr>
          <p:cNvSpPr txBox="1"/>
          <p:nvPr/>
        </p:nvSpPr>
        <p:spPr>
          <a:xfrm>
            <a:off x="554924" y="4031994"/>
            <a:ext cx="2858654" cy="338554"/>
          </a:xfrm>
          <a:prstGeom prst="rect">
            <a:avLst/>
          </a:prstGeom>
          <a:noFill/>
        </p:spPr>
        <p:txBody>
          <a:bodyPr wrap="square" rtlCol="0">
            <a:spAutoFit/>
          </a:bodyPr>
          <a:lstStyle/>
          <a:p>
            <a:r>
              <a:rPr lang="en-ZW" sz="1600" b="1" dirty="0">
                <a:solidFill>
                  <a:srgbClr val="C00000"/>
                </a:solidFill>
              </a:rPr>
              <a:t>Chain (Constructive Mutation)</a:t>
            </a:r>
          </a:p>
        </p:txBody>
      </p:sp>
    </p:spTree>
    <p:extLst>
      <p:ext uri="{BB962C8B-B14F-4D97-AF65-F5344CB8AC3E}">
        <p14:creationId xmlns:p14="http://schemas.microsoft.com/office/powerpoint/2010/main" val="105770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221A84E-49F3-435E-B739-9B08ADF2141F}"/>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27" name="Rectangle 26">
            <a:extLst>
              <a:ext uri="{FF2B5EF4-FFF2-40B4-BE49-F238E27FC236}">
                <a16:creationId xmlns:a16="http://schemas.microsoft.com/office/drawing/2014/main" id="{371D3DEE-AE2B-4FD7-9FF1-F618E37AA3A7}"/>
              </a:ext>
            </a:extLst>
          </p:cNvPr>
          <p:cNvSpPr/>
          <p:nvPr/>
        </p:nvSpPr>
        <p:spPr>
          <a:xfrm>
            <a:off x="2203120" y="1564571"/>
            <a:ext cx="2133600" cy="8357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t>Set State T</a:t>
            </a:r>
            <a:endParaRPr lang="en-ZW" b="1" i="1" dirty="0"/>
          </a:p>
        </p:txBody>
      </p:sp>
      <p:cxnSp>
        <p:nvCxnSpPr>
          <p:cNvPr id="29" name="Straight Arrow Connector 28">
            <a:extLst>
              <a:ext uri="{FF2B5EF4-FFF2-40B4-BE49-F238E27FC236}">
                <a16:creationId xmlns:a16="http://schemas.microsoft.com/office/drawing/2014/main" id="{E84B7B54-D388-4CCE-9A82-C3C57EB56E99}"/>
              </a:ext>
            </a:extLst>
          </p:cNvPr>
          <p:cNvCxnSpPr>
            <a:endCxn id="27" idx="1"/>
          </p:cNvCxnSpPr>
          <p:nvPr/>
        </p:nvCxnSpPr>
        <p:spPr>
          <a:xfrm>
            <a:off x="1141236" y="1982442"/>
            <a:ext cx="106188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AF5C5BB-6009-4F91-8558-E17C3AFFCDF2}"/>
              </a:ext>
            </a:extLst>
          </p:cNvPr>
          <p:cNvCxnSpPr>
            <a:cxnSpLocks/>
            <a:stCxn id="27" idx="3"/>
            <a:endCxn id="31" idx="1"/>
          </p:cNvCxnSpPr>
          <p:nvPr/>
        </p:nvCxnSpPr>
        <p:spPr>
          <a:xfrm>
            <a:off x="4336720" y="1982442"/>
            <a:ext cx="1066799"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2FAF4195-3CB9-4479-973A-34D154ABEC88}"/>
              </a:ext>
            </a:extLst>
          </p:cNvPr>
          <p:cNvSpPr/>
          <p:nvPr/>
        </p:nvSpPr>
        <p:spPr>
          <a:xfrm>
            <a:off x="5403519" y="866483"/>
            <a:ext cx="2725145" cy="2231917"/>
          </a:xfrm>
          <a:prstGeom prst="diamon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ZW" b="1" dirty="0"/>
              <a:t>Does State T exist in Loaded Chain?</a:t>
            </a:r>
          </a:p>
        </p:txBody>
      </p:sp>
      <p:sp>
        <p:nvSpPr>
          <p:cNvPr id="32" name="TextBox 31">
            <a:extLst>
              <a:ext uri="{FF2B5EF4-FFF2-40B4-BE49-F238E27FC236}">
                <a16:creationId xmlns:a16="http://schemas.microsoft.com/office/drawing/2014/main" id="{B94D3F8E-B2C2-4E6E-BCC6-CBA21E1E6358}"/>
              </a:ext>
            </a:extLst>
          </p:cNvPr>
          <p:cNvSpPr txBox="1"/>
          <p:nvPr/>
        </p:nvSpPr>
        <p:spPr>
          <a:xfrm>
            <a:off x="6950045" y="681817"/>
            <a:ext cx="606724" cy="369332"/>
          </a:xfrm>
          <a:prstGeom prst="rect">
            <a:avLst/>
          </a:prstGeom>
          <a:noFill/>
        </p:spPr>
        <p:txBody>
          <a:bodyPr wrap="square" rtlCol="0">
            <a:spAutoFit/>
          </a:bodyPr>
          <a:lstStyle/>
          <a:p>
            <a:r>
              <a:rPr lang="en-ZW" b="1" dirty="0"/>
              <a:t>no</a:t>
            </a:r>
          </a:p>
        </p:txBody>
      </p:sp>
      <p:sp>
        <p:nvSpPr>
          <p:cNvPr id="33" name="Rectangle 32">
            <a:extLst>
              <a:ext uri="{FF2B5EF4-FFF2-40B4-BE49-F238E27FC236}">
                <a16:creationId xmlns:a16="http://schemas.microsoft.com/office/drawing/2014/main" id="{6F642BE4-1094-45F2-AA0E-FEC4338EE9C9}"/>
              </a:ext>
            </a:extLst>
          </p:cNvPr>
          <p:cNvSpPr/>
          <p:nvPr/>
        </p:nvSpPr>
        <p:spPr>
          <a:xfrm>
            <a:off x="9512831" y="1564570"/>
            <a:ext cx="2133600" cy="8357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i="1" dirty="0"/>
              <a:t>pick a transition at random</a:t>
            </a:r>
          </a:p>
        </p:txBody>
      </p:sp>
      <p:cxnSp>
        <p:nvCxnSpPr>
          <p:cNvPr id="34" name="Straight Arrow Connector 33">
            <a:extLst>
              <a:ext uri="{FF2B5EF4-FFF2-40B4-BE49-F238E27FC236}">
                <a16:creationId xmlns:a16="http://schemas.microsoft.com/office/drawing/2014/main" id="{3D0845AC-D8E8-4C8E-82D6-618562608C57}"/>
              </a:ext>
            </a:extLst>
          </p:cNvPr>
          <p:cNvCxnSpPr>
            <a:cxnSpLocks/>
            <a:stCxn id="31" idx="3"/>
            <a:endCxn id="33" idx="1"/>
          </p:cNvCxnSpPr>
          <p:nvPr/>
        </p:nvCxnSpPr>
        <p:spPr>
          <a:xfrm flipV="1">
            <a:off x="8128664" y="1982441"/>
            <a:ext cx="1384167"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21F28A5-A16A-496F-BD97-AD6587198C2F}"/>
              </a:ext>
            </a:extLst>
          </p:cNvPr>
          <p:cNvSpPr/>
          <p:nvPr/>
        </p:nvSpPr>
        <p:spPr>
          <a:xfrm>
            <a:off x="9512832" y="3086970"/>
            <a:ext cx="2133600" cy="8357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W" b="1" i="1" dirty="0"/>
              <a:t>Append to sequence</a:t>
            </a:r>
          </a:p>
        </p:txBody>
      </p:sp>
      <p:cxnSp>
        <p:nvCxnSpPr>
          <p:cNvPr id="37" name="Straight Arrow Connector 36">
            <a:extLst>
              <a:ext uri="{FF2B5EF4-FFF2-40B4-BE49-F238E27FC236}">
                <a16:creationId xmlns:a16="http://schemas.microsoft.com/office/drawing/2014/main" id="{46575285-FDDC-4175-958A-5575FD456DE5}"/>
              </a:ext>
            </a:extLst>
          </p:cNvPr>
          <p:cNvCxnSpPr>
            <a:cxnSpLocks/>
            <a:stCxn id="33" idx="2"/>
            <a:endCxn id="35" idx="0"/>
          </p:cNvCxnSpPr>
          <p:nvPr/>
        </p:nvCxnSpPr>
        <p:spPr>
          <a:xfrm>
            <a:off x="10579631" y="2400312"/>
            <a:ext cx="1" cy="68665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Diamond 37">
            <a:extLst>
              <a:ext uri="{FF2B5EF4-FFF2-40B4-BE49-F238E27FC236}">
                <a16:creationId xmlns:a16="http://schemas.microsoft.com/office/drawing/2014/main" id="{67577685-A206-479E-9613-88EB0CA2F8C1}"/>
              </a:ext>
            </a:extLst>
          </p:cNvPr>
          <p:cNvSpPr/>
          <p:nvPr/>
        </p:nvSpPr>
        <p:spPr>
          <a:xfrm>
            <a:off x="8538210" y="4177473"/>
            <a:ext cx="2912095" cy="22319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b="1" dirty="0"/>
              <a:t>Is sequence length below max-length?</a:t>
            </a:r>
          </a:p>
        </p:txBody>
      </p:sp>
      <p:cxnSp>
        <p:nvCxnSpPr>
          <p:cNvPr id="39" name="Connector: Elbow 38">
            <a:extLst>
              <a:ext uri="{FF2B5EF4-FFF2-40B4-BE49-F238E27FC236}">
                <a16:creationId xmlns:a16="http://schemas.microsoft.com/office/drawing/2014/main" id="{51272E54-3820-481F-BDA1-5DEA7BDBED1E}"/>
              </a:ext>
            </a:extLst>
          </p:cNvPr>
          <p:cNvCxnSpPr>
            <a:cxnSpLocks/>
            <a:stCxn id="35" idx="2"/>
            <a:endCxn id="38" idx="3"/>
          </p:cNvCxnSpPr>
          <p:nvPr/>
        </p:nvCxnSpPr>
        <p:spPr>
          <a:xfrm rot="16200000" flipH="1">
            <a:off x="10329609" y="4172734"/>
            <a:ext cx="1370718" cy="870673"/>
          </a:xfrm>
          <a:prstGeom prst="bentConnector4">
            <a:avLst>
              <a:gd name="adj1" fmla="val 9293"/>
              <a:gd name="adj2" fmla="val 14878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65E13A3-A3A1-45A3-92EA-A42967F74EF3}"/>
              </a:ext>
            </a:extLst>
          </p:cNvPr>
          <p:cNvSpPr/>
          <p:nvPr/>
        </p:nvSpPr>
        <p:spPr>
          <a:xfrm>
            <a:off x="5699291" y="3741993"/>
            <a:ext cx="2133600" cy="112761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i="1" dirty="0"/>
              <a:t>Set State T to sequence[-1]</a:t>
            </a:r>
          </a:p>
        </p:txBody>
      </p:sp>
      <p:sp>
        <p:nvSpPr>
          <p:cNvPr id="41" name="TextBox 40">
            <a:extLst>
              <a:ext uri="{FF2B5EF4-FFF2-40B4-BE49-F238E27FC236}">
                <a16:creationId xmlns:a16="http://schemas.microsoft.com/office/drawing/2014/main" id="{36478C3C-55D5-489D-8BE2-76FCD87C2FAA}"/>
              </a:ext>
            </a:extLst>
          </p:cNvPr>
          <p:cNvSpPr txBox="1"/>
          <p:nvPr/>
        </p:nvSpPr>
        <p:spPr>
          <a:xfrm>
            <a:off x="8073391" y="5293429"/>
            <a:ext cx="606724" cy="369332"/>
          </a:xfrm>
          <a:prstGeom prst="rect">
            <a:avLst/>
          </a:prstGeom>
          <a:noFill/>
        </p:spPr>
        <p:txBody>
          <a:bodyPr wrap="square" rtlCol="0">
            <a:spAutoFit/>
          </a:bodyPr>
          <a:lstStyle/>
          <a:p>
            <a:r>
              <a:rPr lang="en-ZW" b="1" dirty="0"/>
              <a:t>yes</a:t>
            </a:r>
          </a:p>
        </p:txBody>
      </p:sp>
      <p:cxnSp>
        <p:nvCxnSpPr>
          <p:cNvPr id="42" name="Connector: Elbow 41">
            <a:extLst>
              <a:ext uri="{FF2B5EF4-FFF2-40B4-BE49-F238E27FC236}">
                <a16:creationId xmlns:a16="http://schemas.microsoft.com/office/drawing/2014/main" id="{66D53482-4EF4-4D62-9E14-27F3D172524A}"/>
              </a:ext>
            </a:extLst>
          </p:cNvPr>
          <p:cNvCxnSpPr>
            <a:stCxn id="38" idx="1"/>
            <a:endCxn id="40" idx="2"/>
          </p:cNvCxnSpPr>
          <p:nvPr/>
        </p:nvCxnSpPr>
        <p:spPr>
          <a:xfrm rot="10800000">
            <a:off x="6766092" y="4869606"/>
            <a:ext cx="1772119" cy="423825"/>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CDCB7A-7DB9-48DF-80C5-C4B29BFD250C}"/>
              </a:ext>
            </a:extLst>
          </p:cNvPr>
          <p:cNvCxnSpPr>
            <a:cxnSpLocks/>
            <a:stCxn id="40" idx="0"/>
            <a:endCxn id="31" idx="2"/>
          </p:cNvCxnSpPr>
          <p:nvPr/>
        </p:nvCxnSpPr>
        <p:spPr>
          <a:xfrm flipV="1">
            <a:off x="6766091" y="3098400"/>
            <a:ext cx="1" cy="64359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98F5AC0-A0BE-4D18-B2C4-E6A02E4E78B6}"/>
              </a:ext>
            </a:extLst>
          </p:cNvPr>
          <p:cNvSpPr txBox="1"/>
          <p:nvPr/>
        </p:nvSpPr>
        <p:spPr>
          <a:xfrm>
            <a:off x="10212766" y="6224720"/>
            <a:ext cx="491613" cy="369332"/>
          </a:xfrm>
          <a:prstGeom prst="rect">
            <a:avLst/>
          </a:prstGeom>
          <a:noFill/>
        </p:spPr>
        <p:txBody>
          <a:bodyPr wrap="square" rtlCol="0">
            <a:spAutoFit/>
          </a:bodyPr>
          <a:lstStyle/>
          <a:p>
            <a:r>
              <a:rPr lang="en-ZW" b="1" dirty="0"/>
              <a:t>no</a:t>
            </a:r>
          </a:p>
        </p:txBody>
      </p:sp>
      <p:sp>
        <p:nvSpPr>
          <p:cNvPr id="46" name="Rectangle 45">
            <a:extLst>
              <a:ext uri="{FF2B5EF4-FFF2-40B4-BE49-F238E27FC236}">
                <a16:creationId xmlns:a16="http://schemas.microsoft.com/office/drawing/2014/main" id="{99D2CFA4-F400-4050-BC45-F111FFD9852C}"/>
              </a:ext>
            </a:extLst>
          </p:cNvPr>
          <p:cNvSpPr/>
          <p:nvPr/>
        </p:nvSpPr>
        <p:spPr>
          <a:xfrm>
            <a:off x="2203120" y="5538591"/>
            <a:ext cx="2133600" cy="8357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W" b="1" i="1" dirty="0"/>
              <a:t>Return Sequence</a:t>
            </a:r>
          </a:p>
        </p:txBody>
      </p:sp>
      <p:sp>
        <p:nvSpPr>
          <p:cNvPr id="47" name="TextBox 46">
            <a:extLst>
              <a:ext uri="{FF2B5EF4-FFF2-40B4-BE49-F238E27FC236}">
                <a16:creationId xmlns:a16="http://schemas.microsoft.com/office/drawing/2014/main" id="{8CF59B95-FCCF-4363-9C52-5350E2768E0E}"/>
              </a:ext>
            </a:extLst>
          </p:cNvPr>
          <p:cNvSpPr txBox="1"/>
          <p:nvPr/>
        </p:nvSpPr>
        <p:spPr>
          <a:xfrm>
            <a:off x="8073391" y="1613109"/>
            <a:ext cx="606724" cy="369332"/>
          </a:xfrm>
          <a:prstGeom prst="rect">
            <a:avLst/>
          </a:prstGeom>
          <a:noFill/>
        </p:spPr>
        <p:txBody>
          <a:bodyPr wrap="square" rtlCol="0">
            <a:spAutoFit/>
          </a:bodyPr>
          <a:lstStyle/>
          <a:p>
            <a:r>
              <a:rPr lang="en-ZW" b="1" dirty="0"/>
              <a:t>yes</a:t>
            </a:r>
          </a:p>
        </p:txBody>
      </p:sp>
      <p:sp>
        <p:nvSpPr>
          <p:cNvPr id="49" name="TextBox 48">
            <a:extLst>
              <a:ext uri="{FF2B5EF4-FFF2-40B4-BE49-F238E27FC236}">
                <a16:creationId xmlns:a16="http://schemas.microsoft.com/office/drawing/2014/main" id="{C37BADB8-C63E-4A81-B2EA-40771089D5E6}"/>
              </a:ext>
            </a:extLst>
          </p:cNvPr>
          <p:cNvSpPr txBox="1"/>
          <p:nvPr/>
        </p:nvSpPr>
        <p:spPr>
          <a:xfrm>
            <a:off x="320007" y="1782386"/>
            <a:ext cx="1061881" cy="400110"/>
          </a:xfrm>
          <a:prstGeom prst="rect">
            <a:avLst/>
          </a:prstGeom>
          <a:noFill/>
          <a:ln>
            <a:solidFill>
              <a:srgbClr val="C00000"/>
            </a:solidFill>
          </a:ln>
        </p:spPr>
        <p:txBody>
          <a:bodyPr wrap="square" rtlCol="0">
            <a:spAutoFit/>
          </a:bodyPr>
          <a:lstStyle/>
          <a:p>
            <a:r>
              <a:rPr lang="en-ZW" sz="2000" b="1" i="1" dirty="0">
                <a:solidFill>
                  <a:srgbClr val="C00000"/>
                </a:solidFill>
              </a:rPr>
              <a:t>Start</a:t>
            </a:r>
          </a:p>
        </p:txBody>
      </p:sp>
      <p:cxnSp>
        <p:nvCxnSpPr>
          <p:cNvPr id="50" name="Connector: Elbow 49">
            <a:extLst>
              <a:ext uri="{FF2B5EF4-FFF2-40B4-BE49-F238E27FC236}">
                <a16:creationId xmlns:a16="http://schemas.microsoft.com/office/drawing/2014/main" id="{8D96982A-7883-4F26-8809-E2B45A93C94B}"/>
              </a:ext>
            </a:extLst>
          </p:cNvPr>
          <p:cNvCxnSpPr>
            <a:cxnSpLocks/>
            <a:stCxn id="31" idx="0"/>
            <a:endCxn id="49" idx="0"/>
          </p:cNvCxnSpPr>
          <p:nvPr/>
        </p:nvCxnSpPr>
        <p:spPr>
          <a:xfrm rot="16200000" flipH="1" flipV="1">
            <a:off x="3350568" y="-1633138"/>
            <a:ext cx="915903" cy="5915144"/>
          </a:xfrm>
          <a:prstGeom prst="bentConnector3">
            <a:avLst>
              <a:gd name="adj1" fmla="val -24959"/>
            </a:avLst>
          </a:prstGeom>
          <a:ln w="381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859FB0D4-A2F8-4A7B-A61E-1118DA85C254}"/>
              </a:ext>
            </a:extLst>
          </p:cNvPr>
          <p:cNvCxnSpPr>
            <a:stCxn id="38" idx="2"/>
            <a:endCxn id="46" idx="2"/>
          </p:cNvCxnSpPr>
          <p:nvPr/>
        </p:nvCxnSpPr>
        <p:spPr>
          <a:xfrm rot="5400000" flipH="1">
            <a:off x="6614562" y="3029691"/>
            <a:ext cx="35053" cy="6724338"/>
          </a:xfrm>
          <a:prstGeom prst="bentConnector3">
            <a:avLst>
              <a:gd name="adj1" fmla="val -652155"/>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D42A7EE-518C-495B-BA85-F350D93629F0}"/>
              </a:ext>
            </a:extLst>
          </p:cNvPr>
          <p:cNvSpPr txBox="1"/>
          <p:nvPr/>
        </p:nvSpPr>
        <p:spPr>
          <a:xfrm>
            <a:off x="3779102" y="5212161"/>
            <a:ext cx="628570" cy="400110"/>
          </a:xfrm>
          <a:prstGeom prst="rect">
            <a:avLst/>
          </a:prstGeom>
          <a:noFill/>
        </p:spPr>
        <p:txBody>
          <a:bodyPr wrap="square" rtlCol="0">
            <a:spAutoFit/>
          </a:bodyPr>
          <a:lstStyle/>
          <a:p>
            <a:r>
              <a:rPr lang="en-ZW" sz="2000" b="1" i="1" dirty="0">
                <a:solidFill>
                  <a:srgbClr val="C00000"/>
                </a:solidFill>
              </a:rPr>
              <a:t>End</a:t>
            </a:r>
          </a:p>
        </p:txBody>
      </p:sp>
    </p:spTree>
    <p:extLst>
      <p:ext uri="{BB962C8B-B14F-4D97-AF65-F5344CB8AC3E}">
        <p14:creationId xmlns:p14="http://schemas.microsoft.com/office/powerpoint/2010/main" val="427047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EA465-1CD8-485D-87D8-347EBAD14E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4" name="Rectangle 3">
            <a:extLst>
              <a:ext uri="{FF2B5EF4-FFF2-40B4-BE49-F238E27FC236}">
                <a16:creationId xmlns:a16="http://schemas.microsoft.com/office/drawing/2014/main" id="{19792496-43D4-40B9-B1FD-F09DBC18CF5B}"/>
              </a:ext>
            </a:extLst>
          </p:cNvPr>
          <p:cNvSpPr/>
          <p:nvPr/>
        </p:nvSpPr>
        <p:spPr>
          <a:xfrm>
            <a:off x="1274260" y="1634962"/>
            <a:ext cx="9889285" cy="4154984"/>
          </a:xfrm>
          <a:prstGeom prst="rect">
            <a:avLst/>
          </a:prstGeom>
        </p:spPr>
        <p:txBody>
          <a:bodyPr wrap="square">
            <a:spAutoFit/>
          </a:bodyPr>
          <a:lstStyle/>
          <a:p>
            <a:r>
              <a:rPr lang="en-ZW" sz="2400" dirty="0"/>
              <a:t>As they reached the final obstacle, a massive, electrified door, Ravi sacrificed himself to give Elara a chance to complete their mission. He engaged the guards in a final, desperate firefight, allowing Elara to disable the door's security system and gain entry. With the door disabled, Elara entered the room housing the mind-control device. As she approached the device, she discovered that the government had sent a team of elite soldiers to eliminate them and secure the project for themselves. The two teams engaged in a fierce battle, with Thomas using his wit and the magical amulet to defeat the sorcerer. As the villain lay defeated, the maze began to crumble, returning the forest to its natural state. The town of Willowbrook was once again safe, and Thomas, a hero, returned to his family.</a:t>
            </a:r>
          </a:p>
        </p:txBody>
      </p:sp>
      <p:sp>
        <p:nvSpPr>
          <p:cNvPr id="6" name="TextBox 5">
            <a:extLst>
              <a:ext uri="{FF2B5EF4-FFF2-40B4-BE49-F238E27FC236}">
                <a16:creationId xmlns:a16="http://schemas.microsoft.com/office/drawing/2014/main" id="{40A52FF1-D98B-4893-B74C-B391482EFC34}"/>
              </a:ext>
            </a:extLst>
          </p:cNvPr>
          <p:cNvSpPr txBox="1"/>
          <p:nvPr/>
        </p:nvSpPr>
        <p:spPr>
          <a:xfrm>
            <a:off x="1274260" y="1234852"/>
            <a:ext cx="2860450" cy="400110"/>
          </a:xfrm>
          <a:prstGeom prst="rect">
            <a:avLst/>
          </a:prstGeom>
          <a:noFill/>
        </p:spPr>
        <p:txBody>
          <a:bodyPr wrap="square" rtlCol="0">
            <a:spAutoFit/>
          </a:bodyPr>
          <a:lstStyle/>
          <a:p>
            <a:r>
              <a:rPr lang="en-ZW" sz="2000" b="1" dirty="0">
                <a:solidFill>
                  <a:srgbClr val="C00000"/>
                </a:solidFill>
              </a:rPr>
              <a:t>Sample generated text</a:t>
            </a:r>
          </a:p>
        </p:txBody>
      </p:sp>
      <p:sp>
        <p:nvSpPr>
          <p:cNvPr id="8" name="TextBox 7">
            <a:extLst>
              <a:ext uri="{FF2B5EF4-FFF2-40B4-BE49-F238E27FC236}">
                <a16:creationId xmlns:a16="http://schemas.microsoft.com/office/drawing/2014/main" id="{F017215F-D0D0-4B7B-A4FA-4E5323A6D4AD}"/>
              </a:ext>
            </a:extLst>
          </p:cNvPr>
          <p:cNvSpPr txBox="1"/>
          <p:nvPr/>
        </p:nvSpPr>
        <p:spPr>
          <a:xfrm>
            <a:off x="3145585" y="414168"/>
            <a:ext cx="5900830" cy="646331"/>
          </a:xfrm>
          <a:prstGeom prst="rect">
            <a:avLst/>
          </a:prstGeom>
          <a:noFill/>
          <a:ln w="12700">
            <a:solidFill>
              <a:schemeClr val="tx1"/>
            </a:solidFill>
          </a:ln>
        </p:spPr>
        <p:txBody>
          <a:bodyPr wrap="square" rtlCol="0">
            <a:spAutoFit/>
          </a:bodyPr>
          <a:lstStyle/>
          <a:p>
            <a:r>
              <a:rPr lang="en-ZW" b="1" dirty="0">
                <a:solidFill>
                  <a:schemeClr val="bg1">
                    <a:lumMod val="50000"/>
                  </a:schemeClr>
                </a:solidFill>
              </a:rPr>
              <a:t>The following text was generated by GTM, using the</a:t>
            </a:r>
          </a:p>
          <a:p>
            <a:r>
              <a:rPr lang="en-ZW" b="1" dirty="0">
                <a:solidFill>
                  <a:schemeClr val="bg1">
                    <a:lumMod val="50000"/>
                  </a:schemeClr>
                </a:solidFill>
              </a:rPr>
              <a:t>fiction-stories_3.6M_order-5 model</a:t>
            </a:r>
          </a:p>
        </p:txBody>
      </p:sp>
      <p:sp>
        <p:nvSpPr>
          <p:cNvPr id="10" name="TextBox 9">
            <a:extLst>
              <a:ext uri="{FF2B5EF4-FFF2-40B4-BE49-F238E27FC236}">
                <a16:creationId xmlns:a16="http://schemas.microsoft.com/office/drawing/2014/main" id="{8D6C76DA-EF0E-4DA9-A92C-B54B256114EF}"/>
              </a:ext>
            </a:extLst>
          </p:cNvPr>
          <p:cNvSpPr txBox="1"/>
          <p:nvPr/>
        </p:nvSpPr>
        <p:spPr>
          <a:xfrm>
            <a:off x="1313835" y="6005390"/>
            <a:ext cx="9849710" cy="646331"/>
          </a:xfrm>
          <a:prstGeom prst="rect">
            <a:avLst/>
          </a:prstGeom>
          <a:noFill/>
        </p:spPr>
        <p:txBody>
          <a:bodyPr wrap="square" rtlCol="0">
            <a:spAutoFit/>
          </a:bodyPr>
          <a:lstStyle/>
          <a:p>
            <a:pPr algn="ctr"/>
            <a:r>
              <a:rPr lang="en-ZW" dirty="0">
                <a:solidFill>
                  <a:srgbClr val="C00000"/>
                </a:solidFill>
              </a:rPr>
              <a:t>This model was trained in less than a minute on a 3.8GHz intel core i5 CPU and only used an average 2.8GB of RAM and with a 6GB peak RAM usage.</a:t>
            </a:r>
          </a:p>
        </p:txBody>
      </p:sp>
    </p:spTree>
    <p:extLst>
      <p:ext uri="{BB962C8B-B14F-4D97-AF65-F5344CB8AC3E}">
        <p14:creationId xmlns:p14="http://schemas.microsoft.com/office/powerpoint/2010/main" val="168153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EA465-1CD8-485D-87D8-347EBAD14E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4" name="Rectangle 3">
            <a:extLst>
              <a:ext uri="{FF2B5EF4-FFF2-40B4-BE49-F238E27FC236}">
                <a16:creationId xmlns:a16="http://schemas.microsoft.com/office/drawing/2014/main" id="{19792496-43D4-40B9-B1FD-F09DBC18CF5B}"/>
              </a:ext>
            </a:extLst>
          </p:cNvPr>
          <p:cNvSpPr/>
          <p:nvPr/>
        </p:nvSpPr>
        <p:spPr>
          <a:xfrm>
            <a:off x="1274260" y="1634962"/>
            <a:ext cx="9889285" cy="3785652"/>
          </a:xfrm>
          <a:prstGeom prst="rect">
            <a:avLst/>
          </a:prstGeom>
        </p:spPr>
        <p:txBody>
          <a:bodyPr wrap="square">
            <a:spAutoFit/>
          </a:bodyPr>
          <a:lstStyle/>
          <a:p>
            <a:r>
              <a:rPr lang="en-ZW" sz="2400" dirty="0"/>
              <a:t>In a desperate battle, Jack and his team fought valiantly, using their combined skills and knowledge to navigate the treacherous hills that surrounded Middleton. Along the way, they encountered a diverse cast of characters, each with their own story to tell. Some spoke of the terrible power that the weapon represented and the devastating consequences that it could bring to the world. As he spoke, Victoria watched from the shadows, her heart pounding in her chest as she saw the first glimmers of doubt and disbelief begin to creep into the faces of the reporters. She knew that they were up against powerful forces that were determined to keep their secrets buried. Despite the danger, Alex and Lila pressed on.</a:t>
            </a:r>
          </a:p>
        </p:txBody>
      </p:sp>
      <p:sp>
        <p:nvSpPr>
          <p:cNvPr id="6" name="TextBox 5">
            <a:extLst>
              <a:ext uri="{FF2B5EF4-FFF2-40B4-BE49-F238E27FC236}">
                <a16:creationId xmlns:a16="http://schemas.microsoft.com/office/drawing/2014/main" id="{40A52FF1-D98B-4893-B74C-B391482EFC34}"/>
              </a:ext>
            </a:extLst>
          </p:cNvPr>
          <p:cNvSpPr txBox="1"/>
          <p:nvPr/>
        </p:nvSpPr>
        <p:spPr>
          <a:xfrm>
            <a:off x="1274260" y="1234852"/>
            <a:ext cx="2860450" cy="400110"/>
          </a:xfrm>
          <a:prstGeom prst="rect">
            <a:avLst/>
          </a:prstGeom>
          <a:noFill/>
        </p:spPr>
        <p:txBody>
          <a:bodyPr wrap="square" rtlCol="0">
            <a:spAutoFit/>
          </a:bodyPr>
          <a:lstStyle/>
          <a:p>
            <a:r>
              <a:rPr lang="en-ZW" sz="2000" b="1" dirty="0">
                <a:solidFill>
                  <a:srgbClr val="C00000"/>
                </a:solidFill>
              </a:rPr>
              <a:t>Sample generated text</a:t>
            </a:r>
          </a:p>
        </p:txBody>
      </p:sp>
      <p:sp>
        <p:nvSpPr>
          <p:cNvPr id="8" name="TextBox 7">
            <a:extLst>
              <a:ext uri="{FF2B5EF4-FFF2-40B4-BE49-F238E27FC236}">
                <a16:creationId xmlns:a16="http://schemas.microsoft.com/office/drawing/2014/main" id="{F017215F-D0D0-4B7B-A4FA-4E5323A6D4AD}"/>
              </a:ext>
            </a:extLst>
          </p:cNvPr>
          <p:cNvSpPr txBox="1"/>
          <p:nvPr/>
        </p:nvSpPr>
        <p:spPr>
          <a:xfrm>
            <a:off x="3145585" y="414168"/>
            <a:ext cx="5900830" cy="646331"/>
          </a:xfrm>
          <a:prstGeom prst="rect">
            <a:avLst/>
          </a:prstGeom>
          <a:noFill/>
          <a:ln w="12700">
            <a:solidFill>
              <a:schemeClr val="tx1"/>
            </a:solidFill>
          </a:ln>
        </p:spPr>
        <p:txBody>
          <a:bodyPr wrap="square" rtlCol="0">
            <a:spAutoFit/>
          </a:bodyPr>
          <a:lstStyle/>
          <a:p>
            <a:r>
              <a:rPr lang="en-ZW" b="1" dirty="0">
                <a:solidFill>
                  <a:schemeClr val="bg1">
                    <a:lumMod val="50000"/>
                  </a:schemeClr>
                </a:solidFill>
              </a:rPr>
              <a:t>The following text was generated by GTM, using the</a:t>
            </a:r>
          </a:p>
          <a:p>
            <a:r>
              <a:rPr lang="en-ZW" b="1" dirty="0">
                <a:solidFill>
                  <a:schemeClr val="bg1">
                    <a:lumMod val="50000"/>
                  </a:schemeClr>
                </a:solidFill>
              </a:rPr>
              <a:t>fiction-stories_3.8M_order-5 model</a:t>
            </a:r>
          </a:p>
        </p:txBody>
      </p:sp>
    </p:spTree>
    <p:extLst>
      <p:ext uri="{BB962C8B-B14F-4D97-AF65-F5344CB8AC3E}">
        <p14:creationId xmlns:p14="http://schemas.microsoft.com/office/powerpoint/2010/main" val="3094001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1356</Words>
  <Application>Microsoft Office PowerPoint</Application>
  <PresentationFormat>Widescreen</PresentationFormat>
  <Paragraphs>201</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GTM</dc:title>
  <dc:creator>Tinashe Mashindi</dc:creator>
  <cp:lastModifiedBy>Tinashe Mashindi</cp:lastModifiedBy>
  <cp:revision>100</cp:revision>
  <dcterms:created xsi:type="dcterms:W3CDTF">2024-01-23T14:08:34Z</dcterms:created>
  <dcterms:modified xsi:type="dcterms:W3CDTF">2024-01-30T09:54:38Z</dcterms:modified>
</cp:coreProperties>
</file>