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384" r:id="rId3"/>
    <p:sldId id="468" r:id="rId4"/>
    <p:sldId id="469" r:id="rId5"/>
    <p:sldId id="470" r:id="rId6"/>
    <p:sldId id="425" r:id="rId7"/>
    <p:sldId id="471" r:id="rId8"/>
    <p:sldId id="401" r:id="rId9"/>
    <p:sldId id="472" r:id="rId10"/>
    <p:sldId id="473" r:id="rId11"/>
    <p:sldId id="474" r:id="rId12"/>
    <p:sldId id="292" r:id="rId13"/>
    <p:sldId id="429" r:id="rId14"/>
    <p:sldId id="433" r:id="rId15"/>
    <p:sldId id="441" r:id="rId16"/>
    <p:sldId id="293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20"/>
      <p:bold r:id="rId21"/>
    </p:embeddedFont>
    <p:embeddedFont>
      <p:font typeface="Bebas Neue" panose="020B0604020202020204" charset="0"/>
      <p:regular r:id="rId22"/>
    </p:embeddedFont>
    <p:embeddedFont>
      <p:font typeface="Rubik Light" charset="-79"/>
      <p:regular r:id="rId23"/>
      <p:italic r:id="rId24"/>
    </p:embeddedFont>
  </p:embeddedFontLst>
  <p:defaultTextStyle>
    <a:defPPr lvl="0">
      <a:defRPr lang="ko-KR"/>
    </a:defPPr>
    <a:lvl1pPr marL="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MO" initials="M" lastIdx="3" clrIdx="0">
    <p:extLst>
      <p:ext uri="{19B8F6BF-5375-455C-9EA6-DF929625EA0E}">
        <p15:presenceInfo xmlns:p15="http://schemas.microsoft.com/office/powerpoint/2012/main" userId="M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136B"/>
    <a:srgbClr val="FF8823"/>
    <a:srgbClr val="F5F5F5"/>
    <a:srgbClr val="40CEE9"/>
    <a:srgbClr val="EE5A4E"/>
    <a:srgbClr val="FB9A50"/>
    <a:srgbClr val="FBD965"/>
    <a:srgbClr val="FCFCFC"/>
    <a:srgbClr val="F8BCC7"/>
    <a:srgbClr val="FFD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88484" autoAdjust="0"/>
  </p:normalViewPr>
  <p:slideViewPr>
    <p:cSldViewPr snapToGrid="0">
      <p:cViewPr varScale="1">
        <p:scale>
          <a:sx n="101" d="100"/>
          <a:sy n="101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Сжатие информации в файлах производится за счет устранения избыточности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различными способами, например за счет упрощения кодов, исключения из них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постоянных битов или представления повторяющихся символов или повторяющейся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последовательности символов в виде коэффициента повторения и соответствующих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символов.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  <a:latin typeface="Söhne"/>
              </a:rPr>
              <a:t>Актуальность поставленной задачи:</a:t>
            </a:r>
            <a:endParaRPr lang="ru-RU" b="0" i="0" dirty="0">
              <a:effectLst/>
              <a:latin typeface="Söhne"/>
            </a:endParaRPr>
          </a:p>
          <a:p>
            <a:pPr algn="l"/>
            <a:r>
              <a:rPr lang="ru-RU" b="0" i="0" dirty="0">
                <a:effectLst/>
                <a:latin typeface="Söhne"/>
              </a:rPr>
              <a:t>В современном мире, где объем данных постоянно увеличивается, их эффективное управление становится ключевым аспектом обеспечения оптимальной работы компьютерных систем. Постоянный рост объемов информации создает потребность в постоянном сжатии данных для экономии места на носителях, ускорения передачи данных и поддержания высокой производительности устройств.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Экономия пространства: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Уменьшение размера файлов с помощью эффективных методов сжатия является критическим для сохранения места на жестких дисках и других носителях данных.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Ускорение передачи данных: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В условиях всеобщей цифровизации и активного обмена файлами через интернет, сжатие данных становится важным элементом для более быстрой передачи информации.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Оптимизация производительности: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Влияние методов сжатия данных на производительность становится все более важным, особенно с увеличением объемов информации, обрабатываемой современными компьютерами.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Экологические аспекты: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Эффективное сжатие данных может содействовать снижению потребления ресурсов, таких как электроэнергия и пропускная способность сетей, что важно с точки зрения экологической устойчивости.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Эффективное управление ресурсами: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Повышение эффективности использования ресурсов хранения и сетевой инфраструктуры через сжатие данных помогает компаниям и пользователям снизить затраты и обеспечивает более эффективное управление информацией.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8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7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Шаг 1: Вычисление частот символов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Ввод символов: Получить строку или последовательность символов, для которых нужно выполнить кодирование.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Подсчёт частоты: Подсчитать частоту каждого символа в строке/последовательности.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Шаг 2: Сортировка символов по частоте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Сортировка: Отсортировать символы по возрастанию их частоты. Это создаст упорядоченный список символов и их частот.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Шаг 3: Разделение символов на две группы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Разделение: Разделить отсортированный список символов на две группы так, чтобы сумма частот была примерно равной в каждой группе.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Шаг 4: Присвоение кодов символам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Присвоение кодов: Для каждой группы символов присвоить бинарные коды. Назначьте 0 для одной группы и 1 для другой.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Рекурсивное применение: Рекурсивно повторите шаги 3-5 для каждой группы, пока не будет достигнута граница отдельных символов.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Шаг 5: Формирование закодированной строки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Закодированная строка: Используйте полученные бинарные коды, чтобы закодировать исходную строку, заменяя каждый символ на его бинарное представление.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ptmon.com/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ptmon.com/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://www.pptmon.com/" TargetMode="Externa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pptmon.com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BB124AE4-C141-45FC-A29E-69535DAA5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AB90058C-9003-4D5F-AEB1-38E91447BD19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2937A-D692-4EC6-A94E-539C08E892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02" y="4193753"/>
            <a:ext cx="476839" cy="2020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45706F-C632-48DE-AFB7-65B8426745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-1109221" y="1850740"/>
            <a:ext cx="4515315" cy="2296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A7EDB1-F322-4BF6-89FD-3E26EE29CB6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4845" y="5204199"/>
            <a:ext cx="2297155" cy="16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0950DA-E419-46B5-A57D-1CC40A795D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18" y="0"/>
            <a:ext cx="3050259" cy="1551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F3F8DF-8665-4A23-9097-A0ACBA5721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45857" y="-240846"/>
            <a:ext cx="476839" cy="2020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6E775-15D9-4916-8C96-789C9895D7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97155" cy="1653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8F329-318A-4524-854F-A9BBED7881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23" y="5911890"/>
            <a:ext cx="2997277" cy="946110"/>
          </a:xfrm>
          <a:prstGeom prst="rect">
            <a:avLst/>
          </a:prstGeom>
        </p:spPr>
      </p:pic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B7EC8528-91B7-4E47-90C1-8B4476205C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74273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Graphic 3">
            <a:hlinkClick r:id="rId6"/>
            <a:extLst>
              <a:ext uri="{FF2B5EF4-FFF2-40B4-BE49-F238E27FC236}">
                <a16:creationId xmlns:a16="http://schemas.microsoft.com/office/drawing/2014/main" id="{6685DB24-4634-4EC3-A2D6-0C8EF2A15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9"/>
            <a:extLst>
              <a:ext uri="{FF2B5EF4-FFF2-40B4-BE49-F238E27FC236}">
                <a16:creationId xmlns:a16="http://schemas.microsoft.com/office/drawing/2014/main" id="{97AFDB39-A496-418B-AC4C-107FA0BCED31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3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A393EC0-FB4F-4BE9-807A-73979EE2A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76661" y="5306378"/>
            <a:ext cx="3050259" cy="1551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87B7B2-8F33-4B92-8D02-152731136C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27" y="4295932"/>
            <a:ext cx="476839" cy="2020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C23D86-49F9-4A01-AE76-CF39BA6AC0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17DB14-F56C-4705-B766-F07CD12921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97600" y="4670594"/>
            <a:ext cx="1994400" cy="2187406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B4C7FEE-CF81-4EF0-90FE-B2C3731DAD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6"/>
            <a:extLst>
              <a:ext uri="{FF2B5EF4-FFF2-40B4-BE49-F238E27FC236}">
                <a16:creationId xmlns:a16="http://schemas.microsoft.com/office/drawing/2014/main" id="{2D8FC570-E653-4BE5-8D19-130957B139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9"/>
            <a:extLst>
              <a:ext uri="{FF2B5EF4-FFF2-40B4-BE49-F238E27FC236}">
                <a16:creationId xmlns:a16="http://schemas.microsoft.com/office/drawing/2014/main" id="{33B030BC-D3DF-4CED-93FC-7E21A6AFE7BF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1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F8FADF-98E2-4092-9206-9823AD40A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23979" y="4625180"/>
            <a:ext cx="3356799" cy="1108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433341-BA53-4D9F-8DC7-764D12B5E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216522" y="0"/>
            <a:ext cx="1975478" cy="2721013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AC589A37-B13F-4C1B-B968-87E844A030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7"/>
            <a:extLst>
              <a:ext uri="{FF2B5EF4-FFF2-40B4-BE49-F238E27FC236}">
                <a16:creationId xmlns:a16="http://schemas.microsoft.com/office/drawing/2014/main" id="{57412E6B-301C-45BA-AB32-3AD674A9B896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011530-60C2-416B-8A25-DCB4780CC2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87166" cy="9599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6D4EE8-495B-45D4-B762-A32BB29162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70534" y="4776558"/>
            <a:ext cx="2221466" cy="20814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BAD757-4719-4168-B0E4-FB4945F7FA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72768" y="4509754"/>
            <a:ext cx="1975478" cy="2721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40878D-698E-44AB-A9DE-FF71C66BE7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5" y="479986"/>
            <a:ext cx="476839" cy="2020891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id="{5CEB15D4-01C0-4CF0-97D4-E5D21684E1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id="{DB2A5F74-217F-4DA0-A2C1-2C202F8A135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3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5ACA1F-7D65-4679-8644-9341584B6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01" y="5749159"/>
            <a:ext cx="3356799" cy="1108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51E656-3CA0-425E-9232-0B22E89A45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3054" y="-103052"/>
            <a:ext cx="2518691" cy="2724797"/>
          </a:xfrm>
          <a:prstGeom prst="rect">
            <a:avLst/>
          </a:prstGeom>
        </p:spPr>
      </p:pic>
      <p:pic>
        <p:nvPicPr>
          <p:cNvPr id="8" name="Graphic 3">
            <a:hlinkClick r:id="rId4"/>
            <a:extLst>
              <a:ext uri="{FF2B5EF4-FFF2-40B4-BE49-F238E27FC236}">
                <a16:creationId xmlns:a16="http://schemas.microsoft.com/office/drawing/2014/main" id="{9DE102D3-AFF8-4536-B5CC-78E9580D8F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7"/>
            <a:extLst>
              <a:ext uri="{FF2B5EF4-FFF2-40B4-BE49-F238E27FC236}">
                <a16:creationId xmlns:a16="http://schemas.microsoft.com/office/drawing/2014/main" id="{30A038CC-39DE-4532-A1FB-8FBB77F312EF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9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204D9F-1CD3-490B-865F-92E1F37B9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97702" y="6148742"/>
            <a:ext cx="1394298" cy="709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7CAAE3-121B-4F1B-9869-A545E0EA9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4B5B52-B16F-4434-B5E6-D5626CD6A0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101C40-3E6B-475C-BF50-4492808290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30" y="4482478"/>
            <a:ext cx="476839" cy="2020891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:a16="http://schemas.microsoft.com/office/drawing/2014/main" id="{992FE9F3-B6BA-41EC-95F8-DC4750525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:a16="http://schemas.microsoft.com/office/drawing/2014/main" id="{7EDCDC0E-6214-4520-A1DE-C528727E44F7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5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E7841D-1792-43AF-A2B2-E9CAB3D3D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3901" y="1"/>
            <a:ext cx="1568098" cy="797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49A3E-87C8-435B-9A01-DDB49FD37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2221466" cy="20814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8BCD8-90C9-4731-A231-7613D6B41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673309" y="4133203"/>
            <a:ext cx="2518691" cy="27247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3F7AA7-1998-4A46-A518-1D9264AE02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62433" y="5218637"/>
            <a:ext cx="476839" cy="2020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1BB304-9193-4846-946A-FA258C679E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52728" y="-381527"/>
            <a:ext cx="476839" cy="2020891"/>
          </a:xfrm>
          <a:prstGeom prst="rect">
            <a:avLst/>
          </a:prstGeom>
        </p:spPr>
      </p:pic>
      <p:pic>
        <p:nvPicPr>
          <p:cNvPr id="10" name="Graphic 3">
            <a:hlinkClick r:id="rId6"/>
            <a:extLst>
              <a:ext uri="{FF2B5EF4-FFF2-40B4-BE49-F238E27FC236}">
                <a16:creationId xmlns:a16="http://schemas.microsoft.com/office/drawing/2014/main" id="{C834570D-9E25-4DB0-9463-6F7414868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B5F8C127-0CF0-4E1A-B696-F78A12BF4A4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6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D114C1-9B62-4939-AF90-5A92BFCCF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967303"/>
            <a:ext cx="1750979" cy="8906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47C5FC-8CB8-44E4-9C39-A2B5E29F3F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73309" y="4133202"/>
            <a:ext cx="2518691" cy="27247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DFE12F-8F76-44E0-8752-6C7D3790C3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768" y="-372767"/>
            <a:ext cx="1975478" cy="27210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B593F3-FD1B-411D-937C-A29309702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41021" y="1"/>
            <a:ext cx="1750979" cy="8906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3F7AA7-1998-4A46-A518-1D9264AE02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301" y="4367224"/>
            <a:ext cx="476839" cy="2020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755FAE-254A-4998-B278-0FB0A9315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0" y="469885"/>
            <a:ext cx="476839" cy="2020891"/>
          </a:xfrm>
          <a:prstGeom prst="rect">
            <a:avLst/>
          </a:prstGeom>
        </p:spPr>
      </p:pic>
      <p:pic>
        <p:nvPicPr>
          <p:cNvPr id="10" name="Graphic 3">
            <a:hlinkClick r:id="rId6"/>
            <a:extLst>
              <a:ext uri="{FF2B5EF4-FFF2-40B4-BE49-F238E27FC236}">
                <a16:creationId xmlns:a16="http://schemas.microsoft.com/office/drawing/2014/main" id="{0112A662-8452-461B-BD3F-0F8DABD39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EB565640-721C-4ACD-B19A-9E5051FC114A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8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AE0A0E6-EC71-4ADB-9ED4-1059A4040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161" y="4520609"/>
            <a:ext cx="476839" cy="20208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D5178F-D960-4DA5-867D-3FE84F1751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503" y="-96503"/>
            <a:ext cx="1994400" cy="218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EDB5AB-07A7-4562-8F23-03951496B7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id="{98B8CAE9-09DD-42EF-A60F-C29635A34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id="{82D9D3BE-B58E-463E-A337-20B194D3F76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7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505EEBA6-FE85-40A4-85AE-BD9B9060D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1EB029F-3930-4651-BC04-AF86100C703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58003AC-7A6F-4001-A92A-CF0B9A41C1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0259" cy="155162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C9F8569-15DF-47D0-BF0E-ECBCD6E115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70594"/>
            <a:ext cx="1994400" cy="21874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32147F-E066-42B7-94D7-AACDF2925E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EEFDC3-9424-4AE8-AF0E-5C19D1CECC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03" y="1193080"/>
            <a:ext cx="476839" cy="202089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3A7262B-5B45-4D73-9C34-37B3368562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459" y="3644029"/>
            <a:ext cx="476839" cy="2020891"/>
          </a:xfrm>
          <a:prstGeom prst="rect">
            <a:avLst/>
          </a:prstGeom>
        </p:spPr>
      </p:pic>
      <p:pic>
        <p:nvPicPr>
          <p:cNvPr id="9" name="Graphic 3">
            <a:hlinkClick r:id="rId6"/>
            <a:extLst>
              <a:ext uri="{FF2B5EF4-FFF2-40B4-BE49-F238E27FC236}">
                <a16:creationId xmlns:a16="http://schemas.microsoft.com/office/drawing/2014/main" id="{78A1AE77-55FA-450B-9183-6B16EDA4D1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9"/>
            <a:extLst>
              <a:ext uri="{FF2B5EF4-FFF2-40B4-BE49-F238E27FC236}">
                <a16:creationId xmlns:a16="http://schemas.microsoft.com/office/drawing/2014/main" id="{58223C6E-5BC8-481F-8F1B-A16A7DC5314D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9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50C81DC-9020-49CD-90E1-EBE9EF8F8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43B67AD5-C0F9-47E3-BD7D-1EA0E6FD848A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CFF5E7A-9E06-41BA-81E1-2B0C158E4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41741" y="5306379"/>
            <a:ext cx="3050259" cy="15516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C8EE67-5EF3-43AD-88EE-44397DD672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8691" cy="2724797"/>
          </a:xfrm>
          <a:prstGeom prst="rect">
            <a:avLst/>
          </a:prstGeom>
        </p:spPr>
      </p:pic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35AB1F9A-7353-4B0C-9D88-BA74C004D4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0570" y="856311"/>
            <a:ext cx="3476224" cy="51453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8C738B-C7F6-4009-992B-8F7E4A145E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977" y="4517705"/>
            <a:ext cx="476839" cy="2020891"/>
          </a:xfrm>
          <a:prstGeom prst="rect">
            <a:avLst/>
          </a:prstGeom>
        </p:spPr>
      </p:pic>
      <p:pic>
        <p:nvPicPr>
          <p:cNvPr id="9" name="Graphic 3">
            <a:hlinkClick r:id="rId5"/>
            <a:extLst>
              <a:ext uri="{FF2B5EF4-FFF2-40B4-BE49-F238E27FC236}">
                <a16:creationId xmlns:a16="http://schemas.microsoft.com/office/drawing/2014/main" id="{C0247199-FB28-47CE-9E63-C43F4409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8"/>
            <a:extLst>
              <a:ext uri="{FF2B5EF4-FFF2-40B4-BE49-F238E27FC236}">
                <a16:creationId xmlns:a16="http://schemas.microsoft.com/office/drawing/2014/main" id="{1C5B6ECC-000D-4BEE-BE92-2A79E44A25A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9ED4135-FBB1-42C2-AE6A-E5CDEC5BE7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526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7CCF257B-2AB1-47F2-966A-74A9B988D58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2800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A9641E81-8D7C-42BD-B780-31FDA98F17A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6810" y="1433286"/>
            <a:ext cx="2946400" cy="2946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6F9CCE-7583-49D7-ADD9-82B32BB0A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11890"/>
            <a:ext cx="2997277" cy="946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041409-5BA3-42DE-AC0D-CA51D35DC5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534" y="0"/>
            <a:ext cx="2221466" cy="2081442"/>
          </a:xfrm>
          <a:prstGeom prst="rect">
            <a:avLst/>
          </a:prstGeom>
        </p:spPr>
      </p:pic>
      <p:pic>
        <p:nvPicPr>
          <p:cNvPr id="13" name="Graphic 3">
            <a:hlinkClick r:id="rId4"/>
            <a:extLst>
              <a:ext uri="{FF2B5EF4-FFF2-40B4-BE49-F238E27FC236}">
                <a16:creationId xmlns:a16="http://schemas.microsoft.com/office/drawing/2014/main" id="{25E14DDB-F747-45A8-A467-B4D183448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7"/>
            <a:extLst>
              <a:ext uri="{FF2B5EF4-FFF2-40B4-BE49-F238E27FC236}">
                <a16:creationId xmlns:a16="http://schemas.microsoft.com/office/drawing/2014/main" id="{4AD5B3EC-FE7C-4F6E-8619-06A6D205B5AE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1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5034022F-4A71-4615-9452-5614BEA0606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93808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9427F937-2ACB-4636-8C07-9081C19E94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51106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5C0444C2-B5E5-4917-95B8-DFCEB51ED9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98674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F7FC5E50-DC68-4C7D-B493-F3E4D0844AD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46241" y="2148416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C19949-1FD2-4DBB-9B70-65572A009A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7AD72E-FAD7-4695-B894-0D32B8A737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987"/>
            <a:ext cx="1975478" cy="2721013"/>
          </a:xfrm>
          <a:prstGeom prst="rect">
            <a:avLst/>
          </a:prstGeom>
        </p:spPr>
      </p:pic>
      <p:pic>
        <p:nvPicPr>
          <p:cNvPr id="11" name="Graphic 3">
            <a:hlinkClick r:id="rId4"/>
            <a:extLst>
              <a:ext uri="{FF2B5EF4-FFF2-40B4-BE49-F238E27FC236}">
                <a16:creationId xmlns:a16="http://schemas.microsoft.com/office/drawing/2014/main" id="{13C7B396-2721-4B85-8ED5-AAA4B5B2BF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id="{1E87FECE-B6F4-4E99-A4D4-2D0F3621650B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6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53C66C6-695F-47DF-8A23-96E95FA6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4845" y="0"/>
            <a:ext cx="2297155" cy="1653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2FDE82-D9CE-4077-B1B3-EB311BE727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11890"/>
            <a:ext cx="2997277" cy="9461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800E651-C270-4538-AD7F-8D4FCA0690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461" y="-9461"/>
            <a:ext cx="2054951" cy="20738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E89F9C-981F-4722-95D3-925585964D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49" y="4784127"/>
            <a:ext cx="2054951" cy="2073873"/>
          </a:xfrm>
          <a:prstGeom prst="rect">
            <a:avLst/>
          </a:prstGeom>
        </p:spPr>
      </p:pic>
      <p:pic>
        <p:nvPicPr>
          <p:cNvPr id="8" name="Graphic 3">
            <a:hlinkClick r:id="rId5"/>
            <a:extLst>
              <a:ext uri="{FF2B5EF4-FFF2-40B4-BE49-F238E27FC236}">
                <a16:creationId xmlns:a16="http://schemas.microsoft.com/office/drawing/2014/main" id="{1B031C6C-5AFD-4663-9D13-3BB5FF8DA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id="{B96A661A-5F32-4C3C-9165-940DD310E8A8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9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622F2E5-5DEC-4744-91A3-81AC45C8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3353" cy="10292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E6DC8A-0EA2-46CD-B8EB-D5DEC160B0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70534" y="4776558"/>
            <a:ext cx="2221466" cy="20814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08552-6278-4EBB-B5E9-271E6294B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" y="514624"/>
            <a:ext cx="476839" cy="2020891"/>
          </a:xfrm>
          <a:prstGeom prst="rect">
            <a:avLst/>
          </a:prstGeom>
        </p:spPr>
      </p:pic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id="{3902A6E6-4E42-403E-A09C-11C8C522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8"/>
            <a:extLst>
              <a:ext uri="{FF2B5EF4-FFF2-40B4-BE49-F238E27FC236}">
                <a16:creationId xmlns:a16="http://schemas.microsoft.com/office/drawing/2014/main" id="{C68A7933-5150-4834-81E3-AC39962672F0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8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9B8C5FF-9C6E-4FB5-A8BD-7A01FCF26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776557"/>
            <a:ext cx="2221466" cy="20814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D3E520-0C73-40C8-A460-B186787433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00" y="0"/>
            <a:ext cx="1994400" cy="2187406"/>
          </a:xfrm>
          <a:prstGeom prst="rect">
            <a:avLst/>
          </a:prstGeom>
        </p:spPr>
      </p:pic>
      <p:pic>
        <p:nvPicPr>
          <p:cNvPr id="6" name="Graphic 3">
            <a:hlinkClick r:id="rId4"/>
            <a:extLst>
              <a:ext uri="{FF2B5EF4-FFF2-40B4-BE49-F238E27FC236}">
                <a16:creationId xmlns:a16="http://schemas.microsoft.com/office/drawing/2014/main" id="{311C13FD-F5E8-4D24-B15D-7CB74DEC5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7"/>
            <a:extLst>
              <a:ext uri="{FF2B5EF4-FFF2-40B4-BE49-F238E27FC236}">
                <a16:creationId xmlns:a16="http://schemas.microsoft.com/office/drawing/2014/main" id="{CE79B145-EE5B-4B25-9669-3C60165BF3D7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9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9BC3DCD-03A2-4EE5-A759-17D1ED55E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9446" y="0"/>
            <a:ext cx="3050259" cy="155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4CC834-6C5D-4B1D-BB68-83B72356C0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2221466" cy="20814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BE9B3B-2B9C-4BD2-8E83-AF8642DB86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43754" y="4509754"/>
            <a:ext cx="1975478" cy="2721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963494-3520-40AA-A7B0-69D811ED2C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19" y="1041203"/>
            <a:ext cx="476839" cy="2020891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4A341E82-5F00-4D30-B98E-881240C0DCB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6"/>
            <a:extLst>
              <a:ext uri="{FF2B5EF4-FFF2-40B4-BE49-F238E27FC236}">
                <a16:creationId xmlns:a16="http://schemas.microsoft.com/office/drawing/2014/main" id="{41D1BCDD-4CA2-41C2-8459-AA6CDD910E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88539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9"/>
            <a:extLst>
              <a:ext uri="{FF2B5EF4-FFF2-40B4-BE49-F238E27FC236}">
                <a16:creationId xmlns:a16="http://schemas.microsoft.com/office/drawing/2014/main" id="{4D1CFB08-CB16-4D69-99F5-5EF376B50321}"/>
              </a:ext>
            </a:extLst>
          </p:cNvPr>
          <p:cNvSpPr txBox="1"/>
          <p:nvPr userDrawn="1"/>
        </p:nvSpPr>
        <p:spPr>
          <a:xfrm>
            <a:off x="4181605" y="693148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0E8C2FD-1D71-4B22-A307-1F88A24176E1}"/>
              </a:ext>
            </a:extLst>
          </p:cNvPr>
          <p:cNvGrpSpPr/>
          <p:nvPr/>
        </p:nvGrpSpPr>
        <p:grpSpPr>
          <a:xfrm>
            <a:off x="2189518" y="1515360"/>
            <a:ext cx="5878434" cy="3067802"/>
            <a:chOff x="2189518" y="1515360"/>
            <a:chExt cx="5878434" cy="30678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402A81-AFED-4E1D-8539-ABAC57D40E00}"/>
                </a:ext>
              </a:extLst>
            </p:cNvPr>
            <p:cNvSpPr txBox="1"/>
            <p:nvPr/>
          </p:nvSpPr>
          <p:spPr>
            <a:xfrm>
              <a:off x="2189518" y="1515360"/>
              <a:ext cx="5878434" cy="28007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ru-RU" altLang="ko-KR" sz="88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Сжатие данных</a:t>
              </a:r>
              <a:endParaRPr lang="ko-KR" altLang="en-US" sz="8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166F9F-0E5C-4DE6-AF81-8E43CB58EA79}"/>
                </a:ext>
              </a:extLst>
            </p:cNvPr>
            <p:cNvSpPr txBox="1"/>
            <p:nvPr/>
          </p:nvSpPr>
          <p:spPr>
            <a:xfrm>
              <a:off x="2189518" y="4183052"/>
              <a:ext cx="3667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2000" dirty="0">
                  <a:solidFill>
                    <a:schemeClr val="bg1"/>
                  </a:solidFill>
                </a:rPr>
                <a:t>АА-22-08       </a:t>
              </a:r>
              <a:r>
                <a:rPr lang="en-US" altLang="ko-KR" sz="2000" dirty="0">
                  <a:solidFill>
                    <a:schemeClr val="bg1"/>
                  </a:solidFill>
                </a:rPr>
                <a:t>|</a:t>
              </a:r>
              <a:r>
                <a:rPr lang="ru-RU" altLang="ko-KR" sz="2000" dirty="0">
                  <a:solidFill>
                    <a:schemeClr val="bg1"/>
                  </a:solidFill>
                </a:rPr>
                <a:t>      24</a:t>
              </a:r>
              <a:r>
                <a:rPr lang="en-US" altLang="ko-KR" sz="2000" dirty="0">
                  <a:solidFill>
                    <a:schemeClr val="bg1"/>
                  </a:solidFill>
                </a:rPr>
                <a:t>. </a:t>
              </a:r>
              <a:r>
                <a:rPr lang="ru-RU" altLang="ko-KR" sz="2000" dirty="0">
                  <a:solidFill>
                    <a:schemeClr val="bg1"/>
                  </a:solidFill>
                </a:rPr>
                <a:t>11</a:t>
              </a:r>
              <a:r>
                <a:rPr lang="en-US" altLang="ko-KR" sz="2000" dirty="0">
                  <a:solidFill>
                    <a:schemeClr val="bg1"/>
                  </a:solidFill>
                </a:rPr>
                <a:t>. 20</a:t>
              </a:r>
              <a:r>
                <a:rPr lang="ru-RU" altLang="ko-KR" sz="2000" dirty="0">
                  <a:solidFill>
                    <a:schemeClr val="bg1"/>
                  </a:solidFill>
                </a:rPr>
                <a:t>23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4546056-A4B1-491A-8571-5571722D9013}"/>
              </a:ext>
            </a:extLst>
          </p:cNvPr>
          <p:cNvGrpSpPr/>
          <p:nvPr/>
        </p:nvGrpSpPr>
        <p:grpSpPr>
          <a:xfrm>
            <a:off x="7631438" y="4059942"/>
            <a:ext cx="3087890" cy="2478669"/>
            <a:chOff x="7631438" y="4059942"/>
            <a:chExt cx="3087890" cy="2478669"/>
          </a:xfrm>
        </p:grpSpPr>
        <p:sp>
          <p:nvSpPr>
            <p:cNvPr id="6" name="TextBox 1617171717171717">
              <a:extLst>
                <a:ext uri="{FF2B5EF4-FFF2-40B4-BE49-F238E27FC236}">
                  <a16:creationId xmlns:a16="http://schemas.microsoft.com/office/drawing/2014/main" id="{5EA65D5D-B1A9-4702-A633-472C49D44F17}"/>
                </a:ext>
              </a:extLst>
            </p:cNvPr>
            <p:cNvSpPr txBox="1"/>
            <p:nvPr/>
          </p:nvSpPr>
          <p:spPr>
            <a:xfrm>
              <a:off x="7631438" y="4599619"/>
              <a:ext cx="30878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2000" dirty="0">
                  <a:solidFill>
                    <a:schemeClr val="bg1"/>
                  </a:solidFill>
                </a:rPr>
                <a:t>Тимур Хайруллин</a:t>
              </a:r>
            </a:p>
            <a:p>
              <a:pPr algn="r"/>
              <a:r>
                <a:rPr lang="ru-RU" altLang="ko-KR" sz="2000" dirty="0">
                  <a:solidFill>
                    <a:schemeClr val="bg1"/>
                  </a:solidFill>
                </a:rPr>
                <a:t>Руслан </a:t>
              </a:r>
              <a:r>
                <a:rPr lang="ru-RU" altLang="ko-KR" sz="2000" dirty="0" err="1">
                  <a:solidFill>
                    <a:schemeClr val="bg1"/>
                  </a:solidFill>
                </a:rPr>
                <a:t>Зарипов</a:t>
              </a:r>
              <a:br>
                <a:rPr lang="ru-RU" altLang="ko-KR" sz="2000" dirty="0">
                  <a:solidFill>
                    <a:schemeClr val="bg1"/>
                  </a:solidFill>
                </a:rPr>
              </a:br>
              <a:r>
                <a:rPr lang="ru-RU" altLang="ko-KR" sz="2000" dirty="0" err="1">
                  <a:solidFill>
                    <a:schemeClr val="bg1"/>
                  </a:solidFill>
                </a:rPr>
                <a:t>Коргин</a:t>
              </a:r>
              <a:r>
                <a:rPr lang="ru-RU" altLang="ko-KR" sz="2000" dirty="0">
                  <a:solidFill>
                    <a:schemeClr val="bg1"/>
                  </a:solidFill>
                </a:rPr>
                <a:t> Артём</a:t>
              </a:r>
            </a:p>
            <a:p>
              <a:pPr algn="r"/>
              <a:r>
                <a:rPr lang="ru-RU" altLang="ko-KR" sz="2000" dirty="0" err="1">
                  <a:solidFill>
                    <a:schemeClr val="bg1"/>
                  </a:solidFill>
                </a:rPr>
                <a:t>Сафуанов</a:t>
              </a:r>
              <a:r>
                <a:rPr lang="ru-RU" altLang="ko-KR" sz="2000" dirty="0">
                  <a:solidFill>
                    <a:schemeClr val="bg1"/>
                  </a:solidFill>
                </a:rPr>
                <a:t> Артур</a:t>
              </a:r>
            </a:p>
            <a:p>
              <a:pPr algn="r"/>
              <a:r>
                <a:rPr lang="ru-RU" altLang="ko-KR" sz="2000" dirty="0">
                  <a:solidFill>
                    <a:schemeClr val="bg1"/>
                  </a:solidFill>
                </a:rPr>
                <a:t>Мнацаканян Ваге</a:t>
              </a:r>
              <a:br>
                <a:rPr lang="ru-RU" altLang="ko-KR" sz="2000" dirty="0">
                  <a:solidFill>
                    <a:schemeClr val="bg1"/>
                  </a:solidFill>
                </a:rPr>
              </a:b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1314141414141414">
              <a:extLst>
                <a:ext uri="{FF2B5EF4-FFF2-40B4-BE49-F238E27FC236}">
                  <a16:creationId xmlns:a16="http://schemas.microsoft.com/office/drawing/2014/main" id="{0FB969D8-2749-4635-82F5-9C6EFB934D5E}"/>
                </a:ext>
              </a:extLst>
            </p:cNvPr>
            <p:cNvSpPr txBox="1"/>
            <p:nvPr/>
          </p:nvSpPr>
          <p:spPr>
            <a:xfrm>
              <a:off x="7631438" y="4059942"/>
              <a:ext cx="3087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Команда: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397F30-F198-4B90-96C6-B4525951E810}"/>
              </a:ext>
            </a:extLst>
          </p:cNvPr>
          <p:cNvSpPr txBox="1"/>
          <p:nvPr/>
        </p:nvSpPr>
        <p:spPr>
          <a:xfrm>
            <a:off x="1529454" y="1536174"/>
            <a:ext cx="9133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0" dirty="0">
                <a:solidFill>
                  <a:schemeClr val="bg1"/>
                </a:solidFill>
                <a:effectLst/>
                <a:latin typeface="+mj-lt"/>
              </a:rPr>
              <a:t>Процесс арифметического кодирования состоит из следующих шагов:</a:t>
            </a:r>
            <a:br>
              <a:rPr lang="ru-RU" sz="3200" dirty="0">
                <a:solidFill>
                  <a:schemeClr val="bg1"/>
                </a:solidFill>
                <a:latin typeface="+mj-lt"/>
              </a:rPr>
            </a:br>
            <a:endParaRPr lang="ru-RU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+mj-lt"/>
              </a:rPr>
              <a:t>Построение модельного алфавита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+mj-lt"/>
              </a:rPr>
              <a:t>Представление входной последовательности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+mj-lt"/>
              </a:rPr>
              <a:t>Определение интервала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+mj-lt"/>
              </a:rPr>
              <a:t>Декодирование 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3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397F30-F198-4B90-96C6-B4525951E810}"/>
              </a:ext>
            </a:extLst>
          </p:cNvPr>
          <p:cNvSpPr txBox="1"/>
          <p:nvPr/>
        </p:nvSpPr>
        <p:spPr>
          <a:xfrm>
            <a:off x="1529453" y="1212324"/>
            <a:ext cx="91330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0" dirty="0">
                <a:solidFill>
                  <a:schemeClr val="bg1"/>
                </a:solidFill>
                <a:effectLst/>
                <a:latin typeface="+mj-lt"/>
              </a:rPr>
              <a:t>Алгоритм сжатия:</a:t>
            </a:r>
          </a:p>
          <a:p>
            <a:br>
              <a:rPr lang="ru-RU" sz="3600" dirty="0">
                <a:solidFill>
                  <a:schemeClr val="bg1"/>
                </a:solidFill>
                <a:latin typeface="+mj-lt"/>
              </a:rPr>
            </a:br>
            <a:r>
              <a:rPr lang="ru-RU" sz="2800" b="0" i="0" dirty="0">
                <a:solidFill>
                  <a:schemeClr val="bg1"/>
                </a:solidFill>
                <a:effectLst/>
                <a:latin typeface="+mj-lt"/>
              </a:rPr>
              <a:t>1.Вероятность по частоте встречаемости</a:t>
            </a:r>
            <a:br>
              <a:rPr lang="ru-RU" sz="2800" dirty="0">
                <a:solidFill>
                  <a:schemeClr val="bg1"/>
                </a:solidFill>
                <a:latin typeface="+mj-lt"/>
              </a:rPr>
            </a:br>
            <a:r>
              <a:rPr lang="ru-RU" sz="2800" b="0" i="0" dirty="0">
                <a:solidFill>
                  <a:schemeClr val="bg1"/>
                </a:solidFill>
                <a:effectLst/>
                <a:latin typeface="+mj-lt"/>
              </a:rPr>
              <a:t>2.Интервал от 0 до 1</a:t>
            </a:r>
            <a:br>
              <a:rPr lang="ru-RU" sz="2800" dirty="0">
                <a:solidFill>
                  <a:schemeClr val="bg1"/>
                </a:solidFill>
                <a:latin typeface="+mj-lt"/>
              </a:rPr>
            </a:br>
            <a:r>
              <a:rPr lang="ru-RU" sz="2800" b="0" i="0" dirty="0">
                <a:solidFill>
                  <a:schemeClr val="bg1"/>
                </a:solidFill>
                <a:effectLst/>
                <a:latin typeface="+mj-lt"/>
              </a:rPr>
              <a:t>3.По каждому символу последовательности</a:t>
            </a:r>
            <a:br>
              <a:rPr lang="ru-RU" sz="2800" dirty="0">
                <a:solidFill>
                  <a:schemeClr val="bg1"/>
                </a:solidFill>
                <a:latin typeface="+mj-lt"/>
              </a:rPr>
            </a:br>
            <a:r>
              <a:rPr lang="ru-RU" sz="2800" b="0" i="0" dirty="0">
                <a:solidFill>
                  <a:schemeClr val="bg1"/>
                </a:solidFill>
                <a:effectLst/>
                <a:latin typeface="+mj-lt"/>
              </a:rPr>
              <a:t>4.Повторяем для каждого символа</a:t>
            </a:r>
            <a:br>
              <a:rPr lang="ru-RU" sz="2800" dirty="0">
                <a:solidFill>
                  <a:schemeClr val="bg1"/>
                </a:solidFill>
                <a:latin typeface="+mj-lt"/>
              </a:rPr>
            </a:br>
            <a:r>
              <a:rPr lang="ru-RU" sz="2800" b="0" i="0" dirty="0">
                <a:solidFill>
                  <a:schemeClr val="bg1"/>
                </a:solidFill>
                <a:effectLst/>
                <a:latin typeface="+mj-lt"/>
              </a:rPr>
              <a:t>5.Получаем арифметический код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D0F02-CDE3-49AF-926D-42551AD908D6}"/>
              </a:ext>
            </a:extLst>
          </p:cNvPr>
          <p:cNvSpPr txBox="1"/>
          <p:nvPr/>
        </p:nvSpPr>
        <p:spPr>
          <a:xfrm>
            <a:off x="2969764" y="66675"/>
            <a:ext cx="625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П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+mj-lt"/>
              </a:rPr>
              <a:t>оследовательности символов в единственное число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A1208-37D0-4838-8C1C-8902A853212B}"/>
              </a:ext>
            </a:extLst>
          </p:cNvPr>
          <p:cNvSpPr txBox="1"/>
          <p:nvPr/>
        </p:nvSpPr>
        <p:spPr>
          <a:xfrm>
            <a:off x="2452686" y="5018008"/>
            <a:ext cx="7286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С</a:t>
            </a:r>
            <a:r>
              <a:rPr lang="ru-RU" sz="2800" b="1" i="0" dirty="0">
                <a:solidFill>
                  <a:schemeClr val="bg1"/>
                </a:solidFill>
                <a:effectLst/>
                <a:latin typeface="+mj-lt"/>
              </a:rPr>
              <a:t>жатая версия исходной последовательности – арифметический код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088247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" grpId="0" autoUpdateAnimBg="0"/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2706124" y="3371494"/>
            <a:ext cx="6727898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4800" b="1" dirty="0">
                <a:solidFill>
                  <a:schemeClr val="bg1"/>
                </a:solidFill>
              </a:rPr>
              <a:t>Алгоритм Лемпеля –Зива-</a:t>
            </a:r>
            <a:r>
              <a:rPr lang="ru-RU" altLang="ko-KR" sz="4800" b="1" dirty="0" err="1">
                <a:solidFill>
                  <a:schemeClr val="bg1"/>
                </a:solidFill>
              </a:rPr>
              <a:t>Велча</a:t>
            </a:r>
            <a:endParaRPr lang="ru-RU" altLang="ko-KR" sz="4800" b="1" dirty="0">
              <a:solidFill>
                <a:schemeClr val="bg1"/>
              </a:solidFill>
            </a:endParaRPr>
          </a:p>
          <a:p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8" name="그래픽 523">
            <a:extLst>
              <a:ext uri="{FF2B5EF4-FFF2-40B4-BE49-F238E27FC236}">
                <a16:creationId xmlns:a16="http://schemas.microsoft.com/office/drawing/2014/main" id="{132C5036-3FC3-43F9-97A6-BF4CF80E4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978" y="1990032"/>
            <a:ext cx="1236044" cy="1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1B2493-BD1E-4996-818C-3183D802398A}"/>
              </a:ext>
            </a:extLst>
          </p:cNvPr>
          <p:cNvSpPr txBox="1"/>
          <p:nvPr/>
        </p:nvSpPr>
        <p:spPr>
          <a:xfrm>
            <a:off x="1355318" y="1401042"/>
            <a:ext cx="51615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2000" b="1" dirty="0">
                <a:solidFill>
                  <a:schemeClr val="bg1"/>
                </a:solidFill>
              </a:rPr>
              <a:t>Инициализация словаря всеми возможными </a:t>
            </a:r>
            <a:r>
              <a:rPr lang="ru-RU" altLang="ko-KR" sz="2000" b="1" dirty="0" err="1">
                <a:solidFill>
                  <a:schemeClr val="bg1"/>
                </a:solidFill>
              </a:rPr>
              <a:t>односимвольными</a:t>
            </a:r>
            <a:r>
              <a:rPr lang="ru-RU" altLang="ko-KR" sz="2000" b="1" dirty="0">
                <a:solidFill>
                  <a:schemeClr val="bg1"/>
                </a:solidFill>
              </a:rPr>
              <a:t> фразами. Инициализация входной фразы ω первым символом сообщения.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2000" b="1" dirty="0">
                <a:solidFill>
                  <a:schemeClr val="bg1"/>
                </a:solidFill>
              </a:rPr>
              <a:t>Считать очередной символ K из кодируемого сообщения.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2000" b="1" dirty="0">
                <a:solidFill>
                  <a:schemeClr val="bg1"/>
                </a:solidFill>
              </a:rPr>
              <a:t>Если КОНЕЦ_СООБЩЕНИЯ, то выдать код для ω, иначе: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2000" b="1" dirty="0">
                <a:solidFill>
                  <a:schemeClr val="bg1"/>
                </a:solidFill>
              </a:rPr>
              <a:t>Если фраза ω(K) уже есть в словаре, присвоить входной фразе значение ω(K) и перейти к Шагу 2, иначе выдать код ω, добавить ω(K) в словарь, присвоить входной фразе значение K и перейти к Шагу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2000" b="1" dirty="0">
                <a:solidFill>
                  <a:schemeClr val="bg1"/>
                </a:solidFill>
              </a:rPr>
              <a:t>Конец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97F30-F198-4B90-96C6-B4525951E810}"/>
              </a:ext>
            </a:extLst>
          </p:cNvPr>
          <p:cNvSpPr txBox="1"/>
          <p:nvPr/>
        </p:nvSpPr>
        <p:spPr>
          <a:xfrm>
            <a:off x="1514974" y="754711"/>
            <a:ext cx="484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Псевдокод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D42EFE-FF3D-4B3C-989A-EB3145147B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" r="-1705"/>
          <a:stretch/>
        </p:blipFill>
        <p:spPr>
          <a:xfrm>
            <a:off x="7315157" y="754711"/>
            <a:ext cx="4058510" cy="5145378"/>
          </a:xfrm>
        </p:spPr>
      </p:pic>
    </p:spTree>
    <p:extLst>
      <p:ext uri="{BB962C8B-B14F-4D97-AF65-F5344CB8AC3E}">
        <p14:creationId xmlns:p14="http://schemas.microsoft.com/office/powerpoint/2010/main" val="244511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0A55FE7-04D1-4388-84D0-92D4628D4E42}"/>
              </a:ext>
            </a:extLst>
          </p:cNvPr>
          <p:cNvSpPr/>
          <p:nvPr/>
        </p:nvSpPr>
        <p:spPr>
          <a:xfrm>
            <a:off x="7881257" y="1207530"/>
            <a:ext cx="1025403" cy="10254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01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52C5CF-8C67-47D1-AD8B-16BECCDA218F}"/>
              </a:ext>
            </a:extLst>
          </p:cNvPr>
          <p:cNvSpPr/>
          <p:nvPr/>
        </p:nvSpPr>
        <p:spPr>
          <a:xfrm>
            <a:off x="6908799" y="2453258"/>
            <a:ext cx="376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dirty="0">
                <a:solidFill>
                  <a:schemeClr val="bg1"/>
                </a:solidFill>
                <a:latin typeface="+mj-lt"/>
              </a:rPr>
              <a:t>Скорость выполнения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C5782F-0D02-4648-AB4D-D65ACF643FA3}"/>
              </a:ext>
            </a:extLst>
          </p:cNvPr>
          <p:cNvSpPr/>
          <p:nvPr/>
        </p:nvSpPr>
        <p:spPr>
          <a:xfrm>
            <a:off x="7881257" y="3798330"/>
            <a:ext cx="1025403" cy="10254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02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9E15A-B804-491C-AD3D-7A6158C27D09}"/>
              </a:ext>
            </a:extLst>
          </p:cNvPr>
          <p:cNvSpPr/>
          <p:nvPr/>
        </p:nvSpPr>
        <p:spPr>
          <a:xfrm>
            <a:off x="6908799" y="5044058"/>
            <a:ext cx="376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dirty="0">
                <a:solidFill>
                  <a:schemeClr val="bg1"/>
                </a:solidFill>
                <a:latin typeface="+mj-lt"/>
              </a:rPr>
              <a:t>Коэффициент сжатия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D5F45-724F-46B2-87F0-FD2237D97B6D}"/>
              </a:ext>
            </a:extLst>
          </p:cNvPr>
          <p:cNvSpPr txBox="1"/>
          <p:nvPr/>
        </p:nvSpPr>
        <p:spPr>
          <a:xfrm>
            <a:off x="1638506" y="2556706"/>
            <a:ext cx="4457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3600" b="1" dirty="0">
                <a:solidFill>
                  <a:schemeClr val="bg1"/>
                </a:solidFill>
              </a:rPr>
              <a:t>Выполнили оценку эффективности алгоритмов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utoUpdateAnimBg="0"/>
      <p:bldP spid="5" grpId="0" animBg="1" autoUpdateAnimBg="0"/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9BA294C9-06E8-44F6-9B76-0D8D0D9B1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14681"/>
              </p:ext>
            </p:extLst>
          </p:nvPr>
        </p:nvGraphicFramePr>
        <p:xfrm>
          <a:off x="740229" y="1394097"/>
          <a:ext cx="11030857" cy="3677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705">
                  <a:extLst>
                    <a:ext uri="{9D8B030D-6E8A-4147-A177-3AD203B41FA5}">
                      <a16:colId xmlns:a16="http://schemas.microsoft.com/office/drawing/2014/main" val="307826015"/>
                    </a:ext>
                  </a:extLst>
                </a:gridCol>
                <a:gridCol w="973818">
                  <a:extLst>
                    <a:ext uri="{9D8B030D-6E8A-4147-A177-3AD203B41FA5}">
                      <a16:colId xmlns:a16="http://schemas.microsoft.com/office/drawing/2014/main" val="3846273714"/>
                    </a:ext>
                  </a:extLst>
                </a:gridCol>
                <a:gridCol w="973818">
                  <a:extLst>
                    <a:ext uri="{9D8B030D-6E8A-4147-A177-3AD203B41FA5}">
                      <a16:colId xmlns:a16="http://schemas.microsoft.com/office/drawing/2014/main" val="662299611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382227119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1691016226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1397975066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67925242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3367294965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918579355"/>
                    </a:ext>
                  </a:extLst>
                </a:gridCol>
              </a:tblGrid>
              <a:tr h="494453">
                <a:tc row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100 000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10 000 000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2959"/>
                  </a:ext>
                </a:extLst>
              </a:tr>
              <a:tr h="304074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Время(мкс)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Коэф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.  сжатия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Время (мкс)</a:t>
                      </a: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Коэф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.     сжатия</a:t>
                      </a: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Время (мкс)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Коэф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.     сжатия</a:t>
                      </a: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Время    (мкс)</a:t>
                      </a: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Коэф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.     сжатия</a:t>
                      </a: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78137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Хаффмана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1,4466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1,3459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2 498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1,3409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220 235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1,3405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263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Лемпеля-Зива-</a:t>
                      </a:r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Велча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1,0309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352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1,1123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29 588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2,0065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5 016103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3,0163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4052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Шеннона-</a:t>
                      </a:r>
                      <a:r>
                        <a:rPr lang="ru-RU" dirty="0" err="1">
                          <a:solidFill>
                            <a:schemeClr val="bg1"/>
                          </a:solidFill>
                        </a:rPr>
                        <a:t>Фано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2,3738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151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7,1877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8 350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6,8162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864 811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6,7084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7917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Арифметические коды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1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27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49BE8D-AE02-4271-B041-25EDB4BB9D32}"/>
              </a:ext>
            </a:extLst>
          </p:cNvPr>
          <p:cNvSpPr txBox="1"/>
          <p:nvPr/>
        </p:nvSpPr>
        <p:spPr>
          <a:xfrm>
            <a:off x="3981651" y="2603545"/>
            <a:ext cx="4228698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6000" b="0" dirty="0">
                <a:solidFill>
                  <a:schemeClr val="bg1"/>
                </a:solidFill>
              </a:rPr>
              <a:t>Спасибо</a:t>
            </a:r>
            <a:r>
              <a:rPr lang="en-US" altLang="ko-KR" sz="6000" b="0" dirty="0">
                <a:solidFill>
                  <a:schemeClr val="bg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8196D-FE97-493D-8750-7004642FD224}"/>
              </a:ext>
            </a:extLst>
          </p:cNvPr>
          <p:cNvSpPr txBox="1"/>
          <p:nvPr/>
        </p:nvSpPr>
        <p:spPr>
          <a:xfrm>
            <a:off x="2435141" y="1722911"/>
            <a:ext cx="698426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8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Сжатие данных</a:t>
            </a:r>
            <a:endParaRPr lang="ko-KR" altLang="en-US" sz="8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E2AEB-0366-4DC2-9954-A78265BE9345}"/>
              </a:ext>
            </a:extLst>
          </p:cNvPr>
          <p:cNvSpPr txBox="1"/>
          <p:nvPr/>
        </p:nvSpPr>
        <p:spPr>
          <a:xfrm>
            <a:off x="2204242" y="3046350"/>
            <a:ext cx="7783515" cy="22467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ru-RU" sz="2800" dirty="0">
                <a:solidFill>
                  <a:schemeClr val="bg1"/>
                </a:solidFill>
              </a:rPr>
              <a:t>Это процесс преобразования информации,      хранящейся в файле, к виду, при котором       уменьшается избыточность в представлении и соответственно снижение необходимого      объема памяти для хранения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4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8367F-D315-48C1-9055-A5424EF37D53}"/>
              </a:ext>
            </a:extLst>
          </p:cNvPr>
          <p:cNvSpPr txBox="1"/>
          <p:nvPr/>
        </p:nvSpPr>
        <p:spPr>
          <a:xfrm>
            <a:off x="1492042" y="729660"/>
            <a:ext cx="9207916" cy="4893647"/>
          </a:xfrm>
          <a:prstGeom prst="rect">
            <a:avLst/>
          </a:prstGeom>
          <a:noFill/>
        </p:spPr>
        <p:txBody>
          <a:bodyPr wrap="square" numCol="2" rtlCol="0" anchor="ctr" anchorCtr="0">
            <a:spAutoFit/>
          </a:bodyPr>
          <a:lstStyle/>
          <a:p>
            <a:pPr algn="ctr"/>
            <a:endParaRPr lang="ru-RU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ru-RU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ru-RU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Постановка задачи</a:t>
            </a:r>
          </a:p>
          <a:p>
            <a:endParaRPr lang="ru-RU" altLang="ko-KR" sz="2400" dirty="0">
              <a:solidFill>
                <a:srgbClr val="ECECF1"/>
              </a:solidFill>
              <a:cs typeface="Arial" panose="020B0604020202020204" pitchFamily="34" charset="0"/>
            </a:endParaRPr>
          </a:p>
          <a:p>
            <a:endParaRPr lang="ru-RU" altLang="ko-KR" sz="2400" dirty="0">
              <a:solidFill>
                <a:srgbClr val="ECECF1"/>
              </a:solidFill>
              <a:cs typeface="Arial" panose="020B0604020202020204" pitchFamily="34" charset="0"/>
            </a:endParaRPr>
          </a:p>
          <a:p>
            <a:endParaRPr lang="ru-RU" altLang="ko-KR" sz="2400" dirty="0">
              <a:solidFill>
                <a:srgbClr val="ECECF1"/>
              </a:solidFill>
              <a:cs typeface="Arial" panose="020B0604020202020204" pitchFamily="34" charset="0"/>
            </a:endParaRPr>
          </a:p>
          <a:p>
            <a:endParaRPr lang="ru-RU" altLang="ko-KR" sz="2400" dirty="0">
              <a:solidFill>
                <a:srgbClr val="ECECF1"/>
              </a:solidFill>
              <a:cs typeface="Arial" panose="020B0604020202020204" pitchFamily="34" charset="0"/>
            </a:endParaRPr>
          </a:p>
          <a:p>
            <a:endParaRPr lang="ru-RU" altLang="ko-KR" sz="2400" dirty="0">
              <a:solidFill>
                <a:srgbClr val="ECECF1"/>
              </a:solidFill>
              <a:cs typeface="Arial" panose="020B0604020202020204" pitchFamily="34" charset="0"/>
            </a:endParaRPr>
          </a:p>
          <a:p>
            <a:endParaRPr lang="ru-RU" altLang="ko-KR" sz="2400" dirty="0">
              <a:solidFill>
                <a:srgbClr val="ECECF1"/>
              </a:solidFill>
              <a:cs typeface="Arial" panose="020B0604020202020204" pitchFamily="34" charset="0"/>
            </a:endParaRPr>
          </a:p>
          <a:p>
            <a:r>
              <a:rPr lang="ru-RU" altLang="ko-KR" sz="2400" dirty="0">
                <a:solidFill>
                  <a:srgbClr val="ECECF1"/>
                </a:solidFill>
                <a:cs typeface="Arial" panose="020B0604020202020204" pitchFamily="34" charset="0"/>
              </a:rPr>
              <a:t>Изучить различные алгоритмы сжатия информации. Протестировать эффективность каждого метода, путем сравнения времени выполнения и степени сжатия данных. Проанализировать полученные данные и выявить наилучшие методы. </a:t>
            </a:r>
            <a:endParaRPr lang="ko-KR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6C163DA-ABB7-4A45-BE2E-A67B17FA7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84221"/>
              </p:ext>
            </p:extLst>
          </p:nvPr>
        </p:nvGraphicFramePr>
        <p:xfrm>
          <a:off x="1422399" y="1679302"/>
          <a:ext cx="10218058" cy="3193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3315">
                  <a:extLst>
                    <a:ext uri="{9D8B030D-6E8A-4147-A177-3AD203B41FA5}">
                      <a16:colId xmlns:a16="http://schemas.microsoft.com/office/drawing/2014/main" val="4068844174"/>
                    </a:ext>
                  </a:extLst>
                </a:gridCol>
                <a:gridCol w="5834743">
                  <a:extLst>
                    <a:ext uri="{9D8B030D-6E8A-4147-A177-3AD203B41FA5}">
                      <a16:colId xmlns:a16="http://schemas.microsoft.com/office/drawing/2014/main" val="1699349732"/>
                    </a:ext>
                  </a:extLst>
                </a:gridCol>
              </a:tblGrid>
              <a:tr h="638629">
                <a:tc>
                  <a:txBody>
                    <a:bodyPr/>
                    <a:lstStyle/>
                    <a:p>
                      <a:pPr algn="ctr"/>
                      <a:r>
                        <a:rPr lang="ru-RU" sz="2800" b="1" i="1" dirty="0">
                          <a:solidFill>
                            <a:schemeClr val="bg1"/>
                          </a:solidFill>
                        </a:rPr>
                        <a:t>Исполнитель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1" dirty="0">
                          <a:solidFill>
                            <a:schemeClr val="bg1"/>
                          </a:solidFill>
                        </a:rPr>
                        <a:t>Алгоритм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781580"/>
                  </a:ext>
                </a:extLst>
              </a:tr>
              <a:tr h="638629"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 err="1">
                          <a:solidFill>
                            <a:schemeClr val="bg1"/>
                          </a:solidFill>
                        </a:rPr>
                        <a:t>Коргин</a:t>
                      </a:r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 Артём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Лемпеля –Зива-</a:t>
                      </a:r>
                      <a:r>
                        <a:rPr lang="ru-RU" sz="2800" b="1" dirty="0" err="1">
                          <a:solidFill>
                            <a:schemeClr val="bg1"/>
                          </a:solidFill>
                        </a:rPr>
                        <a:t>Велча</a:t>
                      </a:r>
                      <a:endParaRPr lang="ru-RU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271074"/>
                  </a:ext>
                </a:extLst>
              </a:tr>
              <a:tr h="638629"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 err="1">
                          <a:solidFill>
                            <a:schemeClr val="bg1"/>
                          </a:solidFill>
                        </a:rPr>
                        <a:t>Сафуанов</a:t>
                      </a:r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 Артур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Шеннона-</a:t>
                      </a:r>
                      <a:r>
                        <a:rPr lang="ru-RU" sz="2800" b="1" dirty="0" err="1">
                          <a:solidFill>
                            <a:schemeClr val="bg1"/>
                          </a:solidFill>
                        </a:rPr>
                        <a:t>Фано</a:t>
                      </a:r>
                      <a:endParaRPr lang="ru-RU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338718"/>
                  </a:ext>
                </a:extLst>
              </a:tr>
              <a:tr h="638629"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 err="1">
                          <a:solidFill>
                            <a:schemeClr val="bg1"/>
                          </a:solidFill>
                        </a:rPr>
                        <a:t>Зарипов</a:t>
                      </a:r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 Руслан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Хаффмана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92588"/>
                  </a:ext>
                </a:extLst>
              </a:tr>
              <a:tr h="638629"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Мнацаканян Ваге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Арифметическое кодирование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66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8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49BE8D-AE02-4271-B041-25EDB4BB9D32}"/>
              </a:ext>
            </a:extLst>
          </p:cNvPr>
          <p:cNvSpPr txBox="1"/>
          <p:nvPr/>
        </p:nvSpPr>
        <p:spPr>
          <a:xfrm>
            <a:off x="2747936" y="3429000"/>
            <a:ext cx="6454121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6000" dirty="0">
                <a:solidFill>
                  <a:schemeClr val="bg1"/>
                </a:solidFill>
              </a:rPr>
              <a:t>Алгоритм Шеннона-</a:t>
            </a:r>
            <a:r>
              <a:rPr lang="ru-RU" altLang="ko-KR" sz="6000" dirty="0" err="1">
                <a:solidFill>
                  <a:schemeClr val="bg1"/>
                </a:solidFill>
              </a:rPr>
              <a:t>Фано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  <p:pic>
        <p:nvPicPr>
          <p:cNvPr id="4" name="그래픽 553">
            <a:extLst>
              <a:ext uri="{FF2B5EF4-FFF2-40B4-BE49-F238E27FC236}">
                <a16:creationId xmlns:a16="http://schemas.microsoft.com/office/drawing/2014/main" id="{4838D205-CBE9-47B8-87BB-C79F5101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816" y="2203661"/>
            <a:ext cx="1602368" cy="1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3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D0B4440-9B4E-4D1E-96CB-AE92782DE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10" y="829984"/>
            <a:ext cx="9037472" cy="5431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63D8BB-CC40-4459-9431-D8A1F706AD94}"/>
              </a:ext>
            </a:extLst>
          </p:cNvPr>
          <p:cNvSpPr txBox="1"/>
          <p:nvPr/>
        </p:nvSpPr>
        <p:spPr>
          <a:xfrm>
            <a:off x="8290195" y="1591147"/>
            <a:ext cx="3538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</a:rPr>
              <a:t>Шаг 1: Вычисление частот символов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</a:rPr>
              <a:t>Шаг 2: Сортировка символов по частоте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i="0" dirty="0">
                <a:solidFill>
                  <a:schemeClr val="bg1"/>
                </a:solidFill>
                <a:effectLst/>
              </a:rPr>
              <a:t>Шаг 3: Разделение символов на две группы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</a:rPr>
              <a:t>Шаг 4: Присвоение кодов символам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</a:rPr>
              <a:t>Шаг 5: Формирование закодированной строки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846AF8-A4D3-4DFE-A17F-26C3AD93A2C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8" b="6478"/>
          <a:stretch>
            <a:fillRect/>
          </a:stretch>
        </p:blipFill>
        <p:spPr>
          <a:xfrm>
            <a:off x="892838" y="1150937"/>
            <a:ext cx="6988175" cy="4556125"/>
          </a:xfrm>
          <a:prstGeom prst="roundRect">
            <a:avLst>
              <a:gd name="adj" fmla="val 1941"/>
            </a:avLst>
          </a:prstGeom>
        </p:spPr>
      </p:pic>
    </p:spTree>
    <p:extLst>
      <p:ext uri="{BB962C8B-B14F-4D97-AF65-F5344CB8AC3E}">
        <p14:creationId xmlns:p14="http://schemas.microsoft.com/office/powerpoint/2010/main" val="3814872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2732051" y="3864980"/>
            <a:ext cx="6727898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4800" b="1" dirty="0">
                <a:solidFill>
                  <a:schemeClr val="bg1"/>
                </a:solidFill>
              </a:rPr>
              <a:t>Алгоритм Хаффмана</a:t>
            </a:r>
          </a:p>
          <a:p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그래픽 599">
            <a:extLst>
              <a:ext uri="{FF2B5EF4-FFF2-40B4-BE49-F238E27FC236}">
                <a16:creationId xmlns:a16="http://schemas.microsoft.com/office/drawing/2014/main" id="{48CADF70-B7FA-432C-93AC-EF3BA044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6761" y="1990033"/>
            <a:ext cx="1638478" cy="13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A93E69-B66D-4847-9718-044BD2EC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9" y="198451"/>
            <a:ext cx="10917761" cy="6461097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72157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49BE8D-AE02-4271-B041-25EDB4BB9D32}"/>
              </a:ext>
            </a:extLst>
          </p:cNvPr>
          <p:cNvSpPr txBox="1"/>
          <p:nvPr/>
        </p:nvSpPr>
        <p:spPr>
          <a:xfrm>
            <a:off x="2868939" y="3429000"/>
            <a:ext cx="6454121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6000" dirty="0">
                <a:solidFill>
                  <a:schemeClr val="bg1"/>
                </a:solidFill>
              </a:rPr>
              <a:t>Арифметическое кодирование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  <p:pic>
        <p:nvPicPr>
          <p:cNvPr id="5" name="그래픽 562">
            <a:extLst>
              <a:ext uri="{FF2B5EF4-FFF2-40B4-BE49-F238E27FC236}">
                <a16:creationId xmlns:a16="http://schemas.microsoft.com/office/drawing/2014/main" id="{5EF14D00-C824-4874-B480-AA750F18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7135" y="2099027"/>
            <a:ext cx="1763662" cy="13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bas Neue - Rubik Light">
      <a:majorFont>
        <a:latin typeface="Bebas Neue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779</Words>
  <Application>Microsoft Office PowerPoint</Application>
  <PresentationFormat>Широкоэкранный</PresentationFormat>
  <Paragraphs>122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Rubik Light</vt:lpstr>
      <vt:lpstr>Söhne</vt:lpstr>
      <vt:lpstr>Arial</vt:lpstr>
      <vt:lpstr>-apple-system</vt:lpstr>
      <vt:lpstr>Bebas Neue</vt:lpstr>
      <vt:lpstr>맑은 고딕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Тимур</cp:lastModifiedBy>
  <cp:revision>263</cp:revision>
  <dcterms:created xsi:type="dcterms:W3CDTF">2019-04-06T05:20:47Z</dcterms:created>
  <dcterms:modified xsi:type="dcterms:W3CDTF">2023-11-24T00:17:58Z</dcterms:modified>
</cp:coreProperties>
</file>