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2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5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8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1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0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1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2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865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14" y="2840827"/>
            <a:ext cx="1300172" cy="1176346"/>
          </a:xfrm>
          <a:prstGeom prst="rect">
            <a:avLst/>
          </a:prstGeom>
        </p:spPr>
      </p:pic>
      <p:pic>
        <p:nvPicPr>
          <p:cNvPr id="1028" name="Picture 4" descr="photo.png (572×12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81" y="271463"/>
            <a:ext cx="4165017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5" y="3184744"/>
            <a:ext cx="5800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MISIS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OUTLIERS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b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  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Зад</a:t>
            </a: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ач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а</a:t>
            </a: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хемоинформатики</a:t>
            </a: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3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865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14" y="2840827"/>
            <a:ext cx="1300172" cy="1176346"/>
          </a:xfrm>
          <a:prstGeom prst="rect">
            <a:avLst/>
          </a:prstGeom>
        </p:spPr>
      </p:pic>
      <p:pic>
        <p:nvPicPr>
          <p:cNvPr id="1028" name="Picture 4" descr="photo.png (572×12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81" y="271463"/>
            <a:ext cx="4165017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" y="3376613"/>
            <a:ext cx="9058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</a:t>
            </a:r>
            <a:endParaRPr lang="ru-RU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1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164" y="2605078"/>
            <a:ext cx="1852989" cy="18336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879" y="2605078"/>
            <a:ext cx="1843091" cy="18336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47" y="2605076"/>
            <a:ext cx="1833689" cy="1833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950" y="4494014"/>
            <a:ext cx="245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Окунев Даниил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2933" y="4494014"/>
            <a:ext cx="245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Минина Полина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2466" y="4494014"/>
            <a:ext cx="245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Нагимов Тимур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Описание задачи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889" y="2173663"/>
            <a:ext cx="1143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Необходимо определить, является ли конкретное химическое соединение лекарственным препаратом на основе представленных данных о его химической структуре и формуле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662" y="4280652"/>
            <a:ext cx="1143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Выбранная подзадача: 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предсказать значение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IC50 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по структуре и свойствам соединения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1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Подход к решению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369" y="1783853"/>
            <a:ext cx="6687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ru-RU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Попробовать новые подходы: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Другой способ векторизации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SMILES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Работа с другими признаками (свойствами соединения)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Другие архитектуры моделей (</a:t>
            </a:r>
            <a:r>
              <a:rPr lang="ru-RU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бустинги</a:t>
            </a: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трансформеры</a:t>
            </a: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7628" y="2933611"/>
            <a:ext cx="3801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Доработать </a:t>
            </a:r>
            <a:r>
              <a:rPr lang="ru-RU" sz="28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бэйзлайн</a:t>
            </a:r>
            <a:r>
              <a:rPr lang="ru-RU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решение</a:t>
            </a:r>
            <a:endParaRPr lang="ru-RU" sz="3600" b="1" dirty="0">
              <a:solidFill>
                <a:schemeClr val="accent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9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Доработка </a:t>
            </a:r>
            <a:r>
              <a:rPr lang="ru-RU" sz="2800" dirty="0" err="1">
                <a:latin typeface="Arial Black" panose="020B0A04020102020204" pitchFamily="34" charset="0"/>
              </a:rPr>
              <a:t>бэйзлайна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7DAB1-DB88-BC9D-49C7-3026CC28268A}"/>
              </a:ext>
            </a:extLst>
          </p:cNvPr>
          <p:cNvSpPr txBox="1"/>
          <p:nvPr/>
        </p:nvSpPr>
        <p:spPr>
          <a:xfrm>
            <a:off x="347662" y="1944567"/>
            <a:ext cx="11231628" cy="390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Обучение на большом </a:t>
            </a: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датасете</a:t>
            </a:r>
            <a:endParaRPr lang="ru-RU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Подбор </a:t>
            </a: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гиперпараметров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(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learning rate, batch size, 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количество эпох)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Усложнение архитектуры (использование 2-х </a:t>
            </a: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слойной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LSTM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</a:t>
            </a:r>
            <a:endParaRPr lang="ru-RU" sz="2800" b="1" dirty="0">
              <a:solidFill>
                <a:schemeClr val="accent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1E5131-7B94-C5E2-58E0-629C5A04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94" y="5214037"/>
            <a:ext cx="4516574" cy="1267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CA318-6C80-03A6-B2B2-81B6AADC1DD9}"/>
              </a:ext>
            </a:extLst>
          </p:cNvPr>
          <p:cNvSpPr txBox="1"/>
          <p:nvPr/>
        </p:nvSpPr>
        <p:spPr>
          <a:xfrm>
            <a:off x="3240055" y="5810126"/>
            <a:ext cx="6172200" cy="67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52122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Работа с признаками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7DAB1-DB88-BC9D-49C7-3026CC28268A}"/>
              </a:ext>
            </a:extLst>
          </p:cNvPr>
          <p:cNvSpPr txBox="1"/>
          <p:nvPr/>
        </p:nvSpPr>
        <p:spPr>
          <a:xfrm>
            <a:off x="347661" y="1850338"/>
            <a:ext cx="11383895" cy="131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Использование признаков, доступных для маленького </a:t>
            </a: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датасета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в модели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catboost</a:t>
            </a:r>
            <a:endParaRPr lang="ru-RU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ED7B6-29AC-2A22-12AE-92DF8B34A90D}"/>
              </a:ext>
            </a:extLst>
          </p:cNvPr>
          <p:cNvSpPr txBox="1"/>
          <p:nvPr/>
        </p:nvSpPr>
        <p:spPr>
          <a:xfrm>
            <a:off x="347661" y="3900828"/>
            <a:ext cx="5411112" cy="196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Извлечение признаков из 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SMILES 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с помощью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rdkit</a:t>
            </a:r>
            <a:endParaRPr lang="ru-RU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Рисунок 7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5F85EB5-9506-0E13-6ECD-CD23FF27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38" y="3412537"/>
            <a:ext cx="6544348" cy="29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3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Векторизация </a:t>
            </a:r>
            <a:r>
              <a:rPr lang="en-US" sz="2800" dirty="0">
                <a:latin typeface="Arial Black" panose="020B0A04020102020204" pitchFamily="34" charset="0"/>
              </a:rPr>
              <a:t>SMILES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201E4-921D-C6A8-DB0F-ADF08EA648A8}"/>
              </a:ext>
            </a:extLst>
          </p:cNvPr>
          <p:cNvSpPr txBox="1"/>
          <p:nvPr/>
        </p:nvSpPr>
        <p:spPr>
          <a:xfrm>
            <a:off x="765950" y="1917050"/>
            <a:ext cx="11763275" cy="406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Токенизация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Fingerprints (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rdkit.AllChem.GetMorganFingerprintAsBitVector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+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catboost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/ Embeddings + Simple NN/LSTM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ChemBERTa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(</a:t>
            </a:r>
            <a:r>
              <a:rPr lang="en-US" sz="28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DeepChem</a:t>
            </a:r>
            <a:r>
              <a:rPr lang="en-US" sz="280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/ChemBERTa-77M-MTR</a:t>
            </a: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)              +</a:t>
            </a:r>
            <a:r>
              <a:rPr lang="ru-RU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oberta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/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catboost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GNN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Лучшее решение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3574-EEFD-CEAE-80F6-D9827D0E3E8C}"/>
              </a:ext>
            </a:extLst>
          </p:cNvPr>
          <p:cNvSpPr txBox="1"/>
          <p:nvPr/>
        </p:nvSpPr>
        <p:spPr>
          <a:xfrm>
            <a:off x="795133" y="2358203"/>
            <a:ext cx="1176327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ChemBERTa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+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catboost</a:t>
            </a:r>
            <a:endParaRPr lang="en-US" sz="2800" b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00CCF3-02E8-D34B-1BAC-F9EF1BB0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552" y="3913663"/>
            <a:ext cx="2824453" cy="1617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303C1-A8A9-7969-631C-79A530C3849F}"/>
              </a:ext>
            </a:extLst>
          </p:cNvPr>
          <p:cNvSpPr txBox="1"/>
          <p:nvPr/>
        </p:nvSpPr>
        <p:spPr>
          <a:xfrm>
            <a:off x="2719387" y="4386371"/>
            <a:ext cx="6172200" cy="67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4730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B0485-2EDF-BEF6-0202-97DF09DA8583}"/>
              </a:ext>
            </a:extLst>
          </p:cNvPr>
          <p:cNvSpPr txBox="1"/>
          <p:nvPr/>
        </p:nvSpPr>
        <p:spPr>
          <a:xfrm>
            <a:off x="795133" y="2303680"/>
            <a:ext cx="9173815" cy="261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Логистическая регрессия</a:t>
            </a:r>
          </a:p>
          <a:p>
            <a:pPr>
              <a:lnSpc>
                <a:spcPct val="150000"/>
              </a:lnSpc>
            </a:pP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800" b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Классы:</a:t>
            </a:r>
            <a:endParaRPr lang="en-US" sz="2800" b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Классификация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55E6DA-F960-EC83-C55F-EB64EE182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45" y="3855123"/>
            <a:ext cx="4915326" cy="1059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D7C96-555C-9763-1A6F-7441FCE74704}"/>
              </a:ext>
            </a:extLst>
          </p:cNvPr>
          <p:cNvSpPr txBox="1"/>
          <p:nvPr/>
        </p:nvSpPr>
        <p:spPr>
          <a:xfrm>
            <a:off x="764948" y="5668951"/>
            <a:ext cx="10993889" cy="67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Качество: 0.91 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accuracy </a:t>
            </a: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для большого </a:t>
            </a:r>
            <a:r>
              <a:rPr lang="ru-RU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датасета</a:t>
            </a: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423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176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 Захаров</dc:creator>
  <cp:lastModifiedBy>Минина Полина Сергеевна</cp:lastModifiedBy>
  <cp:revision>14</cp:revision>
  <dcterms:created xsi:type="dcterms:W3CDTF">2023-05-20T22:04:07Z</dcterms:created>
  <dcterms:modified xsi:type="dcterms:W3CDTF">2023-10-22T10:56:05Z</dcterms:modified>
</cp:coreProperties>
</file>