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6" r:id="rId2"/>
    <p:sldId id="275" r:id="rId3"/>
    <p:sldId id="276" r:id="rId4"/>
    <p:sldId id="277" r:id="rId5"/>
    <p:sldId id="279" r:id="rId6"/>
    <p:sldId id="290" r:id="rId7"/>
    <p:sldId id="285" r:id="rId8"/>
    <p:sldId id="293" r:id="rId9"/>
    <p:sldId id="297" r:id="rId10"/>
    <p:sldId id="299" r:id="rId11"/>
    <p:sldId id="294" r:id="rId12"/>
    <p:sldId id="296" r:id="rId13"/>
    <p:sldId id="295" r:id="rId14"/>
    <p:sldId id="291" r:id="rId15"/>
    <p:sldId id="289"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32" autoAdjust="0"/>
  </p:normalViewPr>
  <p:slideViewPr>
    <p:cSldViewPr snapToGrid="0">
      <p:cViewPr varScale="1">
        <p:scale>
          <a:sx n="79" d="100"/>
          <a:sy n="79" d="100"/>
        </p:scale>
        <p:origin x="84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3D451-400C-4B60-A60E-934540C97C41}" type="datetimeFigureOut">
              <a:rPr lang="ru-RU" smtClean="0"/>
              <a:t>21.12.2023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3600D4-FA01-4633-810A-71D9A2AFB5C5}" type="slidenum">
              <a:rPr lang="ru-RU" smtClean="0"/>
              <a:t>‹#›</a:t>
            </a:fld>
            <a:endParaRPr lang="ru-RU"/>
          </a:p>
        </p:txBody>
      </p:sp>
    </p:spTree>
    <p:extLst>
      <p:ext uri="{BB962C8B-B14F-4D97-AF65-F5344CB8AC3E}">
        <p14:creationId xmlns:p14="http://schemas.microsoft.com/office/powerpoint/2010/main" val="2960896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3600D4-FA01-4633-810A-71D9A2AFB5C5}" type="slidenum">
              <a:rPr lang="ru-RU" smtClean="0"/>
              <a:t>1</a:t>
            </a:fld>
            <a:endParaRPr lang="ru-RU"/>
          </a:p>
        </p:txBody>
      </p:sp>
    </p:spTree>
    <p:extLst>
      <p:ext uri="{BB962C8B-B14F-4D97-AF65-F5344CB8AC3E}">
        <p14:creationId xmlns:p14="http://schemas.microsoft.com/office/powerpoint/2010/main" val="115836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3600D4-FA01-4633-810A-71D9A2AFB5C5}" type="slidenum">
              <a:rPr lang="ru-RU" smtClean="0"/>
              <a:t>4</a:t>
            </a:fld>
            <a:endParaRPr lang="ru-RU"/>
          </a:p>
        </p:txBody>
      </p:sp>
    </p:spTree>
    <p:extLst>
      <p:ext uri="{BB962C8B-B14F-4D97-AF65-F5344CB8AC3E}">
        <p14:creationId xmlns:p14="http://schemas.microsoft.com/office/powerpoint/2010/main" val="4287089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3600D4-FA01-4633-810A-71D9A2AFB5C5}" type="slidenum">
              <a:rPr lang="ru-RU" smtClean="0"/>
              <a:t>15</a:t>
            </a:fld>
            <a:endParaRPr lang="ru-RU"/>
          </a:p>
        </p:txBody>
      </p:sp>
    </p:spTree>
    <p:extLst>
      <p:ext uri="{BB962C8B-B14F-4D97-AF65-F5344CB8AC3E}">
        <p14:creationId xmlns:p14="http://schemas.microsoft.com/office/powerpoint/2010/main" val="2737854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F3E7BC-01F7-DC50-393C-26B4F734756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14B2E13-AB8B-3621-E46F-BCE73FB04A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9B094CF-B71D-B809-8B78-2AD85226477A}"/>
              </a:ext>
            </a:extLst>
          </p:cNvPr>
          <p:cNvSpPr>
            <a:spLocks noGrp="1"/>
          </p:cNvSpPr>
          <p:nvPr>
            <p:ph type="dt" sz="half" idx="10"/>
          </p:nvPr>
        </p:nvSpPr>
        <p:spPr/>
        <p:txBody>
          <a:bodyPr/>
          <a:lstStyle/>
          <a:p>
            <a:fld id="{337F41A0-8125-4C8D-AE0E-F2ECEF8A609C}" type="datetimeFigureOut">
              <a:rPr lang="ru-RU" smtClean="0"/>
              <a:t>21.12.2023</a:t>
            </a:fld>
            <a:endParaRPr lang="ru-RU"/>
          </a:p>
        </p:txBody>
      </p:sp>
      <p:sp>
        <p:nvSpPr>
          <p:cNvPr id="5" name="Нижний колонтитул 4">
            <a:extLst>
              <a:ext uri="{FF2B5EF4-FFF2-40B4-BE49-F238E27FC236}">
                <a16:creationId xmlns:a16="http://schemas.microsoft.com/office/drawing/2014/main" id="{1A82BD9D-420A-317E-02CE-A4C9DFE7072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8C5F461-DA77-0A76-DE26-48FBB496AB56}"/>
              </a:ext>
            </a:extLst>
          </p:cNvPr>
          <p:cNvSpPr>
            <a:spLocks noGrp="1"/>
          </p:cNvSpPr>
          <p:nvPr>
            <p:ph type="sldNum" sz="quarter" idx="12"/>
          </p:nvPr>
        </p:nvSpPr>
        <p:spPr/>
        <p:txBody>
          <a:bodyPr/>
          <a:lstStyle/>
          <a:p>
            <a:fld id="{25577003-6861-4554-B4B0-EFCF061DC3AB}" type="slidenum">
              <a:rPr lang="ru-RU" smtClean="0"/>
              <a:t>‹#›</a:t>
            </a:fld>
            <a:endParaRPr lang="ru-RU"/>
          </a:p>
        </p:txBody>
      </p:sp>
    </p:spTree>
    <p:extLst>
      <p:ext uri="{BB962C8B-B14F-4D97-AF65-F5344CB8AC3E}">
        <p14:creationId xmlns:p14="http://schemas.microsoft.com/office/powerpoint/2010/main" val="312267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4C48C7-42F4-71BA-C1AD-421B378B561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71AF203-9963-999E-039A-D0FC81D9634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B1D7084-6032-1588-570E-5A1CDFA2A095}"/>
              </a:ext>
            </a:extLst>
          </p:cNvPr>
          <p:cNvSpPr>
            <a:spLocks noGrp="1"/>
          </p:cNvSpPr>
          <p:nvPr>
            <p:ph type="dt" sz="half" idx="10"/>
          </p:nvPr>
        </p:nvSpPr>
        <p:spPr/>
        <p:txBody>
          <a:bodyPr/>
          <a:lstStyle/>
          <a:p>
            <a:fld id="{337F41A0-8125-4C8D-AE0E-F2ECEF8A609C}" type="datetimeFigureOut">
              <a:rPr lang="ru-RU" smtClean="0"/>
              <a:t>21.12.2023</a:t>
            </a:fld>
            <a:endParaRPr lang="ru-RU"/>
          </a:p>
        </p:txBody>
      </p:sp>
      <p:sp>
        <p:nvSpPr>
          <p:cNvPr id="5" name="Нижний колонтитул 4">
            <a:extLst>
              <a:ext uri="{FF2B5EF4-FFF2-40B4-BE49-F238E27FC236}">
                <a16:creationId xmlns:a16="http://schemas.microsoft.com/office/drawing/2014/main" id="{B81A254C-54D5-BD64-3331-752533810D6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1162AAA-FE23-7E8D-1D16-035071BC81F0}"/>
              </a:ext>
            </a:extLst>
          </p:cNvPr>
          <p:cNvSpPr>
            <a:spLocks noGrp="1"/>
          </p:cNvSpPr>
          <p:nvPr>
            <p:ph type="sldNum" sz="quarter" idx="12"/>
          </p:nvPr>
        </p:nvSpPr>
        <p:spPr/>
        <p:txBody>
          <a:bodyPr/>
          <a:lstStyle/>
          <a:p>
            <a:fld id="{25577003-6861-4554-B4B0-EFCF061DC3AB}" type="slidenum">
              <a:rPr lang="ru-RU" smtClean="0"/>
              <a:t>‹#›</a:t>
            </a:fld>
            <a:endParaRPr lang="ru-RU"/>
          </a:p>
        </p:txBody>
      </p:sp>
    </p:spTree>
    <p:extLst>
      <p:ext uri="{BB962C8B-B14F-4D97-AF65-F5344CB8AC3E}">
        <p14:creationId xmlns:p14="http://schemas.microsoft.com/office/powerpoint/2010/main" val="324723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4B268AB-2484-F6F4-912F-1CEF4046A16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FBE7543-1A54-EE26-BDD1-A89A4156318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C90DCDF-30C2-863A-735D-687A1E64842C}"/>
              </a:ext>
            </a:extLst>
          </p:cNvPr>
          <p:cNvSpPr>
            <a:spLocks noGrp="1"/>
          </p:cNvSpPr>
          <p:nvPr>
            <p:ph type="dt" sz="half" idx="10"/>
          </p:nvPr>
        </p:nvSpPr>
        <p:spPr/>
        <p:txBody>
          <a:bodyPr/>
          <a:lstStyle/>
          <a:p>
            <a:fld id="{337F41A0-8125-4C8D-AE0E-F2ECEF8A609C}" type="datetimeFigureOut">
              <a:rPr lang="ru-RU" smtClean="0"/>
              <a:t>21.12.2023</a:t>
            </a:fld>
            <a:endParaRPr lang="ru-RU"/>
          </a:p>
        </p:txBody>
      </p:sp>
      <p:sp>
        <p:nvSpPr>
          <p:cNvPr id="5" name="Нижний колонтитул 4">
            <a:extLst>
              <a:ext uri="{FF2B5EF4-FFF2-40B4-BE49-F238E27FC236}">
                <a16:creationId xmlns:a16="http://schemas.microsoft.com/office/drawing/2014/main" id="{432C9A9F-157A-B9EB-94C7-7D312DA8640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5A9E5D3-53FC-02B8-A465-F82EE8A8BA1A}"/>
              </a:ext>
            </a:extLst>
          </p:cNvPr>
          <p:cNvSpPr>
            <a:spLocks noGrp="1"/>
          </p:cNvSpPr>
          <p:nvPr>
            <p:ph type="sldNum" sz="quarter" idx="12"/>
          </p:nvPr>
        </p:nvSpPr>
        <p:spPr/>
        <p:txBody>
          <a:bodyPr/>
          <a:lstStyle/>
          <a:p>
            <a:fld id="{25577003-6861-4554-B4B0-EFCF061DC3AB}" type="slidenum">
              <a:rPr lang="ru-RU" smtClean="0"/>
              <a:t>‹#›</a:t>
            </a:fld>
            <a:endParaRPr lang="ru-RU"/>
          </a:p>
        </p:txBody>
      </p:sp>
    </p:spTree>
    <p:extLst>
      <p:ext uri="{BB962C8B-B14F-4D97-AF65-F5344CB8AC3E}">
        <p14:creationId xmlns:p14="http://schemas.microsoft.com/office/powerpoint/2010/main" val="292308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197B99-792A-87C6-CD56-5B98276FC0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0E9CCF-E45C-386C-607A-8127354779A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ED6469B-D722-B2AA-0124-6B87B77464A4}"/>
              </a:ext>
            </a:extLst>
          </p:cNvPr>
          <p:cNvSpPr>
            <a:spLocks noGrp="1"/>
          </p:cNvSpPr>
          <p:nvPr>
            <p:ph type="dt" sz="half" idx="10"/>
          </p:nvPr>
        </p:nvSpPr>
        <p:spPr/>
        <p:txBody>
          <a:bodyPr/>
          <a:lstStyle/>
          <a:p>
            <a:fld id="{337F41A0-8125-4C8D-AE0E-F2ECEF8A609C}" type="datetimeFigureOut">
              <a:rPr lang="ru-RU" smtClean="0"/>
              <a:t>21.12.2023</a:t>
            </a:fld>
            <a:endParaRPr lang="ru-RU"/>
          </a:p>
        </p:txBody>
      </p:sp>
      <p:sp>
        <p:nvSpPr>
          <p:cNvPr id="5" name="Нижний колонтитул 4">
            <a:extLst>
              <a:ext uri="{FF2B5EF4-FFF2-40B4-BE49-F238E27FC236}">
                <a16:creationId xmlns:a16="http://schemas.microsoft.com/office/drawing/2014/main" id="{9AB55EDF-BE6A-E2AA-D55D-890C83AA90C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2D488AE-2150-9D58-F14E-8AE6F86FC97B}"/>
              </a:ext>
            </a:extLst>
          </p:cNvPr>
          <p:cNvSpPr>
            <a:spLocks noGrp="1"/>
          </p:cNvSpPr>
          <p:nvPr>
            <p:ph type="sldNum" sz="quarter" idx="12"/>
          </p:nvPr>
        </p:nvSpPr>
        <p:spPr/>
        <p:txBody>
          <a:bodyPr/>
          <a:lstStyle/>
          <a:p>
            <a:fld id="{25577003-6861-4554-B4B0-EFCF061DC3AB}" type="slidenum">
              <a:rPr lang="ru-RU" smtClean="0"/>
              <a:t>‹#›</a:t>
            </a:fld>
            <a:endParaRPr lang="ru-RU"/>
          </a:p>
        </p:txBody>
      </p:sp>
    </p:spTree>
    <p:extLst>
      <p:ext uri="{BB962C8B-B14F-4D97-AF65-F5344CB8AC3E}">
        <p14:creationId xmlns:p14="http://schemas.microsoft.com/office/powerpoint/2010/main" val="2262785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85F394-C7C1-4126-EDBB-9B4E631BCB7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5AA90089-E44A-8760-1352-091B4E215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4008FA5-29FE-11E0-A4E7-8494FD5707A8}"/>
              </a:ext>
            </a:extLst>
          </p:cNvPr>
          <p:cNvSpPr>
            <a:spLocks noGrp="1"/>
          </p:cNvSpPr>
          <p:nvPr>
            <p:ph type="dt" sz="half" idx="10"/>
          </p:nvPr>
        </p:nvSpPr>
        <p:spPr/>
        <p:txBody>
          <a:bodyPr/>
          <a:lstStyle/>
          <a:p>
            <a:fld id="{337F41A0-8125-4C8D-AE0E-F2ECEF8A609C}" type="datetimeFigureOut">
              <a:rPr lang="ru-RU" smtClean="0"/>
              <a:t>21.12.2023</a:t>
            </a:fld>
            <a:endParaRPr lang="ru-RU"/>
          </a:p>
        </p:txBody>
      </p:sp>
      <p:sp>
        <p:nvSpPr>
          <p:cNvPr id="5" name="Нижний колонтитул 4">
            <a:extLst>
              <a:ext uri="{FF2B5EF4-FFF2-40B4-BE49-F238E27FC236}">
                <a16:creationId xmlns:a16="http://schemas.microsoft.com/office/drawing/2014/main" id="{48A99FCE-2467-B26B-42C5-7E79F2B6307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23815CE-1A31-F9E3-CEF8-15AD0613A5DC}"/>
              </a:ext>
            </a:extLst>
          </p:cNvPr>
          <p:cNvSpPr>
            <a:spLocks noGrp="1"/>
          </p:cNvSpPr>
          <p:nvPr>
            <p:ph type="sldNum" sz="quarter" idx="12"/>
          </p:nvPr>
        </p:nvSpPr>
        <p:spPr/>
        <p:txBody>
          <a:bodyPr/>
          <a:lstStyle/>
          <a:p>
            <a:fld id="{25577003-6861-4554-B4B0-EFCF061DC3AB}" type="slidenum">
              <a:rPr lang="ru-RU" smtClean="0"/>
              <a:t>‹#›</a:t>
            </a:fld>
            <a:endParaRPr lang="ru-RU"/>
          </a:p>
        </p:txBody>
      </p:sp>
    </p:spTree>
    <p:extLst>
      <p:ext uri="{BB962C8B-B14F-4D97-AF65-F5344CB8AC3E}">
        <p14:creationId xmlns:p14="http://schemas.microsoft.com/office/powerpoint/2010/main" val="237813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66C846-AB3B-4581-80DE-73073AFD493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15E0CC3-4981-B4CD-F6AD-18AF3FDC200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38C16ED-989E-8AB9-0957-AF10F8BA6EE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C0DBBB3-AED7-94E2-0710-01659308626C}"/>
              </a:ext>
            </a:extLst>
          </p:cNvPr>
          <p:cNvSpPr>
            <a:spLocks noGrp="1"/>
          </p:cNvSpPr>
          <p:nvPr>
            <p:ph type="dt" sz="half" idx="10"/>
          </p:nvPr>
        </p:nvSpPr>
        <p:spPr/>
        <p:txBody>
          <a:bodyPr/>
          <a:lstStyle/>
          <a:p>
            <a:fld id="{337F41A0-8125-4C8D-AE0E-F2ECEF8A609C}" type="datetimeFigureOut">
              <a:rPr lang="ru-RU" smtClean="0"/>
              <a:t>21.12.2023</a:t>
            </a:fld>
            <a:endParaRPr lang="ru-RU"/>
          </a:p>
        </p:txBody>
      </p:sp>
      <p:sp>
        <p:nvSpPr>
          <p:cNvPr id="6" name="Нижний колонтитул 5">
            <a:extLst>
              <a:ext uri="{FF2B5EF4-FFF2-40B4-BE49-F238E27FC236}">
                <a16:creationId xmlns:a16="http://schemas.microsoft.com/office/drawing/2014/main" id="{4CA81A45-15BA-5E04-48BA-3C73C89374C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3B0D67B-927F-C6FC-3500-621DDAE0ABA2}"/>
              </a:ext>
            </a:extLst>
          </p:cNvPr>
          <p:cNvSpPr>
            <a:spLocks noGrp="1"/>
          </p:cNvSpPr>
          <p:nvPr>
            <p:ph type="sldNum" sz="quarter" idx="12"/>
          </p:nvPr>
        </p:nvSpPr>
        <p:spPr/>
        <p:txBody>
          <a:bodyPr/>
          <a:lstStyle/>
          <a:p>
            <a:fld id="{25577003-6861-4554-B4B0-EFCF061DC3AB}" type="slidenum">
              <a:rPr lang="ru-RU" smtClean="0"/>
              <a:t>‹#›</a:t>
            </a:fld>
            <a:endParaRPr lang="ru-RU"/>
          </a:p>
        </p:txBody>
      </p:sp>
    </p:spTree>
    <p:extLst>
      <p:ext uri="{BB962C8B-B14F-4D97-AF65-F5344CB8AC3E}">
        <p14:creationId xmlns:p14="http://schemas.microsoft.com/office/powerpoint/2010/main" val="3643456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6AB1A-A3AD-A168-1557-F2DFF8671F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DFA53877-FDDE-DBA6-19BC-75A8950C7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A96AE825-342F-28F9-72F3-3B3237470FF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09F80CA-757E-D763-B0DC-97581CB20C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2322E90-8BD6-10B4-F373-E02BA049823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216872D-D587-2693-FA1A-71B18628C5B6}"/>
              </a:ext>
            </a:extLst>
          </p:cNvPr>
          <p:cNvSpPr>
            <a:spLocks noGrp="1"/>
          </p:cNvSpPr>
          <p:nvPr>
            <p:ph type="dt" sz="half" idx="10"/>
          </p:nvPr>
        </p:nvSpPr>
        <p:spPr/>
        <p:txBody>
          <a:bodyPr/>
          <a:lstStyle/>
          <a:p>
            <a:fld id="{337F41A0-8125-4C8D-AE0E-F2ECEF8A609C}" type="datetimeFigureOut">
              <a:rPr lang="ru-RU" smtClean="0"/>
              <a:t>21.12.2023</a:t>
            </a:fld>
            <a:endParaRPr lang="ru-RU"/>
          </a:p>
        </p:txBody>
      </p:sp>
      <p:sp>
        <p:nvSpPr>
          <p:cNvPr id="8" name="Нижний колонтитул 7">
            <a:extLst>
              <a:ext uri="{FF2B5EF4-FFF2-40B4-BE49-F238E27FC236}">
                <a16:creationId xmlns:a16="http://schemas.microsoft.com/office/drawing/2014/main" id="{2614DFF5-C7F5-F66F-FBD3-55D973F1B87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7E96D98-C20F-6728-46C8-DEACD5560955}"/>
              </a:ext>
            </a:extLst>
          </p:cNvPr>
          <p:cNvSpPr>
            <a:spLocks noGrp="1"/>
          </p:cNvSpPr>
          <p:nvPr>
            <p:ph type="sldNum" sz="quarter" idx="12"/>
          </p:nvPr>
        </p:nvSpPr>
        <p:spPr/>
        <p:txBody>
          <a:bodyPr/>
          <a:lstStyle/>
          <a:p>
            <a:fld id="{25577003-6861-4554-B4B0-EFCF061DC3AB}" type="slidenum">
              <a:rPr lang="ru-RU" smtClean="0"/>
              <a:t>‹#›</a:t>
            </a:fld>
            <a:endParaRPr lang="ru-RU"/>
          </a:p>
        </p:txBody>
      </p:sp>
    </p:spTree>
    <p:extLst>
      <p:ext uri="{BB962C8B-B14F-4D97-AF65-F5344CB8AC3E}">
        <p14:creationId xmlns:p14="http://schemas.microsoft.com/office/powerpoint/2010/main" val="1459299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504C85-21AB-BC6B-C268-593B3DD6B3F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61BC40E-C131-3588-2A9B-9F3F8F5514FA}"/>
              </a:ext>
            </a:extLst>
          </p:cNvPr>
          <p:cNvSpPr>
            <a:spLocks noGrp="1"/>
          </p:cNvSpPr>
          <p:nvPr>
            <p:ph type="dt" sz="half" idx="10"/>
          </p:nvPr>
        </p:nvSpPr>
        <p:spPr/>
        <p:txBody>
          <a:bodyPr/>
          <a:lstStyle/>
          <a:p>
            <a:fld id="{337F41A0-8125-4C8D-AE0E-F2ECEF8A609C}" type="datetimeFigureOut">
              <a:rPr lang="ru-RU" smtClean="0"/>
              <a:t>21.12.2023</a:t>
            </a:fld>
            <a:endParaRPr lang="ru-RU"/>
          </a:p>
        </p:txBody>
      </p:sp>
      <p:sp>
        <p:nvSpPr>
          <p:cNvPr id="4" name="Нижний колонтитул 3">
            <a:extLst>
              <a:ext uri="{FF2B5EF4-FFF2-40B4-BE49-F238E27FC236}">
                <a16:creationId xmlns:a16="http://schemas.microsoft.com/office/drawing/2014/main" id="{51B4A2D5-76C5-273D-88B5-ACB293E0FCB6}"/>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39E74E7-F34E-0C21-B61C-C831F40F1A24}"/>
              </a:ext>
            </a:extLst>
          </p:cNvPr>
          <p:cNvSpPr>
            <a:spLocks noGrp="1"/>
          </p:cNvSpPr>
          <p:nvPr>
            <p:ph type="sldNum" sz="quarter" idx="12"/>
          </p:nvPr>
        </p:nvSpPr>
        <p:spPr/>
        <p:txBody>
          <a:bodyPr/>
          <a:lstStyle/>
          <a:p>
            <a:fld id="{25577003-6861-4554-B4B0-EFCF061DC3AB}" type="slidenum">
              <a:rPr lang="ru-RU" smtClean="0"/>
              <a:t>‹#›</a:t>
            </a:fld>
            <a:endParaRPr lang="ru-RU"/>
          </a:p>
        </p:txBody>
      </p:sp>
    </p:spTree>
    <p:extLst>
      <p:ext uri="{BB962C8B-B14F-4D97-AF65-F5344CB8AC3E}">
        <p14:creationId xmlns:p14="http://schemas.microsoft.com/office/powerpoint/2010/main" val="166501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118F232-1135-E1BB-3AE6-1F18BAB16ED0}"/>
              </a:ext>
            </a:extLst>
          </p:cNvPr>
          <p:cNvSpPr>
            <a:spLocks noGrp="1"/>
          </p:cNvSpPr>
          <p:nvPr>
            <p:ph type="dt" sz="half" idx="10"/>
          </p:nvPr>
        </p:nvSpPr>
        <p:spPr/>
        <p:txBody>
          <a:bodyPr/>
          <a:lstStyle/>
          <a:p>
            <a:fld id="{337F41A0-8125-4C8D-AE0E-F2ECEF8A609C}" type="datetimeFigureOut">
              <a:rPr lang="ru-RU" smtClean="0"/>
              <a:t>21.12.2023</a:t>
            </a:fld>
            <a:endParaRPr lang="ru-RU"/>
          </a:p>
        </p:txBody>
      </p:sp>
      <p:sp>
        <p:nvSpPr>
          <p:cNvPr id="3" name="Нижний колонтитул 2">
            <a:extLst>
              <a:ext uri="{FF2B5EF4-FFF2-40B4-BE49-F238E27FC236}">
                <a16:creationId xmlns:a16="http://schemas.microsoft.com/office/drawing/2014/main" id="{C8C3F544-83BF-8804-EC1A-23018C48BB9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421BB2F-83DD-FE5A-9EC1-A10ACE828410}"/>
              </a:ext>
            </a:extLst>
          </p:cNvPr>
          <p:cNvSpPr>
            <a:spLocks noGrp="1"/>
          </p:cNvSpPr>
          <p:nvPr>
            <p:ph type="sldNum" sz="quarter" idx="12"/>
          </p:nvPr>
        </p:nvSpPr>
        <p:spPr/>
        <p:txBody>
          <a:bodyPr/>
          <a:lstStyle/>
          <a:p>
            <a:fld id="{25577003-6861-4554-B4B0-EFCF061DC3AB}" type="slidenum">
              <a:rPr lang="ru-RU" smtClean="0"/>
              <a:t>‹#›</a:t>
            </a:fld>
            <a:endParaRPr lang="ru-RU"/>
          </a:p>
        </p:txBody>
      </p:sp>
    </p:spTree>
    <p:extLst>
      <p:ext uri="{BB962C8B-B14F-4D97-AF65-F5344CB8AC3E}">
        <p14:creationId xmlns:p14="http://schemas.microsoft.com/office/powerpoint/2010/main" val="3282343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900750-51E9-9029-F5E7-DE215D17518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DD1D6C9-6B2C-55E3-576B-7A84E135A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2FBD69D-B7B8-FA86-D2D2-FEBB4932E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250DC42-91E5-AC50-62AE-3A68A742B1DC}"/>
              </a:ext>
            </a:extLst>
          </p:cNvPr>
          <p:cNvSpPr>
            <a:spLocks noGrp="1"/>
          </p:cNvSpPr>
          <p:nvPr>
            <p:ph type="dt" sz="half" idx="10"/>
          </p:nvPr>
        </p:nvSpPr>
        <p:spPr/>
        <p:txBody>
          <a:bodyPr/>
          <a:lstStyle/>
          <a:p>
            <a:fld id="{337F41A0-8125-4C8D-AE0E-F2ECEF8A609C}" type="datetimeFigureOut">
              <a:rPr lang="ru-RU" smtClean="0"/>
              <a:t>21.12.2023</a:t>
            </a:fld>
            <a:endParaRPr lang="ru-RU"/>
          </a:p>
        </p:txBody>
      </p:sp>
      <p:sp>
        <p:nvSpPr>
          <p:cNvPr id="6" name="Нижний колонтитул 5">
            <a:extLst>
              <a:ext uri="{FF2B5EF4-FFF2-40B4-BE49-F238E27FC236}">
                <a16:creationId xmlns:a16="http://schemas.microsoft.com/office/drawing/2014/main" id="{3E77FE14-449F-6711-2D26-BF9A02CEF8A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F7A0894-B4F3-0F0B-0F79-E84C891DA15D}"/>
              </a:ext>
            </a:extLst>
          </p:cNvPr>
          <p:cNvSpPr>
            <a:spLocks noGrp="1"/>
          </p:cNvSpPr>
          <p:nvPr>
            <p:ph type="sldNum" sz="quarter" idx="12"/>
          </p:nvPr>
        </p:nvSpPr>
        <p:spPr/>
        <p:txBody>
          <a:bodyPr/>
          <a:lstStyle/>
          <a:p>
            <a:fld id="{25577003-6861-4554-B4B0-EFCF061DC3AB}" type="slidenum">
              <a:rPr lang="ru-RU" smtClean="0"/>
              <a:t>‹#›</a:t>
            </a:fld>
            <a:endParaRPr lang="ru-RU"/>
          </a:p>
        </p:txBody>
      </p:sp>
    </p:spTree>
    <p:extLst>
      <p:ext uri="{BB962C8B-B14F-4D97-AF65-F5344CB8AC3E}">
        <p14:creationId xmlns:p14="http://schemas.microsoft.com/office/powerpoint/2010/main" val="164237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60367-4DB5-CD88-2B1E-2A1565A790D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A712B361-5A48-5417-5B33-386E86D88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27F95CA2-C11C-FF80-6B82-E6DDB3ABE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B20E225-C0E1-C998-4451-BF9493C4BEB7}"/>
              </a:ext>
            </a:extLst>
          </p:cNvPr>
          <p:cNvSpPr>
            <a:spLocks noGrp="1"/>
          </p:cNvSpPr>
          <p:nvPr>
            <p:ph type="dt" sz="half" idx="10"/>
          </p:nvPr>
        </p:nvSpPr>
        <p:spPr/>
        <p:txBody>
          <a:bodyPr/>
          <a:lstStyle/>
          <a:p>
            <a:fld id="{337F41A0-8125-4C8D-AE0E-F2ECEF8A609C}" type="datetimeFigureOut">
              <a:rPr lang="ru-RU" smtClean="0"/>
              <a:t>21.12.2023</a:t>
            </a:fld>
            <a:endParaRPr lang="ru-RU"/>
          </a:p>
        </p:txBody>
      </p:sp>
      <p:sp>
        <p:nvSpPr>
          <p:cNvPr id="6" name="Нижний колонтитул 5">
            <a:extLst>
              <a:ext uri="{FF2B5EF4-FFF2-40B4-BE49-F238E27FC236}">
                <a16:creationId xmlns:a16="http://schemas.microsoft.com/office/drawing/2014/main" id="{9FD66F69-7FAC-85A4-0FB7-016A31E2326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12AB176-BD94-65B6-75D3-71C8F8F63CF2}"/>
              </a:ext>
            </a:extLst>
          </p:cNvPr>
          <p:cNvSpPr>
            <a:spLocks noGrp="1"/>
          </p:cNvSpPr>
          <p:nvPr>
            <p:ph type="sldNum" sz="quarter" idx="12"/>
          </p:nvPr>
        </p:nvSpPr>
        <p:spPr/>
        <p:txBody>
          <a:bodyPr/>
          <a:lstStyle/>
          <a:p>
            <a:fld id="{25577003-6861-4554-B4B0-EFCF061DC3AB}" type="slidenum">
              <a:rPr lang="ru-RU" smtClean="0"/>
              <a:t>‹#›</a:t>
            </a:fld>
            <a:endParaRPr lang="ru-RU"/>
          </a:p>
        </p:txBody>
      </p:sp>
    </p:spTree>
    <p:extLst>
      <p:ext uri="{BB962C8B-B14F-4D97-AF65-F5344CB8AC3E}">
        <p14:creationId xmlns:p14="http://schemas.microsoft.com/office/powerpoint/2010/main" val="2991901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C68A20-9ED7-54B0-C917-C7541F6F1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CEB5C3A9-E3A5-2271-7789-422CF44AE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9E2079F-6B53-4909-0544-55AF25F4D7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F41A0-8125-4C8D-AE0E-F2ECEF8A609C}" type="datetimeFigureOut">
              <a:rPr lang="ru-RU" smtClean="0"/>
              <a:t>21.12.2023</a:t>
            </a:fld>
            <a:endParaRPr lang="ru-RU"/>
          </a:p>
        </p:txBody>
      </p:sp>
      <p:sp>
        <p:nvSpPr>
          <p:cNvPr id="5" name="Нижний колонтитул 4">
            <a:extLst>
              <a:ext uri="{FF2B5EF4-FFF2-40B4-BE49-F238E27FC236}">
                <a16:creationId xmlns:a16="http://schemas.microsoft.com/office/drawing/2014/main" id="{28D0FAD5-EF13-B84A-24C9-BE4A0B60F1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2D9E0D4-FAF9-4E91-0A19-D954EAEB3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77003-6861-4554-B4B0-EFCF061DC3AB}" type="slidenum">
              <a:rPr lang="ru-RU" smtClean="0"/>
              <a:t>‹#›</a:t>
            </a:fld>
            <a:endParaRPr lang="ru-RU"/>
          </a:p>
        </p:txBody>
      </p:sp>
    </p:spTree>
    <p:extLst>
      <p:ext uri="{BB962C8B-B14F-4D97-AF65-F5344CB8AC3E}">
        <p14:creationId xmlns:p14="http://schemas.microsoft.com/office/powerpoint/2010/main" val="3200066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7E16EA0F-2825-8688-51AC-6976FA559544}"/>
              </a:ext>
            </a:extLst>
          </p:cNvPr>
          <p:cNvSpPr/>
          <p:nvPr/>
        </p:nvSpPr>
        <p:spPr>
          <a:xfrm>
            <a:off x="-3" y="2469030"/>
            <a:ext cx="12192000" cy="1788234"/>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8"/>
          <p:cNvSpPr/>
          <p:nvPr/>
        </p:nvSpPr>
        <p:spPr>
          <a:xfrm>
            <a:off x="790086" y="2578317"/>
            <a:ext cx="10611820" cy="1569660"/>
          </a:xfrm>
          <a:prstGeom prst="rect">
            <a:avLst/>
          </a:prstGeom>
          <a:noFill/>
        </p:spPr>
        <p:txBody>
          <a:bodyPr wrap="square">
            <a:spAutoFit/>
          </a:bodyPr>
          <a:lstStyle/>
          <a:p>
            <a:pPr algn="ctr">
              <a:defRPr/>
            </a:pPr>
            <a:r>
              <a:rPr lang="ru-RU" sz="3200" b="1" dirty="0">
                <a:latin typeface="Times New Roman" panose="02020603050405020304" pitchFamily="18" charset="0"/>
                <a:cs typeface="Times New Roman" panose="02020603050405020304" pitchFamily="18" charset="0"/>
              </a:rPr>
              <a:t>Построение модели для выявления мошеннических транзакций с помощью алгоритмов машинного обучения</a:t>
            </a:r>
          </a:p>
        </p:txBody>
      </p:sp>
      <p:sp>
        <p:nvSpPr>
          <p:cNvPr id="3" name="Прямоугольник 2">
            <a:extLst>
              <a:ext uri="{FF2B5EF4-FFF2-40B4-BE49-F238E27FC236}">
                <a16:creationId xmlns:a16="http://schemas.microsoft.com/office/drawing/2014/main" id="{57227D67-212E-67A1-CEE7-06B2BEBFE227}"/>
              </a:ext>
            </a:extLst>
          </p:cNvPr>
          <p:cNvSpPr/>
          <p:nvPr/>
        </p:nvSpPr>
        <p:spPr>
          <a:xfrm>
            <a:off x="790086" y="727978"/>
            <a:ext cx="10611820" cy="461665"/>
          </a:xfrm>
          <a:prstGeom prst="rect">
            <a:avLst/>
          </a:prstGeom>
          <a:noFill/>
        </p:spPr>
        <p:txBody>
          <a:bodyPr wrap="square">
            <a:spAutoFit/>
          </a:bodyPr>
          <a:lstStyle/>
          <a:p>
            <a:pPr algn="ctr">
              <a:defRPr/>
            </a:pPr>
            <a:r>
              <a:rPr lang="ru-RU" sz="2400" dirty="0">
                <a:latin typeface="Times New Roman" panose="02020603050405020304" pitchFamily="18" charset="0"/>
                <a:cs typeface="Times New Roman" panose="02020603050405020304" pitchFamily="18" charset="0"/>
              </a:rPr>
              <a:t>АНОСОВ Тимур Эдуардович</a:t>
            </a:r>
          </a:p>
        </p:txBody>
      </p:sp>
    </p:spTree>
    <p:extLst>
      <p:ext uri="{BB962C8B-B14F-4D97-AF65-F5344CB8AC3E}">
        <p14:creationId xmlns:p14="http://schemas.microsoft.com/office/powerpoint/2010/main" val="412063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C72BE14-8615-A594-41D3-44D5C8606003}"/>
              </a:ext>
            </a:extLst>
          </p:cNvPr>
          <p:cNvSpPr/>
          <p:nvPr/>
        </p:nvSpPr>
        <p:spPr>
          <a:xfrm>
            <a:off x="0" y="0"/>
            <a:ext cx="12192000" cy="111500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p:cNvSpPr txBox="1"/>
          <p:nvPr/>
        </p:nvSpPr>
        <p:spPr>
          <a:xfrm>
            <a:off x="3283385" y="236307"/>
            <a:ext cx="6405364" cy="646331"/>
          </a:xfrm>
          <a:prstGeom prst="rect">
            <a:avLst/>
          </a:prstGeom>
          <a:noFill/>
        </p:spPr>
        <p:txBody>
          <a:bodyPr wrap="square" rtlCol="0">
            <a:spAutoFit/>
          </a:bodyPr>
          <a:lstStyle/>
          <a:p>
            <a:endParaRPr lang="ru-RU" sz="3600" b="1" dirty="0">
              <a:latin typeface="Times New Roman" panose="02020603050405020304" pitchFamily="18" charset="0"/>
              <a:cs typeface="Times New Roman" panose="02020603050405020304" pitchFamily="18" charset="0"/>
            </a:endParaRPr>
          </a:p>
        </p:txBody>
      </p:sp>
      <p:sp>
        <p:nvSpPr>
          <p:cNvPr id="10" name="Прямоугольник 9"/>
          <p:cNvSpPr/>
          <p:nvPr/>
        </p:nvSpPr>
        <p:spPr>
          <a:xfrm>
            <a:off x="224499" y="3093383"/>
            <a:ext cx="11743000" cy="744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ru-RU" sz="2400" dirty="0">
              <a:solidFill>
                <a:schemeClr val="tx1"/>
              </a:solidFill>
            </a:endParaRPr>
          </a:p>
        </p:txBody>
      </p:sp>
      <p:sp>
        <p:nvSpPr>
          <p:cNvPr id="4" name="TextBox 3">
            <a:extLst>
              <a:ext uri="{FF2B5EF4-FFF2-40B4-BE49-F238E27FC236}">
                <a16:creationId xmlns:a16="http://schemas.microsoft.com/office/drawing/2014/main" id="{5AB1E690-1FF2-1C15-4060-273B550E7356}"/>
              </a:ext>
            </a:extLst>
          </p:cNvPr>
          <p:cNvSpPr txBox="1"/>
          <p:nvPr/>
        </p:nvSpPr>
        <p:spPr>
          <a:xfrm>
            <a:off x="3903911" y="234335"/>
            <a:ext cx="4262099" cy="646331"/>
          </a:xfrm>
          <a:prstGeom prst="rect">
            <a:avLst/>
          </a:prstGeom>
          <a:noFill/>
        </p:spPr>
        <p:txBody>
          <a:bodyPr wrap="square" rtlCol="0">
            <a:spAutoFit/>
          </a:bodyPr>
          <a:lstStyle/>
          <a:p>
            <a:r>
              <a:rPr lang="ru-RU" sz="3600" b="1" dirty="0">
                <a:latin typeface="Times New Roman" panose="02020603050405020304" pitchFamily="18" charset="0"/>
                <a:cs typeface="Times New Roman" panose="02020603050405020304" pitchFamily="18" charset="0"/>
              </a:rPr>
              <a:t>Сравнение моделей</a:t>
            </a:r>
          </a:p>
        </p:txBody>
      </p:sp>
      <p:pic>
        <p:nvPicPr>
          <p:cNvPr id="8" name="Рисунок 7">
            <a:extLst>
              <a:ext uri="{FF2B5EF4-FFF2-40B4-BE49-F238E27FC236}">
                <a16:creationId xmlns:a16="http://schemas.microsoft.com/office/drawing/2014/main" id="{4452E605-F6FF-4470-6D5E-C938A1BA14A8}"/>
              </a:ext>
            </a:extLst>
          </p:cNvPr>
          <p:cNvPicPr>
            <a:picLocks noChangeAspect="1"/>
          </p:cNvPicPr>
          <p:nvPr/>
        </p:nvPicPr>
        <p:blipFill>
          <a:blip r:embed="rId2"/>
          <a:stretch>
            <a:fillRect/>
          </a:stretch>
        </p:blipFill>
        <p:spPr>
          <a:xfrm>
            <a:off x="1988712" y="1743959"/>
            <a:ext cx="8214575" cy="1685041"/>
          </a:xfrm>
          <a:prstGeom prst="rect">
            <a:avLst/>
          </a:prstGeom>
        </p:spPr>
      </p:pic>
      <p:pic>
        <p:nvPicPr>
          <p:cNvPr id="12" name="Рисунок 11">
            <a:extLst>
              <a:ext uri="{FF2B5EF4-FFF2-40B4-BE49-F238E27FC236}">
                <a16:creationId xmlns:a16="http://schemas.microsoft.com/office/drawing/2014/main" id="{E0D8F99F-F8FC-8BF7-5816-A324348B460D}"/>
              </a:ext>
            </a:extLst>
          </p:cNvPr>
          <p:cNvPicPr>
            <a:picLocks noChangeAspect="1"/>
          </p:cNvPicPr>
          <p:nvPr/>
        </p:nvPicPr>
        <p:blipFill>
          <a:blip r:embed="rId3"/>
          <a:stretch>
            <a:fillRect/>
          </a:stretch>
        </p:blipFill>
        <p:spPr>
          <a:xfrm>
            <a:off x="2381173" y="3682708"/>
            <a:ext cx="7307576" cy="1534591"/>
          </a:xfrm>
          <a:prstGeom prst="rect">
            <a:avLst/>
          </a:prstGeom>
        </p:spPr>
      </p:pic>
    </p:spTree>
    <p:extLst>
      <p:ext uri="{BB962C8B-B14F-4D97-AF65-F5344CB8AC3E}">
        <p14:creationId xmlns:p14="http://schemas.microsoft.com/office/powerpoint/2010/main" val="45060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C72BE14-8615-A594-41D3-44D5C8606003}"/>
              </a:ext>
            </a:extLst>
          </p:cNvPr>
          <p:cNvSpPr/>
          <p:nvPr/>
        </p:nvSpPr>
        <p:spPr>
          <a:xfrm>
            <a:off x="0" y="1972"/>
            <a:ext cx="12192000" cy="111500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p:cNvSpPr txBox="1"/>
          <p:nvPr/>
        </p:nvSpPr>
        <p:spPr>
          <a:xfrm>
            <a:off x="1742871" y="236307"/>
            <a:ext cx="8706256" cy="646331"/>
          </a:xfrm>
          <a:prstGeom prst="rect">
            <a:avLst/>
          </a:prstGeom>
          <a:noFill/>
        </p:spPr>
        <p:txBody>
          <a:bodyPr wrap="square" rtlCol="0">
            <a:spAutoFit/>
          </a:bodyPr>
          <a:lstStyle/>
          <a:p>
            <a:r>
              <a:rPr lang="ru-RU" sz="3600" b="1" dirty="0">
                <a:latin typeface="Times New Roman" panose="02020603050405020304" pitchFamily="18" charset="0"/>
                <a:cs typeface="Times New Roman" panose="02020603050405020304" pitchFamily="18" charset="0"/>
              </a:rPr>
              <a:t>Оценка модели по </a:t>
            </a:r>
            <a:r>
              <a:rPr lang="en-US" sz="3600" b="1" dirty="0">
                <a:latin typeface="Times New Roman" panose="02020603050405020304" pitchFamily="18" charset="0"/>
                <a:cs typeface="Times New Roman" panose="02020603050405020304" pitchFamily="18" charset="0"/>
              </a:rPr>
              <a:t>AUPRC </a:t>
            </a:r>
            <a:r>
              <a:rPr lang="ru-RU" sz="3600" b="1" dirty="0">
                <a:latin typeface="Times New Roman" panose="02020603050405020304" pitchFamily="18" charset="0"/>
                <a:cs typeface="Times New Roman" panose="02020603050405020304" pitchFamily="18" charset="0"/>
              </a:rPr>
              <a:t>и </a:t>
            </a:r>
            <a:r>
              <a:rPr lang="en-US" sz="3600" b="1" dirty="0">
                <a:latin typeface="Times New Roman" panose="02020603050405020304" pitchFamily="18" charset="0"/>
                <a:cs typeface="Times New Roman" panose="02020603050405020304" pitchFamily="18" charset="0"/>
              </a:rPr>
              <a:t>AUC-ROC</a:t>
            </a:r>
            <a:endParaRPr lang="ru-RU" sz="3600" b="1" dirty="0">
              <a:latin typeface="Times New Roman" panose="02020603050405020304" pitchFamily="18" charset="0"/>
              <a:cs typeface="Times New Roman" panose="02020603050405020304" pitchFamily="18" charset="0"/>
            </a:endParaRPr>
          </a:p>
        </p:txBody>
      </p:sp>
      <p:sp>
        <p:nvSpPr>
          <p:cNvPr id="10" name="Прямоугольник 9"/>
          <p:cNvSpPr/>
          <p:nvPr/>
        </p:nvSpPr>
        <p:spPr>
          <a:xfrm>
            <a:off x="224499" y="3093383"/>
            <a:ext cx="11743000" cy="744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ru-RU" sz="2400" dirty="0">
              <a:solidFill>
                <a:schemeClr val="tx1"/>
              </a:solidFill>
            </a:endParaRPr>
          </a:p>
        </p:txBody>
      </p:sp>
      <p:sp>
        <p:nvSpPr>
          <p:cNvPr id="17" name="TextBox 16">
            <a:extLst>
              <a:ext uri="{FF2B5EF4-FFF2-40B4-BE49-F238E27FC236}">
                <a16:creationId xmlns:a16="http://schemas.microsoft.com/office/drawing/2014/main" id="{7F119424-95A2-7BEF-4DB0-B345EEF10FC7}"/>
              </a:ext>
            </a:extLst>
          </p:cNvPr>
          <p:cNvSpPr txBox="1"/>
          <p:nvPr/>
        </p:nvSpPr>
        <p:spPr>
          <a:xfrm>
            <a:off x="453957" y="1458314"/>
            <a:ext cx="11284084" cy="5028556"/>
          </a:xfrm>
          <a:prstGeom prst="rect">
            <a:avLst/>
          </a:prstGeom>
          <a:noFill/>
        </p:spPr>
        <p:txBody>
          <a:bodyPr wrap="square" rtlCol="0">
            <a:spAutoFit/>
          </a:bodyPr>
          <a:lstStyle/>
          <a:p>
            <a:pPr>
              <a:lnSpc>
                <a:spcPct val="150000"/>
              </a:lnSpc>
            </a:pPr>
            <a:r>
              <a:rPr lang="ru-RU" b="1" dirty="0">
                <a:latin typeface="Times New Roman" panose="02020603050405020304" pitchFamily="18" charset="0"/>
                <a:cs typeface="Times New Roman" panose="02020603050405020304" pitchFamily="18" charset="0"/>
              </a:rPr>
              <a:t>Area </a:t>
            </a:r>
            <a:r>
              <a:rPr lang="ru-RU" b="1" dirty="0" err="1">
                <a:latin typeface="Times New Roman" panose="02020603050405020304" pitchFamily="18" charset="0"/>
                <a:cs typeface="Times New Roman" panose="02020603050405020304" pitchFamily="18" charset="0"/>
              </a:rPr>
              <a:t>Under</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the</a:t>
            </a:r>
            <a:r>
              <a:rPr lang="ru-RU" b="1" dirty="0">
                <a:latin typeface="Times New Roman" panose="02020603050405020304" pitchFamily="18" charset="0"/>
                <a:cs typeface="Times New Roman" panose="02020603050405020304" pitchFamily="18" charset="0"/>
              </a:rPr>
              <a:t> Precision-</a:t>
            </a:r>
            <a:r>
              <a:rPr lang="ru-RU" b="1" dirty="0" err="1">
                <a:latin typeface="Times New Roman" panose="02020603050405020304" pitchFamily="18" charset="0"/>
                <a:cs typeface="Times New Roman" panose="02020603050405020304" pitchFamily="18" charset="0"/>
              </a:rPr>
              <a:t>Recall</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Curve</a:t>
            </a:r>
            <a:r>
              <a:rPr lang="ru-RU" b="1" dirty="0">
                <a:latin typeface="Times New Roman" panose="02020603050405020304" pitchFamily="18" charset="0"/>
                <a:cs typeface="Times New Roman" panose="02020603050405020304" pitchFamily="18" charset="0"/>
              </a:rPr>
              <a:t> (AUPRC) </a:t>
            </a:r>
            <a:r>
              <a:rPr lang="ru-RU" dirty="0">
                <a:latin typeface="Times New Roman" panose="02020603050405020304" pitchFamily="18" charset="0"/>
                <a:cs typeface="Times New Roman" panose="02020603050405020304" pitchFamily="18" charset="0"/>
              </a:rPr>
              <a:t>фокусируется на поиске положительных примеров - в нашем случае это мошеннические транзакции.</a:t>
            </a:r>
          </a:p>
          <a:p>
            <a:pPr>
              <a:lnSpc>
                <a:spcPct val="150000"/>
              </a:lnSpc>
            </a:pPr>
            <a:r>
              <a:rPr lang="ru-RU" b="1" dirty="0" err="1">
                <a:latin typeface="Times New Roman" panose="02020603050405020304" pitchFamily="18" charset="0"/>
                <a:cs typeface="Times New Roman" panose="02020603050405020304" pitchFamily="18" charset="0"/>
              </a:rPr>
              <a:t>Recall</a:t>
            </a:r>
            <a:r>
              <a:rPr lang="ru-RU" dirty="0">
                <a:latin typeface="Times New Roman" panose="02020603050405020304" pitchFamily="18" charset="0"/>
                <a:cs typeface="Times New Roman" panose="02020603050405020304" pitchFamily="18" charset="0"/>
              </a:rPr>
              <a:t> может рассматриваться как способность классификатора правильно пометить все положительные примеры как положительные. </a:t>
            </a:r>
            <a:r>
              <a:rPr lang="ru-RU" b="1" dirty="0">
                <a:latin typeface="Times New Roman" panose="02020603050405020304" pitchFamily="18" charset="0"/>
                <a:cs typeface="Times New Roman" panose="02020603050405020304" pitchFamily="18" charset="0"/>
              </a:rPr>
              <a:t>Precision</a:t>
            </a:r>
            <a:r>
              <a:rPr lang="ru-RU" dirty="0">
                <a:latin typeface="Times New Roman" panose="02020603050405020304" pitchFamily="18" charset="0"/>
                <a:cs typeface="Times New Roman" panose="02020603050405020304" pitchFamily="18" charset="0"/>
              </a:rPr>
              <a:t> можно рассматривать как способность классификатора не ошибочно маркировать отрицательный образец как положительный.</a:t>
            </a:r>
          </a:p>
          <a:p>
            <a:pPr>
              <a:lnSpc>
                <a:spcPct val="150000"/>
              </a:lnSpc>
            </a:pPr>
            <a:r>
              <a:rPr lang="ru-RU" b="1" dirty="0">
                <a:latin typeface="Times New Roman" panose="02020603050405020304" pitchFamily="18" charset="0"/>
                <a:cs typeface="Times New Roman" panose="02020603050405020304" pitchFamily="18" charset="0"/>
              </a:rPr>
              <a:t>ROC-кривая</a:t>
            </a:r>
            <a:r>
              <a:rPr lang="ru-RU" dirty="0">
                <a:latin typeface="Times New Roman" panose="02020603050405020304" pitchFamily="18" charset="0"/>
                <a:cs typeface="Times New Roman" panose="02020603050405020304" pitchFamily="18" charset="0"/>
              </a:rPr>
              <a:t> — график, позволяющий оценить качество бинарной классификации, отображает соотношение между долей объектов от общего количества носителей признака, верно классифицированных как несущие признак, и долей объектов от общего количества объектов, не несущих признака, ошибочно классифицированных как несущие признак при варьировании порога решающего правила.</a:t>
            </a:r>
          </a:p>
          <a:p>
            <a:pPr>
              <a:lnSpc>
                <a:spcPct val="150000"/>
              </a:lnSpc>
            </a:pPr>
            <a:r>
              <a:rPr lang="ru-RU" b="1" dirty="0">
                <a:latin typeface="Times New Roman" panose="02020603050405020304" pitchFamily="18" charset="0"/>
                <a:cs typeface="Times New Roman" panose="02020603050405020304" pitchFamily="18" charset="0"/>
              </a:rPr>
              <a:t>Причина выбора методик. </a:t>
            </a:r>
            <a:r>
              <a:rPr lang="en-US" dirty="0">
                <a:latin typeface="Times New Roman" panose="02020603050405020304" pitchFamily="18" charset="0"/>
                <a:cs typeface="Times New Roman" panose="02020603050405020304" pitchFamily="18" charset="0"/>
              </a:rPr>
              <a:t>AUPRC</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 данном случае выбран как один из методов, подходящих для анализа модели с несбалансированными классами данных. </a:t>
            </a:r>
            <a:r>
              <a:rPr lang="en-US" dirty="0">
                <a:latin typeface="Times New Roman" panose="02020603050405020304" pitchFamily="18" charset="0"/>
                <a:cs typeface="Times New Roman" panose="02020603050405020304" pitchFamily="18" charset="0"/>
              </a:rPr>
              <a:t>AUC-ROC </a:t>
            </a:r>
            <a:r>
              <a:rPr lang="ru-RU" dirty="0">
                <a:latin typeface="Times New Roman" panose="02020603050405020304" pitchFamily="18" charset="0"/>
                <a:cs typeface="Times New Roman" panose="02020603050405020304" pitchFamily="18" charset="0"/>
              </a:rPr>
              <a:t>выбран как альтернатива для </a:t>
            </a:r>
            <a:r>
              <a:rPr lang="en-US" dirty="0">
                <a:latin typeface="Times New Roman" panose="02020603050405020304" pitchFamily="18" charset="0"/>
                <a:cs typeface="Times New Roman" panose="02020603050405020304" pitchFamily="18" charset="0"/>
              </a:rPr>
              <a:t>AUPRC </a:t>
            </a:r>
            <a:r>
              <a:rPr lang="ru-RU" dirty="0">
                <a:latin typeface="Times New Roman" panose="02020603050405020304" pitchFamily="18" charset="0"/>
                <a:cs typeface="Times New Roman" panose="02020603050405020304" pitchFamily="18" charset="0"/>
              </a:rPr>
              <a:t>с целью проверить точность используемой модели.</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861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C72BE14-8615-A594-41D3-44D5C8606003}"/>
              </a:ext>
            </a:extLst>
          </p:cNvPr>
          <p:cNvSpPr/>
          <p:nvPr/>
        </p:nvSpPr>
        <p:spPr>
          <a:xfrm>
            <a:off x="0" y="1972"/>
            <a:ext cx="12192000" cy="111500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p:cNvSpPr txBox="1"/>
          <p:nvPr/>
        </p:nvSpPr>
        <p:spPr>
          <a:xfrm>
            <a:off x="1742871" y="236307"/>
            <a:ext cx="8706256" cy="646331"/>
          </a:xfrm>
          <a:prstGeom prst="rect">
            <a:avLst/>
          </a:prstGeom>
          <a:noFill/>
        </p:spPr>
        <p:txBody>
          <a:bodyPr wrap="square" rtlCol="0">
            <a:spAutoFit/>
          </a:bodyPr>
          <a:lstStyle/>
          <a:p>
            <a:r>
              <a:rPr lang="ru-RU" sz="3600" b="1" dirty="0">
                <a:latin typeface="Times New Roman" panose="02020603050405020304" pitchFamily="18" charset="0"/>
                <a:cs typeface="Times New Roman" panose="02020603050405020304" pitchFamily="18" charset="0"/>
              </a:rPr>
              <a:t>Оценка модели по </a:t>
            </a:r>
            <a:r>
              <a:rPr lang="en-US" sz="3600" b="1" dirty="0">
                <a:latin typeface="Times New Roman" panose="02020603050405020304" pitchFamily="18" charset="0"/>
                <a:cs typeface="Times New Roman" panose="02020603050405020304" pitchFamily="18" charset="0"/>
              </a:rPr>
              <a:t>AUPRC </a:t>
            </a:r>
            <a:r>
              <a:rPr lang="ru-RU" sz="3600" b="1" dirty="0">
                <a:latin typeface="Times New Roman" panose="02020603050405020304" pitchFamily="18" charset="0"/>
                <a:cs typeface="Times New Roman" panose="02020603050405020304" pitchFamily="18" charset="0"/>
              </a:rPr>
              <a:t>и </a:t>
            </a:r>
            <a:r>
              <a:rPr lang="en-US" sz="3600" b="1" dirty="0">
                <a:latin typeface="Times New Roman" panose="02020603050405020304" pitchFamily="18" charset="0"/>
                <a:cs typeface="Times New Roman" panose="02020603050405020304" pitchFamily="18" charset="0"/>
              </a:rPr>
              <a:t>AUC-ROC</a:t>
            </a:r>
            <a:endParaRPr lang="ru-RU" sz="3600" b="1" dirty="0">
              <a:latin typeface="Times New Roman" panose="02020603050405020304" pitchFamily="18" charset="0"/>
              <a:cs typeface="Times New Roman" panose="02020603050405020304" pitchFamily="18" charset="0"/>
            </a:endParaRPr>
          </a:p>
        </p:txBody>
      </p:sp>
      <p:sp>
        <p:nvSpPr>
          <p:cNvPr id="10" name="Прямоугольник 9"/>
          <p:cNvSpPr/>
          <p:nvPr/>
        </p:nvSpPr>
        <p:spPr>
          <a:xfrm>
            <a:off x="224499" y="3093383"/>
            <a:ext cx="11743000" cy="744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ru-RU" sz="2400" dirty="0">
              <a:solidFill>
                <a:schemeClr val="tx1"/>
              </a:solidFill>
            </a:endParaRPr>
          </a:p>
        </p:txBody>
      </p:sp>
      <p:pic>
        <p:nvPicPr>
          <p:cNvPr id="13" name="Рисунок 12">
            <a:extLst>
              <a:ext uri="{FF2B5EF4-FFF2-40B4-BE49-F238E27FC236}">
                <a16:creationId xmlns:a16="http://schemas.microsoft.com/office/drawing/2014/main" id="{2C4144B5-4B9E-35DE-47C0-237F6E3AA077}"/>
              </a:ext>
            </a:extLst>
          </p:cNvPr>
          <p:cNvPicPr>
            <a:picLocks noChangeAspect="1"/>
          </p:cNvPicPr>
          <p:nvPr/>
        </p:nvPicPr>
        <p:blipFill>
          <a:blip r:embed="rId2"/>
          <a:stretch>
            <a:fillRect/>
          </a:stretch>
        </p:blipFill>
        <p:spPr>
          <a:xfrm>
            <a:off x="224499" y="1280946"/>
            <a:ext cx="3934969" cy="5466963"/>
          </a:xfrm>
          <a:prstGeom prst="rect">
            <a:avLst/>
          </a:prstGeom>
        </p:spPr>
      </p:pic>
      <p:pic>
        <p:nvPicPr>
          <p:cNvPr id="15" name="Рисунок 14">
            <a:extLst>
              <a:ext uri="{FF2B5EF4-FFF2-40B4-BE49-F238E27FC236}">
                <a16:creationId xmlns:a16="http://schemas.microsoft.com/office/drawing/2014/main" id="{8FE2AEC4-059B-BBF5-A071-A5E7CD313FBA}"/>
              </a:ext>
            </a:extLst>
          </p:cNvPr>
          <p:cNvPicPr>
            <a:picLocks noChangeAspect="1"/>
          </p:cNvPicPr>
          <p:nvPr/>
        </p:nvPicPr>
        <p:blipFill>
          <a:blip r:embed="rId3"/>
          <a:stretch>
            <a:fillRect/>
          </a:stretch>
        </p:blipFill>
        <p:spPr>
          <a:xfrm>
            <a:off x="8024753" y="1280946"/>
            <a:ext cx="3942746" cy="5466963"/>
          </a:xfrm>
          <a:prstGeom prst="rect">
            <a:avLst/>
          </a:prstGeom>
        </p:spPr>
      </p:pic>
      <p:pic>
        <p:nvPicPr>
          <p:cNvPr id="16" name="Рисунок 15">
            <a:extLst>
              <a:ext uri="{FF2B5EF4-FFF2-40B4-BE49-F238E27FC236}">
                <a16:creationId xmlns:a16="http://schemas.microsoft.com/office/drawing/2014/main" id="{B74077AE-5CAD-5E6E-23A5-F9D5E58DAAC1}"/>
              </a:ext>
            </a:extLst>
          </p:cNvPr>
          <p:cNvPicPr>
            <a:picLocks noChangeAspect="1"/>
          </p:cNvPicPr>
          <p:nvPr/>
        </p:nvPicPr>
        <p:blipFill>
          <a:blip r:embed="rId4"/>
          <a:stretch>
            <a:fillRect/>
          </a:stretch>
        </p:blipFill>
        <p:spPr>
          <a:xfrm>
            <a:off x="4316625" y="2773635"/>
            <a:ext cx="3558749" cy="2300605"/>
          </a:xfrm>
          <a:prstGeom prst="rect">
            <a:avLst/>
          </a:prstGeom>
        </p:spPr>
      </p:pic>
    </p:spTree>
    <p:extLst>
      <p:ext uri="{BB962C8B-B14F-4D97-AF65-F5344CB8AC3E}">
        <p14:creationId xmlns:p14="http://schemas.microsoft.com/office/powerpoint/2010/main" val="689430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C72BE14-8615-A594-41D3-44D5C8606003}"/>
              </a:ext>
            </a:extLst>
          </p:cNvPr>
          <p:cNvSpPr/>
          <p:nvPr/>
        </p:nvSpPr>
        <p:spPr>
          <a:xfrm>
            <a:off x="0" y="1972"/>
            <a:ext cx="12192000" cy="111500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p:cNvSpPr txBox="1"/>
          <p:nvPr/>
        </p:nvSpPr>
        <p:spPr>
          <a:xfrm>
            <a:off x="1957690" y="236307"/>
            <a:ext cx="8276618" cy="646331"/>
          </a:xfrm>
          <a:prstGeom prst="rect">
            <a:avLst/>
          </a:prstGeom>
          <a:noFill/>
        </p:spPr>
        <p:txBody>
          <a:bodyPr wrap="square" rtlCol="0">
            <a:spAutoFit/>
          </a:bodyPr>
          <a:lstStyle/>
          <a:p>
            <a:r>
              <a:rPr lang="ru-RU" sz="3600" b="1" dirty="0">
                <a:latin typeface="Times New Roman" panose="02020603050405020304" pitchFamily="18" charset="0"/>
                <a:cs typeface="Times New Roman" panose="02020603050405020304" pitchFamily="18" charset="0"/>
              </a:rPr>
              <a:t>Проверка модели на исходных данных</a:t>
            </a:r>
          </a:p>
        </p:txBody>
      </p:sp>
      <p:sp>
        <p:nvSpPr>
          <p:cNvPr id="10" name="Прямоугольник 9"/>
          <p:cNvSpPr/>
          <p:nvPr/>
        </p:nvSpPr>
        <p:spPr>
          <a:xfrm>
            <a:off x="224499" y="3093383"/>
            <a:ext cx="11743000" cy="744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ru-RU" sz="2400" dirty="0">
              <a:solidFill>
                <a:schemeClr val="tx1"/>
              </a:solidFill>
            </a:endParaRPr>
          </a:p>
        </p:txBody>
      </p:sp>
      <p:pic>
        <p:nvPicPr>
          <p:cNvPr id="8" name="Рисунок 7">
            <a:extLst>
              <a:ext uri="{FF2B5EF4-FFF2-40B4-BE49-F238E27FC236}">
                <a16:creationId xmlns:a16="http://schemas.microsoft.com/office/drawing/2014/main" id="{262FADD1-92F1-AF92-DFE4-E02BA8D059E9}"/>
              </a:ext>
            </a:extLst>
          </p:cNvPr>
          <p:cNvPicPr>
            <a:picLocks noChangeAspect="1"/>
          </p:cNvPicPr>
          <p:nvPr/>
        </p:nvPicPr>
        <p:blipFill>
          <a:blip r:embed="rId2"/>
          <a:stretch>
            <a:fillRect/>
          </a:stretch>
        </p:blipFill>
        <p:spPr>
          <a:xfrm>
            <a:off x="8087783" y="1310074"/>
            <a:ext cx="3879716" cy="5437835"/>
          </a:xfrm>
          <a:prstGeom prst="rect">
            <a:avLst/>
          </a:prstGeom>
        </p:spPr>
      </p:pic>
      <p:pic>
        <p:nvPicPr>
          <p:cNvPr id="11" name="Рисунок 10">
            <a:extLst>
              <a:ext uri="{FF2B5EF4-FFF2-40B4-BE49-F238E27FC236}">
                <a16:creationId xmlns:a16="http://schemas.microsoft.com/office/drawing/2014/main" id="{E00BE9C6-FA47-AA0F-7200-26F9FCA0192D}"/>
              </a:ext>
            </a:extLst>
          </p:cNvPr>
          <p:cNvPicPr>
            <a:picLocks noChangeAspect="1"/>
          </p:cNvPicPr>
          <p:nvPr/>
        </p:nvPicPr>
        <p:blipFill>
          <a:blip r:embed="rId3"/>
          <a:stretch>
            <a:fillRect/>
          </a:stretch>
        </p:blipFill>
        <p:spPr>
          <a:xfrm>
            <a:off x="367172" y="1310074"/>
            <a:ext cx="3674623" cy="5457438"/>
          </a:xfrm>
          <a:prstGeom prst="rect">
            <a:avLst/>
          </a:prstGeom>
        </p:spPr>
      </p:pic>
      <p:pic>
        <p:nvPicPr>
          <p:cNvPr id="6" name="Рисунок 5">
            <a:extLst>
              <a:ext uri="{FF2B5EF4-FFF2-40B4-BE49-F238E27FC236}">
                <a16:creationId xmlns:a16="http://schemas.microsoft.com/office/drawing/2014/main" id="{BF7CDF45-1514-ADF3-FD11-15FD9A2DE4F7}"/>
              </a:ext>
            </a:extLst>
          </p:cNvPr>
          <p:cNvPicPr>
            <a:picLocks noChangeAspect="1"/>
          </p:cNvPicPr>
          <p:nvPr/>
        </p:nvPicPr>
        <p:blipFill>
          <a:blip r:embed="rId4"/>
          <a:stretch>
            <a:fillRect/>
          </a:stretch>
        </p:blipFill>
        <p:spPr>
          <a:xfrm>
            <a:off x="4320366" y="2721191"/>
            <a:ext cx="3551266" cy="2232903"/>
          </a:xfrm>
          <a:prstGeom prst="rect">
            <a:avLst/>
          </a:prstGeom>
        </p:spPr>
      </p:pic>
    </p:spTree>
    <p:extLst>
      <p:ext uri="{BB962C8B-B14F-4D97-AF65-F5344CB8AC3E}">
        <p14:creationId xmlns:p14="http://schemas.microsoft.com/office/powerpoint/2010/main" val="2426241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C72BE14-8615-A594-41D3-44D5C8606003}"/>
              </a:ext>
            </a:extLst>
          </p:cNvPr>
          <p:cNvSpPr/>
          <p:nvPr/>
        </p:nvSpPr>
        <p:spPr>
          <a:xfrm>
            <a:off x="0" y="1972"/>
            <a:ext cx="12192000" cy="111500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p:cNvSpPr txBox="1"/>
          <p:nvPr/>
        </p:nvSpPr>
        <p:spPr>
          <a:xfrm>
            <a:off x="3283385" y="236307"/>
            <a:ext cx="5625228" cy="646331"/>
          </a:xfrm>
          <a:prstGeom prst="rect">
            <a:avLst/>
          </a:prstGeom>
          <a:noFill/>
        </p:spPr>
        <p:txBody>
          <a:bodyPr wrap="square" rtlCol="0">
            <a:spAutoFit/>
          </a:bodyPr>
          <a:lstStyle/>
          <a:p>
            <a:r>
              <a:rPr lang="ru-RU" sz="3600" b="1" dirty="0">
                <a:latin typeface="Times New Roman" panose="02020603050405020304" pitchFamily="18" charset="0"/>
                <a:cs typeface="Times New Roman" panose="02020603050405020304" pitchFamily="18" charset="0"/>
              </a:rPr>
              <a:t>Результаты исследования</a:t>
            </a:r>
          </a:p>
        </p:txBody>
      </p:sp>
      <p:sp>
        <p:nvSpPr>
          <p:cNvPr id="10" name="Прямоугольник 9"/>
          <p:cNvSpPr/>
          <p:nvPr/>
        </p:nvSpPr>
        <p:spPr>
          <a:xfrm>
            <a:off x="224499" y="3093383"/>
            <a:ext cx="11743000" cy="744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ru-RU" sz="2400" dirty="0">
              <a:solidFill>
                <a:schemeClr val="tx1"/>
              </a:solidFill>
            </a:endParaRPr>
          </a:p>
        </p:txBody>
      </p:sp>
      <p:sp>
        <p:nvSpPr>
          <p:cNvPr id="5" name="TextBox 4">
            <a:extLst>
              <a:ext uri="{FF2B5EF4-FFF2-40B4-BE49-F238E27FC236}">
                <a16:creationId xmlns:a16="http://schemas.microsoft.com/office/drawing/2014/main" id="{402D25FA-53C2-6D58-6573-86A726ECF8E6}"/>
              </a:ext>
            </a:extLst>
          </p:cNvPr>
          <p:cNvSpPr txBox="1"/>
          <p:nvPr/>
        </p:nvSpPr>
        <p:spPr>
          <a:xfrm>
            <a:off x="636744" y="1321708"/>
            <a:ext cx="10918510" cy="4893647"/>
          </a:xfrm>
          <a:prstGeom prst="rect">
            <a:avLst/>
          </a:prstGeom>
          <a:noFill/>
        </p:spPr>
        <p:txBody>
          <a:bodyPr wrap="square" rtlCol="0">
            <a:spAutoFit/>
          </a:bodyPr>
          <a:lstStyle/>
          <a:p>
            <a:pPr marL="457200" indent="-457200">
              <a:buFont typeface="+mj-lt"/>
              <a:buAutoNum type="arabicPeriod"/>
            </a:pPr>
            <a:r>
              <a:rPr lang="ru-RU" sz="2400" dirty="0">
                <a:latin typeface="Times New Roman" panose="02020603050405020304" pitchFamily="18" charset="0"/>
                <a:cs typeface="Times New Roman" panose="02020603050405020304" pitchFamily="18" charset="0"/>
              </a:rPr>
              <a:t>Получено распределение суммы транзакций для определения диапазона сумм мошеннических транзакций;</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ru-RU" sz="2400" dirty="0">
                <a:latin typeface="Times New Roman" panose="02020603050405020304" pitchFamily="18" charset="0"/>
                <a:cs typeface="Times New Roman" panose="02020603050405020304" pitchFamily="18" charset="0"/>
              </a:rPr>
              <a:t>Исследована зависимость проведения мошеннических транзакций от времени транзакции. Корреляции не обнаружено;</a:t>
            </a:r>
          </a:p>
          <a:p>
            <a:pPr marL="457200" indent="-457200">
              <a:buFont typeface="+mj-lt"/>
              <a:buAutoNum type="arabicPeriod"/>
            </a:pPr>
            <a:endParaRPr lang="ru-RU"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ru-RU" sz="2400" dirty="0">
                <a:latin typeface="Times New Roman" panose="02020603050405020304" pitchFamily="18" charset="0"/>
                <a:cs typeface="Times New Roman" panose="02020603050405020304" pitchFamily="18" charset="0"/>
              </a:rPr>
              <a:t>Выявлен резкий дисбаланс между классами транзакций: мошеннические транзакции составляют лишь 0.2% от всей массы транзакций. Для решения проблемы построения эффективной модели ввиду дисбаланса классов транзакций, исследованы алгоритмы семплирования;</a:t>
            </a:r>
          </a:p>
          <a:p>
            <a:pPr marL="457200" indent="-457200">
              <a:buFont typeface="+mj-lt"/>
              <a:buAutoNum type="arabicPeriod"/>
            </a:pPr>
            <a:endParaRPr lang="ru-RU"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ru-RU" sz="2400" dirty="0">
                <a:latin typeface="Times New Roman" panose="02020603050405020304" pitchFamily="18" charset="0"/>
                <a:cs typeface="Times New Roman" panose="02020603050405020304" pitchFamily="18" charset="0"/>
              </a:rPr>
              <a:t>С помощью методов линейной алгебры уменьшена размерность данных для сокращения количества имеющихся признаков. </a:t>
            </a:r>
          </a:p>
        </p:txBody>
      </p:sp>
    </p:spTree>
    <p:extLst>
      <p:ext uri="{BB962C8B-B14F-4D97-AF65-F5344CB8AC3E}">
        <p14:creationId xmlns:p14="http://schemas.microsoft.com/office/powerpoint/2010/main" val="154365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C72BE14-8615-A594-41D3-44D5C8606003}"/>
              </a:ext>
            </a:extLst>
          </p:cNvPr>
          <p:cNvSpPr/>
          <p:nvPr/>
        </p:nvSpPr>
        <p:spPr>
          <a:xfrm>
            <a:off x="0" y="42153"/>
            <a:ext cx="12192000" cy="111500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p:cNvSpPr txBox="1"/>
          <p:nvPr/>
        </p:nvSpPr>
        <p:spPr>
          <a:xfrm>
            <a:off x="3283385" y="236307"/>
            <a:ext cx="5625228" cy="646331"/>
          </a:xfrm>
          <a:prstGeom prst="rect">
            <a:avLst/>
          </a:prstGeom>
          <a:noFill/>
        </p:spPr>
        <p:txBody>
          <a:bodyPr wrap="square" rtlCol="0">
            <a:spAutoFit/>
          </a:bodyPr>
          <a:lstStyle/>
          <a:p>
            <a:r>
              <a:rPr lang="ru-RU" sz="3600" b="1" dirty="0">
                <a:latin typeface="Times New Roman" panose="02020603050405020304" pitchFamily="18" charset="0"/>
                <a:cs typeface="Times New Roman" panose="02020603050405020304" pitchFamily="18" charset="0"/>
              </a:rPr>
              <a:t>Результаты исследования</a:t>
            </a:r>
          </a:p>
        </p:txBody>
      </p:sp>
      <p:sp>
        <p:nvSpPr>
          <p:cNvPr id="2" name="TextBox 1">
            <a:extLst>
              <a:ext uri="{FF2B5EF4-FFF2-40B4-BE49-F238E27FC236}">
                <a16:creationId xmlns:a16="http://schemas.microsoft.com/office/drawing/2014/main" id="{45DAA720-FB74-DB40-521E-6C473FA2249E}"/>
              </a:ext>
            </a:extLst>
          </p:cNvPr>
          <p:cNvSpPr txBox="1"/>
          <p:nvPr/>
        </p:nvSpPr>
        <p:spPr>
          <a:xfrm>
            <a:off x="636744" y="1448306"/>
            <a:ext cx="10686252" cy="4154984"/>
          </a:xfrm>
          <a:prstGeom prst="rect">
            <a:avLst/>
          </a:prstGeom>
          <a:noFill/>
        </p:spPr>
        <p:txBody>
          <a:bodyPr wrap="square" rtlCol="0">
            <a:spAutoFit/>
          </a:bodyPr>
          <a:lstStyle/>
          <a:p>
            <a:pPr marL="457200" indent="-457200">
              <a:buFont typeface="+mj-lt"/>
              <a:buAutoNum type="arabicPeriod" startAt="5"/>
            </a:pPr>
            <a:r>
              <a:rPr lang="ru-RU" sz="2400" dirty="0">
                <a:latin typeface="Times New Roman" panose="02020603050405020304" pitchFamily="18" charset="0"/>
                <a:cs typeface="Times New Roman" panose="02020603050405020304" pitchFamily="18" charset="0"/>
              </a:rPr>
              <a:t>Исследованы простые и ансамблевые модели машинного обучения. Выявлено, что наиболее успешной моделью с точки зрения точности выявления мошеннических транзакций является </a:t>
            </a:r>
            <a:r>
              <a:rPr lang="ru-RU" sz="2400" b="1" dirty="0" err="1">
                <a:latin typeface="Times New Roman" panose="02020603050405020304" pitchFamily="18" charset="0"/>
                <a:cs typeface="Times New Roman" panose="02020603050405020304" pitchFamily="18" charset="0"/>
              </a:rPr>
              <a:t>Random</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Forest</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(случайный лес). С другой стороны, </a:t>
            </a:r>
            <a:r>
              <a:rPr lang="ru-RU" sz="2400" b="1" dirty="0" err="1">
                <a:latin typeface="Times New Roman" panose="02020603050405020304" pitchFamily="18" charset="0"/>
                <a:cs typeface="Times New Roman" panose="02020603050405020304" pitchFamily="18" charset="0"/>
              </a:rPr>
              <a:t>Decision</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Tree</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мало уступает </a:t>
            </a:r>
            <a:r>
              <a:rPr lang="ru-RU" sz="2400" b="1" dirty="0" err="1">
                <a:latin typeface="Times New Roman" panose="02020603050405020304" pitchFamily="18" charset="0"/>
                <a:cs typeface="Times New Roman" panose="02020603050405020304" pitchFamily="18" charset="0"/>
              </a:rPr>
              <a:t>Random</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Forest</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в точности, но занимает значительно меньше времени на обучение;</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startAt="5"/>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startAt="5"/>
            </a:pPr>
            <a:r>
              <a:rPr lang="ru-RU" sz="2400" dirty="0">
                <a:latin typeface="Times New Roman" panose="02020603050405020304" pitchFamily="18" charset="0"/>
                <a:cs typeface="Times New Roman" panose="02020603050405020304" pitchFamily="18" charset="0"/>
              </a:rPr>
              <a:t>Проведено исследование точности моделей по </a:t>
            </a:r>
            <a:r>
              <a:rPr lang="ru-RU" sz="2400" b="1" dirty="0">
                <a:latin typeface="Times New Roman" panose="02020603050405020304" pitchFamily="18" charset="0"/>
                <a:cs typeface="Times New Roman" panose="02020603050405020304" pitchFamily="18" charset="0"/>
              </a:rPr>
              <a:t>AUPRC и </a:t>
            </a:r>
            <a:r>
              <a:rPr lang="en-US" sz="2400" b="1" dirty="0">
                <a:latin typeface="Times New Roman" panose="02020603050405020304" pitchFamily="18" charset="0"/>
                <a:cs typeface="Times New Roman" panose="02020603050405020304" pitchFamily="18" charset="0"/>
              </a:rPr>
              <a:t>AUC-ROC</a:t>
            </a:r>
            <a:r>
              <a:rPr lang="ru-RU" sz="2400" dirty="0">
                <a:latin typeface="Times New Roman" panose="02020603050405020304" pitchFamily="18" charset="0"/>
                <a:cs typeface="Times New Roman" panose="02020603050405020304" pitchFamily="18" charset="0"/>
              </a:rPr>
              <a:t>. Наиболее точными моделями также являются </a:t>
            </a:r>
            <a:r>
              <a:rPr lang="ru-RU" sz="2400" b="1" dirty="0" err="1">
                <a:latin typeface="Times New Roman" panose="02020603050405020304" pitchFamily="18" charset="0"/>
                <a:cs typeface="Times New Roman" panose="02020603050405020304" pitchFamily="18" charset="0"/>
              </a:rPr>
              <a:t>Random</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Forest</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и </a:t>
            </a:r>
            <a:r>
              <a:rPr lang="ru-RU" sz="2400" b="1" dirty="0" err="1">
                <a:latin typeface="Times New Roman" panose="02020603050405020304" pitchFamily="18" charset="0"/>
                <a:cs typeface="Times New Roman" panose="02020603050405020304" pitchFamily="18" charset="0"/>
              </a:rPr>
              <a:t>Decision</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Tre</a:t>
            </a:r>
            <a:r>
              <a:rPr lang="en-US" sz="2400" b="1" dirty="0">
                <a:latin typeface="Times New Roman" panose="02020603050405020304" pitchFamily="18" charset="0"/>
                <a:cs typeface="Times New Roman" panose="02020603050405020304" pitchFamily="18" charset="0"/>
              </a:rPr>
              <a:t>e.</a:t>
            </a:r>
            <a:endParaRPr lang="ru-RU" sz="2400" b="1" dirty="0">
              <a:latin typeface="Times New Roman" panose="02020603050405020304" pitchFamily="18" charset="0"/>
              <a:cs typeface="Times New Roman" panose="02020603050405020304" pitchFamily="18" charset="0"/>
            </a:endParaRPr>
          </a:p>
          <a:p>
            <a:pPr marL="457200" indent="-457200">
              <a:buFont typeface="+mj-lt"/>
              <a:buAutoNum type="arabicPeriod" startAt="5"/>
            </a:pPr>
            <a:endParaRPr lang="ru-RU" sz="2400" b="1" dirty="0">
              <a:latin typeface="Times New Roman" panose="02020603050405020304" pitchFamily="18" charset="0"/>
              <a:cs typeface="Times New Roman" panose="02020603050405020304" pitchFamily="18" charset="0"/>
            </a:endParaRPr>
          </a:p>
          <a:p>
            <a:pPr marL="457200" indent="-457200">
              <a:buFont typeface="+mj-lt"/>
              <a:buAutoNum type="arabicPeriod" startAt="5"/>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31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C72BE14-8615-A594-41D3-44D5C8606003}"/>
              </a:ext>
            </a:extLst>
          </p:cNvPr>
          <p:cNvSpPr/>
          <p:nvPr/>
        </p:nvSpPr>
        <p:spPr>
          <a:xfrm>
            <a:off x="0" y="1972"/>
            <a:ext cx="12192000" cy="111500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p:cNvSpPr txBox="1"/>
          <p:nvPr/>
        </p:nvSpPr>
        <p:spPr>
          <a:xfrm>
            <a:off x="3406189" y="206706"/>
            <a:ext cx="5379620" cy="646331"/>
          </a:xfrm>
          <a:prstGeom prst="rect">
            <a:avLst/>
          </a:prstGeom>
          <a:noFill/>
        </p:spPr>
        <p:txBody>
          <a:bodyPr wrap="square" rtlCol="0">
            <a:spAutoFit/>
          </a:bodyPr>
          <a:lstStyle/>
          <a:p>
            <a:r>
              <a:rPr lang="ru-RU" sz="3600" b="1" dirty="0">
                <a:latin typeface="Times New Roman" panose="02020603050405020304" pitchFamily="18" charset="0"/>
                <a:cs typeface="Times New Roman" panose="02020603050405020304" pitchFamily="18" charset="0"/>
              </a:rPr>
              <a:t>Актуальность работы</a:t>
            </a:r>
          </a:p>
        </p:txBody>
      </p:sp>
      <p:sp>
        <p:nvSpPr>
          <p:cNvPr id="10" name="Прямоугольник 9"/>
          <p:cNvSpPr/>
          <p:nvPr/>
        </p:nvSpPr>
        <p:spPr>
          <a:xfrm>
            <a:off x="224499" y="3093383"/>
            <a:ext cx="11743000" cy="744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ru-RU" sz="2400" dirty="0">
              <a:solidFill>
                <a:schemeClr val="tx1"/>
              </a:solidFill>
            </a:endParaRPr>
          </a:p>
        </p:txBody>
      </p:sp>
      <p:sp>
        <p:nvSpPr>
          <p:cNvPr id="2" name="TextBox 1">
            <a:extLst>
              <a:ext uri="{FF2B5EF4-FFF2-40B4-BE49-F238E27FC236}">
                <a16:creationId xmlns:a16="http://schemas.microsoft.com/office/drawing/2014/main" id="{42F9FA90-F22A-2C23-677A-61D5B9D0165B}"/>
              </a:ext>
            </a:extLst>
          </p:cNvPr>
          <p:cNvSpPr txBox="1"/>
          <p:nvPr/>
        </p:nvSpPr>
        <p:spPr>
          <a:xfrm>
            <a:off x="636744" y="1321708"/>
            <a:ext cx="10918510" cy="44579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 2022 году количество хищений клиентских денег с банковских счетов составило 877 000 раз, следует из статистики Банка России. Сумма похищенных денег продолжила расти – на 4,29% до 14,2 млрд руб. </a:t>
            </a:r>
          </a:p>
          <a:p>
            <a:pPr marL="342900" indent="-342900">
              <a:lnSpc>
                <a:spcPct val="150000"/>
              </a:lnSpc>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 прошлом году количество мошеннических транзакций во всем мире увеличилось на 33%. Глобальная пандемия COVID-19 открыла новые возможности для мошенников, так как количество людей, которые совершают покупки в интернете, значительно выросло.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1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C72BE14-8615-A594-41D3-44D5C8606003}"/>
              </a:ext>
            </a:extLst>
          </p:cNvPr>
          <p:cNvSpPr/>
          <p:nvPr/>
        </p:nvSpPr>
        <p:spPr>
          <a:xfrm>
            <a:off x="0" y="1972"/>
            <a:ext cx="12192000" cy="111500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p:cNvSpPr txBox="1"/>
          <p:nvPr/>
        </p:nvSpPr>
        <p:spPr>
          <a:xfrm>
            <a:off x="3406189" y="249845"/>
            <a:ext cx="5379620" cy="646331"/>
          </a:xfrm>
          <a:prstGeom prst="rect">
            <a:avLst/>
          </a:prstGeom>
          <a:noFill/>
        </p:spPr>
        <p:txBody>
          <a:bodyPr wrap="square" rtlCol="0">
            <a:spAutoFit/>
          </a:bodyPr>
          <a:lstStyle/>
          <a:p>
            <a:r>
              <a:rPr lang="ru-RU" sz="3600" b="1" dirty="0">
                <a:latin typeface="Times New Roman" panose="02020603050405020304" pitchFamily="18" charset="0"/>
                <a:cs typeface="Times New Roman" panose="02020603050405020304" pitchFamily="18" charset="0"/>
              </a:rPr>
              <a:t>Цель и задачи работы</a:t>
            </a:r>
          </a:p>
        </p:txBody>
      </p:sp>
      <p:sp>
        <p:nvSpPr>
          <p:cNvPr id="10" name="Прямоугольник 9"/>
          <p:cNvSpPr/>
          <p:nvPr/>
        </p:nvSpPr>
        <p:spPr>
          <a:xfrm>
            <a:off x="224499" y="3093383"/>
            <a:ext cx="11743000" cy="744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ru-RU" sz="2400" dirty="0">
              <a:solidFill>
                <a:schemeClr val="tx1"/>
              </a:solidFill>
            </a:endParaRPr>
          </a:p>
        </p:txBody>
      </p:sp>
      <p:sp>
        <p:nvSpPr>
          <p:cNvPr id="2" name="TextBox 1">
            <a:extLst>
              <a:ext uri="{FF2B5EF4-FFF2-40B4-BE49-F238E27FC236}">
                <a16:creationId xmlns:a16="http://schemas.microsoft.com/office/drawing/2014/main" id="{42F9FA90-F22A-2C23-677A-61D5B9D0165B}"/>
              </a:ext>
            </a:extLst>
          </p:cNvPr>
          <p:cNvSpPr txBox="1"/>
          <p:nvPr/>
        </p:nvSpPr>
        <p:spPr>
          <a:xfrm>
            <a:off x="636744" y="1321708"/>
            <a:ext cx="10918510" cy="5632311"/>
          </a:xfrm>
          <a:prstGeom prst="rect">
            <a:avLst/>
          </a:prstGeom>
          <a:noFill/>
        </p:spPr>
        <p:txBody>
          <a:bodyPr wrap="square" rtlCol="0">
            <a:spAutoFit/>
          </a:bodyPr>
          <a:lstStyle/>
          <a:p>
            <a:r>
              <a:rPr lang="ru-RU" sz="2400" b="1" dirty="0">
                <a:latin typeface="Times New Roman" panose="02020603050405020304" pitchFamily="18" charset="0"/>
                <a:cs typeface="Times New Roman" panose="02020603050405020304" pitchFamily="18" charset="0"/>
              </a:rPr>
              <a:t>Цель</a:t>
            </a:r>
            <a:r>
              <a:rPr lang="ru-RU" sz="2400" dirty="0">
                <a:latin typeface="Times New Roman" panose="02020603050405020304" pitchFamily="18" charset="0"/>
                <a:cs typeface="Times New Roman" panose="02020603050405020304" pitchFamily="18" charset="0"/>
              </a:rPr>
              <a:t>: Создание алгоритма прогнозирования для обнаружения мошеннических транзакций с использованием набора обучающих данных.</a:t>
            </a:r>
          </a:p>
          <a:p>
            <a:endParaRPr lang="ru-RU" sz="2400" dirty="0">
              <a:latin typeface="Times New Roman" panose="02020603050405020304" pitchFamily="18" charset="0"/>
              <a:cs typeface="Times New Roman" panose="02020603050405020304" pitchFamily="18" charset="0"/>
            </a:endParaRPr>
          </a:p>
          <a:p>
            <a:r>
              <a:rPr lang="ru-RU" sz="2400" b="1" dirty="0">
                <a:latin typeface="Times New Roman" panose="02020603050405020304" pitchFamily="18" charset="0"/>
                <a:cs typeface="Times New Roman" panose="02020603050405020304" pitchFamily="18" charset="0"/>
              </a:rPr>
              <a:t>Задачи</a:t>
            </a:r>
            <a:r>
              <a:rPr lang="ru-RU" sz="24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ru-RU" sz="2400" dirty="0">
                <a:latin typeface="Times New Roman" panose="02020603050405020304" pitchFamily="18" charset="0"/>
                <a:cs typeface="Times New Roman" panose="02020603050405020304" pitchFamily="18" charset="0"/>
              </a:rPr>
              <a:t>Первоначальная оценка данных – выделение классов, отбор основных признаков;</a:t>
            </a:r>
          </a:p>
          <a:p>
            <a:pPr marL="457200" indent="-457200">
              <a:buFont typeface="+mj-lt"/>
              <a:buAutoNum type="arabicPeriod"/>
            </a:pPr>
            <a:r>
              <a:rPr lang="ru-RU" sz="2400" dirty="0">
                <a:latin typeface="Times New Roman" panose="02020603050405020304" pitchFamily="18" charset="0"/>
                <a:cs typeface="Times New Roman" panose="02020603050405020304" pitchFamily="18" charset="0"/>
              </a:rPr>
              <a:t>Подготовка данных – фильтрация отсутствующих значений, получение отклонений;</a:t>
            </a:r>
          </a:p>
          <a:p>
            <a:pPr marL="457200" indent="-457200">
              <a:buFont typeface="+mj-lt"/>
              <a:buAutoNum type="arabicPeriod"/>
            </a:pPr>
            <a:r>
              <a:rPr lang="ru-RU" sz="2400" dirty="0">
                <a:latin typeface="Times New Roman" panose="02020603050405020304" pitchFamily="18" charset="0"/>
                <a:cs typeface="Times New Roman" panose="02020603050405020304" pitchFamily="18" charset="0"/>
              </a:rPr>
              <a:t>Исследовательский анализ данных – нахождение паттернов мошеннических транзакций с помощью их распределения по времени;</a:t>
            </a:r>
          </a:p>
          <a:p>
            <a:pPr marL="457200" indent="-457200">
              <a:buFont typeface="+mj-lt"/>
              <a:buAutoNum type="arabicPeriod"/>
            </a:pPr>
            <a:r>
              <a:rPr lang="ru-RU" sz="2400" dirty="0">
                <a:latin typeface="Times New Roman" panose="02020603050405020304" pitchFamily="18" charset="0"/>
                <a:cs typeface="Times New Roman" panose="02020603050405020304" pitchFamily="18" charset="0"/>
              </a:rPr>
              <a:t>Обработка полученных данных – семплирование и уменьшение размерности данных задачи;</a:t>
            </a:r>
          </a:p>
          <a:p>
            <a:pPr marL="457200" indent="-457200">
              <a:buFont typeface="+mj-lt"/>
              <a:buAutoNum type="arabicPeriod"/>
            </a:pPr>
            <a:r>
              <a:rPr lang="ru-RU" sz="2400" dirty="0">
                <a:latin typeface="Times New Roman" panose="02020603050405020304" pitchFamily="18" charset="0"/>
                <a:cs typeface="Times New Roman" panose="02020603050405020304" pitchFamily="18" charset="0"/>
              </a:rPr>
              <a:t>Машинное обучение модели с помощью простых и ансамблевых моделей и сравнение полученных результатов.</a:t>
            </a:r>
          </a:p>
          <a:p>
            <a:pPr marL="457200" indent="-457200">
              <a:buFont typeface="+mj-lt"/>
              <a:buAutoNum type="arabicPeriod"/>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18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C72BE14-8615-A594-41D3-44D5C8606003}"/>
              </a:ext>
            </a:extLst>
          </p:cNvPr>
          <p:cNvSpPr/>
          <p:nvPr/>
        </p:nvSpPr>
        <p:spPr>
          <a:xfrm>
            <a:off x="0" y="1972"/>
            <a:ext cx="12192000" cy="111500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p:cNvSpPr txBox="1"/>
          <p:nvPr/>
        </p:nvSpPr>
        <p:spPr>
          <a:xfrm>
            <a:off x="3272329" y="249845"/>
            <a:ext cx="5647339" cy="646331"/>
          </a:xfrm>
          <a:prstGeom prst="rect">
            <a:avLst/>
          </a:prstGeom>
          <a:noFill/>
        </p:spPr>
        <p:txBody>
          <a:bodyPr wrap="square" rtlCol="0">
            <a:spAutoFit/>
          </a:bodyPr>
          <a:lstStyle/>
          <a:p>
            <a:r>
              <a:rPr lang="ru-RU" sz="3600" b="1" dirty="0">
                <a:latin typeface="Times New Roman" panose="02020603050405020304" pitchFamily="18" charset="0"/>
                <a:cs typeface="Times New Roman" panose="02020603050405020304" pitchFamily="18" charset="0"/>
              </a:rPr>
              <a:t>Существующие подходы</a:t>
            </a:r>
          </a:p>
        </p:txBody>
      </p:sp>
      <p:sp>
        <p:nvSpPr>
          <p:cNvPr id="10" name="Прямоугольник 9"/>
          <p:cNvSpPr/>
          <p:nvPr/>
        </p:nvSpPr>
        <p:spPr>
          <a:xfrm>
            <a:off x="224499" y="3093383"/>
            <a:ext cx="11743000" cy="744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ru-RU" sz="2400" dirty="0">
              <a:solidFill>
                <a:schemeClr val="tx1"/>
              </a:solidFill>
            </a:endParaRPr>
          </a:p>
        </p:txBody>
      </p:sp>
      <p:sp>
        <p:nvSpPr>
          <p:cNvPr id="2" name="TextBox 1">
            <a:extLst>
              <a:ext uri="{FF2B5EF4-FFF2-40B4-BE49-F238E27FC236}">
                <a16:creationId xmlns:a16="http://schemas.microsoft.com/office/drawing/2014/main" id="{42F9FA90-F22A-2C23-677A-61D5B9D0165B}"/>
              </a:ext>
            </a:extLst>
          </p:cNvPr>
          <p:cNvSpPr txBox="1"/>
          <p:nvPr/>
        </p:nvSpPr>
        <p:spPr>
          <a:xfrm>
            <a:off x="636744" y="1321708"/>
            <a:ext cx="10918510" cy="4893647"/>
          </a:xfrm>
          <a:prstGeom prst="rect">
            <a:avLst/>
          </a:prstGeom>
          <a:noFill/>
        </p:spPr>
        <p:txBody>
          <a:bodyPr wrap="square" rtlCol="0">
            <a:spAutoFit/>
          </a:bodyPr>
          <a:lstStyle/>
          <a:p>
            <a:pPr>
              <a:lnSpc>
                <a:spcPct val="150000"/>
              </a:lnSpc>
            </a:pPr>
            <a:r>
              <a:rPr lang="ru-RU" sz="2400" dirty="0">
                <a:latin typeface="Times New Roman" panose="02020603050405020304" pitchFamily="18" charset="0"/>
                <a:cs typeface="Times New Roman" panose="02020603050405020304" pitchFamily="18" charset="0"/>
              </a:rPr>
              <a:t>В зависимости от доступного </a:t>
            </a:r>
            <a:r>
              <a:rPr lang="ru-RU" sz="2400" dirty="0" err="1">
                <a:latin typeface="Times New Roman" panose="02020603050405020304" pitchFamily="18" charset="0"/>
                <a:cs typeface="Times New Roman" panose="02020603050405020304" pitchFamily="18" charset="0"/>
              </a:rPr>
              <a:t>датасета</a:t>
            </a:r>
            <a:r>
              <a:rPr lang="ru-RU" sz="2400" dirty="0">
                <a:latin typeface="Times New Roman" panose="02020603050405020304" pitchFamily="18" charset="0"/>
                <a:cs typeface="Times New Roman" panose="02020603050405020304" pitchFamily="18" charset="0"/>
              </a:rPr>
              <a:t> большинство из этих методик можно свести к двум основным сценариям:</a:t>
            </a:r>
          </a:p>
          <a:p>
            <a:pPr>
              <a:lnSpc>
                <a:spcPct val="150000"/>
              </a:lnSpc>
            </a:pP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датасет</a:t>
            </a:r>
            <a:r>
              <a:rPr lang="ru-RU" sz="2400" dirty="0">
                <a:latin typeface="Times New Roman" panose="02020603050405020304" pitchFamily="18" charset="0"/>
                <a:cs typeface="Times New Roman" panose="02020603050405020304" pitchFamily="18" charset="0"/>
              </a:rPr>
              <a:t> содержит достаточное количество образцов мошенничества – можно решать задачу с помощью простых моделей машинного обучения (логистическая регрессия)</a:t>
            </a:r>
          </a:p>
          <a:p>
            <a:pPr>
              <a:lnSpc>
                <a:spcPct val="150000"/>
              </a:lnSpc>
            </a:pPr>
            <a:r>
              <a:rPr lang="ru-RU" sz="2400" dirty="0">
                <a:latin typeface="Times New Roman" panose="02020603050405020304" pitchFamily="18" charset="0"/>
                <a:cs typeface="Times New Roman" panose="02020603050405020304" pitchFamily="18" charset="0"/>
              </a:rPr>
              <a:t>•	в </a:t>
            </a:r>
            <a:r>
              <a:rPr lang="ru-RU" sz="2400" dirty="0" err="1">
                <a:latin typeface="Times New Roman" panose="02020603050405020304" pitchFamily="18" charset="0"/>
                <a:cs typeface="Times New Roman" panose="02020603050405020304" pitchFamily="18" charset="0"/>
              </a:rPr>
              <a:t>датасете</a:t>
            </a:r>
            <a:r>
              <a:rPr lang="ru-RU" sz="2400" dirty="0">
                <a:latin typeface="Times New Roman" panose="02020603050405020304" pitchFamily="18" charset="0"/>
                <a:cs typeface="Times New Roman" panose="02020603050405020304" pitchFamily="18" charset="0"/>
              </a:rPr>
              <a:t> нет (или ничтожно мало) образцов мошенничества - рассмотрение мошенничества как отклонения – случайный лес, изолирующий лес.</a:t>
            </a:r>
          </a:p>
          <a:p>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2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C72BE14-8615-A594-41D3-44D5C8606003}"/>
              </a:ext>
            </a:extLst>
          </p:cNvPr>
          <p:cNvSpPr/>
          <p:nvPr/>
        </p:nvSpPr>
        <p:spPr>
          <a:xfrm>
            <a:off x="0" y="1972"/>
            <a:ext cx="12192000" cy="111500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p:cNvSpPr txBox="1"/>
          <p:nvPr/>
        </p:nvSpPr>
        <p:spPr>
          <a:xfrm>
            <a:off x="3379334" y="236307"/>
            <a:ext cx="5819740" cy="646331"/>
          </a:xfrm>
          <a:prstGeom prst="rect">
            <a:avLst/>
          </a:prstGeom>
          <a:noFill/>
        </p:spPr>
        <p:txBody>
          <a:bodyPr wrap="square" rtlCol="0">
            <a:spAutoFit/>
          </a:bodyPr>
          <a:lstStyle/>
          <a:p>
            <a:r>
              <a:rPr lang="ru-RU" sz="3600" b="1" dirty="0">
                <a:latin typeface="Times New Roman" panose="02020603050405020304" pitchFamily="18" charset="0"/>
                <a:cs typeface="Times New Roman" panose="02020603050405020304" pitchFamily="18" charset="0"/>
              </a:rPr>
              <a:t>Распределение транзакций</a:t>
            </a:r>
          </a:p>
        </p:txBody>
      </p:sp>
      <p:sp>
        <p:nvSpPr>
          <p:cNvPr id="10" name="Прямоугольник 9"/>
          <p:cNvSpPr/>
          <p:nvPr/>
        </p:nvSpPr>
        <p:spPr>
          <a:xfrm>
            <a:off x="224499" y="3093383"/>
            <a:ext cx="11743000" cy="744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ru-RU" sz="2400" dirty="0">
              <a:solidFill>
                <a:schemeClr val="tx1"/>
              </a:solidFill>
            </a:endParaRPr>
          </a:p>
        </p:txBody>
      </p:sp>
      <p:pic>
        <p:nvPicPr>
          <p:cNvPr id="2" name="Рисунок 1">
            <a:extLst>
              <a:ext uri="{FF2B5EF4-FFF2-40B4-BE49-F238E27FC236}">
                <a16:creationId xmlns:a16="http://schemas.microsoft.com/office/drawing/2014/main" id="{DC7581E9-DD90-8221-C67F-424F86A139A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09603" y="1359287"/>
            <a:ext cx="8328175" cy="5262405"/>
          </a:xfrm>
          <a:prstGeom prst="rect">
            <a:avLst/>
          </a:prstGeom>
        </p:spPr>
      </p:pic>
    </p:spTree>
    <p:extLst>
      <p:ext uri="{BB962C8B-B14F-4D97-AF65-F5344CB8AC3E}">
        <p14:creationId xmlns:p14="http://schemas.microsoft.com/office/powerpoint/2010/main" val="118361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C72BE14-8615-A594-41D3-44D5C8606003}"/>
              </a:ext>
            </a:extLst>
          </p:cNvPr>
          <p:cNvSpPr/>
          <p:nvPr/>
        </p:nvSpPr>
        <p:spPr>
          <a:xfrm>
            <a:off x="0" y="1972"/>
            <a:ext cx="12192000" cy="111500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p:cNvSpPr txBox="1"/>
          <p:nvPr/>
        </p:nvSpPr>
        <p:spPr>
          <a:xfrm>
            <a:off x="1452959" y="169075"/>
            <a:ext cx="9286079" cy="646331"/>
          </a:xfrm>
          <a:prstGeom prst="rect">
            <a:avLst/>
          </a:prstGeom>
          <a:noFill/>
        </p:spPr>
        <p:txBody>
          <a:bodyPr wrap="square" rtlCol="0">
            <a:spAutoFit/>
          </a:bodyPr>
          <a:lstStyle/>
          <a:p>
            <a:r>
              <a:rPr lang="ru-RU" sz="3600" b="1" dirty="0">
                <a:latin typeface="Times New Roman" panose="02020603050405020304" pitchFamily="18" charset="0"/>
                <a:cs typeface="Times New Roman" panose="02020603050405020304" pitchFamily="18" charset="0"/>
              </a:rPr>
              <a:t>Корреляция суммы транзакций и времени</a:t>
            </a:r>
          </a:p>
        </p:txBody>
      </p:sp>
      <p:sp>
        <p:nvSpPr>
          <p:cNvPr id="10" name="Прямоугольник 9"/>
          <p:cNvSpPr/>
          <p:nvPr/>
        </p:nvSpPr>
        <p:spPr>
          <a:xfrm>
            <a:off x="224499" y="3093383"/>
            <a:ext cx="11743000" cy="744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ru-RU" sz="2400" dirty="0">
              <a:solidFill>
                <a:schemeClr val="tx1"/>
              </a:solidFill>
            </a:endParaRPr>
          </a:p>
        </p:txBody>
      </p:sp>
      <p:pic>
        <p:nvPicPr>
          <p:cNvPr id="4" name="Рисунок 3">
            <a:extLst>
              <a:ext uri="{FF2B5EF4-FFF2-40B4-BE49-F238E27FC236}">
                <a16:creationId xmlns:a16="http://schemas.microsoft.com/office/drawing/2014/main" id="{CA9311F1-8091-2B12-2F7F-B052B640AF0B}"/>
              </a:ext>
            </a:extLst>
          </p:cNvPr>
          <p:cNvPicPr/>
          <p:nvPr/>
        </p:nvPicPr>
        <p:blipFill>
          <a:blip r:embed="rId2">
            <a:extLst>
              <a:ext uri="{28A0092B-C50C-407E-A947-70E740481C1C}">
                <a14:useLocalDpi xmlns:a14="http://schemas.microsoft.com/office/drawing/2010/main" val="0"/>
              </a:ext>
            </a:extLst>
          </a:blip>
          <a:stretch>
            <a:fillRect/>
          </a:stretch>
        </p:blipFill>
        <p:spPr>
          <a:xfrm>
            <a:off x="2208178" y="1284077"/>
            <a:ext cx="7775644" cy="5321004"/>
          </a:xfrm>
          <a:prstGeom prst="rect">
            <a:avLst/>
          </a:prstGeom>
        </p:spPr>
      </p:pic>
    </p:spTree>
    <p:extLst>
      <p:ext uri="{BB962C8B-B14F-4D97-AF65-F5344CB8AC3E}">
        <p14:creationId xmlns:p14="http://schemas.microsoft.com/office/powerpoint/2010/main" val="260243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C72BE14-8615-A594-41D3-44D5C8606003}"/>
              </a:ext>
            </a:extLst>
          </p:cNvPr>
          <p:cNvSpPr/>
          <p:nvPr/>
        </p:nvSpPr>
        <p:spPr>
          <a:xfrm>
            <a:off x="0" y="1972"/>
            <a:ext cx="12192000" cy="111500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p:cNvSpPr txBox="1"/>
          <p:nvPr/>
        </p:nvSpPr>
        <p:spPr>
          <a:xfrm>
            <a:off x="3283385" y="236307"/>
            <a:ext cx="6405364" cy="646331"/>
          </a:xfrm>
          <a:prstGeom prst="rect">
            <a:avLst/>
          </a:prstGeom>
          <a:noFill/>
        </p:spPr>
        <p:txBody>
          <a:bodyPr wrap="square" rtlCol="0">
            <a:spAutoFit/>
          </a:bodyPr>
          <a:lstStyle/>
          <a:p>
            <a:r>
              <a:rPr lang="ru-RU" sz="3600" b="1" dirty="0">
                <a:latin typeface="Times New Roman" panose="02020603050405020304" pitchFamily="18" charset="0"/>
                <a:cs typeface="Times New Roman" panose="02020603050405020304" pitchFamily="18" charset="0"/>
              </a:rPr>
              <a:t>Дисбаланс в классах данных</a:t>
            </a:r>
          </a:p>
        </p:txBody>
      </p:sp>
      <p:sp>
        <p:nvSpPr>
          <p:cNvPr id="10" name="Прямоугольник 9"/>
          <p:cNvSpPr/>
          <p:nvPr/>
        </p:nvSpPr>
        <p:spPr>
          <a:xfrm>
            <a:off x="224499" y="3093383"/>
            <a:ext cx="11743000" cy="744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ru-RU" sz="2400" dirty="0">
              <a:solidFill>
                <a:schemeClr val="tx1"/>
              </a:solidFill>
            </a:endParaRPr>
          </a:p>
        </p:txBody>
      </p:sp>
      <p:sp>
        <p:nvSpPr>
          <p:cNvPr id="5" name="TextBox 4">
            <a:extLst>
              <a:ext uri="{FF2B5EF4-FFF2-40B4-BE49-F238E27FC236}">
                <a16:creationId xmlns:a16="http://schemas.microsoft.com/office/drawing/2014/main" id="{402D25FA-53C2-6D58-6573-86A726ECF8E6}"/>
              </a:ext>
            </a:extLst>
          </p:cNvPr>
          <p:cNvSpPr txBox="1"/>
          <p:nvPr/>
        </p:nvSpPr>
        <p:spPr>
          <a:xfrm>
            <a:off x="318371" y="1351309"/>
            <a:ext cx="11555256" cy="4457952"/>
          </a:xfrm>
          <a:prstGeom prst="rect">
            <a:avLst/>
          </a:prstGeom>
          <a:noFill/>
        </p:spPr>
        <p:txBody>
          <a:bodyPr wrap="square" rtlCol="0">
            <a:spAutoFit/>
          </a:bodyPr>
          <a:lstStyle/>
          <a:p>
            <a:pPr marL="457200" indent="-457200">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SMOTE</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Synthetic</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Minority</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Oversampling</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Technique</a:t>
            </a:r>
            <a:r>
              <a:rPr lang="ru-RU" sz="2400" dirty="0">
                <a:latin typeface="Times New Roman" panose="02020603050405020304" pitchFamily="18" charset="0"/>
                <a:cs typeface="Times New Roman" panose="02020603050405020304" pitchFamily="18" charset="0"/>
              </a:rPr>
              <a:t>) Этот алгоритм основан на идее генерации некоторого количества искусственных примеров, которые были бы похожи на имеющиеся в миноритарном классе, но при этом не дублировали их. </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Near-Miss Algorithm </a:t>
            </a:r>
            <a:r>
              <a:rPr lang="ru-RU" sz="2400" dirty="0">
                <a:latin typeface="Times New Roman" panose="02020603050405020304" pitchFamily="18" charset="0"/>
                <a:cs typeface="Times New Roman" panose="02020603050405020304" pitchFamily="18" charset="0"/>
              </a:rPr>
              <a:t>- алгоритм </a:t>
            </a:r>
            <a:r>
              <a:rPr lang="ru-RU" sz="2400" dirty="0" err="1">
                <a:latin typeface="Times New Roman" panose="02020603050405020304" pitchFamily="18" charset="0"/>
                <a:cs typeface="Times New Roman" panose="02020603050405020304" pitchFamily="18" charset="0"/>
              </a:rPr>
              <a:t>андерсемплинга</a:t>
            </a:r>
            <a:r>
              <a:rPr lang="ru-RU" sz="2400" dirty="0">
                <a:latin typeface="Times New Roman" panose="02020603050405020304" pitchFamily="18" charset="0"/>
                <a:cs typeface="Times New Roman" panose="02020603050405020304" pitchFamily="18" charset="0"/>
              </a:rPr>
              <a:t>, который удаляет примеры мажоритарного класса, для которых среднее расстояние до ближайших соседей (KNN) миноритарного класса является наименьшим. Также может использоваться расстояние до самых дальних соседей, либо среднее расстояние до всех соседей.</a:t>
            </a:r>
          </a:p>
        </p:txBody>
      </p:sp>
    </p:spTree>
    <p:extLst>
      <p:ext uri="{BB962C8B-B14F-4D97-AF65-F5344CB8AC3E}">
        <p14:creationId xmlns:p14="http://schemas.microsoft.com/office/powerpoint/2010/main" val="3421850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C72BE14-8615-A594-41D3-44D5C8606003}"/>
              </a:ext>
            </a:extLst>
          </p:cNvPr>
          <p:cNvSpPr/>
          <p:nvPr/>
        </p:nvSpPr>
        <p:spPr>
          <a:xfrm>
            <a:off x="0" y="1972"/>
            <a:ext cx="12192000" cy="111500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p:cNvSpPr txBox="1"/>
          <p:nvPr/>
        </p:nvSpPr>
        <p:spPr>
          <a:xfrm>
            <a:off x="3283385" y="236307"/>
            <a:ext cx="6405364" cy="646331"/>
          </a:xfrm>
          <a:prstGeom prst="rect">
            <a:avLst/>
          </a:prstGeom>
          <a:noFill/>
        </p:spPr>
        <p:txBody>
          <a:bodyPr wrap="square" rtlCol="0">
            <a:spAutoFit/>
          </a:bodyPr>
          <a:lstStyle/>
          <a:p>
            <a:endParaRPr lang="ru-RU" sz="3600" b="1" dirty="0">
              <a:latin typeface="Times New Roman" panose="02020603050405020304" pitchFamily="18" charset="0"/>
              <a:cs typeface="Times New Roman" panose="02020603050405020304" pitchFamily="18" charset="0"/>
            </a:endParaRPr>
          </a:p>
        </p:txBody>
      </p:sp>
      <p:sp>
        <p:nvSpPr>
          <p:cNvPr id="10" name="Прямоугольник 9"/>
          <p:cNvSpPr/>
          <p:nvPr/>
        </p:nvSpPr>
        <p:spPr>
          <a:xfrm>
            <a:off x="224499" y="3093383"/>
            <a:ext cx="11743000" cy="744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ru-RU" sz="2400" dirty="0">
              <a:solidFill>
                <a:schemeClr val="tx1"/>
              </a:solidFill>
            </a:endParaRPr>
          </a:p>
        </p:txBody>
      </p:sp>
      <p:sp>
        <p:nvSpPr>
          <p:cNvPr id="5" name="TextBox 4">
            <a:extLst>
              <a:ext uri="{FF2B5EF4-FFF2-40B4-BE49-F238E27FC236}">
                <a16:creationId xmlns:a16="http://schemas.microsoft.com/office/drawing/2014/main" id="{402D25FA-53C2-6D58-6573-86A726ECF8E6}"/>
              </a:ext>
            </a:extLst>
          </p:cNvPr>
          <p:cNvSpPr txBox="1"/>
          <p:nvPr/>
        </p:nvSpPr>
        <p:spPr>
          <a:xfrm>
            <a:off x="396355" y="1380491"/>
            <a:ext cx="11399289" cy="5011949"/>
          </a:xfrm>
          <a:prstGeom prst="rect">
            <a:avLst/>
          </a:prstGeom>
          <a:noFill/>
        </p:spPr>
        <p:txBody>
          <a:bodyPr wrap="square" rtlCol="0">
            <a:spAutoFit/>
          </a:bodyPr>
          <a:lstStyle/>
          <a:p>
            <a:pPr marL="457200" indent="-457200">
              <a:lnSpc>
                <a:spcPct val="150000"/>
              </a:lnSpc>
              <a:buFont typeface="+mj-lt"/>
              <a:buAutoNum type="arabicPeriod"/>
            </a:pPr>
            <a:r>
              <a:rPr lang="ru-RU" sz="2400" b="1" dirty="0">
                <a:latin typeface="Times New Roman" panose="02020603050405020304" pitchFamily="18" charset="0"/>
                <a:cs typeface="Times New Roman" panose="02020603050405020304" pitchFamily="18" charset="0"/>
              </a:rPr>
              <a:t>PCA</a:t>
            </a:r>
            <a:r>
              <a:rPr lang="ru-RU" sz="2400" dirty="0">
                <a:latin typeface="Times New Roman" panose="02020603050405020304" pitchFamily="18" charset="0"/>
                <a:cs typeface="Times New Roman" panose="02020603050405020304" pitchFamily="18" charset="0"/>
              </a:rPr>
              <a:t> (англ. </a:t>
            </a:r>
            <a:r>
              <a:rPr lang="ru-RU" sz="2400" dirty="0" err="1">
                <a:latin typeface="Times New Roman" panose="02020603050405020304" pitchFamily="18" charset="0"/>
                <a:cs typeface="Times New Roman" panose="02020603050405020304" pitchFamily="18" charset="0"/>
              </a:rPr>
              <a:t>Principal</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Component</a:t>
            </a:r>
            <a:r>
              <a:rPr lang="ru-RU" sz="2400" dirty="0">
                <a:latin typeface="Times New Roman" panose="02020603050405020304" pitchFamily="18" charset="0"/>
                <a:cs typeface="Times New Roman" panose="02020603050405020304" pitchFamily="18" charset="0"/>
              </a:rPr>
              <a:t> Analysis; рус. Анализ главных компонентов) принимает данные с m-столбцами, проецируемыми на подпространство с n-функциями (n &lt; m), сохраняя при этом важную информацию из исходных данных; другими словами, PCA пытается найти основные компоненты (или функции), как следует из его названия.</a:t>
            </a:r>
          </a:p>
          <a:p>
            <a:pPr marL="457200" indent="-457200">
              <a:lnSpc>
                <a:spcPct val="150000"/>
              </a:lnSpc>
              <a:buFont typeface="+mj-lt"/>
              <a:buAutoNum type="arabicPeriod"/>
            </a:pPr>
            <a:endParaRPr lang="ru-RU"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ru-RU" sz="2400" b="1" dirty="0">
                <a:latin typeface="Times New Roman" panose="02020603050405020304" pitchFamily="18" charset="0"/>
                <a:cs typeface="Times New Roman" panose="02020603050405020304" pitchFamily="18" charset="0"/>
              </a:rPr>
              <a:t>SVD</a:t>
            </a:r>
            <a:r>
              <a:rPr lang="ru-RU" sz="2400" dirty="0">
                <a:latin typeface="Times New Roman" panose="02020603050405020304" pitchFamily="18" charset="0"/>
                <a:cs typeface="Times New Roman" panose="02020603050405020304" pitchFamily="18" charset="0"/>
              </a:rPr>
              <a:t> (англ. </a:t>
            </a:r>
            <a:r>
              <a:rPr lang="ru-RU" sz="2400" dirty="0" err="1">
                <a:latin typeface="Times New Roman" panose="02020603050405020304" pitchFamily="18" charset="0"/>
                <a:cs typeface="Times New Roman" panose="02020603050405020304" pitchFamily="18" charset="0"/>
              </a:rPr>
              <a:t>Singular</a:t>
            </a:r>
            <a:r>
              <a:rPr lang="ru-RU" sz="2400" dirty="0">
                <a:latin typeface="Times New Roman" panose="02020603050405020304" pitchFamily="18" charset="0"/>
                <a:cs typeface="Times New Roman" panose="02020603050405020304" pitchFamily="18" charset="0"/>
              </a:rPr>
              <a:t> Value </a:t>
            </a:r>
            <a:r>
              <a:rPr lang="ru-RU" sz="2400" dirty="0" err="1">
                <a:latin typeface="Times New Roman" panose="02020603050405020304" pitchFamily="18" charset="0"/>
                <a:cs typeface="Times New Roman" panose="02020603050405020304" pitchFamily="18" charset="0"/>
              </a:rPr>
              <a:t>Decomposition</a:t>
            </a:r>
            <a:r>
              <a:rPr lang="ru-RU" sz="2400" dirty="0">
                <a:latin typeface="Times New Roman" panose="02020603050405020304" pitchFamily="18" charset="0"/>
                <a:cs typeface="Times New Roman" panose="02020603050405020304" pitchFamily="18" charset="0"/>
              </a:rPr>
              <a:t>; рус. Разложение по сингулярным значениям) это процесс разложения матрицы на составляющие элементы путем факторизации ее на три отдельные матрицы:: M=UΣVᵗ.</a:t>
            </a:r>
          </a:p>
        </p:txBody>
      </p:sp>
      <p:sp>
        <p:nvSpPr>
          <p:cNvPr id="2" name="TextBox 1">
            <a:extLst>
              <a:ext uri="{FF2B5EF4-FFF2-40B4-BE49-F238E27FC236}">
                <a16:creationId xmlns:a16="http://schemas.microsoft.com/office/drawing/2014/main" id="{82081DF3-A446-0E7C-25D6-D2D83BB9F373}"/>
              </a:ext>
            </a:extLst>
          </p:cNvPr>
          <p:cNvSpPr txBox="1"/>
          <p:nvPr/>
        </p:nvSpPr>
        <p:spPr>
          <a:xfrm>
            <a:off x="2893317" y="236306"/>
            <a:ext cx="6405364" cy="646331"/>
          </a:xfrm>
          <a:prstGeom prst="rect">
            <a:avLst/>
          </a:prstGeom>
          <a:noFill/>
        </p:spPr>
        <p:txBody>
          <a:bodyPr wrap="square" rtlCol="0">
            <a:spAutoFit/>
          </a:bodyPr>
          <a:lstStyle/>
          <a:p>
            <a:r>
              <a:rPr lang="ru-RU" sz="3600" b="1" dirty="0">
                <a:latin typeface="Times New Roman" panose="02020603050405020304" pitchFamily="18" charset="0"/>
                <a:cs typeface="Times New Roman" panose="02020603050405020304" pitchFamily="18" charset="0"/>
              </a:rPr>
              <a:t>Уменьшение размерности</a:t>
            </a:r>
          </a:p>
        </p:txBody>
      </p:sp>
    </p:spTree>
    <p:extLst>
      <p:ext uri="{BB962C8B-B14F-4D97-AF65-F5344CB8AC3E}">
        <p14:creationId xmlns:p14="http://schemas.microsoft.com/office/powerpoint/2010/main" val="25207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C72BE14-8615-A594-41D3-44D5C8606003}"/>
              </a:ext>
            </a:extLst>
          </p:cNvPr>
          <p:cNvSpPr/>
          <p:nvPr/>
        </p:nvSpPr>
        <p:spPr>
          <a:xfrm>
            <a:off x="0" y="0"/>
            <a:ext cx="12192000" cy="111500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p:cNvSpPr txBox="1"/>
          <p:nvPr/>
        </p:nvSpPr>
        <p:spPr>
          <a:xfrm>
            <a:off x="3283385" y="236307"/>
            <a:ext cx="6405364" cy="646331"/>
          </a:xfrm>
          <a:prstGeom prst="rect">
            <a:avLst/>
          </a:prstGeom>
          <a:noFill/>
        </p:spPr>
        <p:txBody>
          <a:bodyPr wrap="square" rtlCol="0">
            <a:spAutoFit/>
          </a:bodyPr>
          <a:lstStyle/>
          <a:p>
            <a:endParaRPr lang="ru-RU" sz="3600" b="1" dirty="0">
              <a:latin typeface="Times New Roman" panose="02020603050405020304" pitchFamily="18" charset="0"/>
              <a:cs typeface="Times New Roman" panose="02020603050405020304" pitchFamily="18" charset="0"/>
            </a:endParaRPr>
          </a:p>
        </p:txBody>
      </p:sp>
      <p:sp>
        <p:nvSpPr>
          <p:cNvPr id="10" name="Прямоугольник 9"/>
          <p:cNvSpPr/>
          <p:nvPr/>
        </p:nvSpPr>
        <p:spPr>
          <a:xfrm>
            <a:off x="224499" y="3093383"/>
            <a:ext cx="11743000" cy="744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ru-RU" sz="2400" dirty="0">
              <a:solidFill>
                <a:schemeClr val="tx1"/>
              </a:solidFill>
            </a:endParaRPr>
          </a:p>
        </p:txBody>
      </p:sp>
      <p:sp>
        <p:nvSpPr>
          <p:cNvPr id="5" name="TextBox 4">
            <a:extLst>
              <a:ext uri="{FF2B5EF4-FFF2-40B4-BE49-F238E27FC236}">
                <a16:creationId xmlns:a16="http://schemas.microsoft.com/office/drawing/2014/main" id="{402D25FA-53C2-6D58-6573-86A726ECF8E6}"/>
              </a:ext>
            </a:extLst>
          </p:cNvPr>
          <p:cNvSpPr txBox="1"/>
          <p:nvPr/>
        </p:nvSpPr>
        <p:spPr>
          <a:xfrm>
            <a:off x="396354" y="1146199"/>
            <a:ext cx="11399289" cy="3903954"/>
          </a:xfrm>
          <a:prstGeom prst="rect">
            <a:avLst/>
          </a:prstGeom>
          <a:noFill/>
        </p:spPr>
        <p:txBody>
          <a:bodyPr wrap="square" rtlCol="0">
            <a:spAutoFit/>
          </a:bodyPr>
          <a:lstStyle/>
          <a:p>
            <a:pPr>
              <a:lnSpc>
                <a:spcPct val="150000"/>
              </a:lnSpc>
            </a:pPr>
            <a:r>
              <a:rPr lang="ru-RU" sz="2400" dirty="0">
                <a:latin typeface="Times New Roman" panose="02020603050405020304" pitchFamily="18" charset="0"/>
                <a:cs typeface="Times New Roman" panose="02020603050405020304" pitchFamily="18" charset="0"/>
              </a:rPr>
              <a:t>Сравнение простых моделей производилось путем оценки средней точности модели путем кросс-валидации с помощью метода </a:t>
            </a:r>
            <a:r>
              <a:rPr lang="en-US" sz="2400" dirty="0">
                <a:latin typeface="Times New Roman" panose="02020603050405020304" pitchFamily="18" charset="0"/>
                <a:cs typeface="Times New Roman" panose="02020603050405020304" pitchFamily="18" charset="0"/>
              </a:rPr>
              <a:t>K-Fold</a:t>
            </a:r>
            <a:r>
              <a:rPr lang="ru-RU" sz="2400" dirty="0">
                <a:latin typeface="Times New Roman" panose="02020603050405020304" pitchFamily="18" charset="0"/>
                <a:cs typeface="Times New Roman" panose="02020603050405020304" pitchFamily="18" charset="0"/>
              </a:rPr>
              <a:t>, который проводился на тренировочном </a:t>
            </a:r>
            <a:r>
              <a:rPr lang="ru-RU" sz="2400" dirty="0" err="1">
                <a:latin typeface="Times New Roman" panose="02020603050405020304" pitchFamily="18" charset="0"/>
                <a:cs typeface="Times New Roman" panose="02020603050405020304" pitchFamily="18" charset="0"/>
              </a:rPr>
              <a:t>датасете</a:t>
            </a:r>
            <a:r>
              <a:rPr lang="ru-RU"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Оценивались следующие характеристики:</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среднее арифметическое значение </a:t>
            </a:r>
            <a:r>
              <a:rPr lang="en-US" sz="2400" dirty="0" err="1">
                <a:latin typeface="Times New Roman" panose="02020603050405020304" pitchFamily="18" charset="0"/>
                <a:cs typeface="Times New Roman" panose="02020603050405020304" pitchFamily="18" charset="0"/>
              </a:rPr>
              <a:t>test_score</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модели</a:t>
            </a:r>
            <a:r>
              <a:rPr lang="en-US" sz="2400" dirty="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стандартное отклонение модели по </a:t>
            </a:r>
            <a:r>
              <a:rPr lang="en-US" sz="2400" dirty="0" err="1">
                <a:latin typeface="Times New Roman" panose="02020603050405020304" pitchFamily="18" charset="0"/>
                <a:cs typeface="Times New Roman" panose="02020603050405020304" pitchFamily="18" charset="0"/>
              </a:rPr>
              <a:t>test_score</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время работы алгоритма </a:t>
            </a:r>
            <a:r>
              <a:rPr lang="en-US" sz="2400" dirty="0">
                <a:latin typeface="Times New Roman" panose="02020603050405020304" pitchFamily="18" charset="0"/>
                <a:cs typeface="Times New Roman" panose="02020603050405020304" pitchFamily="18" charset="0"/>
              </a:rPr>
              <a:t>K-Fold </a:t>
            </a:r>
            <a:r>
              <a:rPr lang="ru-RU" sz="2400" dirty="0">
                <a:latin typeface="Times New Roman" panose="02020603050405020304" pitchFamily="18" charset="0"/>
                <a:cs typeface="Times New Roman" panose="02020603050405020304" pitchFamily="18" charset="0"/>
              </a:rPr>
              <a:t>на тренировочном </a:t>
            </a:r>
            <a:r>
              <a:rPr lang="ru-RU" sz="2400" dirty="0" err="1">
                <a:latin typeface="Times New Roman" panose="02020603050405020304" pitchFamily="18" charset="0"/>
                <a:cs typeface="Times New Roman" panose="02020603050405020304" pitchFamily="18" charset="0"/>
              </a:rPr>
              <a:t>датасете</a:t>
            </a:r>
            <a:r>
              <a:rPr lang="ru-RU" sz="2400" dirty="0">
                <a:latin typeface="Times New Roman" panose="02020603050405020304" pitchFamily="18" charset="0"/>
                <a:cs typeface="Times New Roman" panose="02020603050405020304" pitchFamily="18" charset="0"/>
              </a:rPr>
              <a:t>;</a:t>
            </a:r>
          </a:p>
          <a:p>
            <a:pPr>
              <a:lnSpc>
                <a:spcPct val="150000"/>
              </a:lnSpc>
            </a:pPr>
            <a:endParaRPr lang="ru-RU"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2081DF3-A446-0E7C-25D6-D2D83BB9F373}"/>
              </a:ext>
            </a:extLst>
          </p:cNvPr>
          <p:cNvSpPr txBox="1"/>
          <p:nvPr/>
        </p:nvSpPr>
        <p:spPr>
          <a:xfrm>
            <a:off x="3909375" y="234335"/>
            <a:ext cx="4373245" cy="646331"/>
          </a:xfrm>
          <a:prstGeom prst="rect">
            <a:avLst/>
          </a:prstGeom>
          <a:noFill/>
        </p:spPr>
        <p:txBody>
          <a:bodyPr wrap="square" rtlCol="0">
            <a:spAutoFit/>
          </a:bodyPr>
          <a:lstStyle/>
          <a:p>
            <a:r>
              <a:rPr lang="ru-RU" sz="3600" b="1" dirty="0">
                <a:latin typeface="Times New Roman" panose="02020603050405020304" pitchFamily="18" charset="0"/>
                <a:cs typeface="Times New Roman" panose="02020603050405020304" pitchFamily="18" charset="0"/>
              </a:rPr>
              <a:t>Сравнение моделей</a:t>
            </a:r>
          </a:p>
        </p:txBody>
      </p:sp>
      <p:pic>
        <p:nvPicPr>
          <p:cNvPr id="9" name="Рисунок 8">
            <a:extLst>
              <a:ext uri="{FF2B5EF4-FFF2-40B4-BE49-F238E27FC236}">
                <a16:creationId xmlns:a16="http://schemas.microsoft.com/office/drawing/2014/main" id="{1EF90688-5569-CBAB-D8FF-24AE1C821BF2}"/>
              </a:ext>
            </a:extLst>
          </p:cNvPr>
          <p:cNvPicPr>
            <a:picLocks noChangeAspect="1"/>
          </p:cNvPicPr>
          <p:nvPr/>
        </p:nvPicPr>
        <p:blipFill>
          <a:blip r:embed="rId2"/>
          <a:stretch>
            <a:fillRect/>
          </a:stretch>
        </p:blipFill>
        <p:spPr>
          <a:xfrm>
            <a:off x="2846329" y="4636980"/>
            <a:ext cx="7279475" cy="2038857"/>
          </a:xfrm>
          <a:prstGeom prst="rect">
            <a:avLst/>
          </a:prstGeom>
        </p:spPr>
      </p:pic>
    </p:spTree>
    <p:extLst>
      <p:ext uri="{BB962C8B-B14F-4D97-AF65-F5344CB8AC3E}">
        <p14:creationId xmlns:p14="http://schemas.microsoft.com/office/powerpoint/2010/main" val="190670616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TotalTime>
  <Words>768</Words>
  <Application>Microsoft Office PowerPoint</Application>
  <PresentationFormat>Широкоэкранный</PresentationFormat>
  <Paragraphs>57</Paragraphs>
  <Slides>15</Slides>
  <Notes>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Timur</dc:creator>
  <cp:lastModifiedBy>Timur Anosov</cp:lastModifiedBy>
  <cp:revision>68</cp:revision>
  <dcterms:created xsi:type="dcterms:W3CDTF">2022-10-24T19:11:59Z</dcterms:created>
  <dcterms:modified xsi:type="dcterms:W3CDTF">2023-12-21T14:05:52Z</dcterms:modified>
</cp:coreProperties>
</file>