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4" r:id="rId1"/>
  </p:sldMasterIdLst>
  <p:notesMasterIdLst>
    <p:notesMasterId r:id="rId11"/>
  </p:notesMasterIdLst>
  <p:handoutMasterIdLst>
    <p:handoutMasterId r:id="rId12"/>
  </p:handoutMasterIdLst>
  <p:sldIdLst>
    <p:sldId id="258" r:id="rId2"/>
    <p:sldId id="314" r:id="rId3"/>
    <p:sldId id="313" r:id="rId4"/>
    <p:sldId id="315" r:id="rId5"/>
    <p:sldId id="316" r:id="rId6"/>
    <p:sldId id="317" r:id="rId7"/>
    <p:sldId id="318" r:id="rId8"/>
    <p:sldId id="319" r:id="rId9"/>
    <p:sldId id="320" r:id="rId10"/>
  </p:sldIdLst>
  <p:sldSz cx="10077450" cy="7583488"/>
  <p:notesSz cx="6794500" cy="9906000"/>
  <p:defaultTextStyle>
    <a:defPPr>
      <a:defRPr lang="en-US"/>
    </a:defPPr>
    <a:lvl1pPr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3238" indent="-4603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8063" indent="-9366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2888" indent="-14128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7713" indent="-18891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orient="horz" pos="4076">
          <p15:clr>
            <a:srgbClr val="A4A3A4"/>
          </p15:clr>
        </p15:guide>
        <p15:guide id="3" orient="horz" pos="1354">
          <p15:clr>
            <a:srgbClr val="A4A3A4"/>
          </p15:clr>
        </p15:guide>
        <p15:guide id="4" orient="horz" pos="4435">
          <p15:clr>
            <a:srgbClr val="A4A3A4"/>
          </p15:clr>
        </p15:guide>
        <p15:guide id="5" orient="horz" pos="794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3060">
          <p15:clr>
            <a:srgbClr val="A4A3A4"/>
          </p15:clr>
        </p15:guide>
        <p15:guide id="8" pos="339">
          <p15:clr>
            <a:srgbClr val="A4A3A4"/>
          </p15:clr>
        </p15:guide>
        <p15:guide id="9" pos="3288">
          <p15:clr>
            <a:srgbClr val="A4A3A4"/>
          </p15:clr>
        </p15:guide>
        <p15:guide id="10" pos="6010">
          <p15:clr>
            <a:srgbClr val="A4A3A4"/>
          </p15:clr>
        </p15:guide>
        <p15:guide id="11" orient="horz" pos="1338">
          <p15:clr>
            <a:srgbClr val="A4A3A4"/>
          </p15:clr>
        </p15:guide>
        <p15:guide id="12" orient="horz" pos="1034">
          <p15:clr>
            <a:srgbClr val="A4A3A4"/>
          </p15:clr>
        </p15:guide>
        <p15:guide id="13" orient="horz" pos="4715">
          <p15:clr>
            <a:srgbClr val="A4A3A4"/>
          </p15:clr>
        </p15:guide>
        <p15:guide id="14" orient="horz" pos="197">
          <p15:clr>
            <a:srgbClr val="A4A3A4"/>
          </p15:clr>
        </p15:guide>
        <p15:guide id="15" pos="170">
          <p15:clr>
            <a:srgbClr val="A4A3A4"/>
          </p15:clr>
        </p15:guide>
        <p15:guide id="16" pos="6178">
          <p15:clr>
            <a:srgbClr val="A4A3A4"/>
          </p15:clr>
        </p15:guide>
        <p15:guide id="17" orient="horz" pos="4025">
          <p15:clr>
            <a:srgbClr val="A4A3A4"/>
          </p15:clr>
        </p15:guide>
        <p15:guide id="18" pos="30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6AA"/>
    <a:srgbClr val="0018A8"/>
    <a:srgbClr val="002244"/>
    <a:srgbClr val="0092D0"/>
    <a:srgbClr val="00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725" y="48"/>
      </p:cViewPr>
      <p:guideLst>
        <p:guide orient="horz" pos="1090"/>
        <p:guide orient="horz" pos="4076"/>
        <p:guide orient="horz" pos="1354"/>
        <p:guide orient="horz" pos="4435"/>
        <p:guide orient="horz" pos="794"/>
        <p:guide orient="horz" pos="341"/>
        <p:guide pos="3060"/>
        <p:guide pos="339"/>
        <p:guide pos="3288"/>
        <p:guide pos="6010"/>
        <p:guide orient="horz" pos="1338"/>
        <p:guide orient="horz" pos="1034"/>
        <p:guide orient="horz" pos="4715"/>
        <p:guide orient="horz" pos="197"/>
        <p:guide pos="170"/>
        <p:guide pos="6178"/>
        <p:guide orient="horz" pos="4025"/>
        <p:guide pos="30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56" y="-90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</dgm:pt>
    <dgm:pt modelId="{EAA42099-D0D4-43D8-A7D8-9AE42A567208}" type="pres">
      <dgm:prSet presAssocID="{CE6B44ED-7F11-43E4-8D58-2C61CA83AECE}" presName="Name1" presStyleCnt="0"/>
      <dgm:spPr/>
    </dgm:pt>
    <dgm:pt modelId="{FE112652-E8C7-418D-8DD1-FBF3C86E6D7C}" type="pres">
      <dgm:prSet presAssocID="{D6E2285B-8BC2-4BEB-872D-D7182C52F966}" presName="picture_1" presStyleCnt="0"/>
      <dgm:spPr/>
    </dgm:pt>
    <dgm:pt modelId="{9C542F68-233E-4FDA-948C-B1067A19D942}" type="pres">
      <dgm:prSet presAssocID="{D6E2285B-8BC2-4BEB-872D-D7182C52F966}" presName="pictureRepeatNode" presStyleLbl="alignImgPlace1" presStyleIdx="0" presStyleCnt="1"/>
      <dgm:spPr/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</dgm:pt>
    <dgm:pt modelId="{EAA42099-D0D4-43D8-A7D8-9AE42A567208}" type="pres">
      <dgm:prSet presAssocID="{CE6B44ED-7F11-43E4-8D58-2C61CA83AECE}" presName="Name1" presStyleCnt="0"/>
      <dgm:spPr/>
    </dgm:pt>
    <dgm:pt modelId="{FE112652-E8C7-418D-8DD1-FBF3C86E6D7C}" type="pres">
      <dgm:prSet presAssocID="{D6E2285B-8BC2-4BEB-872D-D7182C52F966}" presName="picture_1" presStyleCnt="0"/>
      <dgm:spPr/>
    </dgm:pt>
    <dgm:pt modelId="{9C542F68-233E-4FDA-948C-B1067A19D942}" type="pres">
      <dgm:prSet presAssocID="{D6E2285B-8BC2-4BEB-872D-D7182C52F966}" presName="pictureRepeatNode" presStyleLbl="alignImgPlace1" presStyleIdx="0" presStyleCnt="1"/>
      <dgm:spPr/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</dgm:pt>
    <dgm:pt modelId="{EAA42099-D0D4-43D8-A7D8-9AE42A567208}" type="pres">
      <dgm:prSet presAssocID="{CE6B44ED-7F11-43E4-8D58-2C61CA83AECE}" presName="Name1" presStyleCnt="0"/>
      <dgm:spPr/>
    </dgm:pt>
    <dgm:pt modelId="{FE112652-E8C7-418D-8DD1-FBF3C86E6D7C}" type="pres">
      <dgm:prSet presAssocID="{D6E2285B-8BC2-4BEB-872D-D7182C52F966}" presName="picture_1" presStyleCnt="0"/>
      <dgm:spPr/>
    </dgm:pt>
    <dgm:pt modelId="{9C542F68-233E-4FDA-948C-B1067A19D942}" type="pres">
      <dgm:prSet presAssocID="{D6E2285B-8BC2-4BEB-872D-D7182C52F966}" presName="pictureRepeatNode" presStyleLbl="alignImgPlace1" presStyleIdx="0" presStyleCnt="1"/>
      <dgm:spPr/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/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</dgm:pt>
    <dgm:pt modelId="{EAA42099-D0D4-43D8-A7D8-9AE42A567208}" type="pres">
      <dgm:prSet presAssocID="{CE6B44ED-7F11-43E4-8D58-2C61CA83AECE}" presName="Name1" presStyleCnt="0"/>
      <dgm:spPr/>
    </dgm:pt>
    <dgm:pt modelId="{FE112652-E8C7-418D-8DD1-FBF3C86E6D7C}" type="pres">
      <dgm:prSet presAssocID="{D6E2285B-8BC2-4BEB-872D-D7182C52F966}" presName="picture_1" presStyleCnt="0"/>
      <dgm:spPr/>
    </dgm:pt>
    <dgm:pt modelId="{9C542F68-233E-4FDA-948C-B1067A19D942}" type="pres">
      <dgm:prSet presAssocID="{D6E2285B-8BC2-4BEB-872D-D7182C52F966}" presName="pictureRepeatNode" presStyleLbl="alignImgPlace1" presStyleIdx="0" presStyleCnt="1"/>
      <dgm:spPr/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</dgm:pt>
    <dgm:pt modelId="{EAA42099-D0D4-43D8-A7D8-9AE42A567208}" type="pres">
      <dgm:prSet presAssocID="{CE6B44ED-7F11-43E4-8D58-2C61CA83AECE}" presName="Name1" presStyleCnt="0"/>
      <dgm:spPr/>
    </dgm:pt>
    <dgm:pt modelId="{FE112652-E8C7-418D-8DD1-FBF3C86E6D7C}" type="pres">
      <dgm:prSet presAssocID="{D6E2285B-8BC2-4BEB-872D-D7182C52F966}" presName="picture_1" presStyleCnt="0"/>
      <dgm:spPr/>
    </dgm:pt>
    <dgm:pt modelId="{9C542F68-233E-4FDA-948C-B1067A19D942}" type="pres">
      <dgm:prSet presAssocID="{D6E2285B-8BC2-4BEB-872D-D7182C52F966}" presName="pictureRepeatNode" presStyleLbl="alignImgPlace1" presStyleIdx="0" presStyleCnt="1"/>
      <dgm:spPr/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</dgm:pt>
    <dgm:pt modelId="{EAA42099-D0D4-43D8-A7D8-9AE42A567208}" type="pres">
      <dgm:prSet presAssocID="{CE6B44ED-7F11-43E4-8D58-2C61CA83AECE}" presName="Name1" presStyleCnt="0"/>
      <dgm:spPr/>
    </dgm:pt>
    <dgm:pt modelId="{FE112652-E8C7-418D-8DD1-FBF3C86E6D7C}" type="pres">
      <dgm:prSet presAssocID="{D6E2285B-8BC2-4BEB-872D-D7182C52F966}" presName="picture_1" presStyleCnt="0"/>
      <dgm:spPr/>
    </dgm:pt>
    <dgm:pt modelId="{9C542F68-233E-4FDA-948C-B1067A19D942}" type="pres">
      <dgm:prSet presAssocID="{D6E2285B-8BC2-4BEB-872D-D7182C52F966}" presName="pictureRepeatNode" presStyleLbl="alignImgPlace1" presStyleIdx="0" presStyleCnt="1"/>
      <dgm:spPr/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8/16/2018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9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2950"/>
            <a:ext cx="49339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75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94D6FE-9730-4DA3-8444-550032817E04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B6CCF3-3C70-4BE8-9C6D-FAA4C05113D6}" type="datetime4">
              <a:rPr lang="en-GB" smtClean="0"/>
              <a:pPr/>
              <a:t>16 August 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2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8" y="-6940"/>
            <a:ext cx="10098959" cy="7596288"/>
          </a:xfrm>
          <a:prstGeom prst="rect">
            <a:avLst/>
          </a:prstGeom>
        </p:spPr>
      </p:pic>
      <p:sp>
        <p:nvSpPr>
          <p:cNvPr id="17" name="Freeform 4"/>
          <p:cNvSpPr>
            <a:spLocks noEditPoints="1"/>
          </p:cNvSpPr>
          <p:nvPr userDrawn="1"/>
        </p:nvSpPr>
        <p:spPr bwMode="black">
          <a:xfrm>
            <a:off x="8999538" y="3127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8" name="Group 23"/>
          <p:cNvGrpSpPr>
            <a:grpSpLocks/>
          </p:cNvGrpSpPr>
          <p:nvPr userDrawn="1"/>
        </p:nvGrpSpPr>
        <p:grpSpPr bwMode="auto">
          <a:xfrm>
            <a:off x="0" y="277813"/>
            <a:ext cx="2185325" cy="446732"/>
            <a:chOff x="0" y="222355"/>
            <a:chExt cx="2183286" cy="446951"/>
          </a:xfrm>
        </p:grpSpPr>
        <p:sp>
          <p:nvSpPr>
            <p:cNvPr id="19" name="TextBox 18"/>
            <p:cNvSpPr txBox="1"/>
            <p:nvPr userDrawn="1"/>
          </p:nvSpPr>
          <p:spPr bwMode="auto">
            <a:xfrm>
              <a:off x="0" y="438361"/>
              <a:ext cx="2183286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B81C"/>
                  </a:solidFill>
                  <a:latin typeface="+mn-lt"/>
                  <a:cs typeface="Deutsche Bank Text"/>
                </a:rPr>
                <a:t>HR Graduate Training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 bwMode="auto">
            <a:xfrm>
              <a:off x="0" y="222355"/>
              <a:ext cx="1590998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+mn-lt"/>
                  <a:cs typeface="Deutsche Bank Text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69875" y="2149475"/>
            <a:ext cx="8215313" cy="1001597"/>
          </a:xfrm>
        </p:spPr>
        <p:txBody>
          <a:bodyPr bIns="126000" anchor="b"/>
          <a:lstStyle>
            <a:lvl1pPr>
              <a:tabLst/>
              <a:defRPr sz="3200" b="0" baseline="0">
                <a:solidFill>
                  <a:srgbClr val="FFFFFF"/>
                </a:solidFill>
                <a:latin typeface="+mj-lt"/>
                <a:cs typeface="Deutsche Bank Displ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875" y="3980517"/>
            <a:ext cx="8215313" cy="647014"/>
          </a:xfrm>
        </p:spPr>
        <p:txBody>
          <a:bodyPr bIns="27720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FFFFFF"/>
                </a:solidFill>
                <a:latin typeface="+mn-lt"/>
                <a:cs typeface="Deutsche Bank Tex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077450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sz="850" b="0" i="0" u="none" baseline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  <a:endParaRPr lang="en-GB" sz="850" b="0" i="0" u="none" baseline="0" dirty="0" err="1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8" y="-6940"/>
            <a:ext cx="10098959" cy="7596288"/>
          </a:xfrm>
          <a:prstGeom prst="rect">
            <a:avLst/>
          </a:prstGeom>
        </p:spPr>
      </p:pic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69875" y="2149475"/>
            <a:ext cx="8215322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6000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FFFFFF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876" y="3151070"/>
            <a:ext cx="8215322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720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FFFFFF"/>
                </a:solidFill>
                <a:latin typeface="+mn-lt"/>
                <a:ea typeface="+mn-ea"/>
                <a:cs typeface="Deutsche Bank Tex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reeform 4"/>
          <p:cNvSpPr>
            <a:spLocks noEditPoints="1"/>
          </p:cNvSpPr>
          <p:nvPr userDrawn="1"/>
        </p:nvSpPr>
        <p:spPr bwMode="black">
          <a:xfrm>
            <a:off x="8999538" y="3127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" name="Group 23"/>
          <p:cNvGrpSpPr>
            <a:grpSpLocks/>
          </p:cNvGrpSpPr>
          <p:nvPr userDrawn="1"/>
        </p:nvGrpSpPr>
        <p:grpSpPr bwMode="auto">
          <a:xfrm>
            <a:off x="0" y="277813"/>
            <a:ext cx="2185325" cy="446732"/>
            <a:chOff x="0" y="222355"/>
            <a:chExt cx="2183286" cy="446951"/>
          </a:xfrm>
        </p:grpSpPr>
        <p:sp>
          <p:nvSpPr>
            <p:cNvPr id="14" name="TextBox 13"/>
            <p:cNvSpPr txBox="1"/>
            <p:nvPr userDrawn="1"/>
          </p:nvSpPr>
          <p:spPr bwMode="auto">
            <a:xfrm>
              <a:off x="0" y="438361"/>
              <a:ext cx="2183286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B81C"/>
                  </a:solidFill>
                  <a:latin typeface="Deutsche Bank Text"/>
                  <a:cs typeface="Deutsche Bank Text"/>
                </a:rPr>
                <a:t>HR Graduate Training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 bwMode="auto">
            <a:xfrm>
              <a:off x="0" y="222355"/>
              <a:ext cx="1590998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Deutsche Bank Text"/>
                  <a:cs typeface="Deutsche Bank Text"/>
                </a:rPr>
                <a:t>Deutsche Bank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269875" y="1641475"/>
            <a:ext cx="9537700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  <a:latin typeface="+mn-lt"/>
                <a:cs typeface="Deutsche Bank Text"/>
              </a:defRPr>
            </a:lvl1pPr>
            <a:lvl2pPr>
              <a:defRPr baseline="0">
                <a:latin typeface="+mn-lt"/>
                <a:cs typeface="Deutsche Bank Text"/>
              </a:defRPr>
            </a:lvl2pPr>
            <a:lvl3pPr>
              <a:defRPr baseline="0">
                <a:latin typeface="+mn-lt"/>
                <a:cs typeface="Deutsche Bank Text"/>
              </a:defRPr>
            </a:lvl3pPr>
            <a:lvl4pPr>
              <a:defRPr baseline="0">
                <a:latin typeface="+mn-lt"/>
                <a:cs typeface="Deutsche Bank Text"/>
              </a:defRPr>
            </a:lvl4pPr>
            <a:lvl5pPr>
              <a:defRPr baseline="0">
                <a:latin typeface="+mn-lt"/>
                <a:cs typeface="Deutsche Bank Tex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21438"/>
            <a:ext cx="9537700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Deutsche Bank Display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269875" y="2149475"/>
            <a:ext cx="9541488" cy="4240213"/>
          </a:xfrm>
        </p:spPr>
        <p:txBody>
          <a:bodyPr/>
          <a:lstStyle>
            <a:lvl1pPr>
              <a:defRPr>
                <a:solidFill>
                  <a:srgbClr val="0092D0"/>
                </a:solidFill>
                <a:latin typeface="+mn-lt"/>
                <a:cs typeface="Deutsche Bank Text"/>
              </a:defRPr>
            </a:lvl1pPr>
            <a:lvl2pPr>
              <a:defRPr>
                <a:latin typeface="+mn-lt"/>
                <a:cs typeface="Deutsche Bank Text"/>
              </a:defRPr>
            </a:lvl2pPr>
            <a:lvl3pPr>
              <a:defRPr>
                <a:latin typeface="+mn-lt"/>
                <a:cs typeface="Deutsche Bank Text"/>
              </a:defRPr>
            </a:lvl3pPr>
            <a:lvl4pPr>
              <a:defRPr>
                <a:latin typeface="+mn-lt"/>
                <a:cs typeface="Deutsche Bank Text"/>
              </a:defRPr>
            </a:lvl4pPr>
            <a:lvl5pPr>
              <a:defRPr>
                <a:latin typeface="+mn-lt"/>
                <a:cs typeface="Deutsche Bank Tex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12738"/>
            <a:ext cx="9550400" cy="75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1475"/>
            <a:ext cx="9541488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12738"/>
            <a:ext cx="95377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4650"/>
            <a:ext cx="95377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344425"/>
            <a:ext cx="9550399" cy="756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874" y="1641475"/>
            <a:ext cx="4587875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Deutsche Bank Text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999" y="1641475"/>
            <a:ext cx="4600275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Deutsche Bank Text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23025"/>
            <a:ext cx="95504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1475"/>
            <a:ext cx="4590125" cy="4826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19999" y="1641475"/>
            <a:ext cx="4600275" cy="4826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20676"/>
            <a:ext cx="95504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641475"/>
            <a:ext cx="95504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4"/>
          <p:cNvSpPr txBox="1"/>
          <p:nvPr userDrawn="1"/>
        </p:nvSpPr>
        <p:spPr bwMode="auto">
          <a:xfrm>
            <a:off x="542600" y="7092950"/>
            <a:ext cx="1349552" cy="178486"/>
          </a:xfrm>
          <a:prstGeom prst="rect">
            <a:avLst/>
          </a:prstGeom>
          <a:noFill/>
        </p:spPr>
        <p:txBody>
          <a:bodyPr wrap="none" lIns="536400" tIns="39600" rIns="0" bIns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18A8"/>
                </a:solidFill>
                <a:latin typeface="+mn-lt"/>
                <a:cs typeface="Deutsche Bank Text"/>
              </a:rPr>
              <a:t>Deutsche Bank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2660000" y="7092950"/>
            <a:ext cx="1043577" cy="54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Name of event/date</a:t>
            </a:r>
          </a:p>
        </p:txBody>
      </p:sp>
      <p:sp>
        <p:nvSpPr>
          <p:cNvPr id="21" name="TextBox 12"/>
          <p:cNvSpPr txBox="1"/>
          <p:nvPr userDrawn="1"/>
        </p:nvSpPr>
        <p:spPr bwMode="auto">
          <a:xfrm>
            <a:off x="542600" y="7263139"/>
            <a:ext cx="1697974" cy="371149"/>
          </a:xfrm>
          <a:prstGeom prst="rect">
            <a:avLst/>
          </a:prstGeom>
          <a:noFill/>
        </p:spPr>
        <p:txBody>
          <a:bodyPr wrap="none" lIns="536400" tIns="0" rIns="0" bIns="230400" anchor="b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rgbClr val="0092D0"/>
                </a:solidFill>
                <a:latin typeface="+mn-lt"/>
                <a:cs typeface="Deutsche Bank Text"/>
              </a:rPr>
              <a:t>HR Graduate</a:t>
            </a:r>
            <a:r>
              <a:rPr lang="en-GB" sz="900" baseline="0" dirty="0">
                <a:solidFill>
                  <a:srgbClr val="0092D0"/>
                </a:solidFill>
                <a:latin typeface="+mn-lt"/>
                <a:cs typeface="Deutsche Bank Text"/>
              </a:rPr>
              <a:t> Training</a:t>
            </a:r>
            <a:endParaRPr lang="en-GB" sz="900" dirty="0">
              <a:solidFill>
                <a:srgbClr val="0092D0"/>
              </a:solidFill>
              <a:latin typeface="+mn-lt"/>
              <a:cs typeface="Deutsche Bank Tex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0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7" r:id="rId7"/>
  </p:sldLayoutIdLst>
  <p:transition>
    <p:wipe dir="r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ＭＳ Ｐゴシック" pitchFamily="34" charset="-128"/>
          <a:cs typeface="Deutsche Bank Display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6pPr>
      <a:lvl7pPr marL="10091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7pPr>
      <a:lvl8pPr marL="15136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8pPr>
      <a:lvl9pPr marL="20182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rgbClr val="0092D0"/>
          </a:solidFill>
          <a:latin typeface="+mn-lt"/>
          <a:ea typeface="ＭＳ Ｐゴシック" pitchFamily="-109" charset="-128"/>
          <a:cs typeface="Deutsche Bank Text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chemeClr val="tx1"/>
          </a:solidFill>
          <a:latin typeface="+mn-lt"/>
          <a:ea typeface="ＭＳ Ｐゴシック" pitchFamily="-109" charset="-128"/>
          <a:cs typeface="Deutsche Bank Text"/>
        </a:defRPr>
      </a:lvl2pPr>
      <a:lvl3pPr marL="447675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5350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3025" indent="-44767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1711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6276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10842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5408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56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32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698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264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283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39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1961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27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531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endParaRPr lang="de-DE" dirty="0">
              <a:ea typeface="ＭＳ Ｐゴシック" pitchFamily="34" charset="-128"/>
            </a:endParaRPr>
          </a:p>
        </p:txBody>
      </p:sp>
      <p:pic>
        <p:nvPicPr>
          <p:cNvPr id="4" name="Picture 3" descr="I am DB2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2962992"/>
            <a:ext cx="1422000" cy="4128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17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0597B0-CBD5-48FA-A9DF-AC34A6F473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897704998"/>
              </p:ext>
            </p:extLst>
          </p:nvPr>
        </p:nvGraphicFramePr>
        <p:xfrm>
          <a:off x="642890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92722591"/>
              </p:ext>
            </p:extLst>
          </p:nvPr>
        </p:nvGraphicFramePr>
        <p:xfrm>
          <a:off x="302649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905594962"/>
              </p:ext>
            </p:extLst>
          </p:nvPr>
        </p:nvGraphicFramePr>
        <p:xfrm>
          <a:off x="-37592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094904590"/>
              </p:ext>
            </p:extLst>
          </p:nvPr>
        </p:nvGraphicFramePr>
        <p:xfrm>
          <a:off x="642890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962050518"/>
              </p:ext>
            </p:extLst>
          </p:nvPr>
        </p:nvGraphicFramePr>
        <p:xfrm>
          <a:off x="302649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944887479"/>
              </p:ext>
            </p:extLst>
          </p:nvPr>
        </p:nvGraphicFramePr>
        <p:xfrm>
          <a:off x="-37592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4" name="TextBox 23"/>
          <p:cNvSpPr txBox="1"/>
          <p:nvPr/>
        </p:nvSpPr>
        <p:spPr bwMode="ltGray">
          <a:xfrm>
            <a:off x="4127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Michael </a:t>
            </a:r>
            <a:r>
              <a:rPr lang="en-GB" b="1" dirty="0" err="1" smtClean="0">
                <a:latin typeface="Garamond" panose="02020404030301010803" pitchFamily="18" charset="0"/>
              </a:rPr>
              <a:t>Driesen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- Backend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ltGray">
          <a:xfrm>
            <a:off x="3406538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Hannah Blair</a:t>
            </a: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– Front End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ltGray">
          <a:xfrm>
            <a:off x="6808947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err="1" smtClean="0">
                <a:latin typeface="Garamond" panose="02020404030301010803" pitchFamily="18" charset="0"/>
              </a:rPr>
              <a:t>Timur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b="1" dirty="0" err="1" smtClean="0">
                <a:latin typeface="Garamond" panose="02020404030301010803" pitchFamily="18" charset="0"/>
              </a:rPr>
              <a:t>Baev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- Backend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ltGray">
          <a:xfrm>
            <a:off x="4127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Andreas </a:t>
            </a:r>
            <a:r>
              <a:rPr lang="en-GB" b="1" dirty="0" err="1" smtClean="0">
                <a:latin typeface="Garamond" panose="02020404030301010803" pitchFamily="18" charset="0"/>
              </a:rPr>
              <a:t>Tichy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Business Analyst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ltGray">
          <a:xfrm>
            <a:off x="3406538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Daniel </a:t>
            </a:r>
            <a:r>
              <a:rPr lang="en-GB" b="1" dirty="0" err="1" smtClean="0">
                <a:latin typeface="Garamond" panose="02020404030301010803" pitchFamily="18" charset="0"/>
              </a:rPr>
              <a:t>Gruen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Business Analyst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 bwMode="ltGray">
          <a:xfrm>
            <a:off x="6808947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Florian Schneider</a:t>
            </a: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 - Backend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321438"/>
            <a:ext cx="3275965" cy="458925"/>
          </a:xfrm>
        </p:spPr>
        <p:txBody>
          <a:bodyPr/>
          <a:lstStyle/>
          <a:p>
            <a:r>
              <a:rPr lang="en-GB" dirty="0" smtClean="0"/>
              <a:t>Team presentation</a:t>
            </a:r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13093" y="348488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613093" y="652271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Straight Connector 46"/>
          <p:cNvCxnSpPr/>
          <p:nvPr/>
        </p:nvCxnSpPr>
        <p:spPr bwMode="auto">
          <a:xfrm>
            <a:off x="4035387" y="347472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47"/>
          <p:cNvCxnSpPr/>
          <p:nvPr/>
        </p:nvCxnSpPr>
        <p:spPr bwMode="auto">
          <a:xfrm>
            <a:off x="4035387" y="651255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48"/>
          <p:cNvCxnSpPr/>
          <p:nvPr/>
        </p:nvCxnSpPr>
        <p:spPr bwMode="auto">
          <a:xfrm>
            <a:off x="7403032" y="349504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49"/>
          <p:cNvCxnSpPr/>
          <p:nvPr/>
        </p:nvCxnSpPr>
        <p:spPr bwMode="auto">
          <a:xfrm>
            <a:off x="7403032" y="653287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14168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model: Snippet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92740"/>
              </p:ext>
            </p:extLst>
          </p:nvPr>
        </p:nvGraphicFramePr>
        <p:xfrm>
          <a:off x="809625" y="5116300"/>
          <a:ext cx="3922396" cy="1955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counterparty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Counterparty_id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Counterparty_name</a:t>
                      </a:r>
                      <a:endParaRPr lang="en-GB" sz="1800" dirty="0" smtClean="0"/>
                    </a:p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Counterparty_status</a:t>
                      </a:r>
                      <a:endParaRPr lang="en-GB" sz="1800" dirty="0" smtClean="0"/>
                    </a:p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Counterparty_date_registered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getCorrelation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56891"/>
              </p:ext>
            </p:extLst>
          </p:nvPr>
        </p:nvGraphicFramePr>
        <p:xfrm>
          <a:off x="5661660" y="5116300"/>
          <a:ext cx="3922396" cy="1407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instrument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Instrument_id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Instrument_name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getCorrelation</a:t>
                      </a:r>
                      <a:r>
                        <a:rPr lang="en-GB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20772"/>
              </p:ext>
            </p:extLst>
          </p:nvPr>
        </p:nvGraphicFramePr>
        <p:xfrm>
          <a:off x="3077527" y="1186550"/>
          <a:ext cx="3922396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Deal_id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Deal_time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Deal_counterparty_id</a:t>
                      </a:r>
                      <a:r>
                        <a:rPr lang="en-GB" sz="1800" dirty="0" smtClean="0"/>
                        <a:t> (FK)</a:t>
                      </a:r>
                    </a:p>
                    <a:p>
                      <a:r>
                        <a:rPr lang="en-GB" sz="1800" dirty="0" err="1" smtClean="0"/>
                        <a:t>Deal_instrument_id</a:t>
                      </a:r>
                      <a:r>
                        <a:rPr lang="en-GB" sz="1800" dirty="0" smtClean="0"/>
                        <a:t> (FK)</a:t>
                      </a:r>
                    </a:p>
                    <a:p>
                      <a:r>
                        <a:rPr lang="en-GB" sz="1800" dirty="0" err="1" smtClean="0"/>
                        <a:t>Deal_type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Deal_amount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Deal_quantity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Overview()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endCxn id="5" idx="0"/>
          </p:cNvCxnSpPr>
          <p:nvPr/>
        </p:nvCxnSpPr>
        <p:spPr bwMode="auto">
          <a:xfrm flipH="1">
            <a:off x="2770823" y="3990710"/>
            <a:ext cx="1961198" cy="1125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endCxn id="9" idx="0"/>
          </p:cNvCxnSpPr>
          <p:nvPr/>
        </p:nvCxnSpPr>
        <p:spPr bwMode="auto">
          <a:xfrm>
            <a:off x="5394960" y="3990710"/>
            <a:ext cx="2227898" cy="1125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 bwMode="ltGray">
          <a:xfrm>
            <a:off x="2557463" y="4629705"/>
            <a:ext cx="350520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 bwMode="ltGray">
          <a:xfrm>
            <a:off x="3534727" y="3913826"/>
            <a:ext cx="1019176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0,…,*</a:t>
            </a:r>
          </a:p>
        </p:txBody>
      </p:sp>
      <p:sp>
        <p:nvSpPr>
          <p:cNvPr id="18" name="TextBox 17"/>
          <p:cNvSpPr txBox="1"/>
          <p:nvPr/>
        </p:nvSpPr>
        <p:spPr bwMode="ltGray">
          <a:xfrm>
            <a:off x="5782151" y="3913826"/>
            <a:ext cx="1019176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0,…,*</a:t>
            </a:r>
          </a:p>
        </p:txBody>
      </p:sp>
      <p:sp>
        <p:nvSpPr>
          <p:cNvPr id="19" name="TextBox 18"/>
          <p:cNvSpPr txBox="1"/>
          <p:nvPr/>
        </p:nvSpPr>
        <p:spPr bwMode="ltGray">
          <a:xfrm>
            <a:off x="7622858" y="4629705"/>
            <a:ext cx="350520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 bwMode="ltGray">
          <a:xfrm rot="19787528">
            <a:off x="3117786" y="4345962"/>
            <a:ext cx="1917382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/>
              <a:t>▸is involved in</a:t>
            </a:r>
            <a:endParaRPr lang="en-GB" sz="18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 bwMode="ltGray">
          <a:xfrm rot="1670449">
            <a:off x="5537910" y="4528136"/>
            <a:ext cx="1917382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/>
              <a:t>▸uses/ has</a:t>
            </a:r>
            <a:endParaRPr lang="en-GB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1787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single column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39750" y="2151063"/>
            <a:ext cx="8999538" cy="379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753" lvl="1" indent="-1753">
              <a:spcBef>
                <a:spcPct val="25000"/>
              </a:spcBef>
              <a:spcAft>
                <a:spcPct val="25000"/>
              </a:spcAft>
              <a:tabLst>
                <a:tab pos="2270125" algn="ctr"/>
                <a:tab pos="3941763" algn="l"/>
                <a:tab pos="7446963" algn="ctr"/>
              </a:tabLst>
              <a:defRPr/>
            </a:pPr>
            <a:r>
              <a:rPr lang="en-US" kern="0" dirty="0">
                <a:solidFill>
                  <a:schemeClr val="accent2"/>
                </a:solidFill>
                <a:latin typeface="+mn-lt"/>
                <a:cs typeface="Deutsche Bank Text"/>
              </a:rPr>
              <a:t>Text title	Number title	Text title	Text and number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Note:	Numbers are right or decimal-aligned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	Text is left or centre-aligned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	Columns with numbers and text together are centre-aligned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39750" y="2530475"/>
            <a:ext cx="8999538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Total	300.0	Text	Text or number</a:t>
            </a:r>
          </a:p>
        </p:txBody>
      </p:sp>
    </p:spTree>
    <p:extLst>
      <p:ext uri="{BB962C8B-B14F-4D97-AF65-F5344CB8AC3E}">
        <p14:creationId xmlns:p14="http://schemas.microsoft.com/office/powerpoint/2010/main" val="22023854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two column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 table titles are too long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They can wrap over two lines </a:t>
            </a:r>
            <a:br>
              <a:rPr lang="en-US" dirty="0"/>
            </a:br>
            <a:r>
              <a:rPr lang="en-US" dirty="0"/>
              <a:t>and extend up (use soft return)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Content Placeholder 11"/>
          <p:cNvSpPr txBox="1">
            <a:spLocks/>
          </p:cNvSpPr>
          <p:nvPr/>
        </p:nvSpPr>
        <p:spPr bwMode="auto">
          <a:xfrm>
            <a:off x="53975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1978025" algn="ctr"/>
                <a:tab pos="3594100" algn="ctr"/>
              </a:tabLst>
            </a:pPr>
            <a: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  <a:t>		Percentage	Deal size</a:t>
            </a:r>
            <a:b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</a:br>
            <a: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  <a:t>	(%)	(€m)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ltGray">
          <a:xfrm>
            <a:off x="53975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>
              <a:latin typeface="+mn-lt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539750" y="2847975"/>
            <a:ext cx="4319588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  <a:cs typeface="Deutsche Bank Text"/>
              </a:rPr>
              <a:t>Total	00.0	00.0</a:t>
            </a:r>
          </a:p>
        </p:txBody>
      </p:sp>
      <p:sp>
        <p:nvSpPr>
          <p:cNvPr id="28" name="Content Placeholder 11"/>
          <p:cNvSpPr txBox="1">
            <a:spLocks/>
          </p:cNvSpPr>
          <p:nvPr/>
        </p:nvSpPr>
        <p:spPr bwMode="auto">
          <a:xfrm>
            <a:off x="521970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2060575" algn="ctr"/>
                <a:tab pos="3678238" algn="ctr"/>
              </a:tabLst>
            </a:pPr>
            <a: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  <a:t>		Really long	Long</a:t>
            </a:r>
            <a:b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</a:br>
            <a: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  <a:t>Text title	title (€m)	text title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ltGray">
          <a:xfrm>
            <a:off x="521970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>
              <a:latin typeface="+mn-lt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5219700" y="2847975"/>
            <a:ext cx="43195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solidFill>
                  <a:srgbClr val="FFFFFF"/>
                </a:solidFill>
                <a:latin typeface="+mn-lt"/>
                <a:cs typeface="Deutsche Bank Text"/>
              </a:rPr>
              <a:t>Total	00.0	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970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Notes:	9pt, regular, bottom aligned, bottom margin only set at 0.2cm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(1)	Footnote 9pt, regular, spacing 0pt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Deutsche Bank Text"/>
              </a:rPr>
              <a:t>Source:	9pt, italic, spacing 0pt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75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Notes:	9pt, regular, bottom aligned, bottom margin only set at 0.2cm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(1)	Footnote 9pt, regular, spacing 0pt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Deutsche Bank Text"/>
              </a:rPr>
              <a:t>Source:	9pt, italic, spacing 0pt</a:t>
            </a:r>
          </a:p>
        </p:txBody>
      </p:sp>
    </p:spTree>
    <p:extLst>
      <p:ext uri="{BB962C8B-B14F-4D97-AF65-F5344CB8AC3E}">
        <p14:creationId xmlns:p14="http://schemas.microsoft.com/office/powerpoint/2010/main" val="145082262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single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Chart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41965"/>
              </p:ext>
            </p:extLst>
          </p:nvPr>
        </p:nvGraphicFramePr>
        <p:xfrm>
          <a:off x="511175" y="2149475"/>
          <a:ext cx="90297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Chart" r:id="rId3" imgW="9029700" imgH="4292600" progId="MSGraph.Chart.8">
                  <p:embed followColorScheme="full"/>
                </p:oleObj>
              </mc:Choice>
              <mc:Fallback>
                <p:oleObj name="Chart" r:id="rId3" imgW="9029700" imgH="42926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149475"/>
                        <a:ext cx="9029700" cy="429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10021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two 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29483"/>
              </p:ext>
            </p:extLst>
          </p:nvPr>
        </p:nvGraphicFramePr>
        <p:xfrm>
          <a:off x="5205413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iagramm" r:id="rId3" imgW="4333850" imgH="4314668" progId="MSGraph.Chart.8">
                  <p:embed followColorScheme="full"/>
                </p:oleObj>
              </mc:Choice>
              <mc:Fallback>
                <p:oleObj name="Diagramm" r:id="rId3" imgW="4333850" imgH="43146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59821"/>
              </p:ext>
            </p:extLst>
          </p:nvPr>
        </p:nvGraphicFramePr>
        <p:xfrm>
          <a:off x="327151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Diagramm" r:id="rId5" imgW="4333850" imgH="4314668" progId="MSGraph.Chart.8">
                  <p:embed followColorScheme="full"/>
                </p:oleObj>
              </mc:Choice>
              <mc:Fallback>
                <p:oleObj name="Diagramm" r:id="rId5" imgW="4333850" imgH="43146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51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52013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AutoShape 3"/>
          <p:cNvCxnSpPr>
            <a:cxnSpLocks noChangeShapeType="1"/>
            <a:stCxn id="12" idx="2"/>
            <a:endCxn id="15" idx="0"/>
          </p:cNvCxnSpPr>
          <p:nvPr/>
        </p:nvCxnSpPr>
        <p:spPr bwMode="blackWhite">
          <a:xfrm rot="5400000">
            <a:off x="4774406" y="4099719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" name="AutoShape 4"/>
          <p:cNvCxnSpPr>
            <a:cxnSpLocks noChangeShapeType="1"/>
            <a:stCxn id="11" idx="2"/>
            <a:endCxn id="13" idx="0"/>
          </p:cNvCxnSpPr>
          <p:nvPr/>
        </p:nvCxnSpPr>
        <p:spPr bwMode="blackWhite">
          <a:xfrm rot="5400000">
            <a:off x="3092450" y="1100138"/>
            <a:ext cx="530225" cy="336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11" idx="2"/>
            <a:endCxn id="12" idx="0"/>
          </p:cNvCxnSpPr>
          <p:nvPr/>
        </p:nvCxnSpPr>
        <p:spPr bwMode="blackWhite">
          <a:xfrm rot="5400000">
            <a:off x="4774406" y="2782094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11" idx="2"/>
            <a:endCxn id="14" idx="0"/>
          </p:cNvCxnSpPr>
          <p:nvPr/>
        </p:nvCxnSpPr>
        <p:spPr bwMode="blackWhite">
          <a:xfrm rot="16200000" flipH="1">
            <a:off x="6457156" y="1100932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0" name="AutoShape 7"/>
          <p:cNvCxnSpPr>
            <a:cxnSpLocks noChangeShapeType="1"/>
            <a:stCxn id="12" idx="2"/>
            <a:endCxn id="17" idx="0"/>
          </p:cNvCxnSpPr>
          <p:nvPr/>
        </p:nvCxnSpPr>
        <p:spPr bwMode="blackWhite">
          <a:xfrm rot="16200000" flipH="1">
            <a:off x="6457156" y="2418557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ltGray">
          <a:xfrm>
            <a:off x="3903663" y="1730375"/>
            <a:ext cx="2273300" cy="787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ltGray">
          <a:xfrm>
            <a:off x="39036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ltGray">
          <a:xfrm>
            <a:off x="5381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dirty="0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ltGray">
          <a:xfrm>
            <a:off x="7267575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ltGray">
          <a:xfrm>
            <a:off x="39036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ltGray">
          <a:xfrm>
            <a:off x="5381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ltGray">
          <a:xfrm>
            <a:off x="7267575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ltGray">
          <a:xfrm>
            <a:off x="2220913" y="5683250"/>
            <a:ext cx="2273300" cy="787400"/>
          </a:xfrm>
          <a:prstGeom prst="rect">
            <a:avLst/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ltGray">
          <a:xfrm>
            <a:off x="5584825" y="5683250"/>
            <a:ext cx="2273300" cy="787400"/>
          </a:xfrm>
          <a:prstGeom prst="rect">
            <a:avLst/>
          </a:prstGeom>
          <a:solidFill>
            <a:schemeClr val="tx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  <a:cs typeface="Deutsche Bank Text"/>
              </a:rPr>
              <a:t>Type text here</a:t>
            </a:r>
          </a:p>
        </p:txBody>
      </p:sp>
      <p:cxnSp>
        <p:nvCxnSpPr>
          <p:cNvPr id="20" name="AutoShape 18"/>
          <p:cNvCxnSpPr>
            <a:cxnSpLocks noChangeShapeType="1"/>
            <a:stCxn id="15" idx="2"/>
            <a:endCxn id="18" idx="0"/>
          </p:cNvCxnSpPr>
          <p:nvPr/>
        </p:nvCxnSpPr>
        <p:spPr bwMode="blackWhite">
          <a:xfrm rot="5400000">
            <a:off x="3933825" y="4576763"/>
            <a:ext cx="530225" cy="16827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19"/>
          <p:cNvCxnSpPr>
            <a:cxnSpLocks noChangeShapeType="1"/>
            <a:stCxn id="15" idx="2"/>
            <a:endCxn id="19" idx="0"/>
          </p:cNvCxnSpPr>
          <p:nvPr/>
        </p:nvCxnSpPr>
        <p:spPr bwMode="blackWhite">
          <a:xfrm rot="16200000" flipH="1">
            <a:off x="5615781" y="4577557"/>
            <a:ext cx="530225" cy="16811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0"/>
          <p:cNvCxnSpPr>
            <a:cxnSpLocks noChangeShapeType="1"/>
            <a:stCxn id="13" idx="2"/>
            <a:endCxn id="16" idx="0"/>
          </p:cNvCxnSpPr>
          <p:nvPr/>
        </p:nvCxnSpPr>
        <p:spPr bwMode="blackWhite">
          <a:xfrm rot="5400000">
            <a:off x="1410494" y="4099719"/>
            <a:ext cx="530225" cy="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337424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eutsche Bank 2018">
      <a:majorFont>
        <a:latin typeface="Deutsche Bank Display"/>
        <a:ea typeface="MS PGothic"/>
        <a:cs typeface=""/>
      </a:majorFont>
      <a:minorFont>
        <a:latin typeface="Deutsche Bank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172</Words>
  <Application>Microsoft Office PowerPoint</Application>
  <PresentationFormat>Custom</PresentationFormat>
  <Paragraphs>111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arial unicode ms</vt:lpstr>
      <vt:lpstr>Calibri</vt:lpstr>
      <vt:lpstr>Deutsche Bank Display</vt:lpstr>
      <vt:lpstr>Deutsche Bank Text</vt:lpstr>
      <vt:lpstr>Garamond</vt:lpstr>
      <vt:lpstr>DB Screenshow White</vt:lpstr>
      <vt:lpstr>Chart</vt:lpstr>
      <vt:lpstr>Diagramm</vt:lpstr>
      <vt:lpstr>PowerPoint Presentation</vt:lpstr>
      <vt:lpstr>PowerPoint Presentation</vt:lpstr>
      <vt:lpstr>Team presentation</vt:lpstr>
      <vt:lpstr>Data model: Snippet</vt:lpstr>
      <vt:lpstr>Table single column</vt:lpstr>
      <vt:lpstr>Table two column</vt:lpstr>
      <vt:lpstr>Graph single column</vt:lpstr>
      <vt:lpstr>Graph two column</vt:lpstr>
      <vt:lpstr>Organisation Chart</vt:lpstr>
    </vt:vector>
  </TitlesOfParts>
  <Manager/>
  <Company>Deutsche Bank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screenshow template</dc:title>
  <dc:subject/>
  <dc:creator>*</dc:creator>
  <cp:keywords>For internal use only</cp:keywords>
  <dc:description/>
  <cp:lastModifiedBy>Graduate</cp:lastModifiedBy>
  <cp:revision>477</cp:revision>
  <cp:lastPrinted>2010-03-16T19:12:47Z</cp:lastPrinted>
  <dcterms:created xsi:type="dcterms:W3CDTF">2010-05-04T10:54:25Z</dcterms:created>
  <dcterms:modified xsi:type="dcterms:W3CDTF">2018-08-16T10:15:49Z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e56800f5-ffdf-4c23-a451-49d6cd969068</vt:lpwstr>
  </property>
  <property fmtid="{D5CDD505-2E9C-101B-9397-08002B2CF9AE}" pid="3" name="db.comClassification">
    <vt:lpwstr>For internal use only</vt:lpwstr>
  </property>
  <property fmtid="{D5CDD505-2E9C-101B-9397-08002B2CF9AE}" pid="4" name="aliashDocumentMarking">
    <vt:lpwstr>For internal use only</vt:lpwstr>
  </property>
</Properties>
</file>