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4" r:id="rId1"/>
  </p:sldMasterIdLst>
  <p:notesMasterIdLst>
    <p:notesMasterId r:id="rId13"/>
  </p:notesMasterIdLst>
  <p:handoutMasterIdLst>
    <p:handoutMasterId r:id="rId14"/>
  </p:handoutMasterIdLst>
  <p:sldIdLst>
    <p:sldId id="258" r:id="rId2"/>
    <p:sldId id="313" r:id="rId3"/>
    <p:sldId id="321" r:id="rId4"/>
    <p:sldId id="322" r:id="rId5"/>
    <p:sldId id="323" r:id="rId6"/>
    <p:sldId id="315" r:id="rId7"/>
    <p:sldId id="316" r:id="rId8"/>
    <p:sldId id="317" r:id="rId9"/>
    <p:sldId id="318" r:id="rId10"/>
    <p:sldId id="319" r:id="rId11"/>
    <p:sldId id="320" r:id="rId12"/>
  </p:sldIdLst>
  <p:sldSz cx="10077450" cy="7583488"/>
  <p:notesSz cx="6794500" cy="9906000"/>
  <p:defaultTextStyle>
    <a:defPPr>
      <a:defRPr lang="en-US"/>
    </a:defPPr>
    <a:lvl1pPr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03238" indent="-4603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008063" indent="-9366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512888" indent="-141288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17713" indent="-188913" algn="l" defTabSz="1008063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orient="horz" pos="4076">
          <p15:clr>
            <a:srgbClr val="A4A3A4"/>
          </p15:clr>
        </p15:guide>
        <p15:guide id="3" orient="horz" pos="1354">
          <p15:clr>
            <a:srgbClr val="A4A3A4"/>
          </p15:clr>
        </p15:guide>
        <p15:guide id="4" orient="horz" pos="4435">
          <p15:clr>
            <a:srgbClr val="A4A3A4"/>
          </p15:clr>
        </p15:guide>
        <p15:guide id="5" orient="horz" pos="794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3060">
          <p15:clr>
            <a:srgbClr val="A4A3A4"/>
          </p15:clr>
        </p15:guide>
        <p15:guide id="8" pos="339">
          <p15:clr>
            <a:srgbClr val="A4A3A4"/>
          </p15:clr>
        </p15:guide>
        <p15:guide id="9" pos="3288">
          <p15:clr>
            <a:srgbClr val="A4A3A4"/>
          </p15:clr>
        </p15:guide>
        <p15:guide id="10" pos="6010">
          <p15:clr>
            <a:srgbClr val="A4A3A4"/>
          </p15:clr>
        </p15:guide>
        <p15:guide id="11" orient="horz" pos="1338">
          <p15:clr>
            <a:srgbClr val="A4A3A4"/>
          </p15:clr>
        </p15:guide>
        <p15:guide id="12" orient="horz" pos="1034">
          <p15:clr>
            <a:srgbClr val="A4A3A4"/>
          </p15:clr>
        </p15:guide>
        <p15:guide id="13" orient="horz" pos="4715">
          <p15:clr>
            <a:srgbClr val="A4A3A4"/>
          </p15:clr>
        </p15:guide>
        <p15:guide id="14" orient="horz" pos="197">
          <p15:clr>
            <a:srgbClr val="A4A3A4"/>
          </p15:clr>
        </p15:guide>
        <p15:guide id="15" pos="170">
          <p15:clr>
            <a:srgbClr val="A4A3A4"/>
          </p15:clr>
        </p15:guide>
        <p15:guide id="16" pos="6178">
          <p15:clr>
            <a:srgbClr val="A4A3A4"/>
          </p15:clr>
        </p15:guide>
        <p15:guide id="17" orient="horz" pos="4025">
          <p15:clr>
            <a:srgbClr val="A4A3A4"/>
          </p15:clr>
        </p15:guide>
        <p15:guide id="18" pos="30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A8"/>
    <a:srgbClr val="8296AA"/>
    <a:srgbClr val="002244"/>
    <a:srgbClr val="0092D0"/>
    <a:srgbClr val="00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1445" y="48"/>
      </p:cViewPr>
      <p:guideLst>
        <p:guide orient="horz" pos="1090"/>
        <p:guide orient="horz" pos="4076"/>
        <p:guide orient="horz" pos="1354"/>
        <p:guide orient="horz" pos="4435"/>
        <p:guide orient="horz" pos="794"/>
        <p:guide orient="horz" pos="341"/>
        <p:guide pos="3060"/>
        <p:guide pos="339"/>
        <p:guide pos="3288"/>
        <p:guide pos="6010"/>
        <p:guide orient="horz" pos="1338"/>
        <p:guide orient="horz" pos="1034"/>
        <p:guide orient="horz" pos="4715"/>
        <p:guide orient="horz" pos="197"/>
        <p:guide pos="170"/>
        <p:guide pos="6178"/>
        <p:guide orient="horz" pos="4025"/>
        <p:guide pos="30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1956" y="-90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6B44ED-7F11-43E4-8D58-2C61CA83AECE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04411A1-A572-4984-A1EF-42B11E48F20F}">
      <dgm:prSet/>
      <dgm:spPr/>
      <dgm:t>
        <a:bodyPr/>
        <a:lstStyle/>
        <a:p>
          <a:endParaRPr lang="en-US"/>
        </a:p>
      </dgm:t>
    </dgm:pt>
    <dgm:pt modelId="{60D805AB-DB76-45A7-950A-57EB218078AD}" type="parTrans" cxnId="{BC09CC56-889E-4B24-87A7-570B81D042D6}">
      <dgm:prSet/>
      <dgm:spPr/>
      <dgm:t>
        <a:bodyPr/>
        <a:lstStyle/>
        <a:p>
          <a:endParaRPr lang="en-US"/>
        </a:p>
      </dgm:t>
    </dgm:pt>
    <dgm:pt modelId="{D6E2285B-8BC2-4BEB-872D-D7182C52F966}" type="sibTrans" cxnId="{BC09CC56-889E-4B24-87A7-570B81D042D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D50AD4-EFC1-493E-9DB0-AA6EA0715C48}" type="pres">
      <dgm:prSet presAssocID="{CE6B44ED-7F11-43E4-8D58-2C61CA83AE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AA42099-D0D4-43D8-A7D8-9AE42A567208}" type="pres">
      <dgm:prSet presAssocID="{CE6B44ED-7F11-43E4-8D58-2C61CA83AECE}" presName="Name1" presStyleCnt="0"/>
      <dgm:spPr/>
      <dgm:t>
        <a:bodyPr/>
        <a:lstStyle/>
        <a:p>
          <a:endParaRPr lang="en-US"/>
        </a:p>
      </dgm:t>
    </dgm:pt>
    <dgm:pt modelId="{FE112652-E8C7-418D-8DD1-FBF3C86E6D7C}" type="pres">
      <dgm:prSet presAssocID="{D6E2285B-8BC2-4BEB-872D-D7182C52F966}" presName="picture_1" presStyleCnt="0"/>
      <dgm:spPr/>
      <dgm:t>
        <a:bodyPr/>
        <a:lstStyle/>
        <a:p>
          <a:endParaRPr lang="en-US"/>
        </a:p>
      </dgm:t>
    </dgm:pt>
    <dgm:pt modelId="{9C542F68-233E-4FDA-948C-B1067A19D942}" type="pres">
      <dgm:prSet presAssocID="{D6E2285B-8BC2-4BEB-872D-D7182C52F966}" presName="pictureRepeatNode" presStyleLbl="alignImgPlace1" presStyleIdx="0" presStyleCnt="1"/>
      <dgm:spPr/>
      <dgm:t>
        <a:bodyPr/>
        <a:lstStyle/>
        <a:p>
          <a:endParaRPr lang="en-US"/>
        </a:p>
      </dgm:t>
    </dgm:pt>
    <dgm:pt modelId="{6A50D16A-CE83-40F6-9CAA-1E1A747B3BD0}" type="pres">
      <dgm:prSet presAssocID="{504411A1-A572-4984-A1EF-42B11E48F20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B1B45-6C06-40AE-93AA-6AA4CBF43B50}" type="presOf" srcId="{D6E2285B-8BC2-4BEB-872D-D7182C52F966}" destId="{9C542F68-233E-4FDA-948C-B1067A19D942}" srcOrd="0" destOrd="0" presId="urn:microsoft.com/office/officeart/2008/layout/CircularPictureCallout"/>
    <dgm:cxn modelId="{103C1F84-861F-4BAD-830C-330B73B34722}" type="presOf" srcId="{504411A1-A572-4984-A1EF-42B11E48F20F}" destId="{6A50D16A-CE83-40F6-9CAA-1E1A747B3BD0}" srcOrd="0" destOrd="0" presId="urn:microsoft.com/office/officeart/2008/layout/CircularPictureCallout"/>
    <dgm:cxn modelId="{BC09CC56-889E-4B24-87A7-570B81D042D6}" srcId="{CE6B44ED-7F11-43E4-8D58-2C61CA83AECE}" destId="{504411A1-A572-4984-A1EF-42B11E48F20F}" srcOrd="0" destOrd="0" parTransId="{60D805AB-DB76-45A7-950A-57EB218078AD}" sibTransId="{D6E2285B-8BC2-4BEB-872D-D7182C52F966}"/>
    <dgm:cxn modelId="{49B503F3-6976-4548-A339-FC5BC052C8F5}" type="presOf" srcId="{CE6B44ED-7F11-43E4-8D58-2C61CA83AECE}" destId="{D6D50AD4-EFC1-493E-9DB0-AA6EA0715C48}" srcOrd="0" destOrd="0" presId="urn:microsoft.com/office/officeart/2008/layout/CircularPictureCallout"/>
    <dgm:cxn modelId="{369F2868-36D6-4273-BFC3-F753E6371382}" type="presParOf" srcId="{D6D50AD4-EFC1-493E-9DB0-AA6EA0715C48}" destId="{EAA42099-D0D4-43D8-A7D8-9AE42A567208}" srcOrd="0" destOrd="0" presId="urn:microsoft.com/office/officeart/2008/layout/CircularPictureCallout"/>
    <dgm:cxn modelId="{50DC9B1B-E53C-4D47-BB06-1B3D8B1E03FC}" type="presParOf" srcId="{EAA42099-D0D4-43D8-A7D8-9AE42A567208}" destId="{FE112652-E8C7-418D-8DD1-FBF3C86E6D7C}" srcOrd="0" destOrd="0" presId="urn:microsoft.com/office/officeart/2008/layout/CircularPictureCallout"/>
    <dgm:cxn modelId="{DB71616B-B7EA-4A90-8441-FE5E1EDB35E4}" type="presParOf" srcId="{FE112652-E8C7-418D-8DD1-FBF3C86E6D7C}" destId="{9C542F68-233E-4FDA-948C-B1067A19D942}" srcOrd="0" destOrd="0" presId="urn:microsoft.com/office/officeart/2008/layout/CircularPictureCallout"/>
    <dgm:cxn modelId="{7AE740C2-DBAA-4225-9D3A-6D7396E9F334}" type="presParOf" srcId="{EAA42099-D0D4-43D8-A7D8-9AE42A567208}" destId="{6A50D16A-CE83-40F6-9CAA-1E1A747B3B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2F68-233E-4FDA-948C-B1067A19D942}">
      <dsp:nvSpPr>
        <dsp:cNvPr id="0" name=""/>
        <dsp:cNvSpPr/>
      </dsp:nvSpPr>
      <dsp:spPr>
        <a:xfrm>
          <a:off x="1017746" y="509402"/>
          <a:ext cx="2035492" cy="20354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50D16A-CE83-40F6-9CAA-1E1A747B3BD0}">
      <dsp:nvSpPr>
        <dsp:cNvPr id="0" name=""/>
        <dsp:cNvSpPr/>
      </dsp:nvSpPr>
      <dsp:spPr>
        <a:xfrm>
          <a:off x="1384134" y="1590248"/>
          <a:ext cx="1302715" cy="67171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/>
        </a:p>
      </dsp:txBody>
      <dsp:txXfrm>
        <a:off x="1384134" y="1590248"/>
        <a:ext cx="1302715" cy="671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9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8/16/2018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2950"/>
            <a:ext cx="49339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94D6FE-9730-4DA3-8444-550032817E04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B6CCF3-3C70-4BE8-9C6D-FAA4C05113D6}" type="datetime4">
              <a:rPr lang="en-GB" smtClean="0"/>
              <a:pPr/>
              <a:t>16 August 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BDCC07-116E-44A3-8F3A-12365A52EE2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52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ne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17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8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9" name="TextBox 18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+mn-lt"/>
                  <a:cs typeface="Deutsche Bank Text"/>
                </a:rPr>
                <a:t>HR Graduate Training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+mn-lt"/>
                  <a:cs typeface="Deutsche Bank Text"/>
                </a:rPr>
                <a:t>Deutsche Bank</a:t>
              </a:r>
            </a:p>
          </p:txBody>
        </p:sp>
      </p:grpSp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13" cy="1001597"/>
          </a:xfrm>
        </p:spPr>
        <p:txBody>
          <a:bodyPr bIns="126000" anchor="b"/>
          <a:lstStyle>
            <a:lvl1pPr>
              <a:tabLst/>
              <a:defRPr sz="3200" b="0" baseline="0">
                <a:solidFill>
                  <a:srgbClr val="FFFFFF"/>
                </a:solidFill>
                <a:latin typeface="+mj-lt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5" y="3980517"/>
            <a:ext cx="8215313" cy="647014"/>
          </a:xfrm>
        </p:spPr>
        <p:txBody>
          <a:bodyPr bIns="277200" anchor="b">
            <a:noAutofit/>
          </a:bodyPr>
          <a:lstStyle>
            <a:lvl1pPr eaLnBrk="0" hangingPunct="0">
              <a:spcBef>
                <a:spcPct val="0"/>
              </a:spcBef>
              <a:spcAft>
                <a:spcPts val="0"/>
              </a:spcAft>
              <a:defRPr b="0" baseline="0">
                <a:solidFill>
                  <a:srgbClr val="FFFFFF"/>
                </a:solidFill>
                <a:latin typeface="+mn-lt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fc" descr="For internal use only"/>
          <p:cNvSpPr txBox="1"/>
          <p:nvPr userDrawn="1"/>
        </p:nvSpPr>
        <p:spPr bwMode="ltGray">
          <a:xfrm>
            <a:off x="0" y="7390447"/>
            <a:ext cx="10077450" cy="2327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sz="850" b="0" i="0" u="none" baseline="0">
                <a:solidFill>
                  <a:srgbClr val="000000"/>
                </a:solidFill>
                <a:latin typeface="arial unicode ms" panose="020B0604020202020204" pitchFamily="34" charset="-128"/>
              </a:rPr>
              <a:t>For internal use only</a:t>
            </a:r>
            <a:endParaRPr lang="en-GB" sz="850" b="0" i="0" u="none" baseline="0" dirty="0" err="1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8" y="-6940"/>
            <a:ext cx="10098959" cy="7596288"/>
          </a:xfrm>
          <a:prstGeom prst="rect">
            <a:avLst/>
          </a:prstGeom>
        </p:spPr>
      </p:pic>
      <p:sp>
        <p:nvSpPr>
          <p:cNvPr id="4214" name="Rectangle 118"/>
          <p:cNvSpPr>
            <a:spLocks noGrp="1" noChangeArrowheads="1"/>
          </p:cNvSpPr>
          <p:nvPr>
            <p:ph type="ctrTitle" sz="quarter"/>
          </p:nvPr>
        </p:nvSpPr>
        <p:spPr>
          <a:xfrm>
            <a:off x="269875" y="2149475"/>
            <a:ext cx="8215322" cy="1001597"/>
          </a:xfrm>
          <a:noFill/>
          <a:ln w="9525" algn="ctr">
            <a:noFill/>
            <a:miter lim="800000"/>
            <a:headEnd/>
            <a:tailEnd/>
          </a:ln>
        </p:spPr>
        <p:txBody>
          <a:bodyPr rIns="0" bIns="126000" anchor="b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/>
              <a:defRPr lang="en-GB" sz="3200" b="0" baseline="0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15" name="Rectangle 1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876" y="3151070"/>
            <a:ext cx="8215322" cy="982800"/>
          </a:xfrm>
          <a:noFill/>
          <a:ln w="9525" algn="ctr">
            <a:noFill/>
            <a:miter lim="800000"/>
            <a:headEnd/>
            <a:tailEnd/>
          </a:ln>
        </p:spPr>
        <p:txBody>
          <a:bodyPr bIns="27720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defRPr lang="en-US" sz="2200" b="0" kern="1200" baseline="0" noProof="0" dirty="0" smtClean="0">
                <a:solidFill>
                  <a:srgbClr val="FFFFFF"/>
                </a:solidFill>
                <a:latin typeface="+mn-lt"/>
                <a:ea typeface="+mn-ea"/>
                <a:cs typeface="Deutsche Bank Text"/>
              </a:defRPr>
            </a:lvl1pPr>
            <a:lvl2pPr marL="0" lvl="1" eaLnBrk="0" hangingPunct="0">
              <a:spcBef>
                <a:spcPct val="0"/>
              </a:spcBef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-4325938" y="531813"/>
            <a:ext cx="4211638" cy="6689725"/>
            <a:chOff x="-4325938" y="809624"/>
            <a:chExt cx="4211638" cy="6689112"/>
          </a:xfrm>
        </p:grpSpPr>
        <p:sp>
          <p:nvSpPr>
            <p:cNvPr id="22" name="Comment 104"/>
            <p:cNvSpPr>
              <a:spLocks noChangeArrowheads="1"/>
            </p:cNvSpPr>
            <p:nvPr userDrawn="1"/>
          </p:nvSpPr>
          <p:spPr bwMode="auto">
            <a:xfrm>
              <a:off x="-4325938" y="809624"/>
              <a:ext cx="4211638" cy="6689112"/>
            </a:xfrm>
            <a:prstGeom prst="rect">
              <a:avLst/>
            </a:prstGeom>
            <a:solidFill>
              <a:srgbClr val="E6EAEE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144000" tIns="108000" rIns="144000" bIns="108000">
              <a:spAutoFit/>
            </a:bodyPr>
            <a:lstStyle/>
            <a:p>
              <a:pPr algn="ctr" defTabSz="963613" eaLnBrk="0" hangingPunct="0">
                <a:spcBef>
                  <a:spcPct val="25000"/>
                </a:spcBef>
                <a:tabLst>
                  <a:tab pos="1524000" algn="l"/>
                </a:tabLst>
                <a:defRPr/>
              </a:pPr>
              <a:r>
                <a:rPr lang="de-DE" sz="1200" b="1" noProof="1">
                  <a:solidFill>
                    <a:srgbClr val="001E3C"/>
                  </a:solidFill>
                </a:rPr>
                <a:t>IMPORTANT NOTES WHEN</a:t>
              </a:r>
              <a:br>
                <a:rPr lang="de-DE" sz="1200" b="1" noProof="1">
                  <a:solidFill>
                    <a:srgbClr val="001E3C"/>
                  </a:solidFill>
                </a:rPr>
              </a:br>
              <a:r>
                <a:rPr lang="de-DE" sz="1200" b="1" noProof="1">
                  <a:solidFill>
                    <a:srgbClr val="001E3C"/>
                  </a:solidFill>
                </a:rPr>
                <a:t>WORKING WITH SCREENSHOW'S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D70032"/>
                  </a:solidFill>
                </a:rPr>
                <a:t>SAVE AS .PPTX ONLY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PRINTING INSTRUCTIONS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In order to print correctly, ensure the following print settings are used:</a:t>
              </a:r>
              <a:endParaRPr lang="de-DE" sz="1000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Color/grayscale:	</a:t>
              </a:r>
              <a:r>
                <a:rPr lang="de-DE" sz="1000" b="1" noProof="1">
                  <a:solidFill>
                    <a:srgbClr val="001E3C"/>
                  </a:solidFill>
                </a:rPr>
                <a:t>Color </a:t>
              </a:r>
              <a:r>
                <a:rPr lang="de-DE" sz="1000" noProof="1">
                  <a:solidFill>
                    <a:srgbClr val="001E3C"/>
                  </a:solidFill>
                </a:rPr>
                <a:t>(regardless of printing in b/w)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Scale to </a:t>
              </a:r>
              <a:r>
                <a:rPr lang="de-DE" sz="1000" u="sng" noProof="1">
                  <a:solidFill>
                    <a:srgbClr val="001E3C"/>
                  </a:solidFill>
                </a:rPr>
                <a:t>f</a:t>
              </a:r>
              <a:r>
                <a:rPr lang="de-DE" sz="1000" noProof="1">
                  <a:solidFill>
                    <a:srgbClr val="001E3C"/>
                  </a:solidFill>
                </a:rPr>
                <a:t>it paper:	</a:t>
              </a:r>
              <a:r>
                <a:rPr lang="de-DE" sz="1000" b="1" noProof="1">
                  <a:solidFill>
                    <a:srgbClr val="001E3C"/>
                  </a:solidFill>
                </a:rPr>
                <a:t>ON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Print </a:t>
              </a:r>
              <a:r>
                <a:rPr lang="de-DE" sz="1000" u="sng" noProof="1">
                  <a:solidFill>
                    <a:srgbClr val="001E3C"/>
                  </a:solidFill>
                </a:rPr>
                <a:t>h</a:t>
              </a:r>
              <a:r>
                <a:rPr lang="de-DE" sz="1000" noProof="1">
                  <a:solidFill>
                    <a:srgbClr val="001E3C"/>
                  </a:solidFill>
                </a:rPr>
                <a:t>idden slides:	</a:t>
              </a:r>
              <a:r>
                <a:rPr lang="de-DE" sz="1000" b="1" noProof="1">
                  <a:solidFill>
                    <a:srgbClr val="001E3C"/>
                  </a:solidFill>
                </a:rPr>
                <a:t>OFF</a:t>
              </a: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tabLst>
                  <a:tab pos="1524000" algn="l"/>
                </a:tabLst>
                <a:defRPr/>
              </a:pPr>
              <a:endParaRPr lang="de-DE" sz="1000" b="1" noProof="1">
                <a:solidFill>
                  <a:srgbClr val="0092D0"/>
                </a:solidFill>
              </a:endParaRP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WORKING WITH CHARTS:  BEST PRACTICE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Charts should use MS Graph.  Note there are still printing issues when trying to print in greyscale.  The best way to work with charts is:</a:t>
              </a:r>
              <a:endParaRPr lang="de-DE" sz="1000" b="1" noProof="1">
                <a:solidFill>
                  <a:srgbClr val="001E3C"/>
                </a:solidFill>
              </a:endParaRP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MS graph objects off the edge of the slide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Open charts by right-clicking on the MS Graph object and select: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Chart Object &gt; Open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Make required edits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Copy the MS Graph object and paste as a picture :</a:t>
              </a:r>
              <a:br>
                <a:rPr lang="de-DE" sz="1000" noProof="1">
                  <a:solidFill>
                    <a:srgbClr val="001E3C"/>
                  </a:solidFill>
                </a:rPr>
              </a:br>
              <a:r>
                <a:rPr lang="de-DE" sz="1000" b="1" i="1" noProof="1">
                  <a:solidFill>
                    <a:srgbClr val="001E3C"/>
                  </a:solidFill>
                </a:rPr>
                <a:t>Home &gt; Clipboard &gt; Paste &gt; Paste  Special &gt; Picture (Enhanced metafile)</a:t>
              </a:r>
            </a:p>
            <a:p>
              <a:pPr marL="266700" lvl="2" indent="-261938" defTabSz="963613" eaLnBrk="0" hangingPunct="0">
                <a:buClr>
                  <a:srgbClr val="001E3C"/>
                </a:buClr>
                <a:buSzPct val="80000"/>
                <a:buFont typeface="Arial" charset="0"/>
                <a:buChar char="—"/>
                <a:tabLst>
                  <a:tab pos="1524000" algn="l"/>
                </a:tabLst>
                <a:defRPr/>
              </a:pPr>
              <a:r>
                <a:rPr lang="de-DE" sz="1000" noProof="1">
                  <a:solidFill>
                    <a:srgbClr val="001E3C"/>
                  </a:solidFill>
                </a:rPr>
                <a:t>Position the chart on the slide and ungroup  (</a:t>
              </a:r>
              <a:r>
                <a:rPr lang="de-DE" sz="1000" b="1" i="1" noProof="1">
                  <a:solidFill>
                    <a:srgbClr val="001E3C"/>
                  </a:solidFill>
                </a:rPr>
                <a:t>Ctrl + Shift + G</a:t>
              </a:r>
              <a:r>
                <a:rPr lang="de-DE" sz="1000" noProof="1">
                  <a:solidFill>
                    <a:srgbClr val="001E3C"/>
                  </a:solidFill>
                </a:rPr>
                <a:t>).  This enables printing in greyscale</a:t>
              </a:r>
            </a:p>
            <a:p>
              <a:pPr defTabSz="963613" eaLnBrk="0" hangingPunct="0">
                <a:spcBef>
                  <a:spcPts val="18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100" b="1" noProof="1">
                  <a:solidFill>
                    <a:srgbClr val="001E3C"/>
                  </a:solidFill>
                </a:rPr>
                <a:t>DISCLAIMER</a:t>
              </a:r>
            </a:p>
            <a:p>
              <a:pPr defTabSz="963613" eaLnBrk="0" hangingPunct="0">
                <a:spcBef>
                  <a:spcPts val="300"/>
                </a:spcBef>
                <a:spcAft>
                  <a:spcPts val="300"/>
                </a:spcAft>
                <a:buFont typeface="Arial" charset="0"/>
                <a:buNone/>
                <a:tabLst>
                  <a:tab pos="1524000" algn="l"/>
                </a:tabLst>
                <a:defRPr/>
              </a:pPr>
              <a:r>
                <a:rPr lang="de-DE" sz="1000" i="1" noProof="1">
                  <a:solidFill>
                    <a:srgbClr val="001E3C"/>
                  </a:solidFill>
                </a:rPr>
                <a:t>A disclaimer is not usually required for screenshows.  However, it may be required depending on the presentation's contents/use.  Users should consult Legal/Compliance as required.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918230" y="2941753"/>
              <a:ext cx="3382505" cy="1310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Freeform 4"/>
          <p:cNvSpPr>
            <a:spLocks noEditPoints="1"/>
          </p:cNvSpPr>
          <p:nvPr userDrawn="1"/>
        </p:nvSpPr>
        <p:spPr bwMode="black">
          <a:xfrm>
            <a:off x="8999538" y="312738"/>
            <a:ext cx="539750" cy="53975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" name="Group 23"/>
          <p:cNvGrpSpPr>
            <a:grpSpLocks/>
          </p:cNvGrpSpPr>
          <p:nvPr userDrawn="1"/>
        </p:nvGrpSpPr>
        <p:grpSpPr bwMode="auto">
          <a:xfrm>
            <a:off x="0" y="277813"/>
            <a:ext cx="2185325" cy="446732"/>
            <a:chOff x="0" y="222355"/>
            <a:chExt cx="2183286" cy="446951"/>
          </a:xfrm>
        </p:grpSpPr>
        <p:sp>
          <p:nvSpPr>
            <p:cNvPr id="14" name="TextBox 13"/>
            <p:cNvSpPr txBox="1"/>
            <p:nvPr userDrawn="1"/>
          </p:nvSpPr>
          <p:spPr bwMode="auto">
            <a:xfrm>
              <a:off x="0" y="438361"/>
              <a:ext cx="2183286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B81C"/>
                  </a:solidFill>
                  <a:latin typeface="Deutsche Bank Text"/>
                  <a:cs typeface="Deutsche Bank Text"/>
                </a:rPr>
                <a:t>HR Graduate Training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 bwMode="auto">
            <a:xfrm>
              <a:off x="0" y="222355"/>
              <a:ext cx="1590998" cy="230945"/>
            </a:xfrm>
            <a:prstGeom prst="rect">
              <a:avLst/>
            </a:prstGeom>
            <a:noFill/>
          </p:spPr>
          <p:txBody>
            <a:bodyPr wrap="none" lIns="255600" tIns="0" rIns="0" bIns="0">
              <a:spAutoFit/>
            </a:bodyPr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latin typeface="Deutsche Bank Text"/>
                  <a:cs typeface="Deutsche Bank Text"/>
                </a:rPr>
                <a:t>Deutsche Bank</a:t>
              </a: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- content are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1641475"/>
            <a:ext cx="9537700" cy="4741200"/>
          </a:xfrm>
        </p:spPr>
        <p:txBody>
          <a:bodyPr/>
          <a:lstStyle>
            <a:lvl1pPr marL="0" indent="0">
              <a:defRPr baseline="0"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 baseline="0">
                <a:latin typeface="+mn-lt"/>
                <a:cs typeface="Deutsche Bank Text"/>
              </a:defRPr>
            </a:lvl2pPr>
            <a:lvl3pPr>
              <a:defRPr baseline="0">
                <a:latin typeface="+mn-lt"/>
                <a:cs typeface="Deutsche Bank Text"/>
              </a:defRPr>
            </a:lvl3pPr>
            <a:lvl4pPr>
              <a:defRPr baseline="0">
                <a:latin typeface="+mn-lt"/>
                <a:cs typeface="Deutsche Bank Text"/>
              </a:defRPr>
            </a:lvl4pPr>
            <a:lvl5pPr>
              <a:defRPr baseline="0"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1438"/>
            <a:ext cx="9537700" cy="7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tabLst/>
              <a:defRPr lang="en-US" sz="2600" kern="1200" noProof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Deutsche Bank Display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and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269875" y="2149475"/>
            <a:ext cx="9541488" cy="4240213"/>
          </a:xfrm>
        </p:spPr>
        <p:txBody>
          <a:bodyPr/>
          <a:lstStyle>
            <a:lvl1pPr>
              <a:defRPr>
                <a:solidFill>
                  <a:srgbClr val="0092D0"/>
                </a:solidFill>
                <a:latin typeface="+mn-lt"/>
                <a:cs typeface="Deutsche Bank Text"/>
              </a:defRPr>
            </a:lvl1pPr>
            <a:lvl2pPr>
              <a:defRPr>
                <a:latin typeface="+mn-lt"/>
                <a:cs typeface="Deutsche Bank Text"/>
              </a:defRPr>
            </a:lvl2pPr>
            <a:lvl3pPr>
              <a:defRPr>
                <a:latin typeface="+mn-lt"/>
                <a:cs typeface="Deutsche Bank Text"/>
              </a:defRPr>
            </a:lvl3pPr>
            <a:lvl4pPr>
              <a:defRPr>
                <a:latin typeface="+mn-lt"/>
                <a:cs typeface="Deutsche Bank Text"/>
              </a:defRPr>
            </a:lvl4pPr>
            <a:lvl5pPr>
              <a:defRPr>
                <a:latin typeface="+mn-lt"/>
                <a:cs typeface="Deutsche Bank Tex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12738"/>
            <a:ext cx="9550400" cy="75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9541488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- 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12738"/>
            <a:ext cx="95377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4650"/>
            <a:ext cx="9537700" cy="4191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content area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344425"/>
            <a:ext cx="9550399" cy="7564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2600" kern="1200" noProof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874" y="1641475"/>
            <a:ext cx="45878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999" y="1641475"/>
            <a:ext cx="4600275" cy="474120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l" rtl="0" fontAlgn="base">
              <a:defRPr lang="en-US" sz="2000" b="0" baseline="0" smtClean="0">
                <a:solidFill>
                  <a:srgbClr val="0092D0"/>
                </a:solidFill>
                <a:latin typeface="+mn-lt"/>
                <a:ea typeface="+mn-ea"/>
                <a:cs typeface="Deutsche Bank Text"/>
              </a:defRPr>
            </a:lvl1pPr>
            <a:lvl2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2pPr>
            <a:lvl3pPr algn="l" rtl="0" fontAlgn="base">
              <a:defRPr lang="en-US" sz="20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3pPr>
            <a:lvl4pPr algn="l" rtl="0" fontAlgn="base">
              <a:defRPr lang="en-US" sz="1600" b="0" baseline="0" smtClean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4pPr>
            <a:lvl5pPr algn="l" rtl="0" fontAlgn="base">
              <a:defRPr lang="en-US" sz="1600" b="0" baseline="0">
                <a:solidFill>
                  <a:schemeClr val="tx1"/>
                </a:solidFill>
                <a:latin typeface="+mn-lt"/>
                <a:ea typeface="+mn-ea"/>
                <a:cs typeface="Deutsche Bank Tex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ontent 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323025"/>
            <a:ext cx="9550400" cy="756475"/>
          </a:xfrm>
          <a:noFill/>
          <a:ln w="9525" algn="ctr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>
              <a:defRPr lang="en-GB" sz="2600" kern="1200" baseline="0" dirty="0">
                <a:solidFill>
                  <a:schemeClr val="tx1"/>
                </a:solidFill>
                <a:latin typeface="+mj-lt"/>
                <a:ea typeface="ＭＳ Ｐゴシック" pitchFamily="34" charset="-128"/>
                <a:cs typeface="Deutsche Bank Display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" name="Text Placeholder 53"/>
          <p:cNvSpPr>
            <a:spLocks noGrp="1"/>
          </p:cNvSpPr>
          <p:nvPr>
            <p:ph type="body" sz="quarter" idx="18"/>
          </p:nvPr>
        </p:nvSpPr>
        <p:spPr>
          <a:xfrm>
            <a:off x="269875" y="1641475"/>
            <a:ext cx="459012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53"/>
          <p:cNvSpPr>
            <a:spLocks noGrp="1"/>
          </p:cNvSpPr>
          <p:nvPr>
            <p:ph type="body" sz="quarter" idx="19"/>
          </p:nvPr>
        </p:nvSpPr>
        <p:spPr>
          <a:xfrm>
            <a:off x="5219999" y="1641475"/>
            <a:ext cx="4600275" cy="482600"/>
          </a:xfrm>
        </p:spPr>
        <p:txBody>
          <a:bodyPr bIns="54000" anchor="b"/>
          <a:lstStyle>
            <a:lvl1pPr marL="0" indent="0">
              <a:defRPr baseline="0">
                <a:solidFill>
                  <a:schemeClr val="tx1"/>
                </a:solidFill>
                <a:latin typeface="+mn-lt"/>
                <a:cs typeface="Deutsche Bank Tex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black">
          <a:xfrm>
            <a:off x="9487363" y="7161063"/>
            <a:ext cx="324000" cy="324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269875" y="7105650"/>
            <a:ext cx="539750" cy="31273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18A8"/>
                </a:solidFill>
                <a:latin typeface="+mn-lt"/>
                <a:cs typeface="Deutsche Bank Display"/>
              </a:defRPr>
            </a:lvl1pPr>
          </a:lstStyle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320676"/>
            <a:ext cx="95504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54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1641475"/>
            <a:ext cx="9550400" cy="474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Box 14"/>
          <p:cNvSpPr txBox="1"/>
          <p:nvPr userDrawn="1"/>
        </p:nvSpPr>
        <p:spPr bwMode="auto">
          <a:xfrm>
            <a:off x="542600" y="7092950"/>
            <a:ext cx="1349552" cy="178486"/>
          </a:xfrm>
          <a:prstGeom prst="rect">
            <a:avLst/>
          </a:prstGeom>
          <a:noFill/>
        </p:spPr>
        <p:txBody>
          <a:bodyPr wrap="none" lIns="536400" tIns="39600" rIns="0" bIns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0018A8"/>
                </a:solidFill>
                <a:latin typeface="+mn-lt"/>
                <a:cs typeface="Deutsche Bank Text"/>
              </a:rPr>
              <a:t>Deutsche Bank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2660000" y="7092950"/>
            <a:ext cx="1590179" cy="54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36000" rIns="0" bIns="230400">
            <a:spAutoFit/>
          </a:bodyPr>
          <a:lstStyle/>
          <a:p>
            <a:pPr>
              <a:defRPr/>
            </a:pPr>
            <a:r>
              <a:rPr lang="en-US" sz="90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Team</a:t>
            </a:r>
            <a:r>
              <a:rPr lang="en-US" sz="900" baseline="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 C1.1.</a:t>
            </a:r>
            <a: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/>
            </a:r>
            <a:br>
              <a:rPr lang="en-US" sz="900" dirty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</a:br>
            <a:r>
              <a:rPr lang="en-US" sz="900" dirty="0" smtClean="0">
                <a:solidFill>
                  <a:srgbClr val="000000"/>
                </a:solidFill>
                <a:latin typeface="+mn-lt"/>
                <a:ea typeface="Arial" pitchFamily="-109" charset="0"/>
                <a:cs typeface="Deutsche Bank Text"/>
              </a:rPr>
              <a:t>App Presentation – 18.08.2018</a:t>
            </a:r>
            <a:endParaRPr lang="en-US" sz="900" dirty="0">
              <a:solidFill>
                <a:srgbClr val="000000"/>
              </a:solidFill>
              <a:latin typeface="+mn-lt"/>
              <a:ea typeface="Arial" pitchFamily="-109" charset="0"/>
              <a:cs typeface="Deutsche Bank Text"/>
            </a:endParaRPr>
          </a:p>
        </p:txBody>
      </p:sp>
      <p:sp>
        <p:nvSpPr>
          <p:cNvPr id="21" name="TextBox 12"/>
          <p:cNvSpPr txBox="1"/>
          <p:nvPr userDrawn="1"/>
        </p:nvSpPr>
        <p:spPr bwMode="auto">
          <a:xfrm>
            <a:off x="542600" y="7263139"/>
            <a:ext cx="1697974" cy="371149"/>
          </a:xfrm>
          <a:prstGeom prst="rect">
            <a:avLst/>
          </a:prstGeom>
          <a:noFill/>
        </p:spPr>
        <p:txBody>
          <a:bodyPr wrap="none" lIns="536400" tIns="0" rIns="0" bIns="230400" anchor="b">
            <a:spAutoFit/>
          </a:bodyPr>
          <a:lstStyle/>
          <a:p>
            <a:pPr>
              <a:defRPr/>
            </a:pPr>
            <a:r>
              <a:rPr lang="en-GB" sz="900" dirty="0">
                <a:solidFill>
                  <a:srgbClr val="0092D0"/>
                </a:solidFill>
                <a:latin typeface="+mn-lt"/>
                <a:cs typeface="Deutsche Bank Text"/>
              </a:rPr>
              <a:t>HR Graduate</a:t>
            </a:r>
            <a:r>
              <a:rPr lang="en-GB" sz="900" baseline="0" dirty="0">
                <a:solidFill>
                  <a:srgbClr val="0092D0"/>
                </a:solidFill>
                <a:latin typeface="+mn-lt"/>
                <a:cs typeface="Deutsche Bank Text"/>
              </a:rPr>
              <a:t> Training</a:t>
            </a:r>
            <a:endParaRPr lang="en-GB" sz="900" dirty="0">
              <a:solidFill>
                <a:srgbClr val="0092D0"/>
              </a:solidFill>
              <a:latin typeface="+mn-lt"/>
              <a:cs typeface="Deutsche Bank Tex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5370" r:id="rId1"/>
    <p:sldLayoutId id="2147485371" r:id="rId2"/>
    <p:sldLayoutId id="2147485372" r:id="rId3"/>
    <p:sldLayoutId id="2147485373" r:id="rId4"/>
    <p:sldLayoutId id="2147485374" r:id="rId5"/>
    <p:sldLayoutId id="2147485375" r:id="rId6"/>
    <p:sldLayoutId id="2147485377" r:id="rId7"/>
  </p:sldLayoutIdLst>
  <p:transition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+mj-lt"/>
          <a:ea typeface="ＭＳ Ｐゴシック" pitchFamily="34" charset="-128"/>
          <a:cs typeface="Deutsche Bank Display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504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6pPr>
      <a:lvl7pPr marL="10091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7pPr>
      <a:lvl8pPr marL="151369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8pPr>
      <a:lvl9pPr marL="20182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735825" algn="l"/>
        </a:tabLst>
        <a:defRPr sz="26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rgbClr val="0092D0"/>
          </a:solidFill>
          <a:latin typeface="+mn-lt"/>
          <a:ea typeface="ＭＳ Ｐゴシック" pitchFamily="-109" charset="-128"/>
          <a:cs typeface="Deutsche Bank Text"/>
        </a:defRPr>
      </a:lvl1pPr>
      <a:lvl2pPr algn="l" rtl="0" eaLnBrk="0" fontAlgn="base" hangingPunct="0">
        <a:spcBef>
          <a:spcPts val="300"/>
        </a:spcBef>
        <a:spcAft>
          <a:spcPts val="300"/>
        </a:spcAft>
        <a:defRPr sz="2200" kern="1200">
          <a:solidFill>
            <a:schemeClr val="tx1"/>
          </a:solidFill>
          <a:latin typeface="+mn-lt"/>
          <a:ea typeface="ＭＳ Ｐゴシック" pitchFamily="-109" charset="-128"/>
          <a:cs typeface="Deutsche Bank Text"/>
        </a:defRPr>
      </a:lvl2pPr>
      <a:lvl3pPr marL="447675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200" kern="1200">
          <a:solidFill>
            <a:schemeClr val="tx1"/>
          </a:solidFill>
          <a:latin typeface="+mn-lt"/>
          <a:ea typeface="ＭＳ Ｐゴシック" pitchFamily="-109" charset="-128"/>
        </a:defRPr>
      </a:lvl3pPr>
      <a:lvl4pPr marL="895350" indent="-442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343025" indent="-44767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—"/>
        <a:defRPr sz="2000" kern="1200">
          <a:solidFill>
            <a:schemeClr val="tx1"/>
          </a:solidFill>
          <a:latin typeface="+mn-lt"/>
          <a:ea typeface="ＭＳ Ｐゴシック" pitchFamily="-109" charset="-128"/>
        </a:defRPr>
      </a:lvl5pPr>
      <a:lvl6pPr marL="1301711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6pPr>
      <a:lvl7pPr marL="1806276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7pPr>
      <a:lvl8pPr marL="2310842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8pPr>
      <a:lvl9pPr marL="2815408" indent="-196220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56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9132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3698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8264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2830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7396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31961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6527" algn="l" defTabSz="100913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App </a:t>
            </a:r>
            <a:r>
              <a:rPr lang="en-GB" dirty="0" smtClean="0"/>
              <a:t>Improvements: </a:t>
            </a:r>
            <a:r>
              <a:rPr lang="en-GB" b="1" dirty="0" smtClean="0"/>
              <a:t>Investment Services</a:t>
            </a:r>
            <a:endParaRPr lang="de-DE" dirty="0"/>
          </a:p>
        </p:txBody>
      </p:sp>
      <p:sp>
        <p:nvSpPr>
          <p:cNvPr id="22531" name="Untertitel 6"/>
          <p:cNvSpPr>
            <a:spLocks noGrp="1"/>
          </p:cNvSpPr>
          <p:nvPr>
            <p:ph type="subTitle" sz="quarter" idx="1"/>
          </p:nvPr>
        </p:nvSpPr>
        <p:spPr>
          <a:xfrm>
            <a:off x="269875" y="4376757"/>
            <a:ext cx="8215313" cy="647014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de-DE" dirty="0" smtClean="0">
                <a:ea typeface="ＭＳ Ｐゴシック" pitchFamily="34" charset="-128"/>
              </a:rPr>
              <a:t>Project presentation</a:t>
            </a:r>
          </a:p>
          <a:p>
            <a:pPr>
              <a:spcAft>
                <a:spcPct val="0"/>
              </a:spcAft>
            </a:pPr>
            <a:endParaRPr lang="de-DE" sz="1800" i="1" dirty="0" smtClean="0">
              <a:ea typeface="ＭＳ Ｐゴシック" pitchFamily="34" charset="-128"/>
            </a:endParaRPr>
          </a:p>
          <a:p>
            <a:pPr>
              <a:spcAft>
                <a:spcPct val="0"/>
              </a:spcAft>
            </a:pPr>
            <a:r>
              <a:rPr lang="de-DE" sz="1800" i="1" dirty="0" smtClean="0">
                <a:ea typeface="ＭＳ Ｐゴシック" pitchFamily="34" charset="-128"/>
              </a:rPr>
              <a:t>#wearedb</a:t>
            </a:r>
            <a:endParaRPr lang="de-DE" sz="1800" i="1" dirty="0">
              <a:ea typeface="ＭＳ Ｐゴシック" pitchFamily="34" charset="-128"/>
            </a:endParaRPr>
          </a:p>
        </p:txBody>
      </p:sp>
      <p:pic>
        <p:nvPicPr>
          <p:cNvPr id="4" name="Picture 3" descr="I am DB2 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" y="2962992"/>
            <a:ext cx="1422000" cy="4128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two 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29483"/>
              </p:ext>
            </p:extLst>
          </p:nvPr>
        </p:nvGraphicFramePr>
        <p:xfrm>
          <a:off x="5205413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Diagramm" r:id="rId3" imgW="4333850" imgH="4314668" progId="MSGraph.Chart.8">
                  <p:embed followColorScheme="full"/>
                </p:oleObj>
              </mc:Choice>
              <mc:Fallback>
                <p:oleObj name="Diagramm" r:id="rId3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59821"/>
              </p:ext>
            </p:extLst>
          </p:nvPr>
        </p:nvGraphicFramePr>
        <p:xfrm>
          <a:off x="327151" y="2151063"/>
          <a:ext cx="43338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Diagramm" r:id="rId5" imgW="4333850" imgH="4314668" progId="MSGraph.Chart.8">
                  <p:embed followColorScheme="full"/>
                </p:oleObj>
              </mc:Choice>
              <mc:Fallback>
                <p:oleObj name="Diagramm" r:id="rId5" imgW="4333850" imgH="431466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51" y="2151063"/>
                        <a:ext cx="4333875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52013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6" name="AutoShape 3"/>
          <p:cNvCxnSpPr>
            <a:cxnSpLocks noChangeShapeType="1"/>
            <a:stCxn id="12" idx="2"/>
            <a:endCxn id="15" idx="0"/>
          </p:cNvCxnSpPr>
          <p:nvPr/>
        </p:nvCxnSpPr>
        <p:spPr bwMode="blackWhite">
          <a:xfrm rot="5400000">
            <a:off x="4774406" y="4099719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" name="AutoShape 4"/>
          <p:cNvCxnSpPr>
            <a:cxnSpLocks noChangeShapeType="1"/>
            <a:stCxn id="11" idx="2"/>
            <a:endCxn id="13" idx="0"/>
          </p:cNvCxnSpPr>
          <p:nvPr/>
        </p:nvCxnSpPr>
        <p:spPr bwMode="blackWhite">
          <a:xfrm rot="5400000">
            <a:off x="3092450" y="1100138"/>
            <a:ext cx="530225" cy="33655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" name="AutoShape 5"/>
          <p:cNvCxnSpPr>
            <a:cxnSpLocks noChangeShapeType="1"/>
            <a:stCxn id="11" idx="2"/>
            <a:endCxn id="12" idx="0"/>
          </p:cNvCxnSpPr>
          <p:nvPr/>
        </p:nvCxnSpPr>
        <p:spPr bwMode="blackWhite">
          <a:xfrm rot="5400000">
            <a:off x="4774406" y="2782094"/>
            <a:ext cx="530225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" name="AutoShape 6"/>
          <p:cNvCxnSpPr>
            <a:cxnSpLocks noChangeShapeType="1"/>
            <a:stCxn id="11" idx="2"/>
            <a:endCxn id="14" idx="0"/>
          </p:cNvCxnSpPr>
          <p:nvPr/>
        </p:nvCxnSpPr>
        <p:spPr bwMode="blackWhite">
          <a:xfrm rot="16200000" flipH="1">
            <a:off x="6457156" y="1100932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0" name="AutoShape 7"/>
          <p:cNvCxnSpPr>
            <a:cxnSpLocks noChangeShapeType="1"/>
            <a:stCxn id="12" idx="2"/>
            <a:endCxn id="17" idx="0"/>
          </p:cNvCxnSpPr>
          <p:nvPr/>
        </p:nvCxnSpPr>
        <p:spPr bwMode="blackWhite">
          <a:xfrm rot="16200000" flipH="1">
            <a:off x="6457156" y="2418557"/>
            <a:ext cx="530225" cy="33639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1" name="Text Box 8"/>
          <p:cNvSpPr txBox="1">
            <a:spLocks noChangeArrowheads="1"/>
          </p:cNvSpPr>
          <p:nvPr/>
        </p:nvSpPr>
        <p:spPr bwMode="ltGray">
          <a:xfrm>
            <a:off x="3903663" y="1730375"/>
            <a:ext cx="2273300" cy="787400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ltGray">
          <a:xfrm>
            <a:off x="39036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ltGray">
          <a:xfrm>
            <a:off x="538163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 dirty="0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ltGray">
          <a:xfrm>
            <a:off x="7267575" y="3048000"/>
            <a:ext cx="2273300" cy="787400"/>
          </a:xfrm>
          <a:prstGeom prst="rect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ltGray">
          <a:xfrm>
            <a:off x="39036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ltGray">
          <a:xfrm>
            <a:off x="538163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ltGray">
          <a:xfrm>
            <a:off x="7267575" y="4365625"/>
            <a:ext cx="2273300" cy="787400"/>
          </a:xfrm>
          <a:prstGeom prst="rect">
            <a:avLst/>
          </a:prstGeom>
          <a:solidFill>
            <a:schemeClr val="accent5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FFFFFF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ltGray">
          <a:xfrm>
            <a:off x="2220913" y="5683250"/>
            <a:ext cx="2273300" cy="787400"/>
          </a:xfrm>
          <a:prstGeom prst="rect">
            <a:avLst/>
          </a:prstGeom>
          <a:solidFill>
            <a:schemeClr val="bg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ltGray">
          <a:xfrm>
            <a:off x="5584825" y="5683250"/>
            <a:ext cx="2273300" cy="787400"/>
          </a:xfrm>
          <a:prstGeom prst="rect">
            <a:avLst/>
          </a:prstGeom>
          <a:solidFill>
            <a:schemeClr val="tx2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113557"/>
                </a:solidFill>
                <a:latin typeface="+mn-lt"/>
                <a:cs typeface="Deutsche Bank Text"/>
              </a:rPr>
              <a:t>Type text here</a:t>
            </a:r>
          </a:p>
        </p:txBody>
      </p:sp>
      <p:cxnSp>
        <p:nvCxnSpPr>
          <p:cNvPr id="20" name="AutoShape 18"/>
          <p:cNvCxnSpPr>
            <a:cxnSpLocks noChangeShapeType="1"/>
            <a:stCxn id="15" idx="2"/>
            <a:endCxn id="18" idx="0"/>
          </p:cNvCxnSpPr>
          <p:nvPr/>
        </p:nvCxnSpPr>
        <p:spPr bwMode="blackWhite">
          <a:xfrm rot="5400000">
            <a:off x="3933825" y="4576763"/>
            <a:ext cx="530225" cy="16827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1" name="AutoShape 19"/>
          <p:cNvCxnSpPr>
            <a:cxnSpLocks noChangeShapeType="1"/>
            <a:stCxn id="15" idx="2"/>
            <a:endCxn id="19" idx="0"/>
          </p:cNvCxnSpPr>
          <p:nvPr/>
        </p:nvCxnSpPr>
        <p:spPr bwMode="blackWhite">
          <a:xfrm rot="16200000" flipH="1">
            <a:off x="5615781" y="4577557"/>
            <a:ext cx="530225" cy="16811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2" name="AutoShape 20"/>
          <p:cNvCxnSpPr>
            <a:cxnSpLocks noChangeShapeType="1"/>
            <a:stCxn id="13" idx="2"/>
            <a:endCxn id="16" idx="0"/>
          </p:cNvCxnSpPr>
          <p:nvPr/>
        </p:nvCxnSpPr>
        <p:spPr bwMode="blackWhite">
          <a:xfrm rot="5400000">
            <a:off x="1410494" y="4099719"/>
            <a:ext cx="530225" cy="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337424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0597B0-CBD5-48FA-A9DF-AC34A6F473F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1743545"/>
              </p:ext>
            </p:extLst>
          </p:nvPr>
        </p:nvGraphicFramePr>
        <p:xfrm>
          <a:off x="642890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386780129"/>
              </p:ext>
            </p:extLst>
          </p:nvPr>
        </p:nvGraphicFramePr>
        <p:xfrm>
          <a:off x="302649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569295407"/>
              </p:ext>
            </p:extLst>
          </p:nvPr>
        </p:nvGraphicFramePr>
        <p:xfrm>
          <a:off x="-375920" y="3596640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71555713"/>
              </p:ext>
            </p:extLst>
          </p:nvPr>
        </p:nvGraphicFramePr>
        <p:xfrm>
          <a:off x="642890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278712498"/>
              </p:ext>
            </p:extLst>
          </p:nvPr>
        </p:nvGraphicFramePr>
        <p:xfrm>
          <a:off x="302649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386394982"/>
              </p:ext>
            </p:extLst>
          </p:nvPr>
        </p:nvGraphicFramePr>
        <p:xfrm>
          <a:off x="-375920" y="569913"/>
          <a:ext cx="4070985" cy="3054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24" name="TextBox 23"/>
          <p:cNvSpPr txBox="1"/>
          <p:nvPr/>
        </p:nvSpPr>
        <p:spPr bwMode="ltGray">
          <a:xfrm>
            <a:off x="412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Michael </a:t>
            </a:r>
            <a:r>
              <a:rPr lang="en-GB" b="1" dirty="0" err="1" smtClean="0">
                <a:latin typeface="Garamond" panose="02020404030301010803" pitchFamily="18" charset="0"/>
              </a:rPr>
              <a:t>Driesen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</a:p>
        </p:txBody>
      </p:sp>
      <p:sp>
        <p:nvSpPr>
          <p:cNvPr id="25" name="TextBox 24"/>
          <p:cNvSpPr txBox="1"/>
          <p:nvPr/>
        </p:nvSpPr>
        <p:spPr bwMode="ltGray">
          <a:xfrm>
            <a:off x="3406538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Hannah Blair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– Front End</a:t>
            </a:r>
          </a:p>
        </p:txBody>
      </p:sp>
      <p:sp>
        <p:nvSpPr>
          <p:cNvPr id="26" name="TextBox 25"/>
          <p:cNvSpPr txBox="1"/>
          <p:nvPr/>
        </p:nvSpPr>
        <p:spPr bwMode="ltGray">
          <a:xfrm>
            <a:off x="6808947" y="3140082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err="1" smtClean="0">
                <a:latin typeface="Garamond" panose="02020404030301010803" pitchFamily="18" charset="0"/>
              </a:rPr>
              <a:t>Timur</a:t>
            </a:r>
            <a:r>
              <a:rPr lang="en-GB" b="1" dirty="0" smtClean="0">
                <a:latin typeface="Garamond" panose="02020404030301010803" pitchFamily="18" charset="0"/>
              </a:rPr>
              <a:t> </a:t>
            </a:r>
            <a:r>
              <a:rPr lang="en-GB" b="1" dirty="0" err="1" smtClean="0">
                <a:latin typeface="Garamond" panose="02020404030301010803" pitchFamily="18" charset="0"/>
              </a:rPr>
              <a:t>Baev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- Backend</a:t>
            </a:r>
          </a:p>
        </p:txBody>
      </p:sp>
      <p:sp>
        <p:nvSpPr>
          <p:cNvPr id="30" name="TextBox 29"/>
          <p:cNvSpPr txBox="1"/>
          <p:nvPr/>
        </p:nvSpPr>
        <p:spPr bwMode="ltGray">
          <a:xfrm>
            <a:off x="412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Andreas </a:t>
            </a:r>
            <a:r>
              <a:rPr lang="en-GB" b="1" dirty="0" err="1" smtClean="0">
                <a:latin typeface="Garamond" panose="02020404030301010803" pitchFamily="18" charset="0"/>
              </a:rPr>
              <a:t>Tichy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Analyst</a:t>
            </a:r>
          </a:p>
        </p:txBody>
      </p:sp>
      <p:sp>
        <p:nvSpPr>
          <p:cNvPr id="31" name="TextBox 30"/>
          <p:cNvSpPr txBox="1"/>
          <p:nvPr/>
        </p:nvSpPr>
        <p:spPr bwMode="ltGray">
          <a:xfrm>
            <a:off x="3406538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Daniel </a:t>
            </a:r>
            <a:r>
              <a:rPr lang="en-GB" b="1" dirty="0" err="1" smtClean="0">
                <a:latin typeface="Garamond" panose="02020404030301010803" pitchFamily="18" charset="0"/>
              </a:rPr>
              <a:t>Grün</a:t>
            </a:r>
            <a:endParaRPr lang="en-GB" b="1" dirty="0" smtClean="0">
              <a:latin typeface="Garamond" panose="02020404030301010803" pitchFamily="18" charset="0"/>
            </a:endParaRP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Business </a:t>
            </a:r>
            <a:r>
              <a:rPr lang="en-GB" sz="1400" i="1" dirty="0" smtClean="0">
                <a:latin typeface="Garamond" panose="02020404030301010803" pitchFamily="18" charset="0"/>
              </a:rPr>
              <a:t>Analyst / Front End</a:t>
            </a:r>
            <a:endParaRPr lang="en-GB" sz="1400" i="1" dirty="0" smtClean="0">
              <a:latin typeface="Garamond" panose="020204040303010108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 bwMode="ltGray">
          <a:xfrm>
            <a:off x="6808947" y="6176969"/>
            <a:ext cx="3310890" cy="6251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algn="ctr" eaLnBrk="0" hangingPunct="0"/>
            <a:r>
              <a:rPr lang="en-GB" b="1" dirty="0" smtClean="0">
                <a:latin typeface="Garamond" panose="02020404030301010803" pitchFamily="18" charset="0"/>
              </a:rPr>
              <a:t>Florian Schneider</a:t>
            </a:r>
          </a:p>
          <a:p>
            <a:pPr algn="ctr" eaLnBrk="0" hangingPunct="0"/>
            <a:r>
              <a:rPr lang="en-GB" sz="1400" i="1" dirty="0" smtClean="0">
                <a:latin typeface="Garamond" panose="02020404030301010803" pitchFamily="18" charset="0"/>
              </a:rPr>
              <a:t>Software Engineer  - Backend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321438"/>
            <a:ext cx="5196205" cy="458925"/>
          </a:xfrm>
        </p:spPr>
        <p:txBody>
          <a:bodyPr/>
          <a:lstStyle/>
          <a:p>
            <a:r>
              <a:rPr lang="en-GB" dirty="0" smtClean="0"/>
              <a:t>Team presentation</a:t>
            </a:r>
            <a:endParaRPr lang="en-GB" b="1" dirty="0">
              <a:solidFill>
                <a:srgbClr val="0018A8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613093" y="348488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613093" y="652271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Straight Connector 46"/>
          <p:cNvCxnSpPr/>
          <p:nvPr/>
        </p:nvCxnSpPr>
        <p:spPr bwMode="auto">
          <a:xfrm>
            <a:off x="4035387" y="347472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47"/>
          <p:cNvCxnSpPr/>
          <p:nvPr/>
        </p:nvCxnSpPr>
        <p:spPr bwMode="auto">
          <a:xfrm>
            <a:off x="4035387" y="651255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48"/>
          <p:cNvCxnSpPr/>
          <p:nvPr/>
        </p:nvCxnSpPr>
        <p:spPr bwMode="auto">
          <a:xfrm>
            <a:off x="7403032" y="3495040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49"/>
          <p:cNvCxnSpPr/>
          <p:nvPr/>
        </p:nvCxnSpPr>
        <p:spPr bwMode="auto">
          <a:xfrm>
            <a:off x="7403032" y="6532879"/>
            <a:ext cx="2092960" cy="1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" name="Straight Connector 4"/>
          <p:cNvCxnSpPr/>
          <p:nvPr/>
        </p:nvCxnSpPr>
        <p:spPr bwMode="auto">
          <a:xfrm>
            <a:off x="269875" y="802640"/>
            <a:ext cx="735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1416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Overview: </a:t>
            </a:r>
            <a:r>
              <a:rPr lang="en-GB" b="1" dirty="0" smtClean="0"/>
              <a:t>Technologies</a:t>
            </a:r>
            <a:endParaRPr lang="en-GB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875" y="802640"/>
            <a:ext cx="735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 bwMode="auto">
          <a:xfrm>
            <a:off x="210502" y="1079500"/>
            <a:ext cx="9656445" cy="5808980"/>
          </a:xfrm>
          <a:prstGeom prst="rect">
            <a:avLst/>
          </a:prstGeom>
          <a:solidFill>
            <a:srgbClr val="FFFFFF"/>
          </a:solidFill>
          <a:ln w="6350">
            <a:solidFill>
              <a:srgbClr val="0018A8"/>
            </a:solidFill>
            <a:prstDash val="dash"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265680" y="1079500"/>
            <a:ext cx="0" cy="5808980"/>
          </a:xfrm>
          <a:prstGeom prst="line">
            <a:avLst/>
          </a:prstGeom>
          <a:noFill/>
          <a:ln w="12700">
            <a:solidFill>
              <a:srgbClr val="0018A8"/>
            </a:solidFill>
            <a:prstDash val="dash"/>
            <a:round/>
            <a:headEnd/>
            <a:tailEnd/>
          </a:ln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7853680" y="1137920"/>
            <a:ext cx="10160" cy="5750560"/>
          </a:xfrm>
          <a:prstGeom prst="line">
            <a:avLst/>
          </a:prstGeom>
          <a:noFill/>
          <a:ln w="12700">
            <a:solidFill>
              <a:srgbClr val="0018A8"/>
            </a:solidFill>
            <a:prstDash val="dash"/>
            <a:round/>
            <a:headEnd/>
            <a:tailEnd/>
          </a:ln>
        </p:spPr>
      </p:cxnSp>
      <p:sp>
        <p:nvSpPr>
          <p:cNvPr id="17" name="TextBox 16"/>
          <p:cNvSpPr txBox="1"/>
          <p:nvPr/>
        </p:nvSpPr>
        <p:spPr bwMode="ltGray">
          <a:xfrm>
            <a:off x="262573" y="1137920"/>
            <a:ext cx="1152525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Front End</a:t>
            </a: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2265681" y="1108195"/>
            <a:ext cx="1137920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Back End</a:t>
            </a:r>
          </a:p>
        </p:txBody>
      </p:sp>
      <p:sp>
        <p:nvSpPr>
          <p:cNvPr id="20" name="TextBox 19"/>
          <p:cNvSpPr txBox="1"/>
          <p:nvPr/>
        </p:nvSpPr>
        <p:spPr bwMode="ltGray">
          <a:xfrm>
            <a:off x="7874001" y="1137920"/>
            <a:ext cx="1137920" cy="3481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600" dirty="0" smtClean="0">
                <a:solidFill>
                  <a:srgbClr val="0018A8"/>
                </a:solidFill>
                <a:latin typeface="+mn-lt"/>
              </a:rPr>
              <a:t>Database</a:t>
            </a:r>
          </a:p>
        </p:txBody>
      </p:sp>
      <p:pic>
        <p:nvPicPr>
          <p:cNvPr id="13314" name="Picture 2" descr="Image result for mysq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56" y="3305652"/>
            <a:ext cx="1232287" cy="12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owchart: Magnetic Disk 20"/>
          <p:cNvSpPr/>
          <p:nvPr/>
        </p:nvSpPr>
        <p:spPr bwMode="auto">
          <a:xfrm>
            <a:off x="8146300" y="2846864"/>
            <a:ext cx="1422400" cy="1889760"/>
          </a:xfrm>
          <a:prstGeom prst="flowChartMagneticDisk">
            <a:avLst/>
          </a:prstGeom>
          <a:solidFill>
            <a:srgbClr val="FFFFFF">
              <a:alpha val="0"/>
            </a:srgbClr>
          </a:solidFill>
          <a:ln w="6350">
            <a:solidFill>
              <a:srgbClr val="0018A8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GB" dirty="0" err="1" smtClean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345440" y="1486041"/>
            <a:ext cx="137160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8016241" y="1486041"/>
            <a:ext cx="137160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2438400" y="1486041"/>
            <a:ext cx="4947920" cy="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 descr="Image result for jackso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70" y="1511564"/>
            <a:ext cx="2361676" cy="22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Image result for do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11" y="1261293"/>
            <a:ext cx="2846604" cy="25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Image result for tomca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2" y="4025700"/>
            <a:ext cx="2419667" cy="24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Image result for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5" y="3238198"/>
            <a:ext cx="1107090" cy="11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Image result for d3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0" y="4494449"/>
            <a:ext cx="1810281" cy="135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Image result for angula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7" y="1531154"/>
            <a:ext cx="1452508" cy="14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 descr="Image result for jav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96" y="4106227"/>
            <a:ext cx="1234534" cy="22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81" y="4876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2603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1266" name="Picture 2" descr="db-gradprog-architecture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773" y="-163830"/>
            <a:ext cx="10517546" cy="726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27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2290" name="Picture 2" descr="Image result for IT architecture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81" y="2286001"/>
            <a:ext cx="6979468" cy="39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53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model: Snippet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95858"/>
              </p:ext>
            </p:extLst>
          </p:nvPr>
        </p:nvGraphicFramePr>
        <p:xfrm>
          <a:off x="809625" y="5116300"/>
          <a:ext cx="3922396" cy="1955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counterparty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Counterparty_id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Counterparty_name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Counterparty_status</a:t>
                      </a:r>
                      <a:endParaRPr lang="en-GB" sz="1800" dirty="0" smtClean="0"/>
                    </a:p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Counterparty_date_registered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getCorrelationCounterparty</a:t>
                      </a:r>
                      <a:r>
                        <a:rPr lang="en-GB" sz="1800" dirty="0" smtClean="0"/>
                        <a:t>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2474"/>
              </p:ext>
            </p:extLst>
          </p:nvPr>
        </p:nvGraphicFramePr>
        <p:xfrm>
          <a:off x="5661660" y="5116300"/>
          <a:ext cx="3922396" cy="1407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instrument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Instrument_id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Instrument_name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091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 smtClean="0"/>
                        <a:t>getCorrelationInstrument</a:t>
                      </a:r>
                      <a:r>
                        <a:rPr lang="en-GB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20772"/>
              </p:ext>
            </p:extLst>
          </p:nvPr>
        </p:nvGraphicFramePr>
        <p:xfrm>
          <a:off x="3077527" y="1186550"/>
          <a:ext cx="3922396" cy="2778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2396">
                  <a:extLst>
                    <a:ext uri="{9D8B030D-6E8A-4147-A177-3AD203B41FA5}">
                      <a16:colId xmlns:a16="http://schemas.microsoft.com/office/drawing/2014/main" val="388700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/>
                        <a:t>Deal_id</a:t>
                      </a:r>
                      <a:r>
                        <a:rPr lang="en-GB" sz="1800" dirty="0" smtClean="0"/>
                        <a:t> (PK)</a:t>
                      </a:r>
                    </a:p>
                    <a:p>
                      <a:r>
                        <a:rPr lang="en-GB" sz="1800" dirty="0" err="1" smtClean="0"/>
                        <a:t>Deal_time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Deal_counterparty_id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Deal_instrument_id</a:t>
                      </a:r>
                      <a:r>
                        <a:rPr lang="en-GB" sz="1800" dirty="0" smtClean="0"/>
                        <a:t> (FK)</a:t>
                      </a:r>
                    </a:p>
                    <a:p>
                      <a:r>
                        <a:rPr lang="en-GB" sz="1800" dirty="0" err="1" smtClean="0"/>
                        <a:t>Deal_type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Deal_amount</a:t>
                      </a:r>
                      <a:endParaRPr lang="en-GB" sz="1800" dirty="0" smtClean="0"/>
                    </a:p>
                    <a:p>
                      <a:r>
                        <a:rPr lang="en-GB" sz="1800" dirty="0" err="1" smtClean="0"/>
                        <a:t>Deal_quantity</a:t>
                      </a:r>
                      <a:endParaRPr lang="en-GB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4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Overview()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555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endCxn id="5" idx="0"/>
          </p:cNvCxnSpPr>
          <p:nvPr/>
        </p:nvCxnSpPr>
        <p:spPr bwMode="auto">
          <a:xfrm flipH="1">
            <a:off x="2770823" y="3990710"/>
            <a:ext cx="19611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endCxn id="9" idx="0"/>
          </p:cNvCxnSpPr>
          <p:nvPr/>
        </p:nvCxnSpPr>
        <p:spPr bwMode="auto">
          <a:xfrm>
            <a:off x="5394960" y="3990710"/>
            <a:ext cx="2227898" cy="11255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 bwMode="ltGray">
          <a:xfrm>
            <a:off x="2557463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 bwMode="ltGray">
          <a:xfrm>
            <a:off x="3534727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8" name="TextBox 17"/>
          <p:cNvSpPr txBox="1"/>
          <p:nvPr/>
        </p:nvSpPr>
        <p:spPr bwMode="ltGray">
          <a:xfrm>
            <a:off x="5782151" y="3913826"/>
            <a:ext cx="1019176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0,…,*</a:t>
            </a: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7622858" y="4629705"/>
            <a:ext cx="350520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>
                <a:latin typeface="+mn-lt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 bwMode="ltGray">
          <a:xfrm rot="19787528">
            <a:off x="3117786" y="4345962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▸is involved in</a:t>
            </a:r>
            <a:endParaRPr lang="en-GB" sz="18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 bwMode="ltGray">
          <a:xfrm rot="1670449">
            <a:off x="5537910" y="4528136"/>
            <a:ext cx="1917382" cy="3788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GB" sz="1800" dirty="0" smtClean="0"/>
              <a:t>▸uses/ has</a:t>
            </a:r>
            <a:endParaRPr lang="en-GB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1787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single column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39750" y="2151063"/>
            <a:ext cx="8999538" cy="379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753" lvl="1" indent="-1753">
              <a:spcBef>
                <a:spcPct val="25000"/>
              </a:spcBef>
              <a:spcAft>
                <a:spcPct val="25000"/>
              </a:spcAft>
              <a:tabLst>
                <a:tab pos="2270125" algn="ctr"/>
                <a:tab pos="3941763" algn="l"/>
                <a:tab pos="7446963" algn="ctr"/>
              </a:tabLst>
              <a:defRPr/>
            </a:pPr>
            <a:r>
              <a:rPr lang="en-US" kern="0" dirty="0">
                <a:solidFill>
                  <a:schemeClr val="accent2"/>
                </a:solidFill>
                <a:latin typeface="+mn-lt"/>
                <a:cs typeface="Deutsche Bank Text"/>
              </a:rPr>
              <a:t>Text title	Number title	Text title	Text and number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Note:	Numbers are right or decimal-aligned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Text is left or centre-aligned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	Columns with numbers and text together are centre-aligned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39750" y="2530475"/>
            <a:ext cx="8999538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Text or number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100.0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latin typeface="+mn-lt"/>
              </a:rPr>
              <a:t>Text	00.0	Text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327275" algn="dec"/>
                <a:tab pos="3941763" algn="l"/>
                <a:tab pos="7446963" algn="ctr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Total	300.0	Text	Text or number</a:t>
            </a:r>
          </a:p>
        </p:txBody>
      </p:sp>
    </p:spTree>
    <p:extLst>
      <p:ext uri="{BB962C8B-B14F-4D97-AF65-F5344CB8AC3E}">
        <p14:creationId xmlns:p14="http://schemas.microsoft.com/office/powerpoint/2010/main" val="220238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two column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 table titles are too long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They can wrap over two lines </a:t>
            </a:r>
            <a:br>
              <a:rPr lang="en-US" dirty="0"/>
            </a:br>
            <a:r>
              <a:rPr lang="en-US" dirty="0"/>
              <a:t>and extend up (use soft return)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Content Placeholder 11"/>
          <p:cNvSpPr txBox="1">
            <a:spLocks/>
          </p:cNvSpPr>
          <p:nvPr/>
        </p:nvSpPr>
        <p:spPr bwMode="auto">
          <a:xfrm>
            <a:off x="53975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1978025" algn="ctr"/>
                <a:tab pos="3594100" algn="ctr"/>
              </a:tabLst>
            </a:pP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	Percentage	Deal size</a:t>
            </a:r>
            <a:b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 dirty="0">
                <a:solidFill>
                  <a:schemeClr val="accent2"/>
                </a:solidFill>
                <a:latin typeface="+mn-lt"/>
                <a:cs typeface="Deutsche Bank Text"/>
              </a:rPr>
              <a:t>	(%)	(€m)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ltGray">
          <a:xfrm>
            <a:off x="53975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539750" y="2847975"/>
            <a:ext cx="4319588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latin typeface="+mn-lt"/>
                <a:cs typeface="Deutsche Bank Text"/>
              </a:rPr>
              <a:t>Text	00.0	00.0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032000" algn="dec"/>
                <a:tab pos="3657600" algn="dec"/>
              </a:tabLst>
            </a:pPr>
            <a:r>
              <a:rPr lang="en-US" sz="1800" dirty="0">
                <a:solidFill>
                  <a:srgbClr val="FFFFFF"/>
                </a:solidFill>
                <a:latin typeface="+mn-lt"/>
                <a:cs typeface="Deutsche Bank Text"/>
              </a:rPr>
              <a:t>Total	00.0	00.0</a:t>
            </a:r>
          </a:p>
        </p:txBody>
      </p:sp>
      <p:sp>
        <p:nvSpPr>
          <p:cNvPr id="28" name="Content Placeholder 11"/>
          <p:cNvSpPr txBox="1">
            <a:spLocks/>
          </p:cNvSpPr>
          <p:nvPr/>
        </p:nvSpPr>
        <p:spPr bwMode="auto">
          <a:xfrm>
            <a:off x="5219700" y="2149475"/>
            <a:ext cx="4319588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0" bIns="36000">
            <a:spAutoFit/>
          </a:bodyPr>
          <a:lstStyle/>
          <a:p>
            <a:pPr marL="1588" lvl="1" indent="-1588" eaLnBrk="0" hangingPunct="0">
              <a:spcBef>
                <a:spcPct val="20000"/>
              </a:spcBef>
              <a:spcAft>
                <a:spcPct val="20000"/>
              </a:spcAft>
              <a:tabLst>
                <a:tab pos="2060575" algn="ctr"/>
                <a:tab pos="3678238" algn="ctr"/>
              </a:tabLst>
            </a:pP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		Really long	Long</a:t>
            </a:r>
            <a:b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</a:br>
            <a:r>
              <a:rPr lang="en-US">
                <a:solidFill>
                  <a:schemeClr val="accent2"/>
                </a:solidFill>
                <a:latin typeface="+mn-lt"/>
                <a:cs typeface="Deutsche Bank Text"/>
              </a:rPr>
              <a:t>Text title	title (€m)	text title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ltGray">
          <a:xfrm>
            <a:off x="5219700" y="5659438"/>
            <a:ext cx="4319588" cy="360362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 lIns="100913" tIns="50457" rIns="100913" bIns="50457" anchor="ctr"/>
          <a:lstStyle/>
          <a:p>
            <a:endParaRPr lang="de-DE">
              <a:latin typeface="+mn-lt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5219700" y="2847975"/>
            <a:ext cx="4319588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bIns="0"/>
          <a:lstStyle/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latin typeface="+mn-lt"/>
                <a:cs typeface="Deutsche Bank Text"/>
              </a:rPr>
              <a:t>Text	00.0	Text</a:t>
            </a:r>
          </a:p>
          <a:p>
            <a:pPr marL="0" lvl="1" indent="0" defTabSz="914400">
              <a:spcBef>
                <a:spcPts val="300"/>
              </a:spcBef>
              <a:spcAft>
                <a:spcPts val="300"/>
              </a:spcAft>
              <a:tabLst>
                <a:tab pos="2159000" algn="dec"/>
                <a:tab pos="3678238" algn="ctr"/>
              </a:tabLst>
            </a:pPr>
            <a:r>
              <a:rPr lang="en-US" sz="1800">
                <a:solidFill>
                  <a:srgbClr val="FFFFFF"/>
                </a:solidFill>
                <a:latin typeface="+mn-lt"/>
                <a:cs typeface="Deutsche Bank Text"/>
              </a:rPr>
              <a:t>Total	00.0	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1970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9750" y="6553200"/>
            <a:ext cx="4318000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Notes:	9pt, regular, bottom aligned, bottom margin only set at 0.2cm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Deutsche Bank Text"/>
              </a:rPr>
              <a:t>(1)	Footnote 9pt, regular, spacing 0pt</a:t>
            </a: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Deutsche Bank Text"/>
              </a:rPr>
              <a:t>Source:	9pt, italic, spacing 0pt</a:t>
            </a:r>
          </a:p>
        </p:txBody>
      </p:sp>
    </p:spTree>
    <p:extLst>
      <p:ext uri="{BB962C8B-B14F-4D97-AF65-F5344CB8AC3E}">
        <p14:creationId xmlns:p14="http://schemas.microsoft.com/office/powerpoint/2010/main" val="145082262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single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Chart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934078A-A4B1-1740-A467-EBA327F024F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750" y="6553200"/>
            <a:ext cx="9001125" cy="488950"/>
          </a:xfrm>
          <a:prstGeom prst="rect">
            <a:avLst/>
          </a:prstGeom>
          <a:noFill/>
        </p:spPr>
        <p:txBody>
          <a:bodyPr lIns="0" tIns="0" rIns="0" bIns="72000" anchor="b">
            <a:spAutoFit/>
          </a:bodyPr>
          <a:lstStyle/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Notes:	9pt, regular, </a:t>
            </a:r>
            <a:r>
              <a:rPr lang="en-US" sz="900" dirty="0">
                <a:latin typeface="+mn-lt"/>
              </a:rPr>
              <a:t>bottom aligned, bottom margin only set at 0.2cm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  <a:cs typeface="+mn-cs"/>
              </a:rPr>
              <a:t>(1)	Footnote </a:t>
            </a:r>
            <a:r>
              <a:rPr lang="en-US" sz="900" dirty="0">
                <a:latin typeface="+mn-lt"/>
              </a:rPr>
              <a:t>9pt, regular, spacing 0pt</a:t>
            </a:r>
            <a:endParaRPr lang="en-US" sz="900" dirty="0">
              <a:latin typeface="+mn-lt"/>
              <a:cs typeface="+mn-cs"/>
            </a:endParaRPr>
          </a:p>
          <a:p>
            <a:pPr marL="533400" indent="-533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latin typeface="+mn-lt"/>
                <a:cs typeface="+mn-cs"/>
              </a:rPr>
              <a:t>Source:	9pt, italic, spacing 0pt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41965"/>
              </p:ext>
            </p:extLst>
          </p:nvPr>
        </p:nvGraphicFramePr>
        <p:xfrm>
          <a:off x="511175" y="2149475"/>
          <a:ext cx="90297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Chart" r:id="rId3" imgW="9029700" imgH="4292600" progId="MSGraph.Chart.8">
                  <p:embed followColorScheme="full"/>
                </p:oleObj>
              </mc:Choice>
              <mc:Fallback>
                <p:oleObj name="Chart" r:id="rId3" imgW="9029700" imgH="429260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2149475"/>
                        <a:ext cx="9029700" cy="429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10021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B Screenshow White">
  <a:themeElements>
    <a:clrScheme name="DB Screenshow White">
      <a:dk1>
        <a:srgbClr val="B4D2F0"/>
      </a:dk1>
      <a:lt1>
        <a:srgbClr val="000000"/>
      </a:lt1>
      <a:dk2>
        <a:srgbClr val="FFFFFF"/>
      </a:dk2>
      <a:lt2>
        <a:srgbClr val="8296AA"/>
      </a:lt2>
      <a:accent1>
        <a:srgbClr val="193296"/>
      </a:accent1>
      <a:accent2>
        <a:srgbClr val="0092D0"/>
      </a:accent2>
      <a:accent3>
        <a:srgbClr val="FFA005"/>
      </a:accent3>
      <a:accent4>
        <a:srgbClr val="D70032"/>
      </a:accent4>
      <a:accent5>
        <a:srgbClr val="2D962D"/>
      </a:accent5>
      <a:accent6>
        <a:srgbClr val="0055AA"/>
      </a:accent6>
      <a:hlink>
        <a:srgbClr val="961414"/>
      </a:hlink>
      <a:folHlink>
        <a:srgbClr val="379B6E"/>
      </a:folHlink>
    </a:clrScheme>
    <a:fontScheme name="Deutsche Bank 2018">
      <a:majorFont>
        <a:latin typeface="Deutsche Bank Display"/>
        <a:ea typeface="MS PGothic"/>
        <a:cs typeface=""/>
      </a:majorFont>
      <a:minorFont>
        <a:latin typeface="Deutsche Ban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255,255,255">
      <a:srgbClr val="FFFFFF"/>
    </a:custClr>
    <a:custClr name="0,0,0">
      <a:srgbClr val="000000"/>
    </a:custClr>
    <a:custClr name="Primary Blue 25,50,150">
      <a:srgbClr val="193296"/>
    </a:custClr>
    <a:custClr name="0,146,208">
      <a:srgbClr val="0092D0"/>
    </a:custClr>
    <a:custClr name="255,160,0">
      <a:srgbClr val="FFA000"/>
    </a:custClr>
    <a:custClr name="215,0,50">
      <a:srgbClr val="D70032"/>
    </a:custClr>
    <a:custClr name="45,150,45">
      <a:srgbClr val="2D962D"/>
    </a:custClr>
    <a:custClr name="0,85,170">
      <a:srgbClr val="0055AA"/>
    </a:custClr>
    <a:custClr name="180,210,240">
      <a:srgbClr val="B4D2F0"/>
    </a:custClr>
    <a:custClr name="130,150,170">
      <a:srgbClr val="8296AA"/>
    </a:custClr>
    <a:custClr name="255,255,255">
      <a:srgbClr val="FFFFFF"/>
    </a:custClr>
    <a:custClr name="0,0,0">
      <a:srgbClr val="000000"/>
    </a:custClr>
    <a:custClr name="140,159,236">
      <a:srgbClr val="8C9FEC"/>
    </a:custClr>
    <a:custClr name="130,195,255">
      <a:srgbClr val="82C3FF"/>
    </a:custClr>
    <a:custClr name="255,217,153">
      <a:srgbClr val="FFD999"/>
    </a:custClr>
    <a:custClr name="255,141,167">
      <a:srgbClr val="FF8DA7"/>
    </a:custClr>
    <a:custClr name="158,226,158">
      <a:srgbClr val="9EE29E"/>
    </a:custClr>
    <a:custClr name="51,153,255">
      <a:srgbClr val="3399FF"/>
    </a:custClr>
    <a:custClr name="17,53,87">
      <a:srgbClr val="113557"/>
    </a:custClr>
    <a:custClr name="230,234,238">
      <a:srgbClr val="E6EAEE"/>
    </a:custClr>
    <a:custClr name="255,255,255">
      <a:srgbClr val="FFFFFF"/>
    </a:custClr>
    <a:custClr name="0,0,0">
      <a:srgbClr val="000000"/>
    </a:custClr>
    <a:custClr name="83,111,226">
      <a:srgbClr val="536FE2"/>
    </a:custClr>
    <a:custClr name="180,219,255">
      <a:srgbClr val="B4DBFF"/>
    </a:custClr>
    <a:custClr name="255,198,105">
      <a:srgbClr val="FFC669"/>
    </a:custClr>
    <a:custClr name="255,78,119">
      <a:srgbClr val="FF4E77"/>
    </a:custClr>
    <a:custClr name="110,210,110">
      <a:srgbClr val="6ED26E"/>
    </a:custClr>
    <a:custClr name="187,221,255">
      <a:srgbClr val="BBDDFF"/>
    </a:custClr>
    <a:custClr name="93,157,223">
      <a:srgbClr val="5D9DDF"/>
    </a:custClr>
    <a:custClr name="205,213,221">
      <a:srgbClr val="CDD5DD"/>
    </a:custClr>
    <a:custClr name="Branding Only 0,24,168">
      <a:srgbClr val="0018A8"/>
    </a:custClr>
    <a:custClr name="0,0,0">
      <a:srgbClr val="000000"/>
    </a:custClr>
    <a:custClr name="19,38,113">
      <a:srgbClr val="132671"/>
    </a:custClr>
    <a:custClr name="34,149,255">
      <a:srgbClr val="2295FF"/>
    </a:custClr>
    <a:custClr name="195,121,0">
      <a:srgbClr val="C37900"/>
    </a:custClr>
    <a:custClr name="161,0,38">
      <a:srgbClr val="A10026"/>
    </a:custClr>
    <a:custClr name="34,113,34">
      <a:srgbClr val="227122"/>
    </a:custClr>
    <a:custClr name="0,64,127">
      <a:srgbClr val="00407F"/>
    </a:custClr>
    <a:custClr name="35,105,175">
      <a:srgbClr val="2369AF"/>
    </a:custClr>
    <a:custClr name="61,75,89">
      <a:srgbClr val="3D4B59"/>
    </a:custClr>
    <a:custClr name="PWM Only 182,192,199">
      <a:srgbClr val="B6C0C7"/>
    </a:custClr>
    <a:custClr name="PWM Only 137,150,160">
      <a:srgbClr val="8996A0"/>
    </a:custClr>
    <a:custClr name="0,42,85">
      <a:srgbClr val="002A55"/>
    </a:custClr>
    <a:custClr name="105,167,255">
      <a:srgbClr val="69A7FF"/>
    </a:custClr>
    <a:custClr name="255,255,255">
      <a:srgbClr val="FFFFFF"/>
    </a:custClr>
    <a:custClr name="255,255,255">
      <a:srgbClr val="FFFFFF"/>
    </a:custClr>
    <a:custClr name="255,255,255">
      <a:srgbClr val="FFFFFF"/>
    </a:custClr>
    <a:custClr name="0,34,68">
      <a:srgbClr val="002244"/>
    </a:custClr>
    <a:custClr name="0,0,0">
      <a:srgbClr val="000000"/>
    </a:custClr>
    <a:custClr name="91,113,134">
      <a:srgbClr val="5B7186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195</Words>
  <Application>Microsoft Office PowerPoint</Application>
  <PresentationFormat>Custom</PresentationFormat>
  <Paragraphs>122</Paragraphs>
  <Slides>11</Slides>
  <Notes>2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arial unicode ms</vt:lpstr>
      <vt:lpstr>Calibri</vt:lpstr>
      <vt:lpstr>Deutsche Bank Display</vt:lpstr>
      <vt:lpstr>Deutsche Bank Text</vt:lpstr>
      <vt:lpstr>Garamond</vt:lpstr>
      <vt:lpstr>DB Screenshow White</vt:lpstr>
      <vt:lpstr>Chart</vt:lpstr>
      <vt:lpstr>Diagramm</vt:lpstr>
      <vt:lpstr>App Improvements: Investment Services</vt:lpstr>
      <vt:lpstr>Team presentation</vt:lpstr>
      <vt:lpstr>Overview: Technologies</vt:lpstr>
      <vt:lpstr>PowerPoint Presentation</vt:lpstr>
      <vt:lpstr>PowerPoint Presentation</vt:lpstr>
      <vt:lpstr>Data model: Snippet</vt:lpstr>
      <vt:lpstr>Table single column</vt:lpstr>
      <vt:lpstr>Table two column</vt:lpstr>
      <vt:lpstr>Graph single column</vt:lpstr>
      <vt:lpstr>Graph two column</vt:lpstr>
      <vt:lpstr>Organisation Chart</vt:lpstr>
    </vt:vector>
  </TitlesOfParts>
  <Manager/>
  <Company>Deutsche Bank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screenshow template</dc:title>
  <dc:subject/>
  <dc:creator>*</dc:creator>
  <cp:keywords>For internal use only</cp:keywords>
  <dc:description/>
  <cp:lastModifiedBy>Graduate</cp:lastModifiedBy>
  <cp:revision>494</cp:revision>
  <cp:lastPrinted>2010-03-16T19:12:47Z</cp:lastPrinted>
  <dcterms:created xsi:type="dcterms:W3CDTF">2010-05-04T10:54:25Z</dcterms:created>
  <dcterms:modified xsi:type="dcterms:W3CDTF">2018-08-16T11:34:54Z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e56800f5-ffdf-4c23-a451-49d6cd969068</vt:lpwstr>
  </property>
  <property fmtid="{D5CDD505-2E9C-101B-9397-08002B2CF9AE}" pid="3" name="db.comClassification">
    <vt:lpwstr>For internal use only</vt:lpwstr>
  </property>
  <property fmtid="{D5CDD505-2E9C-101B-9397-08002B2CF9AE}" pid="4" name="aliashDocumentMarking">
    <vt:lpwstr>For internal use only</vt:lpwstr>
  </property>
</Properties>
</file>