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291" r:id="rId6"/>
    <p:sldId id="292" r:id="rId7"/>
    <p:sldId id="294" r:id="rId8"/>
    <p:sldId id="299" r:id="rId9"/>
    <p:sldId id="302" r:id="rId10"/>
    <p:sldId id="307" r:id="rId11"/>
    <p:sldId id="305" r:id="rId12"/>
    <p:sldId id="306" r:id="rId13"/>
    <p:sldId id="293" r:id="rId14"/>
    <p:sldId id="298" r:id="rId15"/>
    <p:sldId id="300" r:id="rId16"/>
    <p:sldId id="301" r:id="rId17"/>
    <p:sldId id="295" r:id="rId18"/>
    <p:sldId id="308" r:id="rId19"/>
    <p:sldId id="309" r:id="rId20"/>
    <p:sldId id="310" r:id="rId21"/>
    <p:sldId id="317" r:id="rId22"/>
    <p:sldId id="311" r:id="rId23"/>
    <p:sldId id="318" r:id="rId24"/>
    <p:sldId id="312" r:id="rId25"/>
    <p:sldId id="313" r:id="rId26"/>
    <p:sldId id="314" r:id="rId27"/>
    <p:sldId id="315" r:id="rId28"/>
    <p:sldId id="316" r:id="rId29"/>
    <p:sldId id="296" r:id="rId30"/>
    <p:sldId id="303" r:id="rId31"/>
    <p:sldId id="30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cosim" TargetMode="External"/><Relationship Id="rId2" Type="http://schemas.openxmlformats.org/officeDocument/2006/relationships/hyperlink" Target="https://github.com/timurkelin/simsch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simSCHD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the Static Scheduling and Timing Budget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22" y="3962400"/>
            <a:ext cx="3514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Transaction-Level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 the level of elementary transactions each request from the Execution Block is granted when the Common Resource is ready to process this request.</a:t>
            </a:r>
          </a:p>
          <a:p>
            <a:r>
              <a:rPr lang="en-GB" dirty="0" smtClean="0"/>
              <a:t>If the Common Resource is not ready to process this request straight away, then the execution block is stalled until its request is granted.</a:t>
            </a:r>
          </a:p>
          <a:p>
            <a:r>
              <a:rPr lang="en-GB" dirty="0" smtClean="0"/>
              <a:t>These stalls or wait states                                     reduce the processing                                       performance of the Execution                                   Block which results in the                                   increase of the processing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“Capacity and Demand”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Defining </a:t>
            </a:r>
            <a:r>
              <a:rPr lang="en-GB" dirty="0" smtClean="0"/>
              <a:t>the Task execution timeframe the Execution Block demands some fraction from the capacity of the Common Resource.</a:t>
            </a:r>
          </a:p>
          <a:p>
            <a:r>
              <a:rPr lang="en-GB" dirty="0" smtClean="0"/>
              <a:t>If the total requested demand is less than the capacity of the Common Resource then the Execution Blocks operate at full speed.</a:t>
            </a:r>
          </a:p>
          <a:p>
            <a:r>
              <a:rPr lang="en-GB" dirty="0" smtClean="0"/>
              <a:t>If the total requested demand exceeds the capacity of the Common Resource then the Execution Blocks slow down. Their execution time increases to simulate stalls or wait states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the Capacity Exceeding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60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total requested demand exceeds the capacity of the Common Resource then the execution time of the Tasks, which use this Common Resource, increases.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5562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Execution Blocks, which are involved in the execution of these Tasks, slow down.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demand from the Execution Blocks operating at lower speed doesn’t exceed the capacity of the Common Resource.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slowdown decreases the demand requested from other Common Resources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219450" cy="3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Simulation Platform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39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Executes multiple concurrent Threads</a:t>
            </a:r>
          </a:p>
          <a:p>
            <a:r>
              <a:rPr lang="en-GB" dirty="0" smtClean="0"/>
              <a:t>Keeps the register of the Events generated by the running Threads</a:t>
            </a:r>
          </a:p>
          <a:p>
            <a:pPr lvl="1"/>
            <a:r>
              <a:rPr lang="en-GB" dirty="0" smtClean="0"/>
              <a:t>Events are used for the synchronization between the Threads </a:t>
            </a:r>
          </a:p>
          <a:p>
            <a:r>
              <a:rPr lang="en-US" dirty="0" smtClean="0"/>
              <a:t>Assigns the available Execution Blocks to the Tasks which are called by the running Threads </a:t>
            </a:r>
          </a:p>
          <a:p>
            <a:pPr lvl="1"/>
            <a:r>
              <a:rPr lang="en-GB" dirty="0" smtClean="0"/>
              <a:t>Resolves Thread priorities</a:t>
            </a:r>
            <a:endParaRPr lang="en-US" dirty="0" smtClean="0"/>
          </a:p>
          <a:p>
            <a:r>
              <a:rPr lang="en-GB" dirty="0" smtClean="0"/>
              <a:t>Transmits runtime configuration to the Execution Blocks and receives their state</a:t>
            </a:r>
          </a:p>
          <a:p>
            <a:pPr lvl="1"/>
            <a:r>
              <a:rPr lang="en-GB" dirty="0" smtClean="0"/>
              <a:t>Keeps the record of the available and busy Execution Blocks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Receives runtime configuration from the Planner</a:t>
            </a:r>
          </a:p>
          <a:p>
            <a:r>
              <a:rPr lang="en-GB" dirty="0" smtClean="0"/>
              <a:t>Transmits requests with the demand values to the Common Resources</a:t>
            </a:r>
          </a:p>
          <a:p>
            <a:r>
              <a:rPr lang="en-GB" dirty="0" smtClean="0"/>
              <a:t>Receives the information from the Common Resource about its total demand, combines the information from the multiple Common Resources and adjusts the execution time accordingly</a:t>
            </a:r>
          </a:p>
          <a:p>
            <a:r>
              <a:rPr lang="en-GB" dirty="0" smtClean="0"/>
              <a:t>Transmits “available” status to the Planner when the execution time is expired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GB" dirty="0" smtClean="0"/>
              <a:t>requests with the demand values from the Execution Blocks</a:t>
            </a:r>
          </a:p>
          <a:p>
            <a:r>
              <a:rPr lang="en-GB" dirty="0" smtClean="0"/>
              <a:t>Calculates total demand requested by all of the Execution Blocks which are using this Resource</a:t>
            </a:r>
          </a:p>
          <a:p>
            <a:r>
              <a:rPr lang="en-GB" dirty="0" smtClean="0"/>
              <a:t>Broadcasts the value of the total demand to all of the Execution Blocks which are using this Resource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Configuration and Preferences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Simulator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Preferences are supplied to the simulator via the JSON file specified as a single command line parameter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Top-level JSON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“threads”: </a:t>
            </a:r>
            <a:r>
              <a:rPr lang="en-GB" dirty="0" smtClean="0"/>
              <a:t>an array of thread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“tasks”: </a:t>
            </a:r>
            <a:r>
              <a:rPr lang="en-GB" dirty="0" smtClean="0"/>
              <a:t>an array of task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“executors”: </a:t>
            </a:r>
            <a:r>
              <a:rPr lang="en-GB" dirty="0" smtClean="0"/>
              <a:t>an array of the names of the execution blocks available in the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“common”: </a:t>
            </a:r>
            <a:r>
              <a:rPr lang="en-GB" dirty="0" smtClean="0"/>
              <a:t>an array of common resource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“time”: </a:t>
            </a:r>
            <a:r>
              <a:rPr lang="en-GB" dirty="0" smtClean="0"/>
              <a:t>specification of the simulation time and resolution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“trace”: </a:t>
            </a:r>
            <a:r>
              <a:rPr lang="en-GB" dirty="0" smtClean="0"/>
              <a:t>specification of the VCD trace and waveform translation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“dump”: </a:t>
            </a:r>
            <a:r>
              <a:rPr lang="en-GB" dirty="0" smtClean="0"/>
              <a:t>an array of data dump specifications for the different points of the simulated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“report”: </a:t>
            </a:r>
            <a:r>
              <a:rPr lang="en-GB" dirty="0" smtClean="0"/>
              <a:t>controls for </a:t>
            </a:r>
            <a:r>
              <a:rPr lang="en-GB" dirty="0" err="1" smtClean="0"/>
              <a:t>SystemC</a:t>
            </a:r>
            <a:r>
              <a:rPr lang="en-GB" dirty="0" smtClean="0"/>
              <a:t> logging and reporting</a:t>
            </a:r>
          </a:p>
          <a:p>
            <a:pPr marL="514350" indent="-514350"/>
            <a:r>
              <a:rPr lang="en-GB" dirty="0" smtClean="0"/>
              <a:t>Please refer to the examples for the specification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Simulator Configuration and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thread. It is used in the in the VCD trace map.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“priority”: </a:t>
            </a:r>
            <a:r>
              <a:rPr lang="en-GB" dirty="0" smtClean="0"/>
              <a:t>numeric value which is used to allocate execution blocks in the case of competition.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“start”: </a:t>
            </a:r>
            <a:r>
              <a:rPr lang="en-GB" dirty="0" smtClean="0"/>
              <a:t>AND list of the </a:t>
            </a:r>
            <a:r>
              <a:rPr lang="en-GB" dirty="0" err="1" smtClean="0"/>
              <a:t>regex-es</a:t>
            </a:r>
            <a:r>
              <a:rPr lang="en-GB" dirty="0" smtClean="0"/>
              <a:t> which correspond to the event names. All the events from the list should occur for the thread to start. </a:t>
            </a:r>
          </a:p>
          <a:p>
            <a:pPr marL="914400" lvl="1" indent="-514350"/>
            <a:r>
              <a:rPr lang="en-GB" dirty="0" smtClean="0"/>
              <a:t>To restart the thread the new set of the events should occur.    </a:t>
            </a:r>
            <a:r>
              <a:rPr lang="en-GB" dirty="0" smtClean="0"/>
              <a:t> 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__start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__ </a:t>
            </a:r>
            <a:r>
              <a:rPr lang="en-GB" dirty="0" smtClean="0">
                <a:latin typeface="+mj-lt"/>
                <a:cs typeface="Consolas" pitchFamily="49" charset="0"/>
              </a:rPr>
              <a:t>is the name of the </a:t>
            </a:r>
            <a:r>
              <a:rPr lang="en-GB" dirty="0" smtClean="0"/>
              <a:t>event which corresponds to the start of the simulation </a:t>
            </a:r>
            <a:endParaRPr lang="en-GB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“sequence”: </a:t>
            </a:r>
            <a:r>
              <a:rPr lang="en-GB" dirty="0" smtClean="0"/>
              <a:t>list of the tasks and events. The tasks are executed and events are generated in the order they are specified in the list.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“task”: </a:t>
            </a:r>
            <a:r>
              <a:rPr lang="en-GB" dirty="0" smtClean="0"/>
              <a:t>specifies task parameters</a:t>
            </a:r>
          </a:p>
          <a:p>
            <a:pPr marL="1314450" lvl="2" indent="-514350"/>
            <a:r>
              <a:rPr lang="en-GB" dirty="0" smtClean="0"/>
              <a:t>“run”: name of the task to execute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aram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task parameters for VCD trace map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“event”: </a:t>
            </a:r>
            <a:r>
              <a:rPr lang="en-GB" dirty="0" smtClean="0">
                <a:latin typeface="+mj-lt"/>
                <a:cs typeface="Consolas" pitchFamily="49" charset="0"/>
              </a:rPr>
              <a:t>name of the event to be generated. It is resolved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 </a:t>
            </a:r>
            <a:r>
              <a:rPr lang="en-GB" dirty="0" smtClean="0">
                <a:latin typeface="+mj-lt"/>
                <a:cs typeface="Consolas" pitchFamily="49" charset="0"/>
              </a:rPr>
              <a:t>list of a thread.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>
                <a:latin typeface="+mj-lt"/>
                <a:cs typeface="Consolas" pitchFamily="49" charset="0"/>
              </a:rPr>
              <a:t>should start with a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“task” </a:t>
            </a:r>
            <a:r>
              <a:rPr lang="en-GB" dirty="0" smtClean="0">
                <a:latin typeface="+mj-lt"/>
                <a:cs typeface="Consolas" pitchFamily="49" charset="0"/>
              </a:rPr>
              <a:t>specification</a:t>
            </a:r>
          </a:p>
          <a:p>
            <a:pPr marL="914400" lvl="1" indent="-514350"/>
            <a:r>
              <a:rPr lang="en-GB" dirty="0" smtClean="0">
                <a:latin typeface="+mj-lt"/>
                <a:cs typeface="Consolas" pitchFamily="49" charset="0"/>
              </a:rPr>
              <a:t>2 or more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 </a:t>
            </a:r>
            <a:r>
              <a:rPr lang="en-GB" dirty="0" smtClean="0">
                <a:latin typeface="+mj-lt"/>
                <a:cs typeface="Consolas" pitchFamily="49" charset="0"/>
              </a:rPr>
              <a:t>specifications one right after another are not allowed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task. The task is called by its name from the sequence list of a thread.</a:t>
            </a:r>
          </a:p>
          <a:p>
            <a:pPr marL="514350" indent="-514350"/>
            <a:r>
              <a:rPr lang="en-GB" dirty="0" smtClean="0"/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“exec”: </a:t>
            </a:r>
            <a:r>
              <a:rPr lang="en-GB" dirty="0" smtClean="0"/>
              <a:t>list of the parameters of the execution blocks involved in the task execution. Each element of the list specifies: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</a:t>
            </a:r>
            <a:r>
              <a:rPr lang="en-GB" dirty="0" err="1" smtClean="0"/>
              <a:t>regex</a:t>
            </a:r>
            <a:r>
              <a:rPr lang="en-GB" dirty="0" smtClean="0"/>
              <a:t> </a:t>
            </a:r>
            <a:r>
              <a:rPr lang="en-GB" dirty="0" smtClean="0"/>
              <a:t>of the execution block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“use”:</a:t>
            </a:r>
            <a:r>
              <a:rPr lang="en-GB" dirty="0" smtClean="0"/>
              <a:t> list of the parameters of the </a:t>
            </a:r>
            <a:r>
              <a:rPr lang="en-GB" dirty="0" smtClean="0"/>
              <a:t>common resources. Each element of the list specifies</a:t>
            </a:r>
            <a:r>
              <a:rPr lang="en-GB" dirty="0" smtClean="0"/>
              <a:t>: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“res”: </a:t>
            </a:r>
            <a:r>
              <a:rPr lang="en-GB" dirty="0" smtClean="0"/>
              <a:t>name of the common resource which is addressed by the execution block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“demand”: </a:t>
            </a:r>
            <a:r>
              <a:rPr lang="en-GB" dirty="0" smtClean="0"/>
              <a:t>demand from the common resource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 </a:t>
            </a:r>
            <a:r>
              <a:rPr lang="en-GB" dirty="0" smtClean="0"/>
              <a:t>options which are passed </a:t>
            </a:r>
            <a:r>
              <a:rPr lang="en-GB" dirty="0" smtClean="0"/>
              <a:t>to the execution block in</a:t>
            </a:r>
            <a:r>
              <a:rPr lang="en-GB" dirty="0" smtClean="0"/>
              <a:t> the co-simulation environment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“runtime”: </a:t>
            </a:r>
            <a:r>
              <a:rPr lang="en-GB" dirty="0" smtClean="0"/>
              <a:t>time of the task execution.</a:t>
            </a:r>
          </a:p>
          <a:p>
            <a:pPr marL="914400" lvl="1" indent="-514350"/>
            <a:r>
              <a:rPr lang="en-GB" dirty="0" smtClean="0"/>
              <a:t> This time is specified in the assumption that the total demand from the common resources, which are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“use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>
                <a:latin typeface="+mj-lt"/>
                <a:cs typeface="Consolas" pitchFamily="49" charset="0"/>
              </a:rPr>
              <a:t>lists</a:t>
            </a:r>
            <a:r>
              <a:rPr lang="en-GB" dirty="0" smtClean="0">
                <a:latin typeface="+mj-lt"/>
              </a:rPr>
              <a:t> of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 </a:t>
            </a:r>
            <a:r>
              <a:rPr lang="en-GB" dirty="0" smtClean="0">
                <a:latin typeface="+mj-lt"/>
              </a:rPr>
              <a:t>elements, doesn’t exceed their capacity within the timeframe of the execution. 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In other words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latin typeface="+mj-lt"/>
              </a:rPr>
              <a:t>is specified without the effect of common resources been taken into account.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During the simulation the time for which the execution blocks are occupied can differ from the one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cs typeface="Consolas" pitchFamily="49" charset="0"/>
              </a:rPr>
              <a:t>field</a:t>
            </a:r>
            <a:endParaRPr lang="en-GB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Execution Block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Resource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Dump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Logging and Reporting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GB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https://github.com/timurkelin/simschd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simSCHD</a:t>
            </a:r>
            <a:r>
              <a:rPr lang="en-US" dirty="0" smtClean="0"/>
              <a:t> and </a:t>
            </a:r>
            <a:r>
              <a:rPr lang="en-US" dirty="0" err="1" smtClean="0"/>
              <a:t>simSIMD</a:t>
            </a:r>
            <a:r>
              <a:rPr lang="en-US" dirty="0" smtClean="0"/>
              <a:t> Co-simulation environment:</a:t>
            </a: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https://github.com/timurkelin/cosim</a:t>
            </a:r>
            <a:endParaRPr lang="en-US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simulation platform for the evaluation of the scheduling and timing budget.</a:t>
            </a:r>
          </a:p>
          <a:p>
            <a:r>
              <a:rPr lang="en-US" dirty="0" smtClean="0"/>
              <a:t>Simplifies the initial stages of the architecture development for Hard Real Time systems.</a:t>
            </a:r>
          </a:p>
          <a:p>
            <a:pPr lvl="1"/>
            <a:r>
              <a:rPr lang="en-US" dirty="0" smtClean="0"/>
              <a:t>Allow for the simulation driven development and optimization of the architecture</a:t>
            </a:r>
          </a:p>
          <a:p>
            <a:r>
              <a:rPr lang="en-GB" dirty="0" smtClean="0"/>
              <a:t>Flexible, highly abstract and independent of the implementation target (HW or SW)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GB" dirty="0" smtClean="0"/>
              <a:t>Top-level timing requirements</a:t>
            </a:r>
            <a:endParaRPr lang="en-US" dirty="0" smtClean="0"/>
          </a:p>
          <a:p>
            <a:pPr lvl="1"/>
            <a:r>
              <a:rPr lang="en-GB" dirty="0" smtClean="0"/>
              <a:t>Outline of the processing flow</a:t>
            </a:r>
            <a:endParaRPr lang="en-US" dirty="0" smtClean="0"/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Processing schedule and timing diagrams</a:t>
            </a:r>
          </a:p>
          <a:p>
            <a:pPr lvl="1"/>
            <a:r>
              <a:rPr lang="en-GB" dirty="0" smtClean="0"/>
              <a:t>List of the execution blocks and common resources as well as the requirements for both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Short update-simulation-analysis cycle which allows for simulation driven development and optimization of the architecture</a:t>
            </a:r>
          </a:p>
          <a:p>
            <a:pPr lvl="1"/>
            <a:r>
              <a:rPr lang="en-US" dirty="0" smtClean="0"/>
              <a:t>High level of abstraction for the scheduler and execution core preferences to stay focused on the architectural tasks</a:t>
            </a:r>
          </a:p>
          <a:p>
            <a:pPr lvl="1"/>
            <a:r>
              <a:rPr lang="en-US" dirty="0" smtClean="0"/>
              <a:t>Integration into the existing simulation frameworks and workflows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Real-Time System is simulated as a number of concurrently running </a:t>
            </a:r>
            <a:r>
              <a:rPr lang="en-US" b="1" dirty="0" smtClean="0"/>
              <a:t>Threads</a:t>
            </a:r>
          </a:p>
          <a:p>
            <a:r>
              <a:rPr lang="en-GB" dirty="0" smtClean="0"/>
              <a:t>Each </a:t>
            </a:r>
            <a:r>
              <a:rPr lang="en-GB" b="1" dirty="0" smtClean="0"/>
              <a:t>Thread</a:t>
            </a:r>
            <a:r>
              <a:rPr lang="en-GB" dirty="0" smtClean="0"/>
              <a:t> is a succession of the </a:t>
            </a:r>
            <a:r>
              <a:rPr lang="en-GB" b="1" dirty="0" smtClean="0"/>
              <a:t>Tasks</a:t>
            </a:r>
            <a:r>
              <a:rPr lang="en-GB" dirty="0" smtClean="0"/>
              <a:t> to execute and the </a:t>
            </a:r>
            <a:r>
              <a:rPr lang="en-GB" b="1" dirty="0" smtClean="0"/>
              <a:t>Events</a:t>
            </a:r>
            <a:r>
              <a:rPr lang="en-GB" dirty="0" smtClean="0"/>
              <a:t> to generate</a:t>
            </a:r>
          </a:p>
          <a:p>
            <a:r>
              <a:rPr lang="en-GB" dirty="0" smtClean="0"/>
              <a:t>New</a:t>
            </a:r>
            <a:r>
              <a:rPr lang="en-GB" b="1" dirty="0" smtClean="0"/>
              <a:t> Thread</a:t>
            </a:r>
            <a:r>
              <a:rPr lang="en-GB" dirty="0" smtClean="0"/>
              <a:t> is initiated </a:t>
            </a:r>
            <a:r>
              <a:rPr lang="en-US" dirty="0" smtClean="0"/>
              <a:t>when the specific set of the </a:t>
            </a:r>
            <a:r>
              <a:rPr lang="en-US" b="1" dirty="0" smtClean="0"/>
              <a:t>Events</a:t>
            </a:r>
            <a:r>
              <a:rPr lang="en-US" dirty="0" smtClean="0"/>
              <a:t> has been generated (Thread synchronization)</a:t>
            </a:r>
            <a:endParaRPr lang="en-GB" dirty="0" smtClean="0"/>
          </a:p>
          <a:p>
            <a:r>
              <a:rPr lang="en-GB" dirty="0" smtClean="0"/>
              <a:t>Each</a:t>
            </a:r>
            <a:r>
              <a:rPr lang="en-GB" b="1" dirty="0" smtClean="0"/>
              <a:t> Task</a:t>
            </a:r>
            <a:r>
              <a:rPr lang="en-GB" dirty="0" smtClean="0"/>
              <a:t> is a specification of</a:t>
            </a:r>
          </a:p>
          <a:p>
            <a:pPr lvl="1"/>
            <a:r>
              <a:rPr lang="en-GB" dirty="0" smtClean="0"/>
              <a:t>Execution time, </a:t>
            </a:r>
          </a:p>
          <a:p>
            <a:pPr lvl="1"/>
            <a:r>
              <a:rPr lang="en-GB" dirty="0" smtClean="0"/>
              <a:t>Set of the </a:t>
            </a:r>
            <a:r>
              <a:rPr lang="en-GB" b="1" dirty="0" smtClean="0"/>
              <a:t>Execution Blocks </a:t>
            </a:r>
            <a:r>
              <a:rPr lang="en-GB" dirty="0" smtClean="0"/>
              <a:t>to be occupied for the duration of the execution time, and</a:t>
            </a:r>
          </a:p>
          <a:p>
            <a:pPr lvl="1"/>
            <a:r>
              <a:rPr lang="en-GB" dirty="0" smtClean="0"/>
              <a:t>Demand requested from the </a:t>
            </a:r>
            <a:r>
              <a:rPr lang="en-GB" b="1" dirty="0" smtClean="0"/>
              <a:t>Common Resources </a:t>
            </a:r>
            <a:r>
              <a:rPr lang="en-GB" dirty="0" smtClean="0"/>
              <a:t>by the</a:t>
            </a:r>
            <a:r>
              <a:rPr lang="en-GB" b="1" dirty="0" smtClean="0"/>
              <a:t> Execution Blocks </a:t>
            </a:r>
            <a:r>
              <a:rPr lang="en-GB" dirty="0" smtClean="0"/>
              <a:t>from the set.</a:t>
            </a:r>
          </a:p>
          <a:p>
            <a:r>
              <a:rPr lang="en-GB" dirty="0" smtClean="0"/>
              <a:t>Competition for the </a:t>
            </a:r>
            <a:r>
              <a:rPr lang="en-GB" b="1" dirty="0" smtClean="0"/>
              <a:t>Execution Block </a:t>
            </a:r>
            <a:r>
              <a:rPr lang="en-GB" dirty="0" smtClean="0"/>
              <a:t>is resolved by the priorities which were specified in the </a:t>
            </a:r>
            <a:r>
              <a:rPr lang="en-GB" b="1" dirty="0" smtClean="0"/>
              <a:t>Thread </a:t>
            </a:r>
            <a:r>
              <a:rPr lang="en-GB" dirty="0" smtClean="0"/>
              <a:t>preferences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Blocks and Common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Common Resource simulates an instance which is shared by multiple Execution Blocks in the cooperative manner.</a:t>
            </a:r>
          </a:p>
          <a:p>
            <a:r>
              <a:rPr lang="en-GB" dirty="0" smtClean="0"/>
              <a:t>The Common Resource is characterized by its capacity</a:t>
            </a:r>
            <a:endParaRPr lang="en-US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Shared memory interface with throughput limit. Capacity: max throughput.</a:t>
            </a:r>
          </a:p>
          <a:p>
            <a:pPr lvl="1"/>
            <a:r>
              <a:rPr lang="en-GB" dirty="0" smtClean="0"/>
              <a:t>Power source with the current limit. Capacity: max current.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31292</TotalTime>
  <Words>1306</Words>
  <Application>Microsoft Office PowerPoint</Application>
  <PresentationFormat>On-screen Show (4:3)</PresentationFormat>
  <Paragraphs>129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simSCHD</vt:lpstr>
      <vt:lpstr>Contents</vt:lpstr>
      <vt:lpstr>Overview</vt:lpstr>
      <vt:lpstr>Objectives</vt:lpstr>
      <vt:lpstr>Objectives</vt:lpstr>
      <vt:lpstr>Objectives</vt:lpstr>
      <vt:lpstr>Simulated System</vt:lpstr>
      <vt:lpstr>System Model</vt:lpstr>
      <vt:lpstr>Execution Blocks and Common Resources</vt:lpstr>
      <vt:lpstr>Transaction-Level Operation</vt:lpstr>
      <vt:lpstr>“Capacity and Demand” Model</vt:lpstr>
      <vt:lpstr>Simulation of the Capacity Exceeding</vt:lpstr>
      <vt:lpstr>Block Diagram of the Simulation Platform</vt:lpstr>
      <vt:lpstr>Planner</vt:lpstr>
      <vt:lpstr>Execution Block</vt:lpstr>
      <vt:lpstr>Common Resource</vt:lpstr>
      <vt:lpstr>Simulator Configuration and Preferences</vt:lpstr>
      <vt:lpstr>Simulator Preferences</vt:lpstr>
      <vt:lpstr>Top-level JSON Fields</vt:lpstr>
      <vt:lpstr>Thread Specification</vt:lpstr>
      <vt:lpstr>Thread Specification</vt:lpstr>
      <vt:lpstr>Task Specification</vt:lpstr>
      <vt:lpstr>Task Specification</vt:lpstr>
      <vt:lpstr>Execution Block Specification</vt:lpstr>
      <vt:lpstr>Common Resource Specification</vt:lpstr>
      <vt:lpstr>VCD Trace Specification</vt:lpstr>
      <vt:lpstr>Data Dump Specification</vt:lpstr>
      <vt:lpstr>Logging and Reporting Specification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523</cp:revision>
  <dcterms:created xsi:type="dcterms:W3CDTF">2019-03-16T21:06:25Z</dcterms:created>
  <dcterms:modified xsi:type="dcterms:W3CDTF">2020-01-20T23:32:34Z</dcterms:modified>
</cp:coreProperties>
</file>