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60" r:id="rId4"/>
    <p:sldId id="290" r:id="rId5"/>
    <p:sldId id="291" r:id="rId6"/>
    <p:sldId id="292" r:id="rId7"/>
    <p:sldId id="294" r:id="rId8"/>
    <p:sldId id="299" r:id="rId9"/>
    <p:sldId id="302" r:id="rId10"/>
    <p:sldId id="307" r:id="rId11"/>
    <p:sldId id="305" r:id="rId12"/>
    <p:sldId id="306" r:id="rId13"/>
    <p:sldId id="293" r:id="rId14"/>
    <p:sldId id="298" r:id="rId15"/>
    <p:sldId id="300" r:id="rId16"/>
    <p:sldId id="301" r:id="rId17"/>
    <p:sldId id="295" r:id="rId18"/>
    <p:sldId id="296" r:id="rId19"/>
    <p:sldId id="303" r:id="rId20"/>
    <p:sldId id="30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15/01/2020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15/01/2020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15/01/2020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15/01/2020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15/01/2020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15/01/2020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15/01/2020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15/01/2020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15/01/2020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15/01/2020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15/01/2020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3D4C-B1B2-4ED9-A806-D2C265E29E3F}" type="datetimeFigureOut">
              <a:rPr lang="en-US" smtClean="0"/>
              <a:pPr/>
              <a:t>15/01/2020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timur_kelin_monogramma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01000" y="6019800"/>
            <a:ext cx="1079624" cy="838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murkelin/cosim" TargetMode="External"/><Relationship Id="rId2" Type="http://schemas.openxmlformats.org/officeDocument/2006/relationships/hyperlink" Target="https://github.com/timurkelin/simsch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simSCHD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Evaluation of the Static Scheduling and Timing Budget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371600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Timur</a:t>
            </a:r>
            <a:r>
              <a:rPr lang="en-GB" dirty="0" smtClean="0"/>
              <a:t> </a:t>
            </a:r>
            <a:r>
              <a:rPr lang="en-GB" dirty="0" err="1" smtClean="0"/>
              <a:t>Kelin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6172200"/>
            <a:ext cx="17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Cambridge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7622" y="3962400"/>
            <a:ext cx="351419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Transaction-Level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720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At the level of elementary transactions each request from the Execution Block is granted when the Common Resource is ready to process this request.</a:t>
            </a:r>
          </a:p>
          <a:p>
            <a:r>
              <a:rPr lang="en-GB" dirty="0" smtClean="0"/>
              <a:t>If the Common Resource is not ready to process this request straight away, then the execution block is stalled until its request is granted.</a:t>
            </a:r>
          </a:p>
          <a:p>
            <a:r>
              <a:rPr lang="en-GB" dirty="0" smtClean="0"/>
              <a:t>These stalls or wait states                                     reduce the processing                                       performance of the Execution                                   Block which results in the                                   increase of the processing time.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“Capacity and Demand”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4572000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 smtClean="0"/>
              <a:t>Difing</a:t>
            </a:r>
            <a:r>
              <a:rPr lang="en-GB" dirty="0" smtClean="0"/>
              <a:t> the Task execution timeframe the Execution Block demands some fraction from the capacity of the Common Resource.</a:t>
            </a:r>
          </a:p>
          <a:p>
            <a:r>
              <a:rPr lang="en-GB" dirty="0" smtClean="0"/>
              <a:t>If the total requested demand is less than the capacity of the Common Resource then the Execution Blocks operate at full speed.</a:t>
            </a:r>
          </a:p>
          <a:p>
            <a:r>
              <a:rPr lang="en-GB" dirty="0" smtClean="0"/>
              <a:t>If the total requested demand exceeds the capacity of the Common Resource then the Execution Blocks slow down. Their execution time increases to simulate stalls or wait states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Simulation of the Capacity Exceeding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16002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If the total requested demand exceeds the capacity of the Common Resource then the execution time of the Tasks, which use this Common Resource, increases.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3048000"/>
            <a:ext cx="5562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the Execution Blocks, which are involved in the execution of these Tasks, slow down.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 demand from the Execution Blocks operating at lower speed doesn’t exceed the capacity of the Common Resource.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slowdown decreases the demand requested from other Common Resources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667000"/>
            <a:ext cx="3219450" cy="367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Block Diagram of the Simulation Platform</a:t>
            </a:r>
            <a:endParaRPr lang="en-US" dirty="0"/>
          </a:p>
        </p:txBody>
      </p:sp>
      <p:pic>
        <p:nvPicPr>
          <p:cNvPr id="337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52600"/>
            <a:ext cx="8763000" cy="398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Executes multiple concurrent Threads</a:t>
            </a:r>
          </a:p>
          <a:p>
            <a:r>
              <a:rPr lang="en-GB" dirty="0" smtClean="0"/>
              <a:t>Keeps the register of the Events generated by the running Threads</a:t>
            </a:r>
          </a:p>
          <a:p>
            <a:pPr lvl="1"/>
            <a:r>
              <a:rPr lang="en-GB" dirty="0" smtClean="0"/>
              <a:t>Events are used for the synchronization between the Threads </a:t>
            </a:r>
          </a:p>
          <a:p>
            <a:r>
              <a:rPr lang="en-US" dirty="0" smtClean="0"/>
              <a:t>Assigns the available Execution Blocks to the Tasks which are called by the running Threads </a:t>
            </a:r>
          </a:p>
          <a:p>
            <a:pPr lvl="1"/>
            <a:r>
              <a:rPr lang="en-GB" dirty="0" smtClean="0"/>
              <a:t>Resolves Thread priorities</a:t>
            </a:r>
            <a:endParaRPr lang="en-US" dirty="0" smtClean="0"/>
          </a:p>
          <a:p>
            <a:r>
              <a:rPr lang="en-GB" dirty="0" smtClean="0"/>
              <a:t>Transmits runtime configuration to the Execution Blocks and receives their state</a:t>
            </a:r>
          </a:p>
          <a:p>
            <a:pPr lvl="1"/>
            <a:r>
              <a:rPr lang="en-GB" dirty="0" smtClean="0"/>
              <a:t>Keeps the record of the available and busy Execution Blocks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Execution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Receives runtime configuration from the Planner</a:t>
            </a:r>
          </a:p>
          <a:p>
            <a:r>
              <a:rPr lang="en-GB" dirty="0" smtClean="0"/>
              <a:t>Transmits requests with the demand values to the Common Resources</a:t>
            </a:r>
          </a:p>
          <a:p>
            <a:r>
              <a:rPr lang="en-GB" dirty="0" smtClean="0"/>
              <a:t>Receives the information from the Common Resource about its total demand, combines the information from the multiple Common Resources and adjusts the execution time accordingly</a:t>
            </a:r>
          </a:p>
          <a:p>
            <a:r>
              <a:rPr lang="en-GB" dirty="0" smtClean="0"/>
              <a:t>Transmits “available” status to the Planner when the execution time is expired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Receives </a:t>
            </a:r>
            <a:r>
              <a:rPr lang="en-GB" dirty="0" smtClean="0"/>
              <a:t>requests with the demand values from the Execution Blocks</a:t>
            </a:r>
          </a:p>
          <a:p>
            <a:r>
              <a:rPr lang="en-GB" dirty="0" smtClean="0"/>
              <a:t>Calculates total demand requested by all of the Execution Blocks which are using this Resource</a:t>
            </a:r>
          </a:p>
          <a:p>
            <a:r>
              <a:rPr lang="en-GB" dirty="0" smtClean="0"/>
              <a:t>Broadcasts the value of the total demand to all of the Execution Blocks which are using this Resource</a:t>
            </a: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Simulator Configuration and Preferences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Examples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2" action="ppaction://hlinksldjump"/>
              </a:rPr>
              <a:t>Overview</a:t>
            </a:r>
            <a:endParaRPr lang="en-GB" dirty="0" smtClean="0"/>
          </a:p>
          <a:p>
            <a:r>
              <a:rPr lang="en-GB" dirty="0" smtClean="0">
                <a:hlinkClick r:id="rId3" action="ppaction://hlinksldjump"/>
              </a:rPr>
              <a:t>Simulated System</a:t>
            </a:r>
            <a:endParaRPr lang="en-GB" dirty="0" smtClean="0"/>
          </a:p>
          <a:p>
            <a:r>
              <a:rPr lang="en-GB" dirty="0" smtClean="0">
                <a:hlinkClick r:id="rId4" action="ppaction://hlinksldjump"/>
              </a:rPr>
              <a:t>Simulator Configuration and Preferences</a:t>
            </a:r>
            <a:endParaRPr lang="en-GB" dirty="0" smtClean="0"/>
          </a:p>
          <a:p>
            <a:r>
              <a:rPr lang="en-GB" dirty="0" smtClean="0">
                <a:hlinkClick r:id="rId5" action="ppaction://hlinksldjump"/>
              </a:rPr>
              <a:t>Design Examples</a:t>
            </a:r>
            <a:endParaRPr lang="en-GB" dirty="0" smtClean="0"/>
          </a:p>
          <a:p>
            <a:r>
              <a:rPr lang="en-GB" dirty="0" smtClean="0">
                <a:hlinkClick r:id="rId6" action="ppaction://hlinksldjump"/>
              </a:rPr>
              <a:t>References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 Code and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 Framework for the Static Scheduler: </a:t>
            </a:r>
            <a:endParaRPr lang="en-GB" dirty="0" smtClean="0"/>
          </a:p>
          <a:p>
            <a:pPr lvl="1">
              <a:buNone/>
            </a:pP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github.com/timurkelin/simschd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err="1" smtClean="0"/>
              <a:t>simSCHD</a:t>
            </a:r>
            <a:r>
              <a:rPr lang="en-US" dirty="0" smtClean="0"/>
              <a:t> and </a:t>
            </a:r>
            <a:r>
              <a:rPr lang="en-US" dirty="0" err="1" smtClean="0"/>
              <a:t>simSIMD</a:t>
            </a:r>
            <a:r>
              <a:rPr lang="en-US" dirty="0" smtClean="0"/>
              <a:t> </a:t>
            </a:r>
            <a:r>
              <a:rPr lang="en-US" dirty="0" smtClean="0"/>
              <a:t>Co-simulation </a:t>
            </a:r>
            <a:r>
              <a:rPr lang="en-US" dirty="0" smtClean="0"/>
              <a:t>environment</a:t>
            </a:r>
            <a:r>
              <a:rPr lang="en-US" dirty="0" smtClean="0"/>
              <a:t>:</a:t>
            </a:r>
            <a:endParaRPr lang="en-US" dirty="0" smtClean="0">
              <a:hlinkClick r:id="rId3"/>
            </a:endParaRPr>
          </a:p>
          <a:p>
            <a:pPr lvl="1">
              <a:buNone/>
            </a:pPr>
            <a:r>
              <a:rPr lang="en-US" dirty="0" smtClean="0">
                <a:hlinkClick r:id="rId3"/>
              </a:rPr>
              <a:t>https://github.com/timurkelin/cosim</a:t>
            </a:r>
            <a:endParaRPr lang="en-US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simulation platform for the evaluation of the scheduling and timing budget.</a:t>
            </a:r>
          </a:p>
          <a:p>
            <a:r>
              <a:rPr lang="en-US" dirty="0" smtClean="0"/>
              <a:t>Simplifies the initial stages of the architecture development for Hard Real Time systems.</a:t>
            </a:r>
          </a:p>
          <a:p>
            <a:pPr lvl="1"/>
            <a:r>
              <a:rPr lang="en-US" dirty="0" smtClean="0"/>
              <a:t>Allow for the simulation driven development and optimization of the architecture</a:t>
            </a:r>
          </a:p>
          <a:p>
            <a:r>
              <a:rPr lang="en-GB" dirty="0" smtClean="0"/>
              <a:t>Flexible, highly abstract and independent of the implementation target (HW or SW)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GB" dirty="0" smtClean="0"/>
              <a:t>Top-level timing requirements</a:t>
            </a:r>
            <a:endParaRPr lang="en-US" dirty="0" smtClean="0"/>
          </a:p>
          <a:p>
            <a:pPr lvl="1"/>
            <a:r>
              <a:rPr lang="en-GB" dirty="0" smtClean="0"/>
              <a:t>Outline of the processing flow</a:t>
            </a:r>
            <a:endParaRPr lang="en-US" dirty="0" smtClean="0"/>
          </a:p>
          <a:p>
            <a:r>
              <a:rPr lang="en-GB" dirty="0" smtClean="0"/>
              <a:t>Output:</a:t>
            </a:r>
          </a:p>
          <a:p>
            <a:pPr lvl="1"/>
            <a:r>
              <a:rPr lang="en-GB" dirty="0" smtClean="0"/>
              <a:t>Processing schedule and timing diagrams</a:t>
            </a:r>
          </a:p>
          <a:p>
            <a:pPr lvl="1"/>
            <a:r>
              <a:rPr lang="en-GB" dirty="0" smtClean="0"/>
              <a:t>List of the execution blocks and common resources as well as the requirements for both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Benefits of using </a:t>
            </a:r>
            <a:r>
              <a:rPr lang="en-US" dirty="0" err="1" smtClean="0"/>
              <a:t>SystemC</a:t>
            </a:r>
            <a:endParaRPr lang="en-US" dirty="0" smtClean="0"/>
          </a:p>
          <a:p>
            <a:pPr lvl="1"/>
            <a:r>
              <a:rPr lang="en-US" dirty="0" smtClean="0"/>
              <a:t>Short update-simulation-analysis cycle which allows for simulation driven development and optimization of the architecture</a:t>
            </a:r>
          </a:p>
          <a:p>
            <a:pPr lvl="1"/>
            <a:r>
              <a:rPr lang="en-US" dirty="0" smtClean="0"/>
              <a:t>High level of abstraction for the scheduler and execution core preferences to stay focused on the architectural tasks</a:t>
            </a:r>
          </a:p>
          <a:p>
            <a:pPr lvl="1"/>
            <a:r>
              <a:rPr lang="en-US" dirty="0" smtClean="0"/>
              <a:t>Integration into the existing simulation frameworks and workflows</a:t>
            </a:r>
          </a:p>
          <a:p>
            <a:pPr lvl="1"/>
            <a:r>
              <a:rPr lang="en-US" dirty="0" smtClean="0"/>
              <a:t>Open source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Simulated System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Real-Time System is simulated as a number of concurrently running </a:t>
            </a:r>
            <a:r>
              <a:rPr lang="en-US" b="1" dirty="0" smtClean="0"/>
              <a:t>Threads</a:t>
            </a:r>
          </a:p>
          <a:p>
            <a:r>
              <a:rPr lang="en-GB" dirty="0" smtClean="0"/>
              <a:t>Each </a:t>
            </a:r>
            <a:r>
              <a:rPr lang="en-GB" b="1" dirty="0" smtClean="0"/>
              <a:t>Thread</a:t>
            </a:r>
            <a:r>
              <a:rPr lang="en-GB" dirty="0" smtClean="0"/>
              <a:t> is a succession of the </a:t>
            </a:r>
            <a:r>
              <a:rPr lang="en-GB" b="1" dirty="0" smtClean="0"/>
              <a:t>Tasks</a:t>
            </a:r>
            <a:r>
              <a:rPr lang="en-GB" dirty="0" smtClean="0"/>
              <a:t> to execute and the </a:t>
            </a:r>
            <a:r>
              <a:rPr lang="en-GB" b="1" dirty="0" smtClean="0"/>
              <a:t>Events</a:t>
            </a:r>
            <a:r>
              <a:rPr lang="en-GB" dirty="0" smtClean="0"/>
              <a:t> to generate</a:t>
            </a:r>
          </a:p>
          <a:p>
            <a:r>
              <a:rPr lang="en-GB" dirty="0" smtClean="0"/>
              <a:t>New</a:t>
            </a:r>
            <a:r>
              <a:rPr lang="en-GB" b="1" dirty="0" smtClean="0"/>
              <a:t> Thread</a:t>
            </a:r>
            <a:r>
              <a:rPr lang="en-GB" dirty="0" smtClean="0"/>
              <a:t> is initiated </a:t>
            </a:r>
            <a:r>
              <a:rPr lang="en-US" dirty="0" smtClean="0"/>
              <a:t>when the specific set of the </a:t>
            </a:r>
            <a:r>
              <a:rPr lang="en-US" b="1" dirty="0" smtClean="0"/>
              <a:t>Events</a:t>
            </a:r>
            <a:r>
              <a:rPr lang="en-US" dirty="0" smtClean="0"/>
              <a:t> has been generated (Thread synchronization)</a:t>
            </a:r>
            <a:endParaRPr lang="en-GB" dirty="0" smtClean="0"/>
          </a:p>
          <a:p>
            <a:r>
              <a:rPr lang="en-GB" dirty="0" smtClean="0"/>
              <a:t>Each</a:t>
            </a:r>
            <a:r>
              <a:rPr lang="en-GB" b="1" dirty="0" smtClean="0"/>
              <a:t> Task</a:t>
            </a:r>
            <a:r>
              <a:rPr lang="en-GB" dirty="0" smtClean="0"/>
              <a:t> is a specification of</a:t>
            </a:r>
          </a:p>
          <a:p>
            <a:pPr lvl="1"/>
            <a:r>
              <a:rPr lang="en-GB" dirty="0" smtClean="0"/>
              <a:t>Execution time, </a:t>
            </a:r>
          </a:p>
          <a:p>
            <a:pPr lvl="1"/>
            <a:r>
              <a:rPr lang="en-GB" dirty="0" smtClean="0"/>
              <a:t>Set of the </a:t>
            </a:r>
            <a:r>
              <a:rPr lang="en-GB" b="1" dirty="0" smtClean="0"/>
              <a:t>Execution Blocks </a:t>
            </a:r>
            <a:r>
              <a:rPr lang="en-GB" dirty="0" smtClean="0"/>
              <a:t>to be occupied for the duration of the execution time, and</a:t>
            </a:r>
          </a:p>
          <a:p>
            <a:pPr lvl="1"/>
            <a:r>
              <a:rPr lang="en-GB" dirty="0" smtClean="0"/>
              <a:t>Demand requested from the </a:t>
            </a:r>
            <a:r>
              <a:rPr lang="en-GB" b="1" dirty="0" smtClean="0"/>
              <a:t>Common Resources </a:t>
            </a:r>
            <a:r>
              <a:rPr lang="en-GB" dirty="0" smtClean="0"/>
              <a:t>by the</a:t>
            </a:r>
            <a:r>
              <a:rPr lang="en-GB" b="1" dirty="0" smtClean="0"/>
              <a:t> Execution Blocks </a:t>
            </a:r>
            <a:r>
              <a:rPr lang="en-GB" dirty="0" smtClean="0"/>
              <a:t>from the set.</a:t>
            </a:r>
          </a:p>
          <a:p>
            <a:r>
              <a:rPr lang="en-GB" dirty="0" smtClean="0"/>
              <a:t>Competition for the </a:t>
            </a:r>
            <a:r>
              <a:rPr lang="en-GB" b="1" dirty="0" smtClean="0"/>
              <a:t>Execution Block </a:t>
            </a:r>
            <a:r>
              <a:rPr lang="en-GB" dirty="0" smtClean="0"/>
              <a:t>is resolved by the priorities which were specified in the </a:t>
            </a:r>
            <a:r>
              <a:rPr lang="en-GB" b="1" dirty="0" smtClean="0"/>
              <a:t>Thread </a:t>
            </a:r>
            <a:r>
              <a:rPr lang="en-GB" dirty="0" smtClean="0"/>
              <a:t>preferences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Execution Blocks and Common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720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Each Common Resource simulates an instance which is shared by multiple Execution Blocks in the cooperative manner.</a:t>
            </a:r>
          </a:p>
          <a:p>
            <a:r>
              <a:rPr lang="en-GB" dirty="0" smtClean="0"/>
              <a:t>The Common Resource is characterized by its capacity</a:t>
            </a:r>
            <a:endParaRPr lang="en-US" dirty="0" smtClean="0"/>
          </a:p>
          <a:p>
            <a:r>
              <a:rPr lang="en-GB" dirty="0" smtClean="0"/>
              <a:t>Examples</a:t>
            </a:r>
          </a:p>
          <a:p>
            <a:pPr lvl="1"/>
            <a:r>
              <a:rPr lang="en-GB" dirty="0" smtClean="0"/>
              <a:t>Shared memory interface with throughput limit. Capacity: max throughput.</a:t>
            </a:r>
          </a:p>
          <a:p>
            <a:pPr lvl="1"/>
            <a:r>
              <a:rPr lang="en-GB" dirty="0" smtClean="0"/>
              <a:t>Power source with the current limit. Capacity: max current.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31231</TotalTime>
  <Words>756</Words>
  <Application>Microsoft Office PowerPoint</Application>
  <PresentationFormat>On-screen Show (4:3)</PresentationFormat>
  <Paragraphs>85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simSCHD</vt:lpstr>
      <vt:lpstr>Contents</vt:lpstr>
      <vt:lpstr>Overview</vt:lpstr>
      <vt:lpstr>Objectives</vt:lpstr>
      <vt:lpstr>Objectives</vt:lpstr>
      <vt:lpstr>Objectives</vt:lpstr>
      <vt:lpstr>Simulated System</vt:lpstr>
      <vt:lpstr>System Model</vt:lpstr>
      <vt:lpstr>Execution Blocks and Common Resources</vt:lpstr>
      <vt:lpstr>Transaction-Level Operation</vt:lpstr>
      <vt:lpstr>“Capacity and Demand” Model</vt:lpstr>
      <vt:lpstr>Simulation of the Capacity Exceeding</vt:lpstr>
      <vt:lpstr>Block Diagram of the Simulation Platform</vt:lpstr>
      <vt:lpstr>Planner</vt:lpstr>
      <vt:lpstr>Execution Block</vt:lpstr>
      <vt:lpstr>Common Resource</vt:lpstr>
      <vt:lpstr>Simulator Configuration and Preferences</vt:lpstr>
      <vt:lpstr>Design Examples</vt:lpstr>
      <vt:lpstr>References</vt:lpstr>
      <vt:lpstr>Source Code and Documentation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tkelin</dc:creator>
  <cp:lastModifiedBy>tkelin</cp:lastModifiedBy>
  <cp:revision>514</cp:revision>
  <dcterms:created xsi:type="dcterms:W3CDTF">2019-03-16T21:06:25Z</dcterms:created>
  <dcterms:modified xsi:type="dcterms:W3CDTF">2020-01-15T22:09:15Z</dcterms:modified>
</cp:coreProperties>
</file>