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7" r:id="rId3"/>
    <p:sldId id="260" r:id="rId4"/>
    <p:sldId id="290" r:id="rId5"/>
    <p:sldId id="291" r:id="rId6"/>
    <p:sldId id="292" r:id="rId7"/>
    <p:sldId id="294" r:id="rId8"/>
    <p:sldId id="299" r:id="rId9"/>
    <p:sldId id="302" r:id="rId10"/>
    <p:sldId id="307" r:id="rId11"/>
    <p:sldId id="305" r:id="rId12"/>
    <p:sldId id="306" r:id="rId13"/>
    <p:sldId id="293" r:id="rId14"/>
    <p:sldId id="298" r:id="rId15"/>
    <p:sldId id="300" r:id="rId16"/>
    <p:sldId id="301" r:id="rId17"/>
    <p:sldId id="295" r:id="rId18"/>
    <p:sldId id="308" r:id="rId19"/>
    <p:sldId id="309" r:id="rId20"/>
    <p:sldId id="310" r:id="rId21"/>
    <p:sldId id="317" r:id="rId22"/>
    <p:sldId id="311" r:id="rId23"/>
    <p:sldId id="318" r:id="rId24"/>
    <p:sldId id="312" r:id="rId25"/>
    <p:sldId id="313" r:id="rId26"/>
    <p:sldId id="319" r:id="rId27"/>
    <p:sldId id="314" r:id="rId28"/>
    <p:sldId id="315" r:id="rId29"/>
    <p:sldId id="316" r:id="rId30"/>
    <p:sldId id="296" r:id="rId31"/>
    <p:sldId id="303" r:id="rId32"/>
    <p:sldId id="304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972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F3D4C-B1B2-4ED9-A806-D2C265E29E3F}" type="datetimeFigureOut">
              <a:rPr lang="en-US" smtClean="0"/>
              <a:pPr/>
              <a:t>20/01/2020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608E9-E2A8-476A-AD12-EC2C51FBF4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F3D4C-B1B2-4ED9-A806-D2C265E29E3F}" type="datetimeFigureOut">
              <a:rPr lang="en-US" smtClean="0"/>
              <a:pPr/>
              <a:t>20/01/2020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608E9-E2A8-476A-AD12-EC2C51FBF4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F3D4C-B1B2-4ED9-A806-D2C265E29E3F}" type="datetimeFigureOut">
              <a:rPr lang="en-US" smtClean="0"/>
              <a:pPr/>
              <a:t>20/01/2020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608E9-E2A8-476A-AD12-EC2C51FBF4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F3D4C-B1B2-4ED9-A806-D2C265E29E3F}" type="datetimeFigureOut">
              <a:rPr lang="en-US" smtClean="0"/>
              <a:pPr/>
              <a:t>20/01/2020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608E9-E2A8-476A-AD12-EC2C51FBF4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F3D4C-B1B2-4ED9-A806-D2C265E29E3F}" type="datetimeFigureOut">
              <a:rPr lang="en-US" smtClean="0"/>
              <a:pPr/>
              <a:t>20/01/2020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608E9-E2A8-476A-AD12-EC2C51FBF4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F3D4C-B1B2-4ED9-A806-D2C265E29E3F}" type="datetimeFigureOut">
              <a:rPr lang="en-US" smtClean="0"/>
              <a:pPr/>
              <a:t>20/01/2020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608E9-E2A8-476A-AD12-EC2C51FBF4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F3D4C-B1B2-4ED9-A806-D2C265E29E3F}" type="datetimeFigureOut">
              <a:rPr lang="en-US" smtClean="0"/>
              <a:pPr/>
              <a:t>20/01/2020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608E9-E2A8-476A-AD12-EC2C51FBF4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F3D4C-B1B2-4ED9-A806-D2C265E29E3F}" type="datetimeFigureOut">
              <a:rPr lang="en-US" smtClean="0"/>
              <a:pPr/>
              <a:t>20/01/2020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608E9-E2A8-476A-AD12-EC2C51FBF4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F3D4C-B1B2-4ED9-A806-D2C265E29E3F}" type="datetimeFigureOut">
              <a:rPr lang="en-US" smtClean="0"/>
              <a:pPr/>
              <a:t>20/01/2020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608E9-E2A8-476A-AD12-EC2C51FBF4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F3D4C-B1B2-4ED9-A806-D2C265E29E3F}" type="datetimeFigureOut">
              <a:rPr lang="en-US" smtClean="0"/>
              <a:pPr/>
              <a:t>20/01/2020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608E9-E2A8-476A-AD12-EC2C51FBF4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F3D4C-B1B2-4ED9-A806-D2C265E29E3F}" type="datetimeFigureOut">
              <a:rPr lang="en-US" smtClean="0"/>
              <a:pPr/>
              <a:t>20/01/2020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608E9-E2A8-476A-AD12-EC2C51FBF4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F3D4C-B1B2-4ED9-A806-D2C265E29E3F}" type="datetimeFigureOut">
              <a:rPr lang="en-US" smtClean="0"/>
              <a:pPr/>
              <a:t>20/01/2020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F608E9-E2A8-476A-AD12-EC2C51FBF4C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timur_kelin_monogramma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8001000" y="6019800"/>
            <a:ext cx="1079624" cy="8382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1.xml"/><Relationship Id="rId5" Type="http://schemas.openxmlformats.org/officeDocument/2006/relationships/slide" Target="slide30.xml"/><Relationship Id="rId4" Type="http://schemas.openxmlformats.org/officeDocument/2006/relationships/slide" Target="slide1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imurkelin/cosim" TargetMode="External"/><Relationship Id="rId2" Type="http://schemas.openxmlformats.org/officeDocument/2006/relationships/hyperlink" Target="https://github.com/timurkelin/simschd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 smtClean="0"/>
              <a:t>simSCHD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Evaluation of the Static Scheduling and Timing Budget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86200" y="1371600"/>
            <a:ext cx="1248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Timur</a:t>
            </a:r>
            <a:r>
              <a:rPr lang="en-GB" dirty="0" smtClean="0"/>
              <a:t> </a:t>
            </a:r>
            <a:r>
              <a:rPr lang="en-GB" dirty="0" err="1" smtClean="0"/>
              <a:t>Kelin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657600" y="6172200"/>
            <a:ext cx="1723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Cambridge 2019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17622" y="3962400"/>
            <a:ext cx="3514196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Transaction-Level Operation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610600" cy="4572000"/>
          </a:xfrm>
        </p:spPr>
        <p:txBody>
          <a:bodyPr>
            <a:normAutofit fontScale="92500" lnSpcReduction="20000"/>
          </a:bodyPr>
          <a:lstStyle/>
          <a:p>
            <a:r>
              <a:rPr lang="en-GB" dirty="0" smtClean="0"/>
              <a:t>At the level of elementary transactions each request from the Execution Block is granted when the Common Resource is ready to process this request.</a:t>
            </a:r>
          </a:p>
          <a:p>
            <a:r>
              <a:rPr lang="en-GB" dirty="0" smtClean="0"/>
              <a:t>If the Common Resource is not ready to process this request straight away, then the execution block is stalled until its request is granted.</a:t>
            </a:r>
          </a:p>
          <a:p>
            <a:r>
              <a:rPr lang="en-GB" dirty="0" smtClean="0"/>
              <a:t>These stalls or wait states                                     reduce the processing                                       performance of the Execution                                   Block which results in the                                   increase of the processing time.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“Capacity and Demand”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76400"/>
            <a:ext cx="8610600" cy="4572000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Defining </a:t>
            </a:r>
            <a:r>
              <a:rPr lang="en-GB" dirty="0" smtClean="0"/>
              <a:t>the Task execution timeframe the Execution Block demands some fraction from the capacity of the Common Resource.</a:t>
            </a:r>
          </a:p>
          <a:p>
            <a:r>
              <a:rPr lang="en-GB" dirty="0" smtClean="0"/>
              <a:t>If the total requested demand is less than the capacity of the Common Resource then the Execution Blocks operate at full speed.</a:t>
            </a:r>
          </a:p>
          <a:p>
            <a:r>
              <a:rPr lang="en-GB" dirty="0" smtClean="0"/>
              <a:t>If the total requested demand exceeds the capacity of the Common Resource then the Execution Blocks slow down. Their execution time increases to simulate stalls or wait states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Simulation of the Capacity Exceeding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24000"/>
            <a:ext cx="8610600" cy="1600200"/>
          </a:xfrm>
        </p:spPr>
        <p:txBody>
          <a:bodyPr>
            <a:normAutofit fontScale="92500" lnSpcReduction="20000"/>
          </a:bodyPr>
          <a:lstStyle/>
          <a:p>
            <a:r>
              <a:rPr lang="en-GB" dirty="0" smtClean="0"/>
              <a:t>If the total requested demand exceeds the capacity of the Common Resource then the execution time of the Tasks, which use this Common Resource, increases. 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28600" y="3048000"/>
            <a:ext cx="5562600" cy="3352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GB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All the Execution Blocks, which are involved in the execution of these Tasks, slow down.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Total demand from the Execution Blocks operating at lower speed doesn’t exceed the capacity of the Common Resource.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GB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slowdown decreases the demand requested from other Common Resources 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10200" y="2667000"/>
            <a:ext cx="3219450" cy="36717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686800" cy="715962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Block Diagram of the Simulation Platform</a:t>
            </a:r>
            <a:endParaRPr lang="en-US" dirty="0"/>
          </a:p>
        </p:txBody>
      </p:sp>
      <p:pic>
        <p:nvPicPr>
          <p:cNvPr id="33796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2400" y="1752600"/>
            <a:ext cx="8763000" cy="3980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Planner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610600" cy="48006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Executes multiple concurrent Threads</a:t>
            </a:r>
          </a:p>
          <a:p>
            <a:r>
              <a:rPr lang="en-GB" dirty="0" smtClean="0"/>
              <a:t>Keeps the register of the Events generated by the running Threads</a:t>
            </a:r>
          </a:p>
          <a:p>
            <a:pPr lvl="1"/>
            <a:r>
              <a:rPr lang="en-GB" dirty="0" smtClean="0"/>
              <a:t>Events are used for the synchronization between the Threads </a:t>
            </a:r>
          </a:p>
          <a:p>
            <a:r>
              <a:rPr lang="en-US" dirty="0" smtClean="0"/>
              <a:t>Assigns the available Execution Blocks to the Tasks which are called by the running Threads </a:t>
            </a:r>
          </a:p>
          <a:p>
            <a:pPr lvl="1"/>
            <a:r>
              <a:rPr lang="en-GB" dirty="0" smtClean="0"/>
              <a:t>Resolves Thread priorities</a:t>
            </a:r>
            <a:endParaRPr lang="en-US" dirty="0" smtClean="0"/>
          </a:p>
          <a:p>
            <a:r>
              <a:rPr lang="en-GB" dirty="0" smtClean="0"/>
              <a:t>Transmits runtime configuration to the Execution Blocks and receives their state</a:t>
            </a:r>
          </a:p>
          <a:p>
            <a:pPr lvl="1"/>
            <a:r>
              <a:rPr lang="en-GB" dirty="0" smtClean="0"/>
              <a:t>Keeps the record of the available and busy Execution Blocks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Execution Block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610600" cy="4800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Receives runtime configuration from the Planner</a:t>
            </a:r>
          </a:p>
          <a:p>
            <a:r>
              <a:rPr lang="en-GB" dirty="0" smtClean="0"/>
              <a:t>Transmits requests with the demand values to the Common Resources</a:t>
            </a:r>
          </a:p>
          <a:p>
            <a:r>
              <a:rPr lang="en-GB" dirty="0" smtClean="0"/>
              <a:t>Receives the information from the Common Resource about its total demand, combines the information from the multiple Common Resources and adjusts the execution time accordingly</a:t>
            </a:r>
          </a:p>
          <a:p>
            <a:r>
              <a:rPr lang="en-GB" dirty="0" smtClean="0"/>
              <a:t>Transmits “available” status to the Planner when the execution time is expired</a:t>
            </a:r>
            <a:endParaRPr lang="en-US" dirty="0" smtClean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Common Resource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610600" cy="4800600"/>
          </a:xfrm>
        </p:spPr>
        <p:txBody>
          <a:bodyPr>
            <a:normAutofit/>
          </a:bodyPr>
          <a:lstStyle/>
          <a:p>
            <a:r>
              <a:rPr lang="en-US" dirty="0" smtClean="0"/>
              <a:t>Receives </a:t>
            </a:r>
            <a:r>
              <a:rPr lang="en-GB" dirty="0" smtClean="0"/>
              <a:t>requests with the demand values from the Execution Blocks</a:t>
            </a:r>
          </a:p>
          <a:p>
            <a:r>
              <a:rPr lang="en-GB" dirty="0" smtClean="0"/>
              <a:t>Calculates total demand requested by all of the Execution Blocks which are using this Resource</a:t>
            </a:r>
          </a:p>
          <a:p>
            <a:r>
              <a:rPr lang="en-GB" dirty="0" smtClean="0"/>
              <a:t>Broadcasts the value of the total demand to all of the Execution Blocks which are using this Resource</a:t>
            </a:r>
            <a:endParaRPr lang="en-US" dirty="0" smtClean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Simulator Configuration and Preferences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Simulator Preferences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/>
            <a:r>
              <a:rPr lang="en-GB" dirty="0" smtClean="0"/>
              <a:t>Preferences are supplied to the simulator via the JSON file specified as a single command line parameter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Top-level JSON Fields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514350" indent="-514350"/>
            <a:r>
              <a:rPr lang="en-GB" dirty="0" smtClean="0">
                <a:latin typeface="Consolas" pitchFamily="49" charset="0"/>
                <a:cs typeface="Consolas" pitchFamily="49" charset="0"/>
              </a:rPr>
              <a:t>“threads”: </a:t>
            </a:r>
            <a:r>
              <a:rPr lang="en-GB" dirty="0" smtClean="0"/>
              <a:t>an array of </a:t>
            </a:r>
            <a:r>
              <a:rPr lang="en-GB" dirty="0" smtClean="0"/>
              <a:t>thread specifications</a:t>
            </a:r>
          </a:p>
          <a:p>
            <a:pPr marL="514350" indent="-514350"/>
            <a:r>
              <a:rPr lang="en-GB" dirty="0" smtClean="0">
                <a:latin typeface="Consolas" pitchFamily="49" charset="0"/>
                <a:cs typeface="Consolas" pitchFamily="49" charset="0"/>
              </a:rPr>
              <a:t>“tasks”: </a:t>
            </a:r>
            <a:r>
              <a:rPr lang="en-GB" dirty="0" smtClean="0"/>
              <a:t>an array </a:t>
            </a:r>
            <a:r>
              <a:rPr lang="en-GB" dirty="0" smtClean="0"/>
              <a:t>of task specifications</a:t>
            </a:r>
          </a:p>
          <a:p>
            <a:pPr marL="514350" indent="-514350"/>
            <a:r>
              <a:rPr lang="en-GB" dirty="0" smtClean="0">
                <a:latin typeface="Consolas" pitchFamily="49" charset="0"/>
                <a:cs typeface="Consolas" pitchFamily="49" charset="0"/>
              </a:rPr>
              <a:t>“executors”: </a:t>
            </a:r>
            <a:r>
              <a:rPr lang="en-GB" dirty="0" smtClean="0"/>
              <a:t>an array </a:t>
            </a:r>
            <a:r>
              <a:rPr lang="en-GB" dirty="0" smtClean="0"/>
              <a:t>of the names of the execution blocks available in the system</a:t>
            </a:r>
          </a:p>
          <a:p>
            <a:pPr marL="514350" indent="-514350"/>
            <a:r>
              <a:rPr lang="en-GB" dirty="0" smtClean="0">
                <a:latin typeface="Consolas" pitchFamily="49" charset="0"/>
                <a:cs typeface="Consolas" pitchFamily="49" charset="0"/>
              </a:rPr>
              <a:t>“common”: </a:t>
            </a:r>
            <a:r>
              <a:rPr lang="en-GB" dirty="0" smtClean="0"/>
              <a:t>an array of </a:t>
            </a:r>
            <a:r>
              <a:rPr lang="en-GB" dirty="0" smtClean="0"/>
              <a:t>common resource specifications</a:t>
            </a:r>
          </a:p>
          <a:p>
            <a:pPr marL="514350" indent="-514350"/>
            <a:r>
              <a:rPr lang="en-GB" dirty="0" smtClean="0">
                <a:latin typeface="Consolas" pitchFamily="49" charset="0"/>
                <a:cs typeface="Consolas" pitchFamily="49" charset="0"/>
              </a:rPr>
              <a:t>“time”: </a:t>
            </a:r>
            <a:r>
              <a:rPr lang="en-GB" dirty="0" smtClean="0"/>
              <a:t>specification of the simulation time and resolution</a:t>
            </a:r>
          </a:p>
          <a:p>
            <a:pPr marL="514350" indent="-514350"/>
            <a:r>
              <a:rPr lang="en-GB" dirty="0" smtClean="0">
                <a:latin typeface="Consolas" pitchFamily="49" charset="0"/>
                <a:cs typeface="Consolas" pitchFamily="49" charset="0"/>
              </a:rPr>
              <a:t>“trace”: </a:t>
            </a:r>
            <a:r>
              <a:rPr lang="en-GB" dirty="0" smtClean="0"/>
              <a:t>specification of the VCD trace and waveform translation</a:t>
            </a:r>
          </a:p>
          <a:p>
            <a:pPr marL="514350" indent="-514350"/>
            <a:r>
              <a:rPr lang="en-GB" dirty="0" smtClean="0">
                <a:latin typeface="Consolas" pitchFamily="49" charset="0"/>
                <a:cs typeface="Consolas" pitchFamily="49" charset="0"/>
              </a:rPr>
              <a:t>“dump”: </a:t>
            </a:r>
            <a:r>
              <a:rPr lang="en-GB" dirty="0" smtClean="0"/>
              <a:t>an array of </a:t>
            </a:r>
            <a:r>
              <a:rPr lang="en-GB" dirty="0" smtClean="0"/>
              <a:t>data dump specifications for the different points of the simulated system</a:t>
            </a:r>
          </a:p>
          <a:p>
            <a:pPr marL="514350" indent="-514350"/>
            <a:r>
              <a:rPr lang="en-GB" dirty="0" smtClean="0">
                <a:latin typeface="Consolas" pitchFamily="49" charset="0"/>
                <a:cs typeface="Consolas" pitchFamily="49" charset="0"/>
              </a:rPr>
              <a:t>“report”: </a:t>
            </a:r>
            <a:r>
              <a:rPr lang="en-GB" dirty="0" smtClean="0"/>
              <a:t>controls for </a:t>
            </a:r>
            <a:r>
              <a:rPr lang="en-GB" dirty="0" err="1" smtClean="0"/>
              <a:t>SystemC</a:t>
            </a:r>
            <a:r>
              <a:rPr lang="en-GB" dirty="0" smtClean="0"/>
              <a:t> logging and reporting</a:t>
            </a:r>
          </a:p>
          <a:p>
            <a:pPr marL="514350" indent="-514350"/>
            <a:r>
              <a:rPr lang="en-GB" dirty="0" smtClean="0"/>
              <a:t>Please refer to the examples for the specification details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hlinkClick r:id="rId2" action="ppaction://hlinksldjump"/>
              </a:rPr>
              <a:t>Overview</a:t>
            </a:r>
            <a:endParaRPr lang="en-GB" dirty="0" smtClean="0"/>
          </a:p>
          <a:p>
            <a:r>
              <a:rPr lang="en-GB" dirty="0" smtClean="0">
                <a:hlinkClick r:id="rId3" action="ppaction://hlinksldjump"/>
              </a:rPr>
              <a:t>Simulated System</a:t>
            </a:r>
            <a:endParaRPr lang="en-GB" dirty="0" smtClean="0"/>
          </a:p>
          <a:p>
            <a:r>
              <a:rPr lang="en-GB" dirty="0" smtClean="0">
                <a:hlinkClick r:id="rId4" action="ppaction://hlinksldjump"/>
              </a:rPr>
              <a:t>Simulator Configuration and Preferences</a:t>
            </a:r>
            <a:endParaRPr lang="en-GB" dirty="0" smtClean="0"/>
          </a:p>
          <a:p>
            <a:r>
              <a:rPr lang="en-GB" dirty="0" smtClean="0">
                <a:hlinkClick r:id="rId5" action="ppaction://hlinksldjump"/>
              </a:rPr>
              <a:t>Design Examples</a:t>
            </a:r>
            <a:endParaRPr lang="en-GB" dirty="0" smtClean="0"/>
          </a:p>
          <a:p>
            <a:r>
              <a:rPr lang="en-GB" dirty="0" smtClean="0">
                <a:hlinkClick r:id="rId6" action="ppaction://hlinksldjump"/>
              </a:rPr>
              <a:t>References</a:t>
            </a:r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Thread Specification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514350" indent="-514350"/>
            <a:r>
              <a:rPr lang="en-GB" dirty="0" smtClean="0">
                <a:latin typeface="Consolas" pitchFamily="49" charset="0"/>
                <a:cs typeface="Consolas" pitchFamily="49" charset="0"/>
              </a:rPr>
              <a:t>“name”: </a:t>
            </a:r>
            <a:r>
              <a:rPr lang="en-GB" dirty="0" smtClean="0"/>
              <a:t>name of the thread. It is used in the in the VCD trace map.</a:t>
            </a:r>
          </a:p>
          <a:p>
            <a:pPr marL="514350" indent="-514350"/>
            <a:r>
              <a:rPr lang="en-GB" dirty="0" smtClean="0">
                <a:latin typeface="Consolas" pitchFamily="49" charset="0"/>
                <a:cs typeface="Consolas" pitchFamily="49" charset="0"/>
              </a:rPr>
              <a:t>“priority”: </a:t>
            </a:r>
            <a:r>
              <a:rPr lang="en-GB" dirty="0" smtClean="0"/>
              <a:t>numeric value which is used to allocate execution blocks in the case of competition. </a:t>
            </a:r>
          </a:p>
          <a:p>
            <a:pPr marL="514350" indent="-514350"/>
            <a:r>
              <a:rPr lang="en-GB" dirty="0" smtClean="0">
                <a:latin typeface="Consolas" pitchFamily="49" charset="0"/>
                <a:cs typeface="Consolas" pitchFamily="49" charset="0"/>
              </a:rPr>
              <a:t>“start”: </a:t>
            </a:r>
            <a:r>
              <a:rPr lang="en-GB" dirty="0" smtClean="0"/>
              <a:t>array of the </a:t>
            </a:r>
            <a:r>
              <a:rPr lang="en-GB" dirty="0" err="1" smtClean="0"/>
              <a:t>regex-es</a:t>
            </a:r>
            <a:r>
              <a:rPr lang="en-GB" dirty="0" smtClean="0"/>
              <a:t> which correspond to the event names. All the events from the list should occur for the thread to start (and-list). </a:t>
            </a:r>
          </a:p>
          <a:p>
            <a:pPr marL="914400" lvl="1" indent="-514350"/>
            <a:r>
              <a:rPr lang="en-GB" dirty="0" smtClean="0"/>
              <a:t>To restart the thread the new set of the events should occur.    </a:t>
            </a:r>
            <a:r>
              <a:rPr lang="en-GB" dirty="0" smtClean="0"/>
              <a:t> </a:t>
            </a:r>
          </a:p>
          <a:p>
            <a:pPr marL="914400" lvl="1" indent="-514350"/>
            <a:r>
              <a:rPr lang="en-GB" dirty="0" smtClean="0">
                <a:latin typeface="Consolas" pitchFamily="49" charset="0"/>
                <a:cs typeface="Consolas" pitchFamily="49" charset="0"/>
              </a:rPr>
              <a:t>__start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__ </a:t>
            </a:r>
            <a:r>
              <a:rPr lang="en-GB" dirty="0" smtClean="0">
                <a:latin typeface="+mj-lt"/>
                <a:cs typeface="Consolas" pitchFamily="49" charset="0"/>
              </a:rPr>
              <a:t>is the name of the </a:t>
            </a:r>
            <a:r>
              <a:rPr lang="en-GB" dirty="0" smtClean="0"/>
              <a:t>event which corresponds to the start of the simulation </a:t>
            </a:r>
            <a:endParaRPr lang="en-GB" dirty="0" smtClean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Thread Specification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514350" indent="-514350"/>
            <a:r>
              <a:rPr lang="en-GB" dirty="0" smtClean="0">
                <a:latin typeface="Consolas" pitchFamily="49" charset="0"/>
                <a:cs typeface="Consolas" pitchFamily="49" charset="0"/>
              </a:rPr>
              <a:t>“sequence”: </a:t>
            </a:r>
            <a:r>
              <a:rPr lang="en-GB" dirty="0" smtClean="0"/>
              <a:t>array of the tasks and events. The tasks are executed and the events are generated in the order of their appearance in the array.</a:t>
            </a:r>
          </a:p>
          <a:p>
            <a:pPr marL="914400" lvl="1" indent="-514350"/>
            <a:r>
              <a:rPr lang="en-GB" dirty="0" smtClean="0">
                <a:latin typeface="Consolas" pitchFamily="49" charset="0"/>
                <a:cs typeface="Consolas" pitchFamily="49" charset="0"/>
              </a:rPr>
              <a:t>“task”: </a:t>
            </a:r>
            <a:r>
              <a:rPr lang="en-GB" dirty="0" smtClean="0"/>
              <a:t>specifies task parameters</a:t>
            </a:r>
          </a:p>
          <a:p>
            <a:pPr marL="1314450" lvl="2" indent="-514350"/>
            <a:r>
              <a:rPr lang="en-GB" dirty="0" smtClean="0"/>
              <a:t>“run”: name of the task to execute</a:t>
            </a:r>
          </a:p>
          <a:p>
            <a:pPr marL="1314450" lvl="2" indent="-514350"/>
            <a:r>
              <a:rPr lang="en-GB" dirty="0" smtClean="0">
                <a:latin typeface="Consolas" pitchFamily="49" charset="0"/>
                <a:cs typeface="Consolas" pitchFamily="49" charset="0"/>
              </a:rPr>
              <a:t>“</a:t>
            </a:r>
            <a:r>
              <a:rPr lang="en-GB" dirty="0" err="1" smtClean="0">
                <a:latin typeface="Consolas" pitchFamily="49" charset="0"/>
                <a:cs typeface="Consolas" pitchFamily="49" charset="0"/>
              </a:rPr>
              <a:t>p</a:t>
            </a:r>
            <a:r>
              <a:rPr lang="en-GB" dirty="0" err="1" smtClean="0">
                <a:latin typeface="Consolas" pitchFamily="49" charset="0"/>
                <a:cs typeface="Consolas" pitchFamily="49" charset="0"/>
              </a:rPr>
              <a:t>aram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”: </a:t>
            </a:r>
            <a:r>
              <a:rPr lang="en-GB" dirty="0" smtClean="0"/>
              <a:t>task parameters for VCD trace map</a:t>
            </a:r>
          </a:p>
          <a:p>
            <a:pPr marL="914400" lvl="1" indent="-514350"/>
            <a:r>
              <a:rPr lang="en-GB" dirty="0" smtClean="0">
                <a:latin typeface="Consolas" pitchFamily="49" charset="0"/>
                <a:cs typeface="Consolas" pitchFamily="49" charset="0"/>
              </a:rPr>
              <a:t>“event”: </a:t>
            </a:r>
            <a:r>
              <a:rPr lang="en-GB" dirty="0" smtClean="0">
                <a:latin typeface="+mj-lt"/>
                <a:cs typeface="Consolas" pitchFamily="49" charset="0"/>
              </a:rPr>
              <a:t>name of the event to be generated. It is resolved in the 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“start” </a:t>
            </a:r>
            <a:r>
              <a:rPr lang="en-GB" dirty="0" smtClean="0">
                <a:latin typeface="+mj-lt"/>
                <a:cs typeface="Consolas" pitchFamily="49" charset="0"/>
              </a:rPr>
              <a:t>list of a thread.</a:t>
            </a:r>
          </a:p>
          <a:p>
            <a:pPr marL="914400" lvl="1" indent="-514350"/>
            <a:r>
              <a:rPr lang="en-GB" dirty="0" smtClean="0">
                <a:latin typeface="Consolas" pitchFamily="49" charset="0"/>
                <a:cs typeface="Consolas" pitchFamily="49" charset="0"/>
              </a:rPr>
              <a:t>“sequence” </a:t>
            </a:r>
            <a:r>
              <a:rPr lang="en-GB" dirty="0" smtClean="0">
                <a:latin typeface="+mj-lt"/>
                <a:cs typeface="Consolas" pitchFamily="49" charset="0"/>
              </a:rPr>
              <a:t>should start with a 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“task” </a:t>
            </a:r>
            <a:r>
              <a:rPr lang="en-GB" dirty="0" smtClean="0">
                <a:latin typeface="+mj-lt"/>
                <a:cs typeface="Consolas" pitchFamily="49" charset="0"/>
              </a:rPr>
              <a:t>specification</a:t>
            </a:r>
          </a:p>
          <a:p>
            <a:pPr marL="914400" lvl="1" indent="-514350"/>
            <a:r>
              <a:rPr lang="en-GB" dirty="0" smtClean="0">
                <a:latin typeface="+mj-lt"/>
                <a:cs typeface="Consolas" pitchFamily="49" charset="0"/>
              </a:rPr>
              <a:t>2 or more 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“event” </a:t>
            </a:r>
            <a:r>
              <a:rPr lang="en-GB" dirty="0" smtClean="0">
                <a:latin typeface="+mj-lt"/>
                <a:cs typeface="Consolas" pitchFamily="49" charset="0"/>
              </a:rPr>
              <a:t>specifications one right after another are not allowed</a:t>
            </a:r>
            <a:endParaRPr lang="en-GB" dirty="0" smtClean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Task Specification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/>
            <a:r>
              <a:rPr lang="en-GB" dirty="0" smtClean="0">
                <a:latin typeface="Consolas" pitchFamily="49" charset="0"/>
                <a:cs typeface="Consolas" pitchFamily="49" charset="0"/>
              </a:rPr>
              <a:t>“name”: </a:t>
            </a:r>
            <a:r>
              <a:rPr lang="en-GB" dirty="0" smtClean="0"/>
              <a:t>name of the task. The task is called by its name from the 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“sequence” </a:t>
            </a:r>
            <a:r>
              <a:rPr lang="en-GB" dirty="0" smtClean="0"/>
              <a:t>array of a thread.</a:t>
            </a:r>
          </a:p>
          <a:p>
            <a:pPr marL="514350" indent="-514350"/>
            <a:r>
              <a:rPr lang="en-GB" dirty="0" smtClean="0"/>
              <a:t> 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“exec”: </a:t>
            </a:r>
            <a:r>
              <a:rPr lang="en-GB" dirty="0" smtClean="0"/>
              <a:t>array of the parameters specified for the execution blocks which are involved in the task execution. Each element of the array specifies:</a:t>
            </a:r>
          </a:p>
          <a:p>
            <a:pPr marL="914400" lvl="1" indent="-514350"/>
            <a:r>
              <a:rPr lang="en-GB" dirty="0" smtClean="0">
                <a:latin typeface="Consolas" pitchFamily="49" charset="0"/>
                <a:cs typeface="Consolas" pitchFamily="49" charset="0"/>
              </a:rPr>
              <a:t>“run”: </a:t>
            </a:r>
            <a:r>
              <a:rPr lang="en-GB" dirty="0" smtClean="0"/>
              <a:t>name </a:t>
            </a:r>
            <a:r>
              <a:rPr lang="en-GB" dirty="0" err="1" smtClean="0"/>
              <a:t>regex</a:t>
            </a:r>
            <a:r>
              <a:rPr lang="en-GB" dirty="0" smtClean="0"/>
              <a:t> </a:t>
            </a:r>
            <a:r>
              <a:rPr lang="en-GB" dirty="0" smtClean="0"/>
              <a:t>of the execution block</a:t>
            </a:r>
          </a:p>
          <a:p>
            <a:pPr marL="914400" lvl="1" indent="-514350"/>
            <a:r>
              <a:rPr lang="en-GB" dirty="0" smtClean="0">
                <a:latin typeface="Consolas" pitchFamily="49" charset="0"/>
                <a:cs typeface="Consolas" pitchFamily="49" charset="0"/>
              </a:rPr>
              <a:t>“use”:</a:t>
            </a:r>
            <a:r>
              <a:rPr lang="en-GB" dirty="0" smtClean="0"/>
              <a:t> array of the parameters of the </a:t>
            </a:r>
            <a:r>
              <a:rPr lang="en-GB" dirty="0" smtClean="0"/>
              <a:t>common resources. Each element of the </a:t>
            </a:r>
            <a:r>
              <a:rPr lang="en-GB" dirty="0" smtClean="0"/>
              <a:t>array specifies:</a:t>
            </a:r>
          </a:p>
          <a:p>
            <a:pPr marL="1314450" lvl="2" indent="-514350"/>
            <a:r>
              <a:rPr lang="en-GB" dirty="0" smtClean="0">
                <a:latin typeface="Consolas" pitchFamily="49" charset="0"/>
                <a:cs typeface="Consolas" pitchFamily="49" charset="0"/>
              </a:rPr>
              <a:t>“res”: </a:t>
            </a:r>
            <a:r>
              <a:rPr lang="en-GB" dirty="0" smtClean="0"/>
              <a:t>name of the common resource which is addressed by the execution block</a:t>
            </a:r>
          </a:p>
          <a:p>
            <a:pPr marL="1314450" lvl="2" indent="-514350"/>
            <a:r>
              <a:rPr lang="en-GB" dirty="0" smtClean="0">
                <a:latin typeface="Consolas" pitchFamily="49" charset="0"/>
                <a:cs typeface="Consolas" pitchFamily="49" charset="0"/>
              </a:rPr>
              <a:t>“demand”: </a:t>
            </a:r>
            <a:r>
              <a:rPr lang="en-GB" dirty="0" smtClean="0"/>
              <a:t>demand from the common resource</a:t>
            </a:r>
          </a:p>
          <a:p>
            <a:pPr marL="914400" lvl="1" indent="-514350"/>
            <a:r>
              <a:rPr lang="en-GB" dirty="0" smtClean="0">
                <a:latin typeface="Consolas" pitchFamily="49" charset="0"/>
                <a:cs typeface="Consolas" pitchFamily="49" charset="0"/>
              </a:rPr>
              <a:t>“opt”: </a:t>
            </a:r>
            <a:r>
              <a:rPr lang="en-GB" dirty="0" smtClean="0"/>
              <a:t>options which are passed </a:t>
            </a:r>
            <a:r>
              <a:rPr lang="en-GB" dirty="0" smtClean="0"/>
              <a:t>to the execution block in</a:t>
            </a:r>
            <a:r>
              <a:rPr lang="en-GB" dirty="0" smtClean="0"/>
              <a:t> the co-simulation environment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Task Specification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/>
            <a:r>
              <a:rPr lang="en-GB" dirty="0" smtClean="0">
                <a:latin typeface="Consolas" pitchFamily="49" charset="0"/>
                <a:cs typeface="Consolas" pitchFamily="49" charset="0"/>
              </a:rPr>
              <a:t>“runtime”: </a:t>
            </a:r>
            <a:r>
              <a:rPr lang="en-GB" dirty="0" smtClean="0"/>
              <a:t>time of the task execution.</a:t>
            </a:r>
          </a:p>
          <a:p>
            <a:pPr marL="914400" lvl="1" indent="-514350"/>
            <a:r>
              <a:rPr lang="en-GB" dirty="0" smtClean="0"/>
              <a:t> This time is specified in the assumption that the total demand from the common resources, which are specified in the 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“use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” </a:t>
            </a:r>
            <a:r>
              <a:rPr lang="en-GB" dirty="0" smtClean="0">
                <a:latin typeface="+mj-lt"/>
                <a:cs typeface="Consolas" pitchFamily="49" charset="0"/>
              </a:rPr>
              <a:t>array </a:t>
            </a:r>
            <a:r>
              <a:rPr lang="en-GB" dirty="0" smtClean="0">
                <a:latin typeface="+mj-lt"/>
              </a:rPr>
              <a:t>of the 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“exec” </a:t>
            </a:r>
            <a:r>
              <a:rPr lang="en-GB" dirty="0" smtClean="0">
                <a:latin typeface="+mj-lt"/>
              </a:rPr>
              <a:t>elements, doesn’t exceed their capacity within the timeframe of the execution. </a:t>
            </a:r>
          </a:p>
          <a:p>
            <a:pPr marL="914400" lvl="1" indent="-514350"/>
            <a:r>
              <a:rPr lang="en-GB" dirty="0" smtClean="0">
                <a:latin typeface="+mj-lt"/>
              </a:rPr>
              <a:t>In other words 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“runtime” </a:t>
            </a:r>
            <a:r>
              <a:rPr lang="en-GB" dirty="0" smtClean="0">
                <a:latin typeface="+mj-lt"/>
              </a:rPr>
              <a:t>is specified without the effect of common resources been taken into account.</a:t>
            </a:r>
          </a:p>
          <a:p>
            <a:pPr marL="914400" lvl="1" indent="-514350"/>
            <a:r>
              <a:rPr lang="en-GB" dirty="0" smtClean="0">
                <a:latin typeface="+mj-lt"/>
              </a:rPr>
              <a:t>During the simulation the time for which the execution blocks are occupied can be different from the one specified in the 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“runtime” </a:t>
            </a:r>
            <a:r>
              <a:rPr lang="en-GB" dirty="0" smtClean="0">
                <a:cs typeface="Consolas" pitchFamily="49" charset="0"/>
              </a:rPr>
              <a:t>field</a:t>
            </a:r>
            <a:endParaRPr lang="en-GB" dirty="0" smtClean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Execution Block Specification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/>
            <a:r>
              <a:rPr lang="en-GB" dirty="0" smtClean="0">
                <a:latin typeface="Consolas" pitchFamily="49" charset="0"/>
                <a:cs typeface="Consolas" pitchFamily="49" charset="0"/>
              </a:rPr>
              <a:t>“name”: </a:t>
            </a:r>
            <a:r>
              <a:rPr lang="en-GB" dirty="0" smtClean="0"/>
              <a:t>nam</a:t>
            </a:r>
            <a:r>
              <a:rPr lang="en-GB" dirty="0" smtClean="0"/>
              <a:t>e of the execution block. It is addressed in the 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“run” </a:t>
            </a:r>
            <a:r>
              <a:rPr lang="en-GB" dirty="0" smtClean="0"/>
              <a:t>fields of the task specification  </a:t>
            </a:r>
            <a:endParaRPr lang="en-GB" dirty="0" smtClean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Common Resource Specification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/>
            <a:r>
              <a:rPr lang="en-GB" dirty="0" smtClean="0">
                <a:latin typeface="Consolas" pitchFamily="49" charset="0"/>
                <a:cs typeface="Consolas" pitchFamily="49" charset="0"/>
              </a:rPr>
              <a:t>“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name”: </a:t>
            </a:r>
            <a:r>
              <a:rPr lang="en-GB" dirty="0" smtClean="0"/>
              <a:t>name of the </a:t>
            </a:r>
            <a:r>
              <a:rPr lang="en-GB" dirty="0" smtClean="0"/>
              <a:t>common </a:t>
            </a:r>
            <a:r>
              <a:rPr lang="en-GB" dirty="0" smtClean="0"/>
              <a:t>r</a:t>
            </a:r>
            <a:r>
              <a:rPr lang="en-GB" dirty="0" smtClean="0"/>
              <a:t>esource. </a:t>
            </a:r>
            <a:endParaRPr lang="en-GB" dirty="0" smtClean="0"/>
          </a:p>
          <a:p>
            <a:pPr marL="514350" indent="-514350"/>
            <a:r>
              <a:rPr lang="en-GB" dirty="0" smtClean="0">
                <a:latin typeface="Consolas" pitchFamily="49" charset="0"/>
                <a:cs typeface="Consolas" pitchFamily="49" charset="0"/>
              </a:rPr>
              <a:t>“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capacity”: </a:t>
            </a:r>
            <a:r>
              <a:rPr lang="en-GB" dirty="0" smtClean="0"/>
              <a:t>capacity </a:t>
            </a:r>
            <a:r>
              <a:rPr lang="en-GB" dirty="0" smtClean="0"/>
              <a:t>of </a:t>
            </a:r>
            <a:r>
              <a:rPr lang="en-GB" dirty="0" smtClean="0"/>
              <a:t>the common resource. </a:t>
            </a:r>
            <a:endParaRPr lang="en-GB" dirty="0" smtClean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Time Specification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/>
            <a:r>
              <a:rPr lang="en-GB" dirty="0" smtClean="0"/>
              <a:t>“resolution”: specifies simulation time resolution. See [3] </a:t>
            </a:r>
            <a:r>
              <a:rPr lang="en-GB" dirty="0" smtClean="0"/>
              <a:t>section </a:t>
            </a:r>
            <a:r>
              <a:rPr lang="en-US" dirty="0" smtClean="0"/>
              <a:t>5.11.3</a:t>
            </a:r>
            <a:r>
              <a:rPr lang="en-GB" dirty="0" smtClean="0"/>
              <a:t> </a:t>
            </a:r>
          </a:p>
          <a:p>
            <a:pPr marL="514350" indent="-514350"/>
            <a:r>
              <a:rPr lang="en-GB" dirty="0" smtClean="0"/>
              <a:t>“finish”: </a:t>
            </a:r>
            <a:r>
              <a:rPr lang="en-GB" dirty="0" smtClean="0"/>
              <a:t>specifies simulation </a:t>
            </a:r>
            <a:r>
              <a:rPr lang="en-GB" dirty="0" smtClean="0"/>
              <a:t>time. See [3] </a:t>
            </a:r>
            <a:r>
              <a:rPr lang="en-GB" dirty="0" smtClean="0"/>
              <a:t>section </a:t>
            </a:r>
            <a:r>
              <a:rPr lang="en-US" dirty="0" smtClean="0"/>
              <a:t>4.3.4.2</a:t>
            </a:r>
            <a:endParaRPr lang="en-GB" dirty="0" smtClean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VCD Trace Specification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/>
            <a:endParaRPr lang="en-GB" dirty="0" smtClean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Data Dump Specification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/>
            <a:endParaRPr lang="en-GB" dirty="0" smtClean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Logging and Reporting Specification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/>
            <a:endParaRPr lang="en-GB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Overview</a:t>
            </a: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Design Examples</a:t>
            </a:r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References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Source Code and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n-US" dirty="0" smtClean="0"/>
              <a:t>[1] Simulation </a:t>
            </a:r>
            <a:r>
              <a:rPr lang="en-US" dirty="0" smtClean="0"/>
              <a:t>Framework for the Static Scheduler: </a:t>
            </a:r>
            <a:endParaRPr lang="en-GB" dirty="0" smtClean="0"/>
          </a:p>
          <a:p>
            <a:pPr lvl="1">
              <a:buNone/>
            </a:pPr>
            <a:r>
              <a:rPr lang="en-US" dirty="0" smtClean="0">
                <a:hlinkClick r:id="rId2"/>
              </a:rPr>
              <a:t>https://github.com/timurkelin/simschd</a:t>
            </a: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[2] </a:t>
            </a:r>
            <a:r>
              <a:rPr lang="en-US" dirty="0" err="1" smtClean="0"/>
              <a:t>simSCHD</a:t>
            </a:r>
            <a:r>
              <a:rPr lang="en-US" dirty="0" smtClean="0"/>
              <a:t> </a:t>
            </a:r>
            <a:r>
              <a:rPr lang="en-US" dirty="0" smtClean="0"/>
              <a:t>and </a:t>
            </a:r>
            <a:r>
              <a:rPr lang="en-US" dirty="0" err="1" smtClean="0"/>
              <a:t>simSIMD</a:t>
            </a:r>
            <a:r>
              <a:rPr lang="en-US" dirty="0" smtClean="0"/>
              <a:t> Co-simulation environment:</a:t>
            </a:r>
            <a:endParaRPr lang="en-US" dirty="0" smtClean="0">
              <a:hlinkClick r:id="rId3"/>
            </a:endParaRPr>
          </a:p>
          <a:p>
            <a:pPr lvl="1">
              <a:buNone/>
            </a:pPr>
            <a:r>
              <a:rPr lang="en-US" dirty="0" smtClean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github.com/timurkelin/cosim</a:t>
            </a:r>
            <a:endParaRPr lang="en-US" dirty="0" smtClean="0"/>
          </a:p>
          <a:p>
            <a:pPr lvl="1">
              <a:buNone/>
            </a:pPr>
            <a:endParaRPr lang="en-GB" dirty="0" smtClean="0"/>
          </a:p>
          <a:p>
            <a:pPr>
              <a:buNone/>
            </a:pPr>
            <a:r>
              <a:rPr lang="en-US" dirty="0" smtClean="0"/>
              <a:t>[3] </a:t>
            </a:r>
            <a:r>
              <a:rPr lang="en-US" dirty="0" smtClean="0"/>
              <a:t>IEEE Std 1666-2011, IEEE Standard for Standard </a:t>
            </a:r>
            <a:r>
              <a:rPr lang="en-US" dirty="0" err="1" smtClean="0"/>
              <a:t>SystemC</a:t>
            </a:r>
            <a:r>
              <a:rPr lang="en-US" dirty="0" smtClean="0"/>
              <a:t> Language Reference Manual</a:t>
            </a:r>
            <a:endParaRPr lang="en-GB" dirty="0" smtClean="0"/>
          </a:p>
          <a:p>
            <a:pPr lvl="1">
              <a:buNone/>
            </a:pPr>
            <a:endParaRPr lang="en-US" dirty="0" smtClean="0"/>
          </a:p>
          <a:p>
            <a:pPr>
              <a:buNone/>
            </a:pPr>
            <a:endParaRPr lang="en-GB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simulation platform for the evaluation of the scheduling and timing budget.</a:t>
            </a:r>
          </a:p>
          <a:p>
            <a:r>
              <a:rPr lang="en-US" dirty="0" smtClean="0"/>
              <a:t>Simplifies the initial stages of the architecture development for Hard Real Time systems.</a:t>
            </a:r>
          </a:p>
          <a:p>
            <a:pPr lvl="1"/>
            <a:r>
              <a:rPr lang="en-US" dirty="0" smtClean="0"/>
              <a:t>Allow for the simulation driven development and optimization of the architecture</a:t>
            </a:r>
          </a:p>
          <a:p>
            <a:r>
              <a:rPr lang="en-GB" dirty="0" smtClean="0"/>
              <a:t>Flexible, highly abstract and independent of the implementation target (HW or SW)</a:t>
            </a:r>
            <a:endParaRPr lang="en-US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Input:</a:t>
            </a:r>
          </a:p>
          <a:p>
            <a:pPr lvl="1"/>
            <a:r>
              <a:rPr lang="en-GB" dirty="0" smtClean="0"/>
              <a:t>Top-level timing requirements</a:t>
            </a:r>
            <a:endParaRPr lang="en-US" dirty="0" smtClean="0"/>
          </a:p>
          <a:p>
            <a:pPr lvl="1"/>
            <a:r>
              <a:rPr lang="en-GB" dirty="0" smtClean="0"/>
              <a:t>Outline of the processing flow</a:t>
            </a:r>
            <a:endParaRPr lang="en-US" dirty="0" smtClean="0"/>
          </a:p>
          <a:p>
            <a:r>
              <a:rPr lang="en-GB" dirty="0" smtClean="0"/>
              <a:t>Output:</a:t>
            </a:r>
          </a:p>
          <a:p>
            <a:pPr lvl="1"/>
            <a:r>
              <a:rPr lang="en-GB" dirty="0" smtClean="0"/>
              <a:t>Processing schedule and timing diagrams</a:t>
            </a:r>
          </a:p>
          <a:p>
            <a:pPr lvl="1"/>
            <a:r>
              <a:rPr lang="en-GB" dirty="0" smtClean="0"/>
              <a:t>List of the execution blocks and common resources as well as the requirements for both</a:t>
            </a:r>
            <a:endParaRPr lang="en-US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610600" cy="4800600"/>
          </a:xfrm>
        </p:spPr>
        <p:txBody>
          <a:bodyPr>
            <a:normAutofit/>
          </a:bodyPr>
          <a:lstStyle/>
          <a:p>
            <a:r>
              <a:rPr lang="en-US" dirty="0" smtClean="0"/>
              <a:t>Benefits of using </a:t>
            </a:r>
            <a:r>
              <a:rPr lang="en-US" dirty="0" err="1" smtClean="0"/>
              <a:t>SystemC</a:t>
            </a:r>
            <a:endParaRPr lang="en-US" dirty="0" smtClean="0"/>
          </a:p>
          <a:p>
            <a:pPr lvl="1"/>
            <a:r>
              <a:rPr lang="en-US" dirty="0" smtClean="0"/>
              <a:t>Short update-simulation-analysis cycle which allows for simulation driven development and optimization of the architecture</a:t>
            </a:r>
          </a:p>
          <a:p>
            <a:pPr lvl="1"/>
            <a:r>
              <a:rPr lang="en-US" dirty="0" smtClean="0"/>
              <a:t>High level of abstraction for the scheduler and execution core preferences to stay focused on the architectural tasks</a:t>
            </a:r>
          </a:p>
          <a:p>
            <a:pPr lvl="1"/>
            <a:r>
              <a:rPr lang="en-US" dirty="0" smtClean="0"/>
              <a:t>Integration into the existing simulation frameworks and workflows</a:t>
            </a:r>
          </a:p>
          <a:p>
            <a:pPr lvl="1"/>
            <a:r>
              <a:rPr lang="en-US" dirty="0" smtClean="0"/>
              <a:t>Open source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Simulated System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System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610600" cy="48006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Real-Time System is simulated as a number of concurrently running </a:t>
            </a:r>
            <a:r>
              <a:rPr lang="en-US" b="1" dirty="0" smtClean="0"/>
              <a:t>Threads</a:t>
            </a:r>
          </a:p>
          <a:p>
            <a:r>
              <a:rPr lang="en-GB" dirty="0" smtClean="0"/>
              <a:t>Each </a:t>
            </a:r>
            <a:r>
              <a:rPr lang="en-GB" b="1" dirty="0" smtClean="0"/>
              <a:t>Thread</a:t>
            </a:r>
            <a:r>
              <a:rPr lang="en-GB" dirty="0" smtClean="0"/>
              <a:t> is a succession of the </a:t>
            </a:r>
            <a:r>
              <a:rPr lang="en-GB" b="1" dirty="0" smtClean="0"/>
              <a:t>Tasks</a:t>
            </a:r>
            <a:r>
              <a:rPr lang="en-GB" dirty="0" smtClean="0"/>
              <a:t> to execute and the </a:t>
            </a:r>
            <a:r>
              <a:rPr lang="en-GB" b="1" dirty="0" smtClean="0"/>
              <a:t>Events</a:t>
            </a:r>
            <a:r>
              <a:rPr lang="en-GB" dirty="0" smtClean="0"/>
              <a:t> to generate</a:t>
            </a:r>
          </a:p>
          <a:p>
            <a:r>
              <a:rPr lang="en-GB" dirty="0" smtClean="0"/>
              <a:t>New</a:t>
            </a:r>
            <a:r>
              <a:rPr lang="en-GB" b="1" dirty="0" smtClean="0"/>
              <a:t> Thread</a:t>
            </a:r>
            <a:r>
              <a:rPr lang="en-GB" dirty="0" smtClean="0"/>
              <a:t> is initiated </a:t>
            </a:r>
            <a:r>
              <a:rPr lang="en-US" dirty="0" smtClean="0"/>
              <a:t>when the specific set of the </a:t>
            </a:r>
            <a:r>
              <a:rPr lang="en-US" b="1" dirty="0" smtClean="0"/>
              <a:t>Events</a:t>
            </a:r>
            <a:r>
              <a:rPr lang="en-US" dirty="0" smtClean="0"/>
              <a:t> has been generated (Thread synchronization)</a:t>
            </a:r>
            <a:endParaRPr lang="en-GB" dirty="0" smtClean="0"/>
          </a:p>
          <a:p>
            <a:r>
              <a:rPr lang="en-GB" dirty="0" smtClean="0"/>
              <a:t>Each</a:t>
            </a:r>
            <a:r>
              <a:rPr lang="en-GB" b="1" dirty="0" smtClean="0"/>
              <a:t> Task</a:t>
            </a:r>
            <a:r>
              <a:rPr lang="en-GB" dirty="0" smtClean="0"/>
              <a:t> is a specification of</a:t>
            </a:r>
          </a:p>
          <a:p>
            <a:pPr lvl="1"/>
            <a:r>
              <a:rPr lang="en-GB" dirty="0" smtClean="0"/>
              <a:t>Execution time, </a:t>
            </a:r>
          </a:p>
          <a:p>
            <a:pPr lvl="1"/>
            <a:r>
              <a:rPr lang="en-GB" dirty="0" smtClean="0"/>
              <a:t>Set of the </a:t>
            </a:r>
            <a:r>
              <a:rPr lang="en-GB" b="1" dirty="0" smtClean="0"/>
              <a:t>Execution Blocks </a:t>
            </a:r>
            <a:r>
              <a:rPr lang="en-GB" dirty="0" smtClean="0"/>
              <a:t>to be occupied for the duration of the execution time, and</a:t>
            </a:r>
          </a:p>
          <a:p>
            <a:pPr lvl="1"/>
            <a:r>
              <a:rPr lang="en-GB" dirty="0" smtClean="0"/>
              <a:t>Demand requested from the </a:t>
            </a:r>
            <a:r>
              <a:rPr lang="en-GB" b="1" dirty="0" smtClean="0"/>
              <a:t>Common Resources </a:t>
            </a:r>
            <a:r>
              <a:rPr lang="en-GB" dirty="0" smtClean="0"/>
              <a:t>by the</a:t>
            </a:r>
            <a:r>
              <a:rPr lang="en-GB" b="1" dirty="0" smtClean="0"/>
              <a:t> Execution Blocks </a:t>
            </a:r>
            <a:r>
              <a:rPr lang="en-GB" dirty="0" smtClean="0"/>
              <a:t>from the set.</a:t>
            </a:r>
          </a:p>
          <a:p>
            <a:r>
              <a:rPr lang="en-GB" dirty="0" smtClean="0"/>
              <a:t>Competition for the </a:t>
            </a:r>
            <a:r>
              <a:rPr lang="en-GB" b="1" dirty="0" smtClean="0"/>
              <a:t>Execution Block </a:t>
            </a:r>
            <a:r>
              <a:rPr lang="en-GB" dirty="0" smtClean="0"/>
              <a:t>is resolved by the priorities which were specified in the </a:t>
            </a:r>
            <a:r>
              <a:rPr lang="en-GB" b="1" dirty="0" smtClean="0"/>
              <a:t>Thread </a:t>
            </a:r>
            <a:r>
              <a:rPr lang="en-GB" dirty="0" smtClean="0"/>
              <a:t>preferences</a:t>
            </a:r>
            <a:endParaRPr lang="en-US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Execution Blocks and Common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610600" cy="4572000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Each Common Resource simulates an instance which is shared by multiple Execution Blocks in the cooperative manner.</a:t>
            </a:r>
          </a:p>
          <a:p>
            <a:r>
              <a:rPr lang="en-GB" dirty="0" smtClean="0"/>
              <a:t>The Common Resource is characterized by its capacity</a:t>
            </a:r>
            <a:endParaRPr lang="en-US" dirty="0" smtClean="0"/>
          </a:p>
          <a:p>
            <a:r>
              <a:rPr lang="en-GB" dirty="0" smtClean="0"/>
              <a:t>Examples</a:t>
            </a:r>
          </a:p>
          <a:p>
            <a:pPr lvl="1"/>
            <a:r>
              <a:rPr lang="en-GB" dirty="0" smtClean="0"/>
              <a:t>Shared memory interface with throughput limit. Capacity: max throughput.</a:t>
            </a:r>
          </a:p>
          <a:p>
            <a:pPr lvl="1"/>
            <a:r>
              <a:rPr lang="en-GB" dirty="0" smtClean="0"/>
              <a:t>Power source with the current limit. Capacity: max current.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38499</TotalTime>
  <Words>1404</Words>
  <Application>Microsoft Office PowerPoint</Application>
  <PresentationFormat>On-screen Show (4:3)</PresentationFormat>
  <Paragraphs>137</Paragraphs>
  <Slides>32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Theme</vt:lpstr>
      <vt:lpstr>simSCHD</vt:lpstr>
      <vt:lpstr>Contents</vt:lpstr>
      <vt:lpstr>Overview</vt:lpstr>
      <vt:lpstr>Objectives</vt:lpstr>
      <vt:lpstr>Objectives</vt:lpstr>
      <vt:lpstr>Objectives</vt:lpstr>
      <vt:lpstr>Simulated System</vt:lpstr>
      <vt:lpstr>System Model</vt:lpstr>
      <vt:lpstr>Execution Blocks and Common Resources</vt:lpstr>
      <vt:lpstr>Transaction-Level Operation</vt:lpstr>
      <vt:lpstr>“Capacity and Demand” Model</vt:lpstr>
      <vt:lpstr>Simulation of the Capacity Exceeding</vt:lpstr>
      <vt:lpstr>Block Diagram of the Simulation Platform</vt:lpstr>
      <vt:lpstr>Planner</vt:lpstr>
      <vt:lpstr>Execution Block</vt:lpstr>
      <vt:lpstr>Common Resource</vt:lpstr>
      <vt:lpstr>Simulator Configuration and Preferences</vt:lpstr>
      <vt:lpstr>Simulator Preferences</vt:lpstr>
      <vt:lpstr>Top-level JSON Fields</vt:lpstr>
      <vt:lpstr>Thread Specification</vt:lpstr>
      <vt:lpstr>Thread Specification</vt:lpstr>
      <vt:lpstr>Task Specification</vt:lpstr>
      <vt:lpstr>Task Specification</vt:lpstr>
      <vt:lpstr>Execution Block Specification</vt:lpstr>
      <vt:lpstr>Common Resource Specification</vt:lpstr>
      <vt:lpstr>Time Specification</vt:lpstr>
      <vt:lpstr>VCD Trace Specification</vt:lpstr>
      <vt:lpstr>Data Dump Specification</vt:lpstr>
      <vt:lpstr>Logging and Reporting Specification</vt:lpstr>
      <vt:lpstr>Design Examples</vt:lpstr>
      <vt:lpstr>References</vt:lpstr>
      <vt:lpstr>Source Code and Documentation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tkelin</dc:creator>
  <cp:lastModifiedBy>tkelin</cp:lastModifiedBy>
  <cp:revision>535</cp:revision>
  <dcterms:created xsi:type="dcterms:W3CDTF">2019-03-16T21:06:25Z</dcterms:created>
  <dcterms:modified xsi:type="dcterms:W3CDTF">2020-01-25T23:39:52Z</dcterms:modified>
</cp:coreProperties>
</file>