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5733" autoAdjust="0"/>
  </p:normalViewPr>
  <p:slideViewPr>
    <p:cSldViewPr snapToGrid="0">
      <p:cViewPr varScale="1">
        <p:scale>
          <a:sx n="86" d="100"/>
          <a:sy n="86" d="100"/>
        </p:scale>
        <p:origin x="12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06D61-DAF5-43F4-B911-50DF26A07F55}" type="datetimeFigureOut">
              <a:rPr lang="hu-HU" smtClean="0"/>
              <a:t>2020. 01. 08.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3C3E8-6EBB-46F3-8DA2-F200EDFB9C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145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3C3E8-6EBB-46F3-8DA2-F200EDFB9CDF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132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félév során a csapatunk egy, az autóiparhoz szorosan köthető projekt megvalósítását tűzte ki célul, konkrétan útszakasz jobb autósáv detektálását. (lehetséges aspirációk vannak/voltak ez irányba)</a:t>
            </a:r>
          </a:p>
          <a:p>
            <a:r>
              <a:rPr lang="hu-HU" dirty="0"/>
              <a:t>A projektet a </a:t>
            </a:r>
            <a:r>
              <a:rPr lang="hu-HU" dirty="0" err="1"/>
              <a:t>duckietown</a:t>
            </a:r>
            <a:r>
              <a:rPr lang="hu-HU" dirty="0"/>
              <a:t> környezetben terveztük megvalósítani.</a:t>
            </a:r>
          </a:p>
          <a:p>
            <a:r>
              <a:rPr lang="hu-HU" dirty="0"/>
              <a:t>A </a:t>
            </a:r>
            <a:r>
              <a:rPr lang="hu-HU" dirty="0" err="1"/>
              <a:t>duckietown</a:t>
            </a:r>
            <a:r>
              <a:rPr lang="hu-HU" dirty="0"/>
              <a:t> egy MIT-</a:t>
            </a:r>
            <a:r>
              <a:rPr lang="hu-HU" dirty="0" err="1"/>
              <a:t>ről</a:t>
            </a:r>
            <a:r>
              <a:rPr lang="hu-HU" dirty="0"/>
              <a:t> néhány éve indult projekt, melynek missziója, hogy kézzelfogható bevezető élményt nyújtson a robotika és az AI világába.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3C3E8-6EBB-46F3-8DA2-F200EDFB9CDF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6489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duckietown</a:t>
            </a:r>
            <a:r>
              <a:rPr lang="hu-HU" dirty="0"/>
              <a:t> környezetnek egyik számunkra szignifikáns előnye, hogy elérhető hozzá nyílt forráskódú szimulátor, melyben egy </a:t>
            </a:r>
            <a:r>
              <a:rPr lang="hu-HU" dirty="0" err="1"/>
              <a:t>duckiebot</a:t>
            </a:r>
            <a:r>
              <a:rPr lang="hu-HU" dirty="0"/>
              <a:t> mozgása vezérelhető. </a:t>
            </a:r>
          </a:p>
          <a:p>
            <a:r>
              <a:rPr lang="hu-HU" dirty="0"/>
              <a:t>E szimulátort használtuk adataink előállításához oly módon, hogy a szimulátornak megvalósítottuk egy annotált verzióját, melyben a jobb sáv elkülönítve szerepelt.</a:t>
            </a:r>
          </a:p>
          <a:p>
            <a:r>
              <a:rPr lang="hu-HU" dirty="0"/>
              <a:t>Az így kinyert két </a:t>
            </a:r>
            <a:r>
              <a:rPr lang="hu-HU" dirty="0" err="1"/>
              <a:t>videostream</a:t>
            </a:r>
            <a:r>
              <a:rPr lang="hu-HU" dirty="0"/>
              <a:t> képkockáinak különbségéből egy utófeldolgozó script segítségével kaptuk meg a pixel jobb sávban lévőségének valószínűségi mátrixát, mely mátrixot szürkeárnyalatos képként értelmezve és szekvenciálisan összefűzve a jobb alsó sarokban lévő videó szemléltet.</a:t>
            </a:r>
          </a:p>
          <a:p>
            <a:endParaRPr lang="hu-HU" dirty="0"/>
          </a:p>
          <a:p>
            <a:r>
              <a:rPr lang="hu-HU" dirty="0"/>
              <a:t>E videó, valamint az eredeti szimulátor kimenet képkockái képezték a későbbiekben a hálózatunk bemenetét.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3C3E8-6EBB-46F3-8DA2-F200EDFB9CDF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0405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Néhány szót a hálózatról...</a:t>
            </a:r>
          </a:p>
          <a:p>
            <a:r>
              <a:rPr lang="hu-HU" dirty="0"/>
              <a:t>Az architektúra kidolgozásánál hasonló problémakörben bevált hálózatok </a:t>
            </a:r>
            <a:r>
              <a:rPr lang="hu-HU" dirty="0" err="1"/>
              <a:t>architekturális</a:t>
            </a:r>
            <a:r>
              <a:rPr lang="hu-HU" dirty="0"/>
              <a:t> elemeit vettük alapul.</a:t>
            </a:r>
          </a:p>
          <a:p>
            <a:r>
              <a:rPr lang="hu-HU" dirty="0"/>
              <a:t>Ezek alapján alakítottuk ki az ábrán látható architektúrát.</a:t>
            </a:r>
          </a:p>
          <a:p>
            <a:r>
              <a:rPr lang="hu-HU" dirty="0"/>
              <a:t>Lényegi rész </a:t>
            </a:r>
            <a:r>
              <a:rPr lang="hu-HU" dirty="0" err="1"/>
              <a:t>autoenkóder</a:t>
            </a:r>
            <a:r>
              <a:rPr lang="hu-HU" dirty="0"/>
              <a:t>, 3 </a:t>
            </a:r>
            <a:r>
              <a:rPr lang="hu-HU" dirty="0" err="1"/>
              <a:t>encoder</a:t>
            </a:r>
            <a:r>
              <a:rPr lang="hu-HU" dirty="0"/>
              <a:t> 3 dekóder blokk</a:t>
            </a:r>
          </a:p>
          <a:p>
            <a:r>
              <a:rPr lang="hu-HU" dirty="0"/>
              <a:t>1 </a:t>
            </a:r>
            <a:r>
              <a:rPr lang="hu-HU" dirty="0" err="1"/>
              <a:t>enkóder</a:t>
            </a:r>
            <a:r>
              <a:rPr lang="hu-HU" dirty="0"/>
              <a:t> blokk az 2Dkonvolúciók batch </a:t>
            </a:r>
            <a:r>
              <a:rPr lang="hu-HU" dirty="0" err="1"/>
              <a:t>normalizációs</a:t>
            </a:r>
            <a:r>
              <a:rPr lang="hu-HU" dirty="0"/>
              <a:t> réteg és max </a:t>
            </a:r>
            <a:r>
              <a:rPr lang="hu-HU" dirty="0" err="1"/>
              <a:t>pooling</a:t>
            </a:r>
            <a:r>
              <a:rPr lang="hu-HU" dirty="0"/>
              <a:t> réteg összefűzve</a:t>
            </a:r>
          </a:p>
          <a:p>
            <a:r>
              <a:rPr lang="hu-HU" dirty="0"/>
              <a:t>1 dekóder blokk...</a:t>
            </a:r>
          </a:p>
          <a:p>
            <a:r>
              <a:rPr lang="hu-HU" dirty="0"/>
              <a:t>Végén </a:t>
            </a:r>
            <a:r>
              <a:rPr lang="hu-HU" dirty="0" err="1"/>
              <a:t>dense</a:t>
            </a:r>
            <a:r>
              <a:rPr lang="hu-HU" dirty="0"/>
              <a:t> </a:t>
            </a:r>
            <a:r>
              <a:rPr lang="hu-HU" dirty="0" err="1"/>
              <a:t>layer</a:t>
            </a:r>
            <a:r>
              <a:rPr lang="hu-HU" dirty="0"/>
              <a:t> </a:t>
            </a:r>
            <a:r>
              <a:rPr lang="hu-HU" dirty="0" err="1"/>
              <a:t>sigmoid</a:t>
            </a:r>
            <a:r>
              <a:rPr lang="hu-HU" dirty="0"/>
              <a:t> aktivációval a </a:t>
            </a:r>
            <a:r>
              <a:rPr lang="hu-HU" dirty="0" err="1"/>
              <a:t>konvolúció</a:t>
            </a:r>
            <a:r>
              <a:rPr lang="hu-HU" dirty="0"/>
              <a:t> eredményének valószínűséggé konvertálásához.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3C3E8-6EBB-46F3-8DA2-F200EDFB9CDF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9517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1388 </a:t>
            </a:r>
            <a:r>
              <a:rPr lang="hu-HU" dirty="0" err="1"/>
              <a:t>train</a:t>
            </a:r>
            <a:r>
              <a:rPr lang="hu-HU" dirty="0"/>
              <a:t>, 568 teszt, 357 validációs kép</a:t>
            </a:r>
          </a:p>
          <a:p>
            <a:r>
              <a:rPr lang="hu-HU" dirty="0"/>
              <a:t>160x120-as képek, </a:t>
            </a:r>
            <a:r>
              <a:rPr lang="hu-HU" dirty="0" err="1"/>
              <a:t>performancia</a:t>
            </a:r>
            <a:r>
              <a:rPr lang="hu-HU" dirty="0"/>
              <a:t> indokok miatt</a:t>
            </a:r>
          </a:p>
          <a:p>
            <a:r>
              <a:rPr lang="hu-HU" dirty="0" err="1"/>
              <a:t>Randomizált</a:t>
            </a:r>
            <a:r>
              <a:rPr lang="hu-HU" dirty="0"/>
              <a:t> </a:t>
            </a:r>
            <a:r>
              <a:rPr lang="hu-HU" dirty="0" err="1"/>
              <a:t>batchenként</a:t>
            </a:r>
            <a:r>
              <a:rPr lang="hu-HU" dirty="0"/>
              <a:t> adtuk a hálózatnak</a:t>
            </a:r>
          </a:p>
          <a:p>
            <a:r>
              <a:rPr lang="hu-HU" dirty="0"/>
              <a:t>Veszteségfüggvény bináris keresztentrópia</a:t>
            </a:r>
          </a:p>
          <a:p>
            <a:r>
              <a:rPr lang="hu-HU" dirty="0"/>
              <a:t>Jobb pontosság eléréséhez </a:t>
            </a:r>
            <a:r>
              <a:rPr lang="hu-HU" dirty="0" err="1"/>
              <a:t>Lr</a:t>
            </a:r>
            <a:r>
              <a:rPr lang="hu-HU" dirty="0"/>
              <a:t> </a:t>
            </a:r>
            <a:r>
              <a:rPr lang="hu-HU" dirty="0" err="1"/>
              <a:t>decay</a:t>
            </a:r>
            <a:r>
              <a:rPr lang="hu-HU" dirty="0"/>
              <a:t> 2 lépcsős</a:t>
            </a:r>
          </a:p>
          <a:p>
            <a:r>
              <a:rPr lang="hu-HU" dirty="0"/>
              <a:t>Túltanulás megakadályozásához </a:t>
            </a:r>
            <a:r>
              <a:rPr lang="hu-HU" dirty="0" err="1"/>
              <a:t>early</a:t>
            </a:r>
            <a:r>
              <a:rPr lang="hu-HU" dirty="0"/>
              <a:t> </a:t>
            </a:r>
            <a:r>
              <a:rPr lang="hu-HU" dirty="0" err="1"/>
              <a:t>stopping</a:t>
            </a:r>
            <a:r>
              <a:rPr lang="hu-HU" dirty="0"/>
              <a:t> –</a:t>
            </a:r>
            <a:r>
              <a:rPr lang="hu-HU" dirty="0" err="1"/>
              <a:t>al</a:t>
            </a:r>
            <a:r>
              <a:rPr lang="hu-HU" dirty="0"/>
              <a:t> </a:t>
            </a:r>
            <a:r>
              <a:rPr lang="hu-HU" dirty="0" err="1"/>
              <a:t>mitigáltuk</a:t>
            </a:r>
            <a:endParaRPr lang="hu-HU" dirty="0"/>
          </a:p>
          <a:p>
            <a:endParaRPr lang="hu-HU" dirty="0"/>
          </a:p>
          <a:p>
            <a:r>
              <a:rPr lang="hu-HU" dirty="0"/>
              <a:t>A tanítás végén a modellünk 98% </a:t>
            </a:r>
            <a:r>
              <a:rPr lang="hu-HU" dirty="0" err="1"/>
              <a:t>validation</a:t>
            </a:r>
            <a:r>
              <a:rPr lang="hu-HU" dirty="0"/>
              <a:t> </a:t>
            </a:r>
            <a:r>
              <a:rPr lang="hu-HU" dirty="0" err="1"/>
              <a:t>accuracyra</a:t>
            </a:r>
            <a:r>
              <a:rPr lang="hu-HU" dirty="0"/>
              <a:t> volt képes,</a:t>
            </a:r>
          </a:p>
          <a:p>
            <a:r>
              <a:rPr lang="hu-HU" dirty="0"/>
              <a:t>magasnak tűnik, de a kis felbontásból adódóan háló vétett szignifikáns hibákat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3C3E8-6EBB-46F3-8DA2-F200EDFB9CDF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26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előzetes eredmények után a hálózatot </a:t>
            </a:r>
            <a:r>
              <a:rPr lang="hu-HU" dirty="0" err="1"/>
              <a:t>inferencia</a:t>
            </a:r>
            <a:r>
              <a:rPr lang="hu-HU" dirty="0"/>
              <a:t> időre optimalizáltuk</a:t>
            </a:r>
          </a:p>
          <a:p>
            <a:endParaRPr lang="hu-HU" dirty="0"/>
          </a:p>
          <a:p>
            <a:r>
              <a:rPr lang="hu-HU" dirty="0"/>
              <a:t>3 paraméter: Bemenet mérete, </a:t>
            </a:r>
            <a:r>
              <a:rPr lang="hu-HU" dirty="0" err="1"/>
              <a:t>Konvolúciós</a:t>
            </a:r>
            <a:r>
              <a:rPr lang="hu-HU" dirty="0"/>
              <a:t> filter szám, ill. kernel méret</a:t>
            </a:r>
          </a:p>
          <a:p>
            <a:endParaRPr lang="hu-HU" dirty="0"/>
          </a:p>
          <a:p>
            <a:r>
              <a:rPr lang="hu-HU" dirty="0"/>
              <a:t>Optimalizálás során a paraméterek mellett a hálózat </a:t>
            </a:r>
            <a:r>
              <a:rPr lang="hu-HU" dirty="0" err="1"/>
              <a:t>architekturáját</a:t>
            </a:r>
            <a:r>
              <a:rPr lang="hu-HU" dirty="0"/>
              <a:t> is módosítottuk, </a:t>
            </a:r>
          </a:p>
          <a:p>
            <a:r>
              <a:rPr lang="hu-HU" dirty="0"/>
              <a:t>Ennek elsődleges oka az input kép méretének és a </a:t>
            </a:r>
            <a:r>
              <a:rPr lang="hu-HU" dirty="0" err="1"/>
              <a:t>pooling</a:t>
            </a:r>
            <a:r>
              <a:rPr lang="hu-HU" dirty="0"/>
              <a:t> </a:t>
            </a:r>
            <a:r>
              <a:rPr lang="hu-HU" dirty="0" err="1"/>
              <a:t>layereknek</a:t>
            </a:r>
            <a:r>
              <a:rPr lang="hu-HU" dirty="0"/>
              <a:t> kapcsolata.</a:t>
            </a:r>
          </a:p>
          <a:p>
            <a:r>
              <a:rPr lang="hu-HU" dirty="0"/>
              <a:t>Másodlagosan pedig </a:t>
            </a:r>
            <a:r>
              <a:rPr lang="hu-HU" dirty="0" err="1"/>
              <a:t>kívácsiságból</a:t>
            </a:r>
            <a:r>
              <a:rPr lang="hu-HU" dirty="0"/>
              <a:t> is, hogy lássuk egyes </a:t>
            </a:r>
            <a:r>
              <a:rPr lang="hu-HU" dirty="0" err="1"/>
              <a:t>layerek</a:t>
            </a:r>
            <a:r>
              <a:rPr lang="hu-HU" dirty="0"/>
              <a:t> szerepét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3C3E8-6EBB-46F3-8DA2-F200EDFB9CDF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8714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Konklúzióként úgy gondoljuk, hogy sikerült megvalósítani egy alapszintű jobb sáv detektálására képes hálózatot szimulált adatok alapján. </a:t>
            </a:r>
          </a:p>
          <a:p>
            <a:r>
              <a:rPr lang="hu-HU" dirty="0"/>
              <a:t>Jövőbeni tervek közt elsődlegesen említenénk a valós környezeti adatokhoz  való adaptálást és az ezzel járó kihívások megoldását.</a:t>
            </a:r>
          </a:p>
          <a:p>
            <a:r>
              <a:rPr lang="hu-HU" dirty="0"/>
              <a:t>Illetve egy </a:t>
            </a:r>
            <a:r>
              <a:rPr lang="hu-HU" dirty="0" err="1"/>
              <a:t>minimalisztikus</a:t>
            </a:r>
            <a:r>
              <a:rPr lang="hu-HU" dirty="0"/>
              <a:t> modell megkeresését, mely közel valós idejű, elfogadható pontosságú teljesítményre képes  mikrokontrolleren.</a:t>
            </a:r>
          </a:p>
          <a:p>
            <a:endParaRPr lang="hu-HU" dirty="0"/>
          </a:p>
          <a:p>
            <a:r>
              <a:rPr lang="hu-HU" dirty="0"/>
              <a:t>Illetve utolsó néhány másodpercben szeretnénk reagálni szerintünk legkritikusabb megjegyzésre</a:t>
            </a:r>
          </a:p>
          <a:p>
            <a:r>
              <a:rPr lang="hu-HU" dirty="0"/>
              <a:t>Konkrétan h kevés adatot használtunk</a:t>
            </a:r>
          </a:p>
          <a:p>
            <a:r>
              <a:rPr lang="hu-HU" dirty="0"/>
              <a:t>Ez részünkről tudatos döntés volt, mivel mindhárman ebben a félévben találkoztunk 1x neurális hálókkal, a célokat reálisnak tartani, és ennyi képpel úgy érezzük sikerült kiaknázni a szimulátor adta lehetőségeket.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3C3E8-6EBB-46F3-8DA2-F200EDFB9CDF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9677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1AC3FC1-FC94-47E5-AC67-D8E15B8D8F84}" type="datetimeFigureOut">
              <a:rPr lang="hu-HU" smtClean="0"/>
              <a:t>2020. 01. 08.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662DE9F-29C6-4365-8557-C245C9328B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152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3FC1-FC94-47E5-AC67-D8E15B8D8F84}" type="datetimeFigureOut">
              <a:rPr lang="hu-HU" smtClean="0"/>
              <a:t>2020. 01. 08.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DE9F-29C6-4365-8557-C245C9328B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637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3FC1-FC94-47E5-AC67-D8E15B8D8F84}" type="datetimeFigureOut">
              <a:rPr lang="hu-HU" smtClean="0"/>
              <a:t>2020. 01. 08.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DE9F-29C6-4365-8557-C245C9328B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8533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3FC1-FC94-47E5-AC67-D8E15B8D8F84}" type="datetimeFigureOut">
              <a:rPr lang="hu-HU" smtClean="0"/>
              <a:t>2020. 01. 08.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DE9F-29C6-4365-8557-C245C9328BCE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606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3FC1-FC94-47E5-AC67-D8E15B8D8F84}" type="datetimeFigureOut">
              <a:rPr lang="hu-HU" smtClean="0"/>
              <a:t>2020. 01. 08.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DE9F-29C6-4365-8557-C245C9328B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7365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3FC1-FC94-47E5-AC67-D8E15B8D8F84}" type="datetimeFigureOut">
              <a:rPr lang="hu-HU" smtClean="0"/>
              <a:t>2020. 01. 08.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DE9F-29C6-4365-8557-C245C9328B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5564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3FC1-FC94-47E5-AC67-D8E15B8D8F84}" type="datetimeFigureOut">
              <a:rPr lang="hu-HU" smtClean="0"/>
              <a:t>2020. 01. 08.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DE9F-29C6-4365-8557-C245C9328B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8512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3FC1-FC94-47E5-AC67-D8E15B8D8F84}" type="datetimeFigureOut">
              <a:rPr lang="hu-HU" smtClean="0"/>
              <a:t>2020. 01. 08.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DE9F-29C6-4365-8557-C245C9328B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210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3FC1-FC94-47E5-AC67-D8E15B8D8F84}" type="datetimeFigureOut">
              <a:rPr lang="hu-HU" smtClean="0"/>
              <a:t>2020. 01. 08.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DE9F-29C6-4365-8557-C245C9328B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84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3FC1-FC94-47E5-AC67-D8E15B8D8F84}" type="datetimeFigureOut">
              <a:rPr lang="hu-HU" smtClean="0"/>
              <a:t>2020. 01. 08.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DE9F-29C6-4365-8557-C245C9328B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0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3FC1-FC94-47E5-AC67-D8E15B8D8F84}" type="datetimeFigureOut">
              <a:rPr lang="hu-HU" smtClean="0"/>
              <a:t>2020. 01. 08.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DE9F-29C6-4365-8557-C245C9328B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583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3FC1-FC94-47E5-AC67-D8E15B8D8F84}" type="datetimeFigureOut">
              <a:rPr lang="hu-HU" smtClean="0"/>
              <a:t>2020. 01. 08.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DE9F-29C6-4365-8557-C245C9328B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978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3FC1-FC94-47E5-AC67-D8E15B8D8F84}" type="datetimeFigureOut">
              <a:rPr lang="hu-HU" smtClean="0"/>
              <a:t>2020. 01. 08.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DE9F-29C6-4365-8557-C245C9328B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722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3FC1-FC94-47E5-AC67-D8E15B8D8F84}" type="datetimeFigureOut">
              <a:rPr lang="hu-HU" smtClean="0"/>
              <a:t>2020. 01. 08.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DE9F-29C6-4365-8557-C245C9328B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65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3FC1-FC94-47E5-AC67-D8E15B8D8F84}" type="datetimeFigureOut">
              <a:rPr lang="hu-HU" smtClean="0"/>
              <a:t>2020. 01. 08.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DE9F-29C6-4365-8557-C245C9328B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081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3FC1-FC94-47E5-AC67-D8E15B8D8F84}" type="datetimeFigureOut">
              <a:rPr lang="hu-HU" smtClean="0"/>
              <a:t>2020. 01. 08.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DE9F-29C6-4365-8557-C245C9328B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466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3FC1-FC94-47E5-AC67-D8E15B8D8F84}" type="datetimeFigureOut">
              <a:rPr lang="hu-HU" smtClean="0"/>
              <a:t>2020. 01. 08.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DE9F-29C6-4365-8557-C245C9328B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957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C3FC1-FC94-47E5-AC67-D8E15B8D8F84}" type="datetimeFigureOut">
              <a:rPr lang="hu-HU" smtClean="0"/>
              <a:t>2020. 01. 08.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2DE9F-29C6-4365-8557-C245C9328B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339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microsoft.com/office/2007/relationships/media" Target="../media/media2.mp4"/><Relationship Id="rId7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openxmlformats.org/officeDocument/2006/relationships/image" Target="../media/image8.png"/><Relationship Id="rId5" Type="http://schemas.microsoft.com/office/2007/relationships/media" Target="../media/media3.mp4"/><Relationship Id="rId10" Type="http://schemas.openxmlformats.org/officeDocument/2006/relationships/image" Target="../media/image7.png"/><Relationship Id="rId4" Type="http://schemas.openxmlformats.org/officeDocument/2006/relationships/video" Target="../media/media2.mp4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A0939B-B17B-4AE7-9EC5-928B68598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hu-HU" dirty="0"/>
            </a:br>
            <a:r>
              <a:rPr lang="hu-HU" dirty="0" err="1"/>
              <a:t>Duckietown</a:t>
            </a:r>
            <a:r>
              <a:rPr lang="hu-HU" dirty="0"/>
              <a:t>: Jobb oldali vezetősáv Szegmentáló Hálózat 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36656C0-C984-4A99-A335-2EBFC067A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hu-HU" dirty="0"/>
              <a:t>Készítette:</a:t>
            </a:r>
          </a:p>
          <a:p>
            <a:pPr algn="r"/>
            <a:r>
              <a:rPr lang="hu-HU" dirty="0"/>
              <a:t>Szabados Anikó Renáta</a:t>
            </a:r>
          </a:p>
          <a:p>
            <a:pPr algn="r"/>
            <a:r>
              <a:rPr lang="hu-HU" dirty="0" err="1"/>
              <a:t>Nyikovics</a:t>
            </a:r>
            <a:r>
              <a:rPr lang="hu-HU" dirty="0"/>
              <a:t> Máté</a:t>
            </a:r>
          </a:p>
          <a:p>
            <a:pPr algn="r"/>
            <a:r>
              <a:rPr lang="hu-HU" dirty="0"/>
              <a:t>Tim Márton</a:t>
            </a:r>
          </a:p>
          <a:p>
            <a:pPr algn="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1489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45632D-9202-4770-98E0-BD5BFD18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Kitűzött céljaink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A5ED7F-0B84-4EA1-A3EA-DC83949C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Duckietown</a:t>
            </a:r>
            <a:r>
              <a:rPr lang="hu-HU" dirty="0"/>
              <a:t> projekt        – önvezető autók fejlesztésének problémáját kívánja feloldani </a:t>
            </a:r>
            <a:r>
              <a:rPr lang="hu-HU" sz="1200" dirty="0"/>
              <a:t>(</a:t>
            </a:r>
            <a:r>
              <a:rPr lang="hu-HU" sz="1200" dirty="0" err="1"/>
              <a:t>Paull</a:t>
            </a:r>
            <a:r>
              <a:rPr lang="hu-HU" sz="1200" dirty="0"/>
              <a:t>, </a:t>
            </a:r>
            <a:r>
              <a:rPr lang="hu-HU" sz="1200" dirty="0" err="1"/>
              <a:t>Liam</a:t>
            </a:r>
            <a:r>
              <a:rPr lang="hu-HU" sz="1200" dirty="0"/>
              <a:t>, </a:t>
            </a:r>
            <a:r>
              <a:rPr lang="hu-HU" sz="1200" dirty="0" err="1"/>
              <a:t>et</a:t>
            </a:r>
            <a:r>
              <a:rPr lang="hu-HU" sz="1200" dirty="0"/>
              <a:t> </a:t>
            </a:r>
            <a:r>
              <a:rPr lang="hu-HU" sz="1200" dirty="0" err="1"/>
              <a:t>al</a:t>
            </a:r>
            <a:r>
              <a:rPr lang="hu-HU" sz="1200" dirty="0"/>
              <a:t>., 2017)</a:t>
            </a:r>
          </a:p>
          <a:p>
            <a:pPr marL="0" indent="0">
              <a:buNone/>
            </a:pPr>
            <a:endParaRPr lang="hu-HU" sz="1200" dirty="0"/>
          </a:p>
          <a:p>
            <a:r>
              <a:rPr lang="hu-HU" dirty="0" err="1"/>
              <a:t>Duckiebotok</a:t>
            </a:r>
            <a:r>
              <a:rPr lang="hu-HU" dirty="0"/>
              <a:t> működése egyszerű, mégis szimulálja a valóságot</a:t>
            </a:r>
          </a:p>
          <a:p>
            <a:endParaRPr lang="hu-HU" dirty="0"/>
          </a:p>
          <a:p>
            <a:r>
              <a:rPr lang="hu-HU" dirty="0"/>
              <a:t>Megoldandó feladat: </a:t>
            </a:r>
            <a:r>
              <a:rPr lang="hu-HU" dirty="0">
                <a:solidFill>
                  <a:schemeClr val="tx2"/>
                </a:solidFill>
              </a:rPr>
              <a:t>Jobb autósáv detektálása szemantikus szegmentáció segítségével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Nyíl: lefelé mutató 3">
            <a:extLst>
              <a:ext uri="{FF2B5EF4-FFF2-40B4-BE49-F238E27FC236}">
                <a16:creationId xmlns:a16="http://schemas.microsoft.com/office/drawing/2014/main" id="{9024A6E5-01CF-4FD1-9841-812ABE176C2A}"/>
              </a:ext>
            </a:extLst>
          </p:cNvPr>
          <p:cNvSpPr/>
          <p:nvPr/>
        </p:nvSpPr>
        <p:spPr>
          <a:xfrm>
            <a:off x="5181600" y="2986314"/>
            <a:ext cx="653143" cy="59508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Picture 5" descr="A picture containing drawing, window&#10;&#10;Description automatically generated">
            <a:extLst>
              <a:ext uri="{FF2B5EF4-FFF2-40B4-BE49-F238E27FC236}">
                <a16:creationId xmlns:a16="http://schemas.microsoft.com/office/drawing/2014/main" id="{EB699D1E-B82E-4266-AB8E-CC1E24874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734" y="2280309"/>
            <a:ext cx="545509" cy="490958"/>
          </a:xfrm>
          <a:prstGeom prst="rect">
            <a:avLst/>
          </a:prstGeom>
        </p:spPr>
      </p:pic>
      <p:pic>
        <p:nvPicPr>
          <p:cNvPr id="8" name="Picture 7" descr="A picture containing equipment, room, scene, table&#10;&#10;Description automatically generated">
            <a:extLst>
              <a:ext uri="{FF2B5EF4-FFF2-40B4-BE49-F238E27FC236}">
                <a16:creationId xmlns:a16="http://schemas.microsoft.com/office/drawing/2014/main" id="{515D69DC-33D1-4698-8E64-B58454201C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956" y="2968669"/>
            <a:ext cx="2666726" cy="17786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" name="Picture 9" descr="A close up of a toy&#10;&#10;Description automatically generated">
            <a:extLst>
              <a:ext uri="{FF2B5EF4-FFF2-40B4-BE49-F238E27FC236}">
                <a16:creationId xmlns:a16="http://schemas.microsoft.com/office/drawing/2014/main" id="{24526E75-84CB-477D-80E6-42F00FDA32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095" y="646610"/>
            <a:ext cx="2618562" cy="14223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43202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artalom helye 2">
            <a:extLst>
              <a:ext uri="{FF2B5EF4-FFF2-40B4-BE49-F238E27FC236}">
                <a16:creationId xmlns:a16="http://schemas.microsoft.com/office/drawing/2014/main" id="{274464FD-461F-4653-8F67-7326F24FEB63}"/>
              </a:ext>
            </a:extLst>
          </p:cNvPr>
          <p:cNvSpPr txBox="1">
            <a:spLocks/>
          </p:cNvSpPr>
          <p:nvPr/>
        </p:nvSpPr>
        <p:spPr>
          <a:xfrm>
            <a:off x="1141411" y="5248466"/>
            <a:ext cx="10334823" cy="621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266700" algn="l"/>
                <a:tab pos="2692400" algn="l"/>
                <a:tab pos="4130675" algn="l"/>
                <a:tab pos="6729413" algn="l"/>
                <a:tab pos="7983538" algn="l"/>
              </a:tabLst>
            </a:pPr>
            <a:r>
              <a:rPr lang="hu-HU" dirty="0"/>
              <a:t>	eredeti	-	annotált	=	utófeldolgozott </a:t>
            </a:r>
          </a:p>
          <a:p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A527F93-A334-4755-8719-7FC93D92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 beszerzése, előkészítése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6A0C2A-0F72-4440-B365-924938B3A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8171"/>
            <a:ext cx="9905999" cy="1105319"/>
          </a:xfrm>
        </p:spPr>
        <p:txBody>
          <a:bodyPr/>
          <a:lstStyle/>
          <a:p>
            <a:r>
              <a:rPr lang="hu-HU" dirty="0" err="1"/>
              <a:t>Duckietown</a:t>
            </a:r>
            <a:r>
              <a:rPr lang="hu-HU" dirty="0"/>
              <a:t> </a:t>
            </a:r>
            <a:r>
              <a:rPr lang="hu-HU" dirty="0" err="1"/>
              <a:t>Gym</a:t>
            </a:r>
            <a:r>
              <a:rPr lang="hu-HU" dirty="0"/>
              <a:t> – </a:t>
            </a:r>
            <a:r>
              <a:rPr lang="hu-HU" dirty="0" err="1"/>
              <a:t>Duckiebot</a:t>
            </a:r>
            <a:r>
              <a:rPr lang="hu-HU" dirty="0"/>
              <a:t> szimuláció, szabad forrású</a:t>
            </a:r>
          </a:p>
          <a:p>
            <a:r>
              <a:rPr lang="hu-HU" dirty="0"/>
              <a:t>Szimulátor módosítása és képfeldolgozás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5" name="Nyíl: lefelé mutató 4">
            <a:extLst>
              <a:ext uri="{FF2B5EF4-FFF2-40B4-BE49-F238E27FC236}">
                <a16:creationId xmlns:a16="http://schemas.microsoft.com/office/drawing/2014/main" id="{6283C311-AEB1-4B38-B6C7-1745EF9657CA}"/>
              </a:ext>
            </a:extLst>
          </p:cNvPr>
          <p:cNvSpPr/>
          <p:nvPr/>
        </p:nvSpPr>
        <p:spPr>
          <a:xfrm>
            <a:off x="5704196" y="2945149"/>
            <a:ext cx="537028" cy="62134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05D15F9A-5D6A-4447-A364-F40ABE9A9A7D}"/>
              </a:ext>
            </a:extLst>
          </p:cNvPr>
          <p:cNvSpPr txBox="1">
            <a:spLocks/>
          </p:cNvSpPr>
          <p:nvPr/>
        </p:nvSpPr>
        <p:spPr>
          <a:xfrm>
            <a:off x="1141411" y="3566498"/>
            <a:ext cx="10334823" cy="621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266700" algn="l"/>
                <a:tab pos="2692400" algn="l"/>
                <a:tab pos="4130675" algn="l"/>
                <a:tab pos="6729413" algn="l"/>
                <a:tab pos="7983538" algn="l"/>
              </a:tabLst>
            </a:pPr>
            <a:r>
              <a:rPr lang="hu-HU" dirty="0"/>
              <a:t>	eredeti	-	annotált	=	utófeldolgozott </a:t>
            </a:r>
          </a:p>
          <a:p>
            <a:endParaRPr lang="hu-HU" dirty="0"/>
          </a:p>
        </p:txBody>
      </p:sp>
      <p:pic>
        <p:nvPicPr>
          <p:cNvPr id="8" name="00001_orig_rgb-converted">
            <a:hlinkClick r:id="" action="ppaction://media"/>
            <a:extLst>
              <a:ext uri="{FF2B5EF4-FFF2-40B4-BE49-F238E27FC236}">
                <a16:creationId xmlns:a16="http://schemas.microsoft.com/office/drawing/2014/main" id="{C1F05F6B-AB6C-458A-999C-618BA0DD570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54805" y="4381928"/>
            <a:ext cx="3048000" cy="2286000"/>
          </a:xfrm>
          <a:prstGeom prst="rect">
            <a:avLst/>
          </a:prstGeom>
          <a:ln>
            <a:noFill/>
          </a:ln>
        </p:spPr>
      </p:pic>
      <p:pic>
        <p:nvPicPr>
          <p:cNvPr id="9" name="00001_annot_rgb-converted">
            <a:hlinkClick r:id="" action="ppaction://media"/>
            <a:extLst>
              <a:ext uri="{FF2B5EF4-FFF2-40B4-BE49-F238E27FC236}">
                <a16:creationId xmlns:a16="http://schemas.microsoft.com/office/drawing/2014/main" id="{F1D730FE-A9B5-40E0-A730-01D3780CDF0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448710" y="4380206"/>
            <a:ext cx="3048000" cy="2286000"/>
          </a:xfrm>
          <a:prstGeom prst="rect">
            <a:avLst/>
          </a:prstGeom>
        </p:spPr>
      </p:pic>
      <p:pic>
        <p:nvPicPr>
          <p:cNvPr id="10" name="00001_annot_rgb_pp-converted">
            <a:hlinkClick r:id="" action="ppaction://media"/>
            <a:extLst>
              <a:ext uri="{FF2B5EF4-FFF2-40B4-BE49-F238E27FC236}">
                <a16:creationId xmlns:a16="http://schemas.microsoft.com/office/drawing/2014/main" id="{5F96A5A8-0577-4688-85F9-F0B3C296C393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8589197" y="4380205"/>
            <a:ext cx="3048000" cy="2286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74A5C57-090F-4E49-9DCE-6510C86599BA}"/>
              </a:ext>
            </a:extLst>
          </p:cNvPr>
          <p:cNvSpPr/>
          <p:nvPr/>
        </p:nvSpPr>
        <p:spPr>
          <a:xfrm>
            <a:off x="554802" y="4380204"/>
            <a:ext cx="3048000" cy="228600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2EDE49-6751-4D94-8C6F-5B9820BF51EF}"/>
              </a:ext>
            </a:extLst>
          </p:cNvPr>
          <p:cNvSpPr/>
          <p:nvPr/>
        </p:nvSpPr>
        <p:spPr>
          <a:xfrm>
            <a:off x="8589197" y="4380204"/>
            <a:ext cx="3048000" cy="228600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563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7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77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repeatCount="indefinite" fill="remove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video>
              <p:cMediaNode vol="80000">
                <p:cTn id="20" repeatCount="indefinite" fill="remove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video>
              <p:cMediaNode vol="80000">
                <p:cTn id="21" repeatCount="indefinite" fill="remove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  <p:bldLst>
      <p:bldP spid="11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0CE271-2047-49A5-8834-0D815A46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Rendszerterv</a:t>
            </a:r>
            <a:br>
              <a:rPr lang="hu-HU" dirty="0"/>
            </a:br>
            <a:r>
              <a:rPr lang="hu-HU" dirty="0" err="1"/>
              <a:t>encoder-decoder</a:t>
            </a:r>
            <a:endParaRPr lang="hu-HU" dirty="0"/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F4C48225-F26B-46FF-AC1C-16CA5FF1A7A4}"/>
              </a:ext>
            </a:extLst>
          </p:cNvPr>
          <p:cNvSpPr txBox="1">
            <a:spLocks/>
          </p:cNvSpPr>
          <p:nvPr/>
        </p:nvSpPr>
        <p:spPr>
          <a:xfrm>
            <a:off x="1141413" y="2548809"/>
            <a:ext cx="6379270" cy="317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hu-HU" dirty="0"/>
              <a:t>Populáris architektúrák alapján </a:t>
            </a:r>
            <a:br>
              <a:rPr lang="hu-HU" dirty="0"/>
            </a:br>
            <a:r>
              <a:rPr lang="hu-HU" dirty="0"/>
              <a:t>(</a:t>
            </a:r>
            <a:r>
              <a:rPr lang="hu-HU" dirty="0" err="1"/>
              <a:t>SegNet</a:t>
            </a:r>
            <a:r>
              <a:rPr lang="hu-HU" dirty="0"/>
              <a:t>, U-Net)</a:t>
            </a:r>
          </a:p>
          <a:p>
            <a:pPr marL="285750" indent="-285750"/>
            <a:r>
              <a:rPr lang="hu-HU" dirty="0"/>
              <a:t>3 </a:t>
            </a:r>
            <a:r>
              <a:rPr lang="hu-HU" dirty="0" err="1"/>
              <a:t>encoder-decoder</a:t>
            </a:r>
            <a:r>
              <a:rPr lang="hu-HU" dirty="0"/>
              <a:t> blokk</a:t>
            </a:r>
          </a:p>
          <a:p>
            <a:pPr marL="285750" indent="-285750"/>
            <a:r>
              <a:rPr lang="hu-HU" dirty="0"/>
              <a:t>1 </a:t>
            </a:r>
            <a:r>
              <a:rPr lang="hu-HU" dirty="0" err="1"/>
              <a:t>dense</a:t>
            </a:r>
            <a:r>
              <a:rPr lang="hu-HU" dirty="0"/>
              <a:t> </a:t>
            </a:r>
            <a:r>
              <a:rPr lang="hu-HU" dirty="0" err="1"/>
              <a:t>layer</a:t>
            </a:r>
            <a:r>
              <a:rPr lang="hu-HU" dirty="0"/>
              <a:t> </a:t>
            </a:r>
            <a:r>
              <a:rPr lang="hu-HU" dirty="0" err="1"/>
              <a:t>sigmoid</a:t>
            </a:r>
            <a:r>
              <a:rPr lang="hu-HU" dirty="0"/>
              <a:t> aktivációval</a:t>
            </a:r>
          </a:p>
          <a:p>
            <a:endParaRPr lang="hu-HU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24ED12-FD05-4A98-89B9-D782CAA2B7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2" t="3518" r="4981" b="56111"/>
          <a:stretch/>
        </p:blipFill>
        <p:spPr>
          <a:xfrm>
            <a:off x="6350683" y="262669"/>
            <a:ext cx="2340000" cy="346296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E0DC28-952F-4326-B13F-4B6E38AD18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1" t="46152" r="7203" b="2963"/>
          <a:stretch/>
        </p:blipFill>
        <p:spPr>
          <a:xfrm>
            <a:off x="9780104" y="1994150"/>
            <a:ext cx="2340000" cy="4785896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FC106EC-CD4F-4C33-89BC-336D8B8C7D45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5400000" flipH="1" flipV="1">
            <a:off x="8369653" y="1145179"/>
            <a:ext cx="1731479" cy="3429421"/>
          </a:xfrm>
          <a:prstGeom prst="curvedConnector5">
            <a:avLst>
              <a:gd name="adj1" fmla="val -24109"/>
              <a:gd name="adj2" fmla="val 50000"/>
              <a:gd name="adj3" fmla="val 128702"/>
            </a:avLst>
          </a:prstGeom>
          <a:ln w="28575" cap="rnd" cmpd="sng" algn="ctr">
            <a:solidFill>
              <a:schemeClr val="tx1">
                <a:alpha val="80000"/>
              </a:schemeClr>
            </a:solidFill>
            <a:prstDash val="dash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62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4007F6-3303-4AEC-99A1-63C03F0E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Tanítás &amp; Eredmények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A2AC17-6106-4E03-B207-F232A3DFD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306623" cy="3541714"/>
          </a:xfrm>
        </p:spPr>
        <p:txBody>
          <a:bodyPr/>
          <a:lstStyle/>
          <a:p>
            <a:r>
              <a:rPr lang="hu-HU" dirty="0"/>
              <a:t>1388 </a:t>
            </a:r>
            <a:r>
              <a:rPr lang="hu-HU" dirty="0" err="1"/>
              <a:t>training</a:t>
            </a:r>
            <a:r>
              <a:rPr lang="hu-HU" dirty="0"/>
              <a:t> kép</a:t>
            </a:r>
          </a:p>
          <a:p>
            <a:r>
              <a:rPr lang="hu-HU" dirty="0"/>
              <a:t>160x120-as felbontás</a:t>
            </a:r>
          </a:p>
          <a:p>
            <a:r>
              <a:rPr lang="hu-HU" dirty="0" err="1"/>
              <a:t>Binary</a:t>
            </a:r>
            <a:r>
              <a:rPr lang="hu-HU" dirty="0"/>
              <a:t> </a:t>
            </a:r>
            <a:r>
              <a:rPr lang="hu-HU" dirty="0" err="1"/>
              <a:t>cross</a:t>
            </a:r>
            <a:r>
              <a:rPr lang="hu-HU" dirty="0"/>
              <a:t> </a:t>
            </a:r>
            <a:r>
              <a:rPr lang="hu-HU" dirty="0" err="1"/>
              <a:t>entropy</a:t>
            </a:r>
            <a:endParaRPr lang="hu-HU" dirty="0"/>
          </a:p>
          <a:p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rate</a:t>
            </a:r>
            <a:r>
              <a:rPr lang="hu-HU" dirty="0"/>
              <a:t> </a:t>
            </a:r>
            <a:r>
              <a:rPr lang="hu-HU" dirty="0" err="1"/>
              <a:t>decay</a:t>
            </a:r>
            <a:endParaRPr lang="hu-HU" dirty="0"/>
          </a:p>
          <a:p>
            <a:r>
              <a:rPr lang="hu-HU" dirty="0" err="1"/>
              <a:t>Early</a:t>
            </a:r>
            <a:r>
              <a:rPr lang="hu-HU" dirty="0"/>
              <a:t> </a:t>
            </a:r>
            <a:r>
              <a:rPr lang="hu-HU" dirty="0" err="1"/>
              <a:t>stopping</a:t>
            </a:r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5EC07F6-6A2C-4E77-847F-889F914F6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035" y="1884264"/>
            <a:ext cx="5848961" cy="453427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875E5E1-3F72-4310-8BFC-70009909DADA}"/>
              </a:ext>
            </a:extLst>
          </p:cNvPr>
          <p:cNvSpPr/>
          <p:nvPr/>
        </p:nvSpPr>
        <p:spPr>
          <a:xfrm>
            <a:off x="9401694" y="4964685"/>
            <a:ext cx="1810662" cy="52647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noFill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56F36F8-02EF-45B0-AC6E-B901B9832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17937"/>
              </p:ext>
            </p:extLst>
          </p:nvPr>
        </p:nvGraphicFramePr>
        <p:xfrm>
          <a:off x="5448035" y="1366104"/>
          <a:ext cx="5848962" cy="5791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49654">
                  <a:extLst>
                    <a:ext uri="{9D8B030D-6E8A-4147-A177-3AD203B41FA5}">
                      <a16:colId xmlns:a16="http://schemas.microsoft.com/office/drawing/2014/main" val="2938334237"/>
                    </a:ext>
                  </a:extLst>
                </a:gridCol>
                <a:gridCol w="1949654">
                  <a:extLst>
                    <a:ext uri="{9D8B030D-6E8A-4147-A177-3AD203B41FA5}">
                      <a16:colId xmlns:a16="http://schemas.microsoft.com/office/drawing/2014/main" val="340352453"/>
                    </a:ext>
                  </a:extLst>
                </a:gridCol>
                <a:gridCol w="1949654">
                  <a:extLst>
                    <a:ext uri="{9D8B030D-6E8A-4147-A177-3AD203B41FA5}">
                      <a16:colId xmlns:a16="http://schemas.microsoft.com/office/drawing/2014/main" val="3036314889"/>
                    </a:ext>
                  </a:extLst>
                </a:gridCol>
              </a:tblGrid>
              <a:tr h="402866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bemenet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elvárt</a:t>
                      </a:r>
                    </a:p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kimenet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kapott</a:t>
                      </a:r>
                    </a:p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</a:rPr>
                        <a:t>kimenet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78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77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487158-5490-4D7D-82DB-D8468A764E17}"/>
              </a:ext>
            </a:extLst>
          </p:cNvPr>
          <p:cNvSpPr/>
          <p:nvPr/>
        </p:nvSpPr>
        <p:spPr>
          <a:xfrm>
            <a:off x="4677809" y="1592814"/>
            <a:ext cx="6891340" cy="4288739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5C6897A-1E35-4ED1-8E8C-9753AD363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62858"/>
            <a:ext cx="9905998" cy="994002"/>
          </a:xfrm>
        </p:spPr>
        <p:txBody>
          <a:bodyPr/>
          <a:lstStyle/>
          <a:p>
            <a:r>
              <a:rPr lang="hu-HU" dirty="0"/>
              <a:t>optimalizáció</a:t>
            </a:r>
          </a:p>
        </p:txBody>
      </p:sp>
      <p:pic>
        <p:nvPicPr>
          <p:cNvPr id="7" name="Content Placeholder 6" descr="A screen shot of a computer&#10;&#10;Description automatically generated">
            <a:extLst>
              <a:ext uri="{FF2B5EF4-FFF2-40B4-BE49-F238E27FC236}">
                <a16:creationId xmlns:a16="http://schemas.microsoft.com/office/drawing/2014/main" id="{A3E32A4E-8E86-472F-9CE1-1F1318E2F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809" y="1584714"/>
            <a:ext cx="6891340" cy="4296838"/>
          </a:xfrm>
        </p:spPr>
      </p:pic>
      <p:sp>
        <p:nvSpPr>
          <p:cNvPr id="9" name="Tartalom helye 2">
            <a:extLst>
              <a:ext uri="{FF2B5EF4-FFF2-40B4-BE49-F238E27FC236}">
                <a16:creationId xmlns:a16="http://schemas.microsoft.com/office/drawing/2014/main" id="{327D646D-F936-4A73-A6FF-2C408D7936D5}"/>
              </a:ext>
            </a:extLst>
          </p:cNvPr>
          <p:cNvSpPr txBox="1">
            <a:spLocks/>
          </p:cNvSpPr>
          <p:nvPr/>
        </p:nvSpPr>
        <p:spPr>
          <a:xfrm>
            <a:off x="1143000" y="2196548"/>
            <a:ext cx="3534809" cy="3458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hu-HU" dirty="0"/>
              <a:t>Kézi</a:t>
            </a:r>
          </a:p>
          <a:p>
            <a:pPr marL="285750" indent="-285750"/>
            <a:r>
              <a:rPr lang="hu-HU" dirty="0" err="1">
                <a:solidFill>
                  <a:schemeClr val="tx2"/>
                </a:solidFill>
              </a:rPr>
              <a:t>Inferencia</a:t>
            </a:r>
            <a:r>
              <a:rPr lang="hu-HU" dirty="0">
                <a:solidFill>
                  <a:schemeClr val="tx2"/>
                </a:solidFill>
              </a:rPr>
              <a:t> időre</a:t>
            </a:r>
          </a:p>
          <a:p>
            <a:pPr marL="285750" indent="-285750"/>
            <a:r>
              <a:rPr lang="hu-HU" dirty="0">
                <a:solidFill>
                  <a:schemeClr val="tx2"/>
                </a:solidFill>
              </a:rPr>
              <a:t>90%+ pontosság mellett</a:t>
            </a:r>
          </a:p>
          <a:p>
            <a:pPr marL="285750" indent="-285750"/>
            <a:r>
              <a:rPr lang="hu-HU" dirty="0" err="1"/>
              <a:t>Hyperparaméter</a:t>
            </a:r>
            <a:r>
              <a:rPr lang="hu-HU" dirty="0"/>
              <a:t>-szintű</a:t>
            </a:r>
          </a:p>
          <a:p>
            <a:pPr marL="285750" indent="-285750"/>
            <a:r>
              <a:rPr lang="hu-HU" dirty="0"/>
              <a:t>Hálózatszintű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027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5927BC-CBC6-44D7-B41A-8044BA23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konklúzió és Jövőbeli tervek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911B5BDD-0F40-4E08-A971-D87A47806692}"/>
              </a:ext>
            </a:extLst>
          </p:cNvPr>
          <p:cNvSpPr txBox="1">
            <a:spLocks/>
          </p:cNvSpPr>
          <p:nvPr/>
        </p:nvSpPr>
        <p:spPr>
          <a:xfrm>
            <a:off x="6531644" y="2025703"/>
            <a:ext cx="706766" cy="6633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hu-HU" sz="4000" b="1" dirty="0">
                <a:ea typeface="Adobe Gothic Std B" panose="020B0800000000000000" pitchFamily="34" charset="-128"/>
              </a:rPr>
              <a:t>?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3F6E270F-8C57-435B-8713-02737D568761}"/>
              </a:ext>
            </a:extLst>
          </p:cNvPr>
          <p:cNvSpPr txBox="1">
            <a:spLocks/>
          </p:cNvSpPr>
          <p:nvPr/>
        </p:nvSpPr>
        <p:spPr>
          <a:xfrm>
            <a:off x="1139825" y="2097087"/>
            <a:ext cx="4954587" cy="3088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dirty="0"/>
              <a:t>Tervek</a:t>
            </a:r>
          </a:p>
          <a:p>
            <a:r>
              <a:rPr lang="hu-HU" dirty="0"/>
              <a:t>Valós környezeti adatok használata</a:t>
            </a:r>
          </a:p>
          <a:p>
            <a:r>
              <a:rPr lang="hu-HU" dirty="0"/>
              <a:t>Képszekvencia sorrendjének figyelembe vétele / időbeliség felhasználása pontosság növeléséhez</a:t>
            </a:r>
          </a:p>
          <a:p>
            <a:r>
              <a:rPr lang="hu-HU" dirty="0" err="1"/>
              <a:t>Minimalisztikus</a:t>
            </a:r>
            <a:r>
              <a:rPr lang="hu-HU" dirty="0"/>
              <a:t> modell keresése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B981F1-D27E-4A88-AB27-6E7855496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027" y="2873250"/>
            <a:ext cx="3960000" cy="58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9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1340</TotalTime>
  <Words>613</Words>
  <Application>Microsoft Office PowerPoint</Application>
  <PresentationFormat>Widescreen</PresentationFormat>
  <Paragraphs>88</Paragraphs>
  <Slides>7</Slides>
  <Notes>7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Áramkör</vt:lpstr>
      <vt:lpstr> Duckietown: Jobb oldali vezetősáv Szegmentáló Hálózat </vt:lpstr>
      <vt:lpstr>Kitűzött céljaink</vt:lpstr>
      <vt:lpstr>Adatok beszerzése, előkészítése</vt:lpstr>
      <vt:lpstr>Rendszerterv encoder-decoder</vt:lpstr>
      <vt:lpstr>Tanítás &amp; Eredmények</vt:lpstr>
      <vt:lpstr>optimalizáció</vt:lpstr>
      <vt:lpstr>konklúzió és Jövőbeli tervek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Duckietown: Jobb oldali vezetősáv Szegmentáló Hálózat </dc:title>
  <dc:creator>Vermilion</dc:creator>
  <cp:lastModifiedBy>Máté Nyikovics</cp:lastModifiedBy>
  <cp:revision>66</cp:revision>
  <dcterms:created xsi:type="dcterms:W3CDTF">2020-01-06T16:36:17Z</dcterms:created>
  <dcterms:modified xsi:type="dcterms:W3CDTF">2020-01-08T18:48:57Z</dcterms:modified>
</cp:coreProperties>
</file>