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Instrument Sans Medium"/>
      <p:regular r:id="rId15"/>
    </p:embeddedFont>
    <p:embeddedFont>
      <p:font typeface="Instrument Sans Medium"/>
      <p:regular r:id="rId16"/>
    </p:embeddedFont>
    <p:embeddedFont>
      <p:font typeface="Instrument Sans Medium"/>
      <p:regular r:id="rId17"/>
    </p:embeddedFont>
    <p:embeddedFont>
      <p:font typeface="Instrument Sans Medium"/>
      <p:regular r:id="rId18"/>
    </p:embeddedFont>
    <p:embeddedFont>
      <p:font typeface="Inter"/>
      <p:regular r:id="rId19"/>
    </p:embeddedFont>
    <p:embeddedFont>
      <p:font typeface="Inter"/>
      <p:regular r:id="rId20"/>
    </p:embeddedFont>
    <p:embeddedFont>
      <p:font typeface="Inter"/>
      <p:regular r:id="rId21"/>
    </p:embeddedFont>
    <p:embeddedFont>
      <p:font typeface="Inter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65841"/>
            <a:ext cx="68026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Supply Chains Are Broken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282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Every day, millions depend on global supply chains. These systems are plagued by major issues.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463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Counterfeit products like fake medicines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885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transparency across the chain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306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inefficiencies leading to errors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487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results in delayed deliveries, consumer distrust, and huge financial losses.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588371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10" y="5891332"/>
            <a:ext cx="347663" cy="347663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1270040" y="5866805"/>
            <a:ext cx="21740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7CDD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Sumit Kawor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83923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Real-World Cost of Inaction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Patient Safety at Risk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Patients may receive unsafe, fake drugs, leading to severe health consequences.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Retailer Losses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Retailers suffer due to inventory errors, stockouts, or overstocking.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33319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Increased Business Costs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Companies pay more due to unnecessary middlemen and significant delays.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328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136" y="3090029"/>
            <a:ext cx="7519392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Blockchain-Based Transparency</a:t>
            </a:r>
            <a:endParaRPr lang="en-US" sz="39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End-to-End Tracking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 visibility from supplier to customer.</a:t>
            </a:r>
            <a:endParaRPr lang="en-US" sz="15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QR Codes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Unique QR codes on each product batch for authenticity.</a:t>
            </a:r>
            <a:endParaRPr lang="en-US" sz="15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Smart Contracts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actions reduce manual errors and disputes.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149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Safer Products. Smarter Operations.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3515201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Consumer Trust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404098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Scan QR codes to verify product origin and authenticity.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274" y="3515201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Business Savings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404098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money and time through streamlined operations.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5833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5625822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661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Logistics Efficiency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61516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Manufacturers cut logistics costs by up to 30%.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5098" y="972145"/>
            <a:ext cx="5608320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Target Audience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8" y="2048708"/>
            <a:ext cx="560784" cy="5607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70196" y="2142649"/>
            <a:ext cx="1552575" cy="1051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Pharmaceutical Companies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70196" y="3328392"/>
            <a:ext cx="1552575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drug authenticity.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63" y="2048708"/>
            <a:ext cx="560784" cy="5607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88262" y="2142649"/>
            <a:ext cx="1552575" cy="1051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Logistics &amp; Transport Firms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188262" y="3328392"/>
            <a:ext cx="1552575" cy="1076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Optimizing delivery and tracking.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229" y="2048708"/>
            <a:ext cx="560784" cy="5607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06327" y="2142649"/>
            <a:ext cx="1552575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Retailers &amp; Pharmacies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806327" y="2977991"/>
            <a:ext cx="1552575" cy="143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Preventing inventory errors and counterfeits.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98" y="4901208"/>
            <a:ext cx="560784" cy="5607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570196" y="4995148"/>
            <a:ext cx="1552575" cy="1051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Health-Conscious Consumers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570196" y="6180892"/>
            <a:ext cx="1552575" cy="1076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Verifying product safety and origin.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2802" y="402908"/>
            <a:ext cx="4129445" cy="457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8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Scalable Revenue Model</a:t>
            </a:r>
            <a:endParaRPr lang="en-US" sz="2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802" y="1153716"/>
            <a:ext cx="13604796" cy="7178993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865840" y="8332708"/>
            <a:ext cx="146447" cy="146447"/>
          </a:xfrm>
          <a:prstGeom prst="roundRect">
            <a:avLst>
              <a:gd name="adj" fmla="val 12488"/>
            </a:avLst>
          </a:prstGeom>
          <a:solidFill>
            <a:srgbClr val="DE0808"/>
          </a:solidFill>
          <a:ln/>
        </p:spPr>
      </p:sp>
      <p:sp>
        <p:nvSpPr>
          <p:cNvPr id="5" name="Text 2"/>
          <p:cNvSpPr/>
          <p:nvPr/>
        </p:nvSpPr>
        <p:spPr>
          <a:xfrm>
            <a:off x="4073247" y="8332708"/>
            <a:ext cx="87284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50"/>
              </a:lnSpc>
              <a:buNone/>
            </a:pPr>
            <a:r>
              <a:rPr lang="en-US" sz="11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Projected Q1</a:t>
            </a:r>
            <a:endParaRPr lang="en-US" sz="1150" dirty="0"/>
          </a:p>
        </p:txBody>
      </p:sp>
      <p:sp>
        <p:nvSpPr>
          <p:cNvPr id="6" name="Shape 3"/>
          <p:cNvSpPr/>
          <p:nvPr/>
        </p:nvSpPr>
        <p:spPr>
          <a:xfrm>
            <a:off x="6760131" y="8332708"/>
            <a:ext cx="146447" cy="146447"/>
          </a:xfrm>
          <a:prstGeom prst="roundRect">
            <a:avLst>
              <a:gd name="adj" fmla="val 12488"/>
            </a:avLst>
          </a:prstGeom>
          <a:solidFill>
            <a:srgbClr val="F94242"/>
          </a:solidFill>
          <a:ln/>
        </p:spPr>
      </p:sp>
      <p:sp>
        <p:nvSpPr>
          <p:cNvPr id="7" name="Text 4"/>
          <p:cNvSpPr/>
          <p:nvPr/>
        </p:nvSpPr>
        <p:spPr>
          <a:xfrm>
            <a:off x="6967537" y="8332708"/>
            <a:ext cx="90261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50"/>
              </a:lnSpc>
              <a:buNone/>
            </a:pPr>
            <a:r>
              <a:rPr lang="en-US" sz="11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Projected Q2</a:t>
            </a:r>
            <a:endParaRPr lang="en-US" sz="1150" dirty="0"/>
          </a:p>
        </p:txBody>
      </p:sp>
      <p:sp>
        <p:nvSpPr>
          <p:cNvPr id="8" name="Shape 5"/>
          <p:cNvSpPr/>
          <p:nvPr/>
        </p:nvSpPr>
        <p:spPr>
          <a:xfrm>
            <a:off x="9684187" y="8332708"/>
            <a:ext cx="146447" cy="146447"/>
          </a:xfrm>
          <a:prstGeom prst="roundRect">
            <a:avLst>
              <a:gd name="adj" fmla="val 12488"/>
            </a:avLst>
          </a:prstGeom>
          <a:solidFill>
            <a:srgbClr val="FB9494"/>
          </a:solidFill>
          <a:ln/>
        </p:spPr>
      </p:sp>
      <p:sp>
        <p:nvSpPr>
          <p:cNvPr id="9" name="Text 6"/>
          <p:cNvSpPr/>
          <p:nvPr/>
        </p:nvSpPr>
        <p:spPr>
          <a:xfrm>
            <a:off x="9891593" y="8332708"/>
            <a:ext cx="90380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50"/>
              </a:lnSpc>
              <a:buNone/>
            </a:pPr>
            <a:r>
              <a:rPr lang="en-US" sz="11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Projected Q3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512802" y="8937069"/>
            <a:ext cx="13604796" cy="468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multi-faceted revenue model ensures sustained growth. Tiered subscription plans cater to businesses of all sizes, offering flexibility and value. Transaction fees on blockchain operations provide a direct link to platform usage, scaling with adoption. Premium analytics unlocks deeper insights for large enterprises, creating high-value recurring revenue.</a:t>
            </a:r>
            <a:endParaRPr lang="en-US" sz="11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0793" y="496014"/>
            <a:ext cx="6812042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Step-by-Step Supply Chain Flow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7303770" y="1419701"/>
            <a:ext cx="22860" cy="6313765"/>
          </a:xfrm>
          <a:prstGeom prst="roundRect">
            <a:avLst>
              <a:gd name="adj" fmla="val 118281"/>
            </a:avLst>
          </a:prstGeom>
          <a:solidFill>
            <a:srgbClr val="5C5C61"/>
          </a:solidFill>
          <a:ln/>
        </p:spPr>
      </p:sp>
      <p:sp>
        <p:nvSpPr>
          <p:cNvPr id="4" name="Shape 2"/>
          <p:cNvSpPr/>
          <p:nvPr/>
        </p:nvSpPr>
        <p:spPr>
          <a:xfrm>
            <a:off x="6594634" y="1611035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5C5C61"/>
          </a:solidFill>
          <a:ln/>
        </p:spPr>
      </p:sp>
      <p:sp>
        <p:nvSpPr>
          <p:cNvPr id="5" name="Shape 3"/>
          <p:cNvSpPr/>
          <p:nvPr/>
        </p:nvSpPr>
        <p:spPr>
          <a:xfrm>
            <a:off x="7112437" y="1419701"/>
            <a:ext cx="405527" cy="4055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6" name="Text 4"/>
          <p:cNvSpPr/>
          <p:nvPr/>
        </p:nvSpPr>
        <p:spPr>
          <a:xfrm>
            <a:off x="7180064" y="1453515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4160877" y="1481614"/>
            <a:ext cx="225313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Admin Assigns Roles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30793" y="1871305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 setup of participants.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7495103" y="2692360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5C5C61"/>
          </a:solidFill>
          <a:ln/>
        </p:spPr>
      </p:sp>
      <p:sp>
        <p:nvSpPr>
          <p:cNvPr id="10" name="Shape 8"/>
          <p:cNvSpPr/>
          <p:nvPr/>
        </p:nvSpPr>
        <p:spPr>
          <a:xfrm>
            <a:off x="7112437" y="2501027"/>
            <a:ext cx="405527" cy="4055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11" name="Text 9"/>
          <p:cNvSpPr/>
          <p:nvPr/>
        </p:nvSpPr>
        <p:spPr>
          <a:xfrm>
            <a:off x="7180064" y="2534841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8216384" y="2562939"/>
            <a:ext cx="2430185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Supplier Logs Materials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216384" y="2952631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Raw materials entered onto blockchain.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6594634" y="3624501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5C5C61"/>
          </a:solidFill>
          <a:ln/>
        </p:spPr>
      </p:sp>
      <p:sp>
        <p:nvSpPr>
          <p:cNvPr id="15" name="Shape 13"/>
          <p:cNvSpPr/>
          <p:nvPr/>
        </p:nvSpPr>
        <p:spPr>
          <a:xfrm>
            <a:off x="7112437" y="3433167"/>
            <a:ext cx="405527" cy="4055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16" name="Text 14"/>
          <p:cNvSpPr/>
          <p:nvPr/>
        </p:nvSpPr>
        <p:spPr>
          <a:xfrm>
            <a:off x="7180064" y="3466981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4059912" y="3495080"/>
            <a:ext cx="2354104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Manufacturer Updates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630793" y="3884771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Production progress recorded.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7495103" y="4556641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5C5C61"/>
          </a:solidFill>
          <a:ln/>
        </p:spPr>
      </p:sp>
      <p:sp>
        <p:nvSpPr>
          <p:cNvPr id="20" name="Shape 18"/>
          <p:cNvSpPr/>
          <p:nvPr/>
        </p:nvSpPr>
        <p:spPr>
          <a:xfrm>
            <a:off x="7112437" y="4365308"/>
            <a:ext cx="405527" cy="4055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21" name="Text 19"/>
          <p:cNvSpPr/>
          <p:nvPr/>
        </p:nvSpPr>
        <p:spPr>
          <a:xfrm>
            <a:off x="7180064" y="4399121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2100" dirty="0"/>
          </a:p>
        </p:txBody>
      </p:sp>
      <p:sp>
        <p:nvSpPr>
          <p:cNvPr id="22" name="Text 20"/>
          <p:cNvSpPr/>
          <p:nvPr/>
        </p:nvSpPr>
        <p:spPr>
          <a:xfrm>
            <a:off x="8216384" y="4427220"/>
            <a:ext cx="225313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Transporter Tracks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8216384" y="4816912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Movement of goods monitored.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6594634" y="5488781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5C5C61"/>
          </a:solidFill>
          <a:ln/>
        </p:spPr>
      </p:sp>
      <p:sp>
        <p:nvSpPr>
          <p:cNvPr id="25" name="Shape 23"/>
          <p:cNvSpPr/>
          <p:nvPr/>
        </p:nvSpPr>
        <p:spPr>
          <a:xfrm>
            <a:off x="7112437" y="5297448"/>
            <a:ext cx="405527" cy="4055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26" name="Text 24"/>
          <p:cNvSpPr/>
          <p:nvPr/>
        </p:nvSpPr>
        <p:spPr>
          <a:xfrm>
            <a:off x="7180064" y="5331262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</a:t>
            </a:r>
            <a:endParaRPr lang="en-US" sz="2100" dirty="0"/>
          </a:p>
        </p:txBody>
      </p:sp>
      <p:sp>
        <p:nvSpPr>
          <p:cNvPr id="27" name="Text 25"/>
          <p:cNvSpPr/>
          <p:nvPr/>
        </p:nvSpPr>
        <p:spPr>
          <a:xfrm>
            <a:off x="4160877" y="5359360"/>
            <a:ext cx="225313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Distributor Verifies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630793" y="5749052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Delivery confirmed on arrival.</a:t>
            </a:r>
            <a:endParaRPr lang="en-US" sz="1400" dirty="0"/>
          </a:p>
        </p:txBody>
      </p:sp>
      <p:sp>
        <p:nvSpPr>
          <p:cNvPr id="29" name="Shape 27"/>
          <p:cNvSpPr/>
          <p:nvPr/>
        </p:nvSpPr>
        <p:spPr>
          <a:xfrm>
            <a:off x="7495103" y="6420922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5C5C61"/>
          </a:solidFill>
          <a:ln/>
        </p:spPr>
      </p:sp>
      <p:sp>
        <p:nvSpPr>
          <p:cNvPr id="30" name="Shape 28"/>
          <p:cNvSpPr/>
          <p:nvPr/>
        </p:nvSpPr>
        <p:spPr>
          <a:xfrm>
            <a:off x="7112437" y="6229588"/>
            <a:ext cx="405527" cy="405527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sp>
        <p:nvSpPr>
          <p:cNvPr id="31" name="Text 29"/>
          <p:cNvSpPr/>
          <p:nvPr/>
        </p:nvSpPr>
        <p:spPr>
          <a:xfrm>
            <a:off x="7180064" y="6263402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6</a:t>
            </a:r>
            <a:endParaRPr lang="en-US" sz="2100" dirty="0"/>
          </a:p>
        </p:txBody>
      </p:sp>
      <p:sp>
        <p:nvSpPr>
          <p:cNvPr id="32" name="Text 30"/>
          <p:cNvSpPr/>
          <p:nvPr/>
        </p:nvSpPr>
        <p:spPr>
          <a:xfrm>
            <a:off x="8216384" y="6291501"/>
            <a:ext cx="225313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Consumer Scans QR</a:t>
            </a: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8216384" y="6681192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 authenticity confirmed.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806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Safer, Smarter Supply Chain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3841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Builds Trust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25564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Ensures authenticity and transparency.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53841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Drives Efficiency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25564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Automates processes, reduces costs.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43507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34348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661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Enhances Safety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15231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Protects consumers from counterfeits.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599717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system builds trust, efficiency, and safety. Next steps include AI-based predictive analytics for demand forecasting, expansion to other industries like food and electronics, and IoT integration for real-time data.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2025-06-09T10:59:53Z</dcterms:created>
  <dcterms:modified xsi:type="dcterms:W3CDTF">2025-06-09T10:59:53Z</dcterms:modified>
</cp:coreProperties>
</file>