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87C2-0A6C-4937-977A-A034C95FE12E}"/>
              </a:ext>
            </a:extLst>
          </p:cNvPr>
          <p:cNvSpPr>
            <a:spLocks noGrp="1"/>
          </p:cNvSpPr>
          <p:nvPr>
            <p:ph type="ctrTitle"/>
          </p:nvPr>
        </p:nvSpPr>
        <p:spPr>
          <a:xfrm>
            <a:off x="1876423" y="406400"/>
            <a:ext cx="8791575" cy="2387600"/>
          </a:xfrm>
        </p:spPr>
        <p:txBody>
          <a:bodyPr/>
          <a:lstStyle/>
          <a:p>
            <a:r>
              <a:rPr lang="fr-FR" dirty="0"/>
              <a:t>Python for data science</a:t>
            </a:r>
          </a:p>
        </p:txBody>
      </p:sp>
      <p:sp>
        <p:nvSpPr>
          <p:cNvPr id="3" name="Subtitle 2">
            <a:extLst>
              <a:ext uri="{FF2B5EF4-FFF2-40B4-BE49-F238E27FC236}">
                <a16:creationId xmlns:a16="http://schemas.microsoft.com/office/drawing/2014/main" id="{0112C680-0444-4480-92A7-7C89D74CC220}"/>
              </a:ext>
            </a:extLst>
          </p:cNvPr>
          <p:cNvSpPr>
            <a:spLocks noGrp="1"/>
          </p:cNvSpPr>
          <p:nvPr>
            <p:ph type="subTitle" idx="1"/>
          </p:nvPr>
        </p:nvSpPr>
        <p:spPr>
          <a:xfrm>
            <a:off x="1876423" y="2794000"/>
            <a:ext cx="8791575" cy="1655762"/>
          </a:xfrm>
        </p:spPr>
        <p:txBody>
          <a:bodyPr>
            <a:normAutofit/>
          </a:bodyPr>
          <a:lstStyle/>
          <a:p>
            <a:r>
              <a:rPr lang="fr-FR" sz="3200" dirty="0"/>
              <a:t>Bank marketing data set</a:t>
            </a:r>
          </a:p>
        </p:txBody>
      </p:sp>
      <p:sp>
        <p:nvSpPr>
          <p:cNvPr id="4" name="TextBox 3">
            <a:extLst>
              <a:ext uri="{FF2B5EF4-FFF2-40B4-BE49-F238E27FC236}">
                <a16:creationId xmlns:a16="http://schemas.microsoft.com/office/drawing/2014/main" id="{854BB5BE-8269-4A2A-BA21-74B165CAA343}"/>
              </a:ext>
            </a:extLst>
          </p:cNvPr>
          <p:cNvSpPr txBox="1"/>
          <p:nvPr/>
        </p:nvSpPr>
        <p:spPr>
          <a:xfrm>
            <a:off x="8746435" y="5605670"/>
            <a:ext cx="3140765" cy="369332"/>
          </a:xfrm>
          <a:prstGeom prst="rect">
            <a:avLst/>
          </a:prstGeom>
          <a:noFill/>
        </p:spPr>
        <p:txBody>
          <a:bodyPr wrap="square" rtlCol="0">
            <a:spAutoFit/>
          </a:bodyPr>
          <a:lstStyle/>
          <a:p>
            <a:r>
              <a:rPr lang="fr-FR" dirty="0"/>
              <a:t>Timour Guerrier</a:t>
            </a:r>
          </a:p>
        </p:txBody>
      </p:sp>
    </p:spTree>
    <p:extLst>
      <p:ext uri="{BB962C8B-B14F-4D97-AF65-F5344CB8AC3E}">
        <p14:creationId xmlns:p14="http://schemas.microsoft.com/office/powerpoint/2010/main" val="255783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7F3A-DB74-47D6-B1A0-6F4400EE56A9}"/>
              </a:ext>
            </a:extLst>
          </p:cNvPr>
          <p:cNvSpPr>
            <a:spLocks noGrp="1"/>
          </p:cNvSpPr>
          <p:nvPr>
            <p:ph type="title"/>
          </p:nvPr>
        </p:nvSpPr>
        <p:spPr>
          <a:xfrm>
            <a:off x="1141412" y="327514"/>
            <a:ext cx="9905998" cy="1478570"/>
          </a:xfrm>
        </p:spPr>
        <p:txBody>
          <a:bodyPr/>
          <a:lstStyle/>
          <a:p>
            <a:r>
              <a:rPr lang="fr-FR" dirty="0"/>
              <a:t>Vue d’ensemble</a:t>
            </a:r>
          </a:p>
        </p:txBody>
      </p:sp>
      <p:sp>
        <p:nvSpPr>
          <p:cNvPr id="3" name="Content Placeholder 2">
            <a:extLst>
              <a:ext uri="{FF2B5EF4-FFF2-40B4-BE49-F238E27FC236}">
                <a16:creationId xmlns:a16="http://schemas.microsoft.com/office/drawing/2014/main" id="{7A8F5E88-6607-458B-8BB1-66E0B4A6AEF1}"/>
              </a:ext>
            </a:extLst>
          </p:cNvPr>
          <p:cNvSpPr>
            <a:spLocks noGrp="1"/>
          </p:cNvSpPr>
          <p:nvPr>
            <p:ph idx="1"/>
          </p:nvPr>
        </p:nvSpPr>
        <p:spPr>
          <a:xfrm>
            <a:off x="1141411" y="1658142"/>
            <a:ext cx="9905999" cy="4013787"/>
          </a:xfrm>
        </p:spPr>
        <p:txBody>
          <a:bodyPr>
            <a:normAutofit fontScale="85000" lnSpcReduction="10000"/>
          </a:bodyPr>
          <a:lstStyle/>
          <a:p>
            <a:r>
              <a:rPr lang="fr-FR" dirty="0"/>
              <a:t>Le </a:t>
            </a:r>
            <a:r>
              <a:rPr lang="fr-FR" dirty="0" err="1"/>
              <a:t>dataset</a:t>
            </a:r>
            <a:r>
              <a:rPr lang="fr-FR" dirty="0"/>
              <a:t> </a:t>
            </a:r>
            <a:r>
              <a:rPr lang="fr-FR" dirty="0" err="1"/>
              <a:t>bank</a:t>
            </a:r>
            <a:r>
              <a:rPr lang="fr-FR" dirty="0"/>
              <a:t> marketing contient la liste des clients d’une banque avec leur informations personnelles </a:t>
            </a:r>
          </a:p>
          <a:p>
            <a:r>
              <a:rPr lang="fr-FR" dirty="0"/>
              <a:t>Son contenu :</a:t>
            </a:r>
          </a:p>
          <a:p>
            <a:r>
              <a:rPr lang="fr-FR" dirty="0"/>
              <a:t>Age du client, emploi, situation marital, éducation, prêt conso, prêt immobilier, à découvert</a:t>
            </a:r>
          </a:p>
          <a:p>
            <a:r>
              <a:rPr lang="fr-FR" dirty="0"/>
              <a:t>Moyen de contact, quand a t-il fait son dernier appel, durée du dernier appel</a:t>
            </a:r>
          </a:p>
          <a:p>
            <a:r>
              <a:rPr lang="fr-FR" dirty="0"/>
              <a:t>combien de contact avant cet appel pour cette campagne, nombre de jours depuis, combien de contact avant cet appel pour la campagne précédente, résultat de la campagne précédente (succès ou refus)</a:t>
            </a:r>
          </a:p>
          <a:p>
            <a:r>
              <a:rPr lang="fr-FR" dirty="0"/>
              <a:t>il y a-t-il eu un placement monétaire de fait</a:t>
            </a:r>
          </a:p>
          <a:p>
            <a:endParaRPr lang="fr-FR" dirty="0"/>
          </a:p>
        </p:txBody>
      </p:sp>
    </p:spTree>
    <p:extLst>
      <p:ext uri="{BB962C8B-B14F-4D97-AF65-F5344CB8AC3E}">
        <p14:creationId xmlns:p14="http://schemas.microsoft.com/office/powerpoint/2010/main" val="35000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BEB0-6B99-41EF-B631-37DFAE9FACD1}"/>
              </a:ext>
            </a:extLst>
          </p:cNvPr>
          <p:cNvSpPr>
            <a:spLocks noGrp="1"/>
          </p:cNvSpPr>
          <p:nvPr>
            <p:ph type="title"/>
          </p:nvPr>
        </p:nvSpPr>
        <p:spPr>
          <a:xfrm>
            <a:off x="1141413" y="327514"/>
            <a:ext cx="9905998" cy="1478570"/>
          </a:xfrm>
        </p:spPr>
        <p:txBody>
          <a:bodyPr/>
          <a:lstStyle/>
          <a:p>
            <a:r>
              <a:rPr lang="fr-FR" dirty="0"/>
              <a:t>Prédiction</a:t>
            </a:r>
          </a:p>
        </p:txBody>
      </p:sp>
      <p:sp>
        <p:nvSpPr>
          <p:cNvPr id="3" name="Content Placeholder 2">
            <a:extLst>
              <a:ext uri="{FF2B5EF4-FFF2-40B4-BE49-F238E27FC236}">
                <a16:creationId xmlns:a16="http://schemas.microsoft.com/office/drawing/2014/main" id="{0F549BC1-4412-4081-8E51-2F864E5CFCCC}"/>
              </a:ext>
            </a:extLst>
          </p:cNvPr>
          <p:cNvSpPr>
            <a:spLocks noGrp="1"/>
          </p:cNvSpPr>
          <p:nvPr>
            <p:ph idx="1"/>
          </p:nvPr>
        </p:nvSpPr>
        <p:spPr>
          <a:xfrm>
            <a:off x="1287186" y="1510202"/>
            <a:ext cx="9905999" cy="4413519"/>
          </a:xfrm>
        </p:spPr>
        <p:txBody>
          <a:bodyPr>
            <a:normAutofit/>
          </a:bodyPr>
          <a:lstStyle/>
          <a:p>
            <a:r>
              <a:rPr lang="fr-FR" dirty="0"/>
              <a:t>Avec quels paramètres le client était le plus à même de faire un placement</a:t>
            </a:r>
          </a:p>
          <a:p>
            <a:r>
              <a:rPr lang="fr-FR" dirty="0"/>
              <a:t>La récupération a été faite directement sur le site en téléchargeant un zip</a:t>
            </a:r>
          </a:p>
          <a:p>
            <a:r>
              <a:rPr lang="fr-FR" dirty="0"/>
              <a:t>Il y a eu un parcours des données pour savoir exactement de quoi était composé la </a:t>
            </a:r>
            <a:r>
              <a:rPr lang="fr-FR" dirty="0" err="1"/>
              <a:t>dataset</a:t>
            </a:r>
            <a:r>
              <a:rPr lang="fr-FR" dirty="0"/>
              <a:t> </a:t>
            </a:r>
          </a:p>
          <a:p>
            <a:r>
              <a:rPr lang="fr-FR" dirty="0"/>
              <a:t>Le nettoyage des données a été fait( suppression </a:t>
            </a:r>
            <a:r>
              <a:rPr lang="fr-FR" dirty="0" err="1"/>
              <a:t>de“unknown</a:t>
            </a:r>
            <a:r>
              <a:rPr lang="fr-FR" dirty="0"/>
              <a:t>”, Nan, </a:t>
            </a:r>
            <a:r>
              <a:rPr lang="fr-FR" dirty="0" err="1"/>
              <a:t>null</a:t>
            </a:r>
            <a:r>
              <a:rPr lang="fr-FR" dirty="0"/>
              <a:t> etc..)</a:t>
            </a:r>
          </a:p>
          <a:p>
            <a:r>
              <a:rPr lang="fr-FR" dirty="0"/>
              <a:t>En regardant différents graphiques, on peut voir qu’il y a des </a:t>
            </a:r>
            <a:r>
              <a:rPr lang="fr-FR" dirty="0" err="1"/>
              <a:t>features</a:t>
            </a:r>
            <a:r>
              <a:rPr lang="fr-FR" dirty="0"/>
              <a:t> qui ressortent pour pouvoir prédire le résultat (comme la durée de l’appel)</a:t>
            </a:r>
          </a:p>
          <a:p>
            <a:r>
              <a:rPr lang="fr-FR" dirty="0"/>
              <a:t>Une classification </a:t>
            </a:r>
            <a:r>
              <a:rPr lang="fr-FR"/>
              <a:t>par arbre a été faite.</a:t>
            </a:r>
            <a:endParaRPr lang="fr-FR" dirty="0"/>
          </a:p>
        </p:txBody>
      </p:sp>
    </p:spTree>
    <p:extLst>
      <p:ext uri="{BB962C8B-B14F-4D97-AF65-F5344CB8AC3E}">
        <p14:creationId xmlns:p14="http://schemas.microsoft.com/office/powerpoint/2010/main" val="57770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EED4-EBFC-493E-A6AF-395E00869023}"/>
              </a:ext>
            </a:extLst>
          </p:cNvPr>
          <p:cNvSpPr>
            <a:spLocks noGrp="1"/>
          </p:cNvSpPr>
          <p:nvPr>
            <p:ph type="title"/>
          </p:nvPr>
        </p:nvSpPr>
        <p:spPr/>
        <p:txBody>
          <a:bodyPr/>
          <a:lstStyle/>
          <a:p>
            <a:r>
              <a:rPr lang="fr-FR" dirty="0"/>
              <a:t>Résultats</a:t>
            </a:r>
          </a:p>
        </p:txBody>
      </p:sp>
      <p:pic>
        <p:nvPicPr>
          <p:cNvPr id="5" name="Picture 4">
            <a:extLst>
              <a:ext uri="{FF2B5EF4-FFF2-40B4-BE49-F238E27FC236}">
                <a16:creationId xmlns:a16="http://schemas.microsoft.com/office/drawing/2014/main" id="{EC8C1CFE-ED4C-45C2-B8EC-A4BE760FC1D8}"/>
              </a:ext>
            </a:extLst>
          </p:cNvPr>
          <p:cNvPicPr>
            <a:picLocks noChangeAspect="1"/>
          </p:cNvPicPr>
          <p:nvPr/>
        </p:nvPicPr>
        <p:blipFill>
          <a:blip r:embed="rId2"/>
          <a:stretch>
            <a:fillRect/>
          </a:stretch>
        </p:blipFill>
        <p:spPr>
          <a:xfrm>
            <a:off x="210239" y="1796650"/>
            <a:ext cx="7499349" cy="4822011"/>
          </a:xfrm>
          <a:prstGeom prst="rect">
            <a:avLst/>
          </a:prstGeom>
        </p:spPr>
      </p:pic>
      <p:sp>
        <p:nvSpPr>
          <p:cNvPr id="7" name="Content Placeholder 6">
            <a:extLst>
              <a:ext uri="{FF2B5EF4-FFF2-40B4-BE49-F238E27FC236}">
                <a16:creationId xmlns:a16="http://schemas.microsoft.com/office/drawing/2014/main" id="{8F40CCC0-E593-40A8-984A-6319FBA64AED}"/>
              </a:ext>
            </a:extLst>
          </p:cNvPr>
          <p:cNvSpPr>
            <a:spLocks noGrp="1"/>
          </p:cNvSpPr>
          <p:nvPr>
            <p:ph idx="1"/>
          </p:nvPr>
        </p:nvSpPr>
        <p:spPr>
          <a:xfrm>
            <a:off x="7818784" y="1796649"/>
            <a:ext cx="4159802" cy="4822011"/>
          </a:xfrm>
        </p:spPr>
        <p:txBody>
          <a:bodyPr/>
          <a:lstStyle/>
          <a:p>
            <a:r>
              <a:rPr lang="fr-FR" dirty="0"/>
              <a:t>Après plusieurs tests, il ressort que la profondeur idéale est 4</a:t>
            </a:r>
          </a:p>
          <a:p>
            <a:endParaRPr lang="fr-FR" dirty="0"/>
          </a:p>
        </p:txBody>
      </p:sp>
    </p:spTree>
    <p:extLst>
      <p:ext uri="{BB962C8B-B14F-4D97-AF65-F5344CB8AC3E}">
        <p14:creationId xmlns:p14="http://schemas.microsoft.com/office/powerpoint/2010/main" val="372671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2DDE-0CAE-41DB-A588-26416CAFA292}"/>
              </a:ext>
            </a:extLst>
          </p:cNvPr>
          <p:cNvSpPr>
            <a:spLocks noGrp="1"/>
          </p:cNvSpPr>
          <p:nvPr>
            <p:ph type="title"/>
          </p:nvPr>
        </p:nvSpPr>
        <p:spPr/>
        <p:txBody>
          <a:bodyPr/>
          <a:lstStyle/>
          <a:p>
            <a:r>
              <a:rPr lang="fr-FR" dirty="0"/>
              <a:t>Résultats(2)</a:t>
            </a:r>
          </a:p>
        </p:txBody>
      </p:sp>
      <p:sp>
        <p:nvSpPr>
          <p:cNvPr id="3" name="Content Placeholder 2">
            <a:extLst>
              <a:ext uri="{FF2B5EF4-FFF2-40B4-BE49-F238E27FC236}">
                <a16:creationId xmlns:a16="http://schemas.microsoft.com/office/drawing/2014/main" id="{19D83729-17C9-4E10-9B77-0AE92A954FC2}"/>
              </a:ext>
            </a:extLst>
          </p:cNvPr>
          <p:cNvSpPr>
            <a:spLocks noGrp="1"/>
          </p:cNvSpPr>
          <p:nvPr>
            <p:ph idx="1"/>
          </p:nvPr>
        </p:nvSpPr>
        <p:spPr/>
        <p:txBody>
          <a:bodyPr/>
          <a:lstStyle/>
          <a:p>
            <a:r>
              <a:rPr lang="fr-FR" dirty="0"/>
              <a:t>On a pu observer lors de notre analyse que la donnée qui a le plus d'importance est la durée de l'appel</a:t>
            </a:r>
          </a:p>
          <a:p>
            <a:r>
              <a:rPr lang="fr-FR" dirty="0"/>
              <a:t># 61.6 % de probabilité d'avoir un placement avec un appel de 258 secondes (la moyenne)</a:t>
            </a:r>
          </a:p>
          <a:p>
            <a:r>
              <a:rPr lang="fr-FR" dirty="0"/>
              <a:t># 52.5 % de probabilité d'avoir un placement avec un appel de 4918 secondes (le max)</a:t>
            </a:r>
          </a:p>
        </p:txBody>
      </p:sp>
    </p:spTree>
    <p:extLst>
      <p:ext uri="{BB962C8B-B14F-4D97-AF65-F5344CB8AC3E}">
        <p14:creationId xmlns:p14="http://schemas.microsoft.com/office/powerpoint/2010/main" val="3887072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35</TotalTime>
  <Words>282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Python for data science</vt:lpstr>
      <vt:lpstr>Vue d’ensemble</vt:lpstr>
      <vt:lpstr>Prédiction</vt:lpstr>
      <vt:lpstr>Résultats</vt:lpstr>
      <vt:lpstr>Résultats(2)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dc:title>
  <dc:creator>Timour Guerrier</dc:creator>
  <cp:lastModifiedBy>Timour Guerrier</cp:lastModifiedBy>
  <cp:revision>7</cp:revision>
  <dcterms:created xsi:type="dcterms:W3CDTF">2019-03-27T21:51:40Z</dcterms:created>
  <dcterms:modified xsi:type="dcterms:W3CDTF">2019-03-29T17:05:57Z</dcterms:modified>
</cp:coreProperties>
</file>