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78" r:id="rId5"/>
    <p:sldId id="279" r:id="rId6"/>
    <p:sldId id="258" r:id="rId7"/>
    <p:sldId id="280" r:id="rId8"/>
    <p:sldId id="281" r:id="rId9"/>
    <p:sldId id="282" r:id="rId10"/>
    <p:sldId id="266" r:id="rId11"/>
    <p:sldId id="283" r:id="rId12"/>
    <p:sldId id="284" r:id="rId13"/>
    <p:sldId id="285" r:id="rId14"/>
    <p:sldId id="28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AB9D"/>
    <a:srgbClr val="57481A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77ECA3-F7A2-43D1-97F6-1594AFDBDD92}" v="13" dt="2024-06-07T23:55:28.381"/>
    <p1510:client id="{213DE017-5B14-1150-5D77-BE6FD545954E}" v="87" dt="2024-06-08T04:09:33.109"/>
    <p1510:client id="{689B8618-36B2-0CD0-6988-4E254E9D8D9A}" v="2700" dt="2024-06-07T23:07:24.481"/>
    <p1510:client id="{81713568-57E7-491F-860F-5BC61B968D73}" v="38" dt="2024-06-07T20:07:33.369"/>
    <p1510:client id="{CBF21962-FFF3-627D-C674-E9163F16907F}" v="27" dt="2024-06-08T01:27:35.659"/>
    <p1510:client id="{CEE590E9-477F-420E-8F6F-215C57422B89}" v="35" dt="2024-06-07T20:29:36.8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WXuK6gekU1Y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/>
              <a:t>History of AlphaGo </a:t>
            </a:r>
            <a:br>
              <a:rPr lang="en-US"/>
            </a:br>
            <a:r>
              <a:rPr lang="en-US"/>
              <a:t>(2014-2018)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DE2320-0EBE-8C6C-89CC-450F020F85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7000"/>
                    </a14:imgEffect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1502" y="62523"/>
            <a:ext cx="2691227" cy="6732954"/>
          </a:xfrm>
          <a:prstGeom prst="rect">
            <a:avLst/>
          </a:prstGeom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8539F7-337C-9732-E2CE-99D25C29D10D}"/>
              </a:ext>
            </a:extLst>
          </p:cNvPr>
          <p:cNvSpPr txBox="1"/>
          <p:nvPr/>
        </p:nvSpPr>
        <p:spPr>
          <a:xfrm>
            <a:off x="6027583" y="4277477"/>
            <a:ext cx="51485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By: Judith, </a:t>
            </a:r>
            <a:r>
              <a:rPr lang="en-US" dirty="0" err="1"/>
              <a:t>Omied</a:t>
            </a:r>
            <a:r>
              <a:rPr lang="en-US" dirty="0"/>
              <a:t>, Timothy, Aditya, and Vanessa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51AEAB-BED2-B4BA-8ADB-FA33C3045ECB}"/>
              </a:ext>
            </a:extLst>
          </p:cNvPr>
          <p:cNvSpPr txBox="1"/>
          <p:nvPr/>
        </p:nvSpPr>
        <p:spPr>
          <a:xfrm>
            <a:off x="3849426" y="2600615"/>
            <a:ext cx="4236307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/>
              <a:t>2018</a:t>
            </a:r>
          </a:p>
          <a:p>
            <a:r>
              <a:rPr lang="en-US" sz="2800" i="1"/>
              <a:t>Implications of AlphaGo Breakthrough</a:t>
            </a:r>
          </a:p>
          <a:p>
            <a:r>
              <a:rPr lang="en-US"/>
              <a:t>DeepMind's breakthrough with AlphaGo catapults the field of AI and deep learning, resulting in increased interest and research in reinforcement learning, neural networks, and AI applications across disciplines.</a:t>
            </a:r>
          </a:p>
          <a:p>
            <a:r>
              <a:rPr lang="en-US"/>
              <a:t>The techniques used in AlphaGo inspires further advancements in AI based systems, including protein folding, drug discovery, and weather forecasting.</a:t>
            </a:r>
          </a:p>
        </p:txBody>
      </p:sp>
      <p:pic>
        <p:nvPicPr>
          <p:cNvPr id="2" name="Picture 1" descr="A scale with a brain and books on it&#10;&#10;Description automatically generated">
            <a:extLst>
              <a:ext uri="{FF2B5EF4-FFF2-40B4-BE49-F238E27FC236}">
                <a16:creationId xmlns:a16="http://schemas.microsoft.com/office/drawing/2014/main" id="{6B89B2F4-0036-AE1B-A154-78F912A50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735" y="168466"/>
            <a:ext cx="4261806" cy="242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03C54-5F6B-5BCF-2097-D98445811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solidFill>
                  <a:srgbClr val="202124"/>
                </a:solidFill>
                <a:ea typeface="+mj-lt"/>
                <a:cs typeface="+mj-lt"/>
              </a:rPr>
              <a:t>bibliography</a:t>
            </a:r>
            <a:endParaRPr lang="en-US" sz="4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51095-1702-238B-CCEF-A8C8038AA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45179C-42DF-456B-7060-4AA0008E77DE}"/>
              </a:ext>
            </a:extLst>
          </p:cNvPr>
          <p:cNvSpPr txBox="1"/>
          <p:nvPr/>
        </p:nvSpPr>
        <p:spPr>
          <a:xfrm>
            <a:off x="834193" y="2144039"/>
            <a:ext cx="1050887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“AlphaGo.” </a:t>
            </a:r>
            <a:r>
              <a:rPr lang="en-US" i="1">
                <a:ea typeface="+mn-lt"/>
                <a:cs typeface="+mn-lt"/>
              </a:rPr>
              <a:t>Wikipedia</a:t>
            </a:r>
            <a:r>
              <a:rPr lang="en-US">
                <a:ea typeface="+mn-lt"/>
                <a:cs typeface="+mn-lt"/>
              </a:rPr>
              <a:t>, Wikimedia Foundation, 27 May 2024, en.wikipedia.org/wiki/AlphaGo. </a:t>
            </a:r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Google DeepMind. “AlphaGo - the Movie | Full Award-Winning Documentary.” </a:t>
            </a:r>
            <a:r>
              <a:rPr lang="en-US" i="1">
                <a:ea typeface="+mn-lt"/>
                <a:cs typeface="+mn-lt"/>
              </a:rPr>
              <a:t>YouTube</a:t>
            </a:r>
            <a:r>
              <a:rPr lang="en-US">
                <a:ea typeface="+mn-lt"/>
                <a:cs typeface="+mn-lt"/>
              </a:rPr>
              <a:t>, YouTube, 13 Mar.   2020, </a:t>
            </a:r>
            <a:r>
              <a:rPr lang="en-US">
                <a:ea typeface="+mn-lt"/>
                <a:cs typeface="+mn-lt"/>
                <a:hlinkClick r:id="rId2"/>
              </a:rPr>
              <a:t>www.youtube.com/watch?v=WXuK6gekU1Y</a:t>
            </a:r>
            <a:r>
              <a:rPr lang="en-US">
                <a:ea typeface="+mn-lt"/>
                <a:cs typeface="+mn-lt"/>
              </a:rPr>
              <a:t>. </a:t>
            </a:r>
          </a:p>
          <a:p>
            <a:endParaRPr lang="en-US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07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Placeholder 1" descr="Google Acquires Artificial Intelligence Startup DeepMind For More Than  $500M | TechCrunch">
            <a:extLst>
              <a:ext uri="{FF2B5EF4-FFF2-40B4-BE49-F238E27FC236}">
                <a16:creationId xmlns:a16="http://schemas.microsoft.com/office/drawing/2014/main" id="{74264C3B-193F-537C-C29C-41CE1C2455C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5923" r="25923"/>
          <a:stretch/>
        </p:blipFill>
        <p:spPr/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4A39EB-3263-C90B-E6A4-51671A35BC01}"/>
              </a:ext>
            </a:extLst>
          </p:cNvPr>
          <p:cNvSpPr txBox="1"/>
          <p:nvPr/>
        </p:nvSpPr>
        <p:spPr>
          <a:xfrm>
            <a:off x="7747816" y="669605"/>
            <a:ext cx="3515495" cy="53860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2014</a:t>
            </a:r>
          </a:p>
          <a:p>
            <a:r>
              <a:rPr lang="en-US" sz="2800" i="1">
                <a:solidFill>
                  <a:schemeClr val="bg1"/>
                </a:solidFill>
              </a:rPr>
              <a:t>AlphaGo's Inception</a:t>
            </a:r>
          </a:p>
          <a:p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DeepMind Technologies, a British AI company founded by Demis Hassabis, Shane Legg, and Mustafa Suleman, starts developing AlphaGo, aiming to create a program capable of mastering the ancient Chinese game of go</a:t>
            </a:r>
            <a:endParaRPr lang="en-US" sz="24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0"/>
              <a:t>October 2015</a:t>
            </a:r>
            <a:endParaRPr lang="en-US"/>
          </a:p>
          <a:p>
            <a:r>
              <a:rPr lang="en-US" sz="2800" b="0" i="1"/>
              <a:t>First Version of AlphaGo</a:t>
            </a:r>
            <a:endParaRPr lang="en-US" i="1"/>
          </a:p>
          <a:p>
            <a:pPr marL="0" lvl="1" indent="0">
              <a:buNone/>
            </a:pPr>
            <a:r>
              <a:rPr lang="en-US"/>
              <a:t>Researchers at DeepMind, including David Silver and Aja Huang, develop the first version of AlphaGo. It uses deep neural networks combined with reinforcement learning including policy networks and value networks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" name="Picture 1" descr="A person wearing a black sweatshirt and headphones&#10;&#10;Description automatically generated">
            <a:extLst>
              <a:ext uri="{FF2B5EF4-FFF2-40B4-BE49-F238E27FC236}">
                <a16:creationId xmlns:a16="http://schemas.microsoft.com/office/drawing/2014/main" id="{6EE16A8D-4248-7765-D97D-E52DD954E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365" y="209428"/>
            <a:ext cx="40005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97A622-AF00-2157-D529-A7EB0EBCAECE}"/>
              </a:ext>
            </a:extLst>
          </p:cNvPr>
          <p:cNvSpPr txBox="1"/>
          <p:nvPr/>
        </p:nvSpPr>
        <p:spPr>
          <a:xfrm>
            <a:off x="7608732" y="1493422"/>
            <a:ext cx="3443415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>
                <a:solidFill>
                  <a:schemeClr val="bg1"/>
                </a:solidFill>
              </a:rPr>
              <a:t>2015</a:t>
            </a:r>
          </a:p>
          <a:p>
            <a:r>
              <a:rPr lang="en-US" sz="2800" i="1">
                <a:solidFill>
                  <a:schemeClr val="bg1"/>
                </a:solidFill>
              </a:rPr>
              <a:t>AlphaGo's Training</a:t>
            </a:r>
          </a:p>
          <a:p>
            <a:endParaRPr lang="en-US" sz="2800" i="1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AlphaGo is trained with more than 30 million moves played by human experts, then it practices against itself using reinforcement learning, playing millions of games to improve its abilities.</a:t>
            </a:r>
            <a:endParaRPr lang="en-US" sz="2800" i="1">
              <a:solidFill>
                <a:schemeClr val="bg1"/>
              </a:solidFill>
            </a:endParaRPr>
          </a:p>
        </p:txBody>
      </p:sp>
      <p:pic>
        <p:nvPicPr>
          <p:cNvPr id="2" name="Picture 1" descr="A game board with black and white pieces&#10;&#10;Description automatically generated">
            <a:extLst>
              <a:ext uri="{FF2B5EF4-FFF2-40B4-BE49-F238E27FC236}">
                <a16:creationId xmlns:a16="http://schemas.microsoft.com/office/drawing/2014/main" id="{E1896C69-8A63-AE0F-3602-5DDEAAF0D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546" y="1709614"/>
            <a:ext cx="3449909" cy="344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945002"/>
            <a:ext cx="6456167" cy="5582047"/>
          </a:xfrm>
        </p:spPr>
        <p:txBody>
          <a:bodyPr vert="horz" lIns="91440" tIns="0" rIns="91440" bIns="45720" rtlCol="0" anchor="t">
            <a:normAutofit/>
          </a:bodyPr>
          <a:lstStyle/>
          <a:p>
            <a:pPr marL="0" lvl="1" indent="0">
              <a:buNone/>
            </a:pPr>
            <a:r>
              <a:rPr lang="en-US" sz="2800"/>
              <a:t>October 2015</a:t>
            </a:r>
          </a:p>
          <a:p>
            <a:pPr marL="0" lvl="1" indent="0">
              <a:buNone/>
            </a:pPr>
            <a:r>
              <a:rPr lang="en-US" sz="2800" i="1"/>
              <a:t>AlphaGo Defeats European Go Champion</a:t>
            </a:r>
          </a:p>
          <a:p>
            <a:pPr marL="0" lvl="1" indent="0">
              <a:buNone/>
            </a:pPr>
            <a:r>
              <a:rPr lang="en-US"/>
              <a:t>AlphaGo is tested against the European champion, Fan Hui, in a closed door event, AlphaGo wins 5-0, marking the first time an AI program beats a professional Go player. 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" name="Picture 1" descr="Odds favor machine over human in big Go showdown">
            <a:extLst>
              <a:ext uri="{FF2B5EF4-FFF2-40B4-BE49-F238E27FC236}">
                <a16:creationId xmlns:a16="http://schemas.microsoft.com/office/drawing/2014/main" id="{65CB6562-071E-DFE5-5904-BC667F836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971" y="3742972"/>
            <a:ext cx="2743200" cy="220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1075144"/>
            <a:ext cx="3701123" cy="5275541"/>
          </a:xfrm>
        </p:spPr>
        <p:txBody>
          <a:bodyPr vert="horz" lIns="91440" tIns="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/>
              <a:t>January 2016</a:t>
            </a:r>
          </a:p>
          <a:p>
            <a:pPr marL="0" indent="0">
              <a:buNone/>
            </a:pPr>
            <a:r>
              <a:rPr lang="en-US" sz="2800" i="1"/>
              <a:t>Publication in Nature</a:t>
            </a:r>
          </a:p>
          <a:p>
            <a:pPr marL="0" indent="0">
              <a:buNone/>
            </a:pPr>
            <a:r>
              <a:rPr lang="en-US"/>
              <a:t>David Silver and peers publish a paper in the scientific journal </a:t>
            </a:r>
            <a:r>
              <a:rPr lang="en-US" i="1"/>
              <a:t>Nature, </a:t>
            </a:r>
            <a:r>
              <a:rPr lang="en-US"/>
              <a:t>describing AlphaGo and showcasing its success against Fan Hui. This receives worldwide attention from the AI and Go communities.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" name="Picture 1" descr="A computer game on a cover&#10;&#10;Description automatically generated">
            <a:extLst>
              <a:ext uri="{FF2B5EF4-FFF2-40B4-BE49-F238E27FC236}">
                <a16:creationId xmlns:a16="http://schemas.microsoft.com/office/drawing/2014/main" id="{A841B5F8-58F9-B870-15EE-F4A2D662C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448" y="1077817"/>
            <a:ext cx="2743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5" y="3660774"/>
            <a:ext cx="5907176" cy="2536826"/>
          </a:xfrm>
        </p:spPr>
        <p:txBody>
          <a:bodyPr vert="horz" lIns="91440" tIns="0" rIns="91440" bIns="45720" rtlCol="0" anchor="t">
            <a:noAutofit/>
          </a:bodyPr>
          <a:lstStyle/>
          <a:p>
            <a:r>
              <a:rPr lang="en-US" sz="2800"/>
              <a:t>March 2016</a:t>
            </a:r>
          </a:p>
          <a:p>
            <a:r>
              <a:rPr lang="en-US" sz="2800" i="1"/>
              <a:t>AlphaGo vs. Lee Sedol</a:t>
            </a:r>
          </a:p>
          <a:p>
            <a:r>
              <a:rPr lang="en-US"/>
              <a:t>In a highly anticipated match, AlphaGo faces South Korean legend Lee Sedol, an 18 time world champion. AlphaGo stuns the world in a 4-1 match, showcasing the rapid progress of AI with mastering complex human tasks.</a:t>
            </a:r>
            <a:endParaRPr lang="en-US" i="1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Singer: Google's AlphaGo and the perils of artificial intelligence – The  Denver Post">
            <a:extLst>
              <a:ext uri="{FF2B5EF4-FFF2-40B4-BE49-F238E27FC236}">
                <a16:creationId xmlns:a16="http://schemas.microsoft.com/office/drawing/2014/main" id="{E308BC84-A261-3E39-0AB4-CDE235EC2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53" y="3070904"/>
            <a:ext cx="4632779" cy="312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AB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87B122-1579-FDB8-443B-F05E622163C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8200" y="2813049"/>
            <a:ext cx="3247662" cy="3238499"/>
          </a:xfrm>
        </p:spPr>
        <p:txBody>
          <a:bodyPr vert="horz" lIns="91440" tIns="0" rIns="91440" bIns="45720" rtlCol="0" anchor="t">
            <a:normAutofit fontScale="92500" lnSpcReduction="20000"/>
          </a:bodyPr>
          <a:lstStyle/>
          <a:p>
            <a:r>
              <a:rPr lang="en-US" sz="2800"/>
              <a:t>2017</a:t>
            </a:r>
          </a:p>
          <a:p>
            <a:r>
              <a:rPr lang="en-US" sz="2800" i="1"/>
              <a:t>AlphaGo Zero and AlphaGo Master</a:t>
            </a:r>
          </a:p>
          <a:p>
            <a:r>
              <a:rPr lang="en-US"/>
              <a:t>AlphaGo Master goes online anonymously and wins 60 straight games against top-ranked professional players.</a:t>
            </a:r>
          </a:p>
          <a:p>
            <a:r>
              <a:rPr lang="en-US"/>
              <a:t>DeepMind reveals AlphaGo Zero, which learns the game from scratch and surpasses previous models in 40 days.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2" descr="Introduction to AlphaGo Zero | 2021 | ExentAI">
            <a:extLst>
              <a:ext uri="{FF2B5EF4-FFF2-40B4-BE49-F238E27FC236}">
                <a16:creationId xmlns:a16="http://schemas.microsoft.com/office/drawing/2014/main" id="{1EB9AB42-3872-C368-1F0C-2EA0F3DAB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013" y="1948021"/>
            <a:ext cx="6027057" cy="339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154166"/>
            <a:ext cx="5733773" cy="303273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800"/>
              <a:t>May 2017</a:t>
            </a:r>
          </a:p>
          <a:p>
            <a:pPr marL="0" indent="0">
              <a:buNone/>
            </a:pPr>
            <a:r>
              <a:rPr lang="en-US" sz="2800" i="1"/>
              <a:t>AlphaGo vs Ke Jie</a:t>
            </a:r>
          </a:p>
          <a:p>
            <a:pPr marL="0" indent="0">
              <a:buNone/>
            </a:pPr>
            <a:r>
              <a:rPr lang="en-US"/>
              <a:t>AlphaGo faces against Ke Jie, the world champion at the time and wins 2-0 with one draw, showcasing its advancement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" name="Picture 2" descr="A person playing a game&#10;&#10;Description automatically generated">
            <a:extLst>
              <a:ext uri="{FF2B5EF4-FFF2-40B4-BE49-F238E27FC236}">
                <a16:creationId xmlns:a16="http://schemas.microsoft.com/office/drawing/2014/main" id="{96F3367E-A09D-B577-37D4-547C39480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231" y="3944603"/>
            <a:ext cx="5245768" cy="291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EDE3176-A15D-46A3-BDDB-64A0D7363224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11</Slides>
  <Notes>10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Custom</vt:lpstr>
      <vt:lpstr>History of AlphaGo  (2014-2018)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/>
  <cp:revision>52</cp:revision>
  <dcterms:created xsi:type="dcterms:W3CDTF">2024-06-07T18:39:32Z</dcterms:created>
  <dcterms:modified xsi:type="dcterms:W3CDTF">2024-06-08T04:14:59Z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