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906000"/>
  <p:notesSz cx="9945675" cy="6858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2">
          <p15:clr>
            <a:srgbClr val="A4A3A4"/>
          </p15:clr>
        </p15:guide>
        <p15:guide id="2" pos="13">
          <p15:clr>
            <a:srgbClr val="A4A3A4"/>
          </p15:clr>
        </p15:guide>
      </p15:sldGuideLst>
    </p:ext>
    <p:ext uri="http://customooxmlschemas.google.com/">
      <go:slidesCustomData xmlns:go="http://customooxmlschemas.google.com/" r:id="rId43" roundtripDataSignature="AMtx7mhJmWozVk4RtELM9QaW0iAnoWPa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42" orient="horz"/>
        <p:guide pos="1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9799" cy="344488"/>
          </a:xfrm>
          <a:prstGeom prst="rect">
            <a:avLst/>
          </a:prstGeom>
          <a:noFill/>
          <a:ln>
            <a:noFill/>
          </a:ln>
        </p:spPr>
        <p:txBody>
          <a:bodyPr anchorCtr="0" anchor="t" bIns="45925" lIns="91850" spcFirstLastPara="1" rIns="91850" wrap="square" tIns="459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34165" y="0"/>
            <a:ext cx="4309799" cy="344488"/>
          </a:xfrm>
          <a:prstGeom prst="rect">
            <a:avLst/>
          </a:prstGeom>
          <a:noFill/>
          <a:ln>
            <a:noFill/>
          </a:ln>
        </p:spPr>
        <p:txBody>
          <a:bodyPr anchorCtr="0" anchor="t" bIns="45925" lIns="91850" spcFirstLastPara="1" rIns="91850" wrap="square" tIns="459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4570" y="3300413"/>
            <a:ext cx="7956550" cy="2700337"/>
          </a:xfrm>
          <a:prstGeom prst="rect">
            <a:avLst/>
          </a:prstGeom>
          <a:noFill/>
          <a:ln>
            <a:noFill/>
          </a:ln>
        </p:spPr>
        <p:txBody>
          <a:bodyPr anchorCtr="0" anchor="t" bIns="45925" lIns="91850" spcFirstLastPara="1" rIns="91850" wrap="square" tIns="459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4"/>
            <a:ext cx="4309799" cy="344487"/>
          </a:xfrm>
          <a:prstGeom prst="rect">
            <a:avLst/>
          </a:prstGeom>
          <a:noFill/>
          <a:ln>
            <a:noFill/>
          </a:ln>
        </p:spPr>
        <p:txBody>
          <a:bodyPr anchorCtr="0" anchor="b" bIns="45925" lIns="91850" spcFirstLastPara="1" rIns="91850" wrap="square" tIns="459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34165" y="6513514"/>
            <a:ext cx="4309799" cy="344487"/>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307" name="Google Shape;307;p13: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4: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337" name="Google Shape;337;p14: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5: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372" name="Google Shape;372;p15: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6: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397" name="Google Shape;397;p16: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7: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05" name="Google Shape;405;p17: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18: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47" name="Google Shape;447;p18: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19: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81" name="Google Shape;481;p19: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83" name="Google Shape;83;p2: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0: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89" name="Google Shape;489;p20: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21: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11" name="Google Shape;511;p21: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22: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46" name="Google Shape;546;p22: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23: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68" name="Google Shape;568;p23: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24: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75" name="Google Shape;575;p24: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994570" y="3300413"/>
            <a:ext cx="7956550" cy="2700337"/>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3302000" y="855663"/>
            <a:ext cx="3341688"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Cover">
    <p:spTree>
      <p:nvGrpSpPr>
        <p:cNvPr id="15" name="Shape 15"/>
        <p:cNvGrpSpPr/>
        <p:nvPr/>
      </p:nvGrpSpPr>
      <p:grpSpPr>
        <a:xfrm>
          <a:off x="0" y="0"/>
          <a:ext cx="0" cy="0"/>
          <a:chOff x="0" y="0"/>
          <a:chExt cx="0" cy="0"/>
        </a:xfrm>
      </p:grpSpPr>
      <p:pic>
        <p:nvPicPr>
          <p:cNvPr descr="http://4.bp.blogspot.com/-7mARDxn9cZg/VmwOJVhkoPI/AAAAAAAAFs8/Xguf1HJZfmI/s1600/produk-olahan-kelapa-sawit.jpg" id="16" name="Google Shape;16;p26"/>
          <p:cNvPicPr preferRelativeResize="0"/>
          <p:nvPr/>
        </p:nvPicPr>
        <p:blipFill rotWithShape="1">
          <a:blip r:embed="rId2">
            <a:alphaModFix/>
          </a:blip>
          <a:srcRect b="0" l="0" r="0" t="0"/>
          <a:stretch/>
        </p:blipFill>
        <p:spPr>
          <a:xfrm>
            <a:off x="0" y="0"/>
            <a:ext cx="9906000" cy="6858000"/>
          </a:xfrm>
          <a:prstGeom prst="rect">
            <a:avLst/>
          </a:prstGeom>
          <a:noFill/>
          <a:ln>
            <a:noFill/>
          </a:ln>
        </p:spPr>
      </p:pic>
      <p:pic>
        <p:nvPicPr>
          <p:cNvPr id="17" name="Google Shape;17;p26"/>
          <p:cNvPicPr preferRelativeResize="0"/>
          <p:nvPr/>
        </p:nvPicPr>
        <p:blipFill rotWithShape="1">
          <a:blip r:embed="rId3">
            <a:alphaModFix/>
          </a:blip>
          <a:srcRect b="0" l="0" r="0" t="0"/>
          <a:stretch/>
        </p:blipFill>
        <p:spPr>
          <a:xfrm>
            <a:off x="4474602" y="2071693"/>
            <a:ext cx="956796" cy="1164802"/>
          </a:xfrm>
          <a:prstGeom prst="rect">
            <a:avLst/>
          </a:prstGeom>
          <a:noFill/>
          <a:ln>
            <a:noFill/>
          </a:ln>
        </p:spPr>
      </p:pic>
      <p:sp>
        <p:nvSpPr>
          <p:cNvPr id="18" name="Google Shape;18;p26"/>
          <p:cNvSpPr/>
          <p:nvPr/>
        </p:nvSpPr>
        <p:spPr>
          <a:xfrm>
            <a:off x="244642" y="1295400"/>
            <a:ext cx="9416716" cy="4267200"/>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6"/>
          <p:cNvSpPr/>
          <p:nvPr/>
        </p:nvSpPr>
        <p:spPr>
          <a:xfrm>
            <a:off x="397042" y="1447800"/>
            <a:ext cx="9051758" cy="3922295"/>
          </a:xfrm>
          <a:prstGeom prst="rect">
            <a:avLst/>
          </a:prstGeom>
          <a:solidFill>
            <a:srgbClr val="EAF1D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6"/>
          <p:cNvSpPr txBox="1"/>
          <p:nvPr>
            <p:ph idx="1" type="body"/>
          </p:nvPr>
        </p:nvSpPr>
        <p:spPr>
          <a:xfrm>
            <a:off x="427038" y="3314956"/>
            <a:ext cx="9021762" cy="702092"/>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813"/>
              </a:spcBef>
              <a:spcAft>
                <a:spcPts val="0"/>
              </a:spcAft>
              <a:buClr>
                <a:schemeClr val="dk1"/>
              </a:buClr>
              <a:buSzPts val="4000"/>
              <a:buFont typeface="Arial"/>
              <a:buNone/>
              <a:defRPr b="1" i="0" sz="4000" u="none" cap="none" strike="noStrike">
                <a:solidFill>
                  <a:schemeClr val="dk1"/>
                </a:solidFill>
                <a:latin typeface="Microsoft JhengHei"/>
                <a:ea typeface="Microsoft JhengHei"/>
                <a:cs typeface="Microsoft JhengHei"/>
                <a:sym typeface="Microsoft JhengHei"/>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21" name="Google Shape;21;p26"/>
          <p:cNvSpPr txBox="1"/>
          <p:nvPr>
            <p:ph idx="2" type="body"/>
          </p:nvPr>
        </p:nvSpPr>
        <p:spPr>
          <a:xfrm>
            <a:off x="397042" y="6186493"/>
            <a:ext cx="3934326" cy="4256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813"/>
              </a:spcBef>
              <a:spcAft>
                <a:spcPts val="0"/>
              </a:spcAft>
              <a:buClr>
                <a:schemeClr val="lt1"/>
              </a:buClr>
              <a:buSzPts val="1800"/>
              <a:buFont typeface="Arial"/>
              <a:buNone/>
              <a:defRPr b="1" i="0" sz="1800" u="none" cap="none" strike="noStrike">
                <a:solidFill>
                  <a:schemeClr val="lt1"/>
                </a:solidFill>
                <a:latin typeface="Microsoft JhengHei"/>
                <a:ea typeface="Microsoft JhengHei"/>
                <a:cs typeface="Microsoft JhengHei"/>
                <a:sym typeface="Microsoft JhengHei"/>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2500"/>
                                        <p:tgtEl>
                                          <p:spTgt spid="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65" name="Shape 65"/>
        <p:cNvGrpSpPr/>
        <p:nvPr/>
      </p:nvGrpSpPr>
      <p:grpSpPr>
        <a:xfrm>
          <a:off x="0" y="0"/>
          <a:ext cx="0" cy="0"/>
          <a:chOff x="0" y="0"/>
          <a:chExt cx="0" cy="0"/>
        </a:xfrm>
      </p:grpSpPr>
      <p:pic>
        <p:nvPicPr>
          <p:cNvPr id="66" name="Google Shape;66;p36"/>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67" name="Google Shape;67;p36"/>
          <p:cNvSpPr/>
          <p:nvPr/>
        </p:nvSpPr>
        <p:spPr>
          <a:xfrm>
            <a:off x="8682087" y="150829"/>
            <a:ext cx="1121789" cy="1234911"/>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belakang2">
  <p:cSld name="Cover belakang2">
    <p:spTree>
      <p:nvGrpSpPr>
        <p:cNvPr id="68" name="Shape 68"/>
        <p:cNvGrpSpPr/>
        <p:nvPr/>
      </p:nvGrpSpPr>
      <p:grpSpPr>
        <a:xfrm>
          <a:off x="0" y="0"/>
          <a:ext cx="0" cy="0"/>
          <a:chOff x="0" y="0"/>
          <a:chExt cx="0" cy="0"/>
        </a:xfrm>
      </p:grpSpPr>
      <p:pic>
        <p:nvPicPr>
          <p:cNvPr id="69" name="Google Shape;69;p37"/>
          <p:cNvPicPr preferRelativeResize="0"/>
          <p:nvPr/>
        </p:nvPicPr>
        <p:blipFill rotWithShape="1">
          <a:blip r:embed="rId2">
            <a:alphaModFix/>
          </a:blip>
          <a:srcRect b="0" l="0" r="9346" t="0"/>
          <a:stretch/>
        </p:blipFill>
        <p:spPr>
          <a:xfrm>
            <a:off x="0" y="0"/>
            <a:ext cx="9906000" cy="6863532"/>
          </a:xfrm>
          <a:prstGeom prst="rect">
            <a:avLst/>
          </a:prstGeom>
          <a:noFill/>
          <a:ln>
            <a:noFill/>
          </a:ln>
        </p:spPr>
      </p:pic>
      <p:sp>
        <p:nvSpPr>
          <p:cNvPr id="70" name="Google Shape;70;p37"/>
          <p:cNvSpPr/>
          <p:nvPr/>
        </p:nvSpPr>
        <p:spPr>
          <a:xfrm>
            <a:off x="1" y="5174276"/>
            <a:ext cx="9905999" cy="1691045"/>
          </a:xfrm>
          <a:prstGeom prst="rect">
            <a:avLst/>
          </a:prstGeom>
          <a:solidFill>
            <a:schemeClr val="dk1">
              <a:alpha val="74901"/>
            </a:schemeClr>
          </a:solidFill>
          <a:ln>
            <a:noFill/>
          </a:ln>
          <a:effectLst>
            <a:outerShdw sx="1000" rotWithShape="0" algn="ctr" dist="5080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1" name="Google Shape;71;p37"/>
          <p:cNvCxnSpPr/>
          <p:nvPr/>
        </p:nvCxnSpPr>
        <p:spPr>
          <a:xfrm>
            <a:off x="0" y="5174276"/>
            <a:ext cx="9906000" cy="0"/>
          </a:xfrm>
          <a:prstGeom prst="straightConnector1">
            <a:avLst/>
          </a:prstGeom>
          <a:noFill/>
          <a:ln cap="flat" cmpd="sng" w="31750">
            <a:solidFill>
              <a:srgbClr val="FFC000"/>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22" name="Shape 22"/>
        <p:cNvGrpSpPr/>
        <p:nvPr/>
      </p:nvGrpSpPr>
      <p:grpSpPr>
        <a:xfrm>
          <a:off x="0" y="0"/>
          <a:ext cx="0" cy="0"/>
          <a:chOff x="0" y="0"/>
          <a:chExt cx="0" cy="0"/>
        </a:xfrm>
      </p:grpSpPr>
      <p:pic>
        <p:nvPicPr>
          <p:cNvPr id="23" name="Google Shape;23;p27"/>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24" name="Google Shape;24;p27"/>
          <p:cNvSpPr/>
          <p:nvPr/>
        </p:nvSpPr>
        <p:spPr>
          <a:xfrm>
            <a:off x="8682087" y="150829"/>
            <a:ext cx="1121789" cy="1234911"/>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onten 2">
  <p:cSld name="Konten 2">
    <p:spTree>
      <p:nvGrpSpPr>
        <p:cNvPr id="25" name="Shape 25"/>
        <p:cNvGrpSpPr/>
        <p:nvPr/>
      </p:nvGrpSpPr>
      <p:grpSpPr>
        <a:xfrm>
          <a:off x="0" y="0"/>
          <a:ext cx="0" cy="0"/>
          <a:chOff x="0" y="0"/>
          <a:chExt cx="0" cy="0"/>
        </a:xfrm>
      </p:grpSpPr>
      <p:sp>
        <p:nvSpPr>
          <p:cNvPr id="26" name="Google Shape;26;p28"/>
          <p:cNvSpPr txBox="1"/>
          <p:nvPr>
            <p:ph type="title"/>
          </p:nvPr>
        </p:nvSpPr>
        <p:spPr>
          <a:xfrm>
            <a:off x="0" y="941697"/>
            <a:ext cx="9906000" cy="559558"/>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accent2"/>
              </a:buClr>
              <a:buSzPts val="2800"/>
              <a:buFont typeface="Microsoft JhengHei"/>
              <a:buNone/>
              <a:defRPr b="1" i="0" sz="2800" u="none" cap="none" strike="noStrike">
                <a:solidFill>
                  <a:schemeClr val="accent2"/>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28"/>
          <p:cNvSpPr txBox="1"/>
          <p:nvPr>
            <p:ph idx="1" type="body"/>
          </p:nvPr>
        </p:nvSpPr>
        <p:spPr>
          <a:xfrm>
            <a:off x="675878" y="2214754"/>
            <a:ext cx="8543925"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813"/>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1pPr>
            <a:lvl2pPr indent="-228600" lvl="1" marL="914400" marR="0" rtl="0" algn="l">
              <a:lnSpc>
                <a:spcPct val="90000"/>
              </a:lnSpc>
              <a:spcBef>
                <a:spcPts val="406"/>
              </a:spcBef>
              <a:spcAft>
                <a:spcPts val="0"/>
              </a:spcAft>
              <a:buClr>
                <a:srgbClr val="888888"/>
              </a:buClr>
              <a:buSzPts val="1625"/>
              <a:buFont typeface="Arial"/>
              <a:buNone/>
              <a:defRPr b="0" i="0" sz="1625"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6"/>
              </a:spcBef>
              <a:spcAft>
                <a:spcPts val="0"/>
              </a:spcAft>
              <a:buClr>
                <a:srgbClr val="888888"/>
              </a:buClr>
              <a:buSzPts val="1463"/>
              <a:buFont typeface="Arial"/>
              <a:buNone/>
              <a:defRPr b="0" i="0" sz="1463"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9pPr>
          </a:lstStyle>
          <a:p/>
        </p:txBody>
      </p:sp>
      <p:sp>
        <p:nvSpPr>
          <p:cNvPr id="28" name="Google Shape;28;p28"/>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100">
                <a:solidFill>
                  <a:schemeClr val="dk1"/>
                </a:solidFill>
                <a:latin typeface="Open Sans"/>
                <a:ea typeface="Open Sans"/>
                <a:cs typeface="Open Sans"/>
                <a:sym typeface="Open Sans"/>
              </a:defRPr>
            </a:lvl1pPr>
            <a:lvl2pPr indent="0" lvl="1" marL="0" algn="l">
              <a:spcBef>
                <a:spcPts val="0"/>
              </a:spcBef>
              <a:buNone/>
              <a:defRPr sz="1100">
                <a:solidFill>
                  <a:schemeClr val="dk1"/>
                </a:solidFill>
                <a:latin typeface="Open Sans"/>
                <a:ea typeface="Open Sans"/>
                <a:cs typeface="Open Sans"/>
                <a:sym typeface="Open Sans"/>
              </a:defRPr>
            </a:lvl2pPr>
            <a:lvl3pPr indent="0" lvl="2" marL="0" algn="l">
              <a:spcBef>
                <a:spcPts val="0"/>
              </a:spcBef>
              <a:buNone/>
              <a:defRPr sz="1100">
                <a:solidFill>
                  <a:schemeClr val="dk1"/>
                </a:solidFill>
                <a:latin typeface="Open Sans"/>
                <a:ea typeface="Open Sans"/>
                <a:cs typeface="Open Sans"/>
                <a:sym typeface="Open Sans"/>
              </a:defRPr>
            </a:lvl3pPr>
            <a:lvl4pPr indent="0" lvl="3" marL="0" algn="l">
              <a:spcBef>
                <a:spcPts val="0"/>
              </a:spcBef>
              <a:buNone/>
              <a:defRPr sz="1100">
                <a:solidFill>
                  <a:schemeClr val="dk1"/>
                </a:solidFill>
                <a:latin typeface="Open Sans"/>
                <a:ea typeface="Open Sans"/>
                <a:cs typeface="Open Sans"/>
                <a:sym typeface="Open Sans"/>
              </a:defRPr>
            </a:lvl4pPr>
            <a:lvl5pPr indent="0" lvl="4" marL="0" algn="l">
              <a:spcBef>
                <a:spcPts val="0"/>
              </a:spcBef>
              <a:buNone/>
              <a:defRPr sz="1100">
                <a:solidFill>
                  <a:schemeClr val="dk1"/>
                </a:solidFill>
                <a:latin typeface="Open Sans"/>
                <a:ea typeface="Open Sans"/>
                <a:cs typeface="Open Sans"/>
                <a:sym typeface="Open Sans"/>
              </a:defRPr>
            </a:lvl5pPr>
            <a:lvl6pPr indent="0" lvl="5" marL="0" algn="l">
              <a:spcBef>
                <a:spcPts val="0"/>
              </a:spcBef>
              <a:buNone/>
              <a:defRPr sz="1100">
                <a:solidFill>
                  <a:schemeClr val="dk1"/>
                </a:solidFill>
                <a:latin typeface="Open Sans"/>
                <a:ea typeface="Open Sans"/>
                <a:cs typeface="Open Sans"/>
                <a:sym typeface="Open Sans"/>
              </a:defRPr>
            </a:lvl6pPr>
            <a:lvl7pPr indent="0" lvl="6" marL="0" algn="l">
              <a:spcBef>
                <a:spcPts val="0"/>
              </a:spcBef>
              <a:buNone/>
              <a:defRPr sz="1100">
                <a:solidFill>
                  <a:schemeClr val="dk1"/>
                </a:solidFill>
                <a:latin typeface="Open Sans"/>
                <a:ea typeface="Open Sans"/>
                <a:cs typeface="Open Sans"/>
                <a:sym typeface="Open Sans"/>
              </a:defRPr>
            </a:lvl7pPr>
            <a:lvl8pPr indent="0" lvl="7" marL="0" algn="l">
              <a:spcBef>
                <a:spcPts val="0"/>
              </a:spcBef>
              <a:buNone/>
              <a:defRPr sz="1100">
                <a:solidFill>
                  <a:schemeClr val="dk1"/>
                </a:solidFill>
                <a:latin typeface="Open Sans"/>
                <a:ea typeface="Open Sans"/>
                <a:cs typeface="Open Sans"/>
                <a:sym typeface="Open Sans"/>
              </a:defRPr>
            </a:lvl8pPr>
            <a:lvl9pPr indent="0" lvl="8" marL="0" algn="l">
              <a:spcBef>
                <a:spcPts val="0"/>
              </a:spcBef>
              <a:buNone/>
              <a:defRPr sz="1100">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29"/>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90000"/>
              </a:lnSpc>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29"/>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361950" lvl="0" marL="457200" marR="0" rtl="0" algn="l">
              <a:lnSpc>
                <a:spcPct val="90000"/>
              </a:lnSpc>
              <a:spcBef>
                <a:spcPts val="813"/>
              </a:spcBef>
              <a:spcAft>
                <a:spcPts val="0"/>
              </a:spcAft>
              <a:buClr>
                <a:schemeClr val="dk1"/>
              </a:buClr>
              <a:buSzPts val="2100"/>
              <a:buFont typeface="Arial"/>
              <a:buChar char="•"/>
              <a:defRPr b="1" i="0" sz="2100" u="none" cap="none" strike="noStrike">
                <a:solidFill>
                  <a:schemeClr val="dk1"/>
                </a:solidFill>
                <a:latin typeface="Arial"/>
                <a:ea typeface="Arial"/>
                <a:cs typeface="Arial"/>
                <a:sym typeface="Arial"/>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32" name="Google Shape;32;p29"/>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9"/>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9"/>
          <p:cNvSpPr txBox="1"/>
          <p:nvPr>
            <p:ph idx="12" type="sldNum"/>
          </p:nvPr>
        </p:nvSpPr>
        <p:spPr>
          <a:xfrm>
            <a:off x="9413087" y="6485952"/>
            <a:ext cx="469211" cy="365125"/>
          </a:xfrm>
          <a:prstGeom prst="rect">
            <a:avLst/>
          </a:prstGeom>
          <a:noFill/>
          <a:ln>
            <a:noFill/>
          </a:ln>
        </p:spPr>
        <p:txBody>
          <a:bodyPr anchorCtr="0" anchor="t" bIns="0" lIns="0" spcFirstLastPara="1" rIns="0" wrap="square" tIns="0">
            <a:noAutofit/>
          </a:bodyPr>
          <a:lstStyle>
            <a:lvl1pPr indent="0" lvl="0" marL="25400" marR="0" algn="l">
              <a:lnSpc>
                <a:spcPct val="100000"/>
              </a:lnSpc>
              <a:spcBef>
                <a:spcPts val="0"/>
              </a:spcBef>
              <a:buNone/>
              <a:defRPr b="0" i="0" sz="1100">
                <a:solidFill>
                  <a:schemeClr val="dk1"/>
                </a:solidFill>
                <a:latin typeface="Arial"/>
                <a:ea typeface="Arial"/>
                <a:cs typeface="Arial"/>
                <a:sym typeface="Arial"/>
              </a:defRPr>
            </a:lvl1pPr>
            <a:lvl2pPr indent="0" lvl="1" marL="25400" marR="0" algn="l">
              <a:lnSpc>
                <a:spcPct val="100000"/>
              </a:lnSpc>
              <a:spcBef>
                <a:spcPts val="0"/>
              </a:spcBef>
              <a:buNone/>
              <a:defRPr b="0" i="0" sz="1100">
                <a:solidFill>
                  <a:schemeClr val="dk1"/>
                </a:solidFill>
                <a:latin typeface="Arial"/>
                <a:ea typeface="Arial"/>
                <a:cs typeface="Arial"/>
                <a:sym typeface="Arial"/>
              </a:defRPr>
            </a:lvl2pPr>
            <a:lvl3pPr indent="0" lvl="2" marL="25400" marR="0" algn="l">
              <a:lnSpc>
                <a:spcPct val="100000"/>
              </a:lnSpc>
              <a:spcBef>
                <a:spcPts val="0"/>
              </a:spcBef>
              <a:buNone/>
              <a:defRPr b="0" i="0" sz="1100">
                <a:solidFill>
                  <a:schemeClr val="dk1"/>
                </a:solidFill>
                <a:latin typeface="Arial"/>
                <a:ea typeface="Arial"/>
                <a:cs typeface="Arial"/>
                <a:sym typeface="Arial"/>
              </a:defRPr>
            </a:lvl3pPr>
            <a:lvl4pPr indent="0" lvl="3" marL="25400" marR="0" algn="l">
              <a:lnSpc>
                <a:spcPct val="100000"/>
              </a:lnSpc>
              <a:spcBef>
                <a:spcPts val="0"/>
              </a:spcBef>
              <a:buNone/>
              <a:defRPr b="0" i="0" sz="1100">
                <a:solidFill>
                  <a:schemeClr val="dk1"/>
                </a:solidFill>
                <a:latin typeface="Arial"/>
                <a:ea typeface="Arial"/>
                <a:cs typeface="Arial"/>
                <a:sym typeface="Arial"/>
              </a:defRPr>
            </a:lvl4pPr>
            <a:lvl5pPr indent="0" lvl="4" marL="25400" marR="0" algn="l">
              <a:lnSpc>
                <a:spcPct val="100000"/>
              </a:lnSpc>
              <a:spcBef>
                <a:spcPts val="0"/>
              </a:spcBef>
              <a:buNone/>
              <a:defRPr b="0" i="0" sz="1100">
                <a:solidFill>
                  <a:schemeClr val="dk1"/>
                </a:solidFill>
                <a:latin typeface="Arial"/>
                <a:ea typeface="Arial"/>
                <a:cs typeface="Arial"/>
                <a:sym typeface="Arial"/>
              </a:defRPr>
            </a:lvl5pPr>
            <a:lvl6pPr indent="0" lvl="5" marL="25400" marR="0" algn="l">
              <a:lnSpc>
                <a:spcPct val="100000"/>
              </a:lnSpc>
              <a:spcBef>
                <a:spcPts val="0"/>
              </a:spcBef>
              <a:buNone/>
              <a:defRPr b="0" i="0" sz="1100">
                <a:solidFill>
                  <a:schemeClr val="dk1"/>
                </a:solidFill>
                <a:latin typeface="Arial"/>
                <a:ea typeface="Arial"/>
                <a:cs typeface="Arial"/>
                <a:sym typeface="Arial"/>
              </a:defRPr>
            </a:lvl6pPr>
            <a:lvl7pPr indent="0" lvl="6" marL="25400" marR="0" algn="l">
              <a:lnSpc>
                <a:spcPct val="100000"/>
              </a:lnSpc>
              <a:spcBef>
                <a:spcPts val="0"/>
              </a:spcBef>
              <a:buNone/>
              <a:defRPr b="0" i="0" sz="1100">
                <a:solidFill>
                  <a:schemeClr val="dk1"/>
                </a:solidFill>
                <a:latin typeface="Arial"/>
                <a:ea typeface="Arial"/>
                <a:cs typeface="Arial"/>
                <a:sym typeface="Arial"/>
              </a:defRPr>
            </a:lvl7pPr>
            <a:lvl8pPr indent="0" lvl="7" marL="25400" marR="0" algn="l">
              <a:lnSpc>
                <a:spcPct val="100000"/>
              </a:lnSpc>
              <a:spcBef>
                <a:spcPts val="0"/>
              </a:spcBef>
              <a:buNone/>
              <a:defRPr b="0" i="0" sz="1100">
                <a:solidFill>
                  <a:schemeClr val="dk1"/>
                </a:solidFill>
                <a:latin typeface="Arial"/>
                <a:ea typeface="Arial"/>
                <a:cs typeface="Arial"/>
                <a:sym typeface="Arial"/>
              </a:defRPr>
            </a:lvl8pPr>
            <a:lvl9pPr indent="0" lvl="8" marL="25400" marR="0" algn="l">
              <a:lnSpc>
                <a:spcPct val="100000"/>
              </a:lnSpc>
              <a:spcBef>
                <a:spcPts val="0"/>
              </a:spcBef>
              <a:buNone/>
              <a:defRPr b="0" i="0" sz="11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onten diagram/chart">
  <p:cSld name="Konten diagram/chart">
    <p:spTree>
      <p:nvGrpSpPr>
        <p:cNvPr id="35" name="Shape 35"/>
        <p:cNvGrpSpPr/>
        <p:nvPr/>
      </p:nvGrpSpPr>
      <p:grpSpPr>
        <a:xfrm>
          <a:off x="0" y="0"/>
          <a:ext cx="0" cy="0"/>
          <a:chOff x="0" y="0"/>
          <a:chExt cx="0" cy="0"/>
        </a:xfrm>
      </p:grpSpPr>
      <p:sp>
        <p:nvSpPr>
          <p:cNvPr id="36" name="Google Shape;36;p30"/>
          <p:cNvSpPr txBox="1"/>
          <p:nvPr>
            <p:ph type="title"/>
          </p:nvPr>
        </p:nvSpPr>
        <p:spPr>
          <a:xfrm>
            <a:off x="0" y="784227"/>
            <a:ext cx="9906000" cy="523873"/>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0"/>
              </a:spcBef>
              <a:spcAft>
                <a:spcPts val="0"/>
              </a:spcAft>
              <a:buClr>
                <a:schemeClr val="dk1"/>
              </a:buClr>
              <a:buSzPts val="2800"/>
              <a:buFont typeface="Raleway"/>
              <a:buNone/>
              <a:defRPr b="1" i="0" sz="2800" u="none" cap="none" strike="noStrike">
                <a:solidFill>
                  <a:schemeClr val="dk1"/>
                </a:solidFill>
                <a:latin typeface="Raleway"/>
                <a:ea typeface="Raleway"/>
                <a:cs typeface="Raleway"/>
                <a:sym typeface="Ralew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30"/>
          <p:cNvSpPr/>
          <p:nvPr>
            <p:ph idx="2" type="chart"/>
          </p:nvPr>
        </p:nvSpPr>
        <p:spPr>
          <a:xfrm>
            <a:off x="1492250" y="1892448"/>
            <a:ext cx="6921500" cy="433093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13"/>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1pPr>
            <a:lvl2pPr lvl="1"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lvl="2"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lvl="3"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lvl="4"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31"/>
          <p:cNvSpPr txBox="1"/>
          <p:nvPr>
            <p:ph type="ctrTitle"/>
          </p:nvPr>
        </p:nvSpPr>
        <p:spPr>
          <a:xfrm>
            <a:off x="1238250" y="1122363"/>
            <a:ext cx="74295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accent2"/>
              </a:buClr>
              <a:buSzPts val="4875"/>
              <a:buFont typeface="Arial"/>
              <a:buNone/>
              <a:defRPr b="1" i="0" sz="4875"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31"/>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813"/>
              </a:spcBef>
              <a:spcAft>
                <a:spcPts val="0"/>
              </a:spcAft>
              <a:buClr>
                <a:schemeClr val="dk1"/>
              </a:buClr>
              <a:buSzPts val="1950"/>
              <a:buFont typeface="Arial"/>
              <a:buNone/>
              <a:defRPr b="0" i="0" sz="1950" u="none" cap="none" strike="noStrike">
                <a:solidFill>
                  <a:schemeClr val="dk1"/>
                </a:solidFill>
                <a:latin typeface="Calibri"/>
                <a:ea typeface="Calibri"/>
                <a:cs typeface="Calibri"/>
                <a:sym typeface="Calibri"/>
              </a:defRPr>
            </a:lvl1pPr>
            <a:lvl2pPr lvl="1" marR="0" rtl="0" algn="ctr">
              <a:lnSpc>
                <a:spcPct val="90000"/>
              </a:lnSpc>
              <a:spcBef>
                <a:spcPts val="406"/>
              </a:spcBef>
              <a:spcAft>
                <a:spcPts val="0"/>
              </a:spcAft>
              <a:buClr>
                <a:schemeClr val="dk1"/>
              </a:buClr>
              <a:buSzPts val="1625"/>
              <a:buFont typeface="Arial"/>
              <a:buNone/>
              <a:defRPr b="0" i="0" sz="1625" u="none" cap="none" strike="noStrike">
                <a:solidFill>
                  <a:schemeClr val="dk1"/>
                </a:solidFill>
                <a:latin typeface="Calibri"/>
                <a:ea typeface="Calibri"/>
                <a:cs typeface="Calibri"/>
                <a:sym typeface="Calibri"/>
              </a:defRPr>
            </a:lvl2pPr>
            <a:lvl3pPr lvl="2" marR="0" rtl="0" algn="ctr">
              <a:lnSpc>
                <a:spcPct val="90000"/>
              </a:lnSpc>
              <a:spcBef>
                <a:spcPts val="406"/>
              </a:spcBef>
              <a:spcAft>
                <a:spcPts val="0"/>
              </a:spcAft>
              <a:buClr>
                <a:schemeClr val="dk1"/>
              </a:buClr>
              <a:buSzPts val="1463"/>
              <a:buFont typeface="Arial"/>
              <a:buNone/>
              <a:defRPr b="0" i="0" sz="1463" u="none" cap="none" strike="noStrike">
                <a:solidFill>
                  <a:schemeClr val="dk1"/>
                </a:solidFill>
                <a:latin typeface="Calibri"/>
                <a:ea typeface="Calibri"/>
                <a:cs typeface="Calibri"/>
                <a:sym typeface="Calibri"/>
              </a:defRPr>
            </a:lvl3pPr>
            <a:lvl4pPr lvl="3"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4pPr>
            <a:lvl5pPr lvl="4"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5pPr>
            <a:lvl6pPr lvl="5"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6pPr>
            <a:lvl7pPr lvl="6"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7pPr>
            <a:lvl8pPr lvl="7"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8pPr>
            <a:lvl9pPr lvl="8" marR="0" rtl="0" algn="ctr">
              <a:lnSpc>
                <a:spcPct val="90000"/>
              </a:lnSpc>
              <a:spcBef>
                <a:spcPts val="406"/>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9pPr>
          </a:lstStyle>
          <a:p/>
        </p:txBody>
      </p:sp>
      <p:sp>
        <p:nvSpPr>
          <p:cNvPr id="41" name="Google Shape;41;p3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31"/>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belakang2">
  <p:cSld name="Cover belakang2">
    <p:spTree>
      <p:nvGrpSpPr>
        <p:cNvPr id="44" name="Shape 44"/>
        <p:cNvGrpSpPr/>
        <p:nvPr/>
      </p:nvGrpSpPr>
      <p:grpSpPr>
        <a:xfrm>
          <a:off x="0" y="0"/>
          <a:ext cx="0" cy="0"/>
          <a:chOff x="0" y="0"/>
          <a:chExt cx="0" cy="0"/>
        </a:xfrm>
      </p:grpSpPr>
      <p:pic>
        <p:nvPicPr>
          <p:cNvPr id="45" name="Google Shape;45;p32"/>
          <p:cNvPicPr preferRelativeResize="0"/>
          <p:nvPr/>
        </p:nvPicPr>
        <p:blipFill rotWithShape="1">
          <a:blip r:embed="rId2">
            <a:alphaModFix/>
          </a:blip>
          <a:srcRect b="0" l="0" r="9346" t="0"/>
          <a:stretch/>
        </p:blipFill>
        <p:spPr>
          <a:xfrm>
            <a:off x="0" y="0"/>
            <a:ext cx="9906000" cy="6863532"/>
          </a:xfrm>
          <a:prstGeom prst="rect">
            <a:avLst/>
          </a:prstGeom>
          <a:noFill/>
          <a:ln>
            <a:noFill/>
          </a:ln>
        </p:spPr>
      </p:pic>
      <p:sp>
        <p:nvSpPr>
          <p:cNvPr id="46" name="Google Shape;46;p32"/>
          <p:cNvSpPr/>
          <p:nvPr/>
        </p:nvSpPr>
        <p:spPr>
          <a:xfrm>
            <a:off x="1" y="5174276"/>
            <a:ext cx="9905999" cy="1691045"/>
          </a:xfrm>
          <a:prstGeom prst="rect">
            <a:avLst/>
          </a:prstGeom>
          <a:solidFill>
            <a:schemeClr val="dk1">
              <a:alpha val="74901"/>
            </a:schemeClr>
          </a:solidFill>
          <a:ln>
            <a:noFill/>
          </a:ln>
          <a:effectLst>
            <a:outerShdw sx="1000" rotWithShape="0" algn="ctr" dist="5080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 name="Google Shape;47;p32"/>
          <p:cNvCxnSpPr/>
          <p:nvPr/>
        </p:nvCxnSpPr>
        <p:spPr>
          <a:xfrm>
            <a:off x="0" y="5174276"/>
            <a:ext cx="9906000" cy="0"/>
          </a:xfrm>
          <a:prstGeom prst="straightConnector1">
            <a:avLst/>
          </a:prstGeom>
          <a:noFill/>
          <a:ln cap="flat" cmpd="sng" w="31750">
            <a:solidFill>
              <a:srgbClr val="FFC000"/>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Cover">
    <p:spTree>
      <p:nvGrpSpPr>
        <p:cNvPr id="54" name="Shape 54"/>
        <p:cNvGrpSpPr/>
        <p:nvPr/>
      </p:nvGrpSpPr>
      <p:grpSpPr>
        <a:xfrm>
          <a:off x="0" y="0"/>
          <a:ext cx="0" cy="0"/>
          <a:chOff x="0" y="0"/>
          <a:chExt cx="0" cy="0"/>
        </a:xfrm>
      </p:grpSpPr>
      <p:pic>
        <p:nvPicPr>
          <p:cNvPr descr="http://4.bp.blogspot.com/-7mARDxn9cZg/VmwOJVhkoPI/AAAAAAAAFs8/Xguf1HJZfmI/s1600/produk-olahan-kelapa-sawit.jpg" id="55" name="Google Shape;55;p34"/>
          <p:cNvPicPr preferRelativeResize="0"/>
          <p:nvPr/>
        </p:nvPicPr>
        <p:blipFill rotWithShape="1">
          <a:blip r:embed="rId2">
            <a:alphaModFix/>
          </a:blip>
          <a:srcRect b="0" l="0" r="0" t="0"/>
          <a:stretch/>
        </p:blipFill>
        <p:spPr>
          <a:xfrm>
            <a:off x="0" y="0"/>
            <a:ext cx="9906000" cy="6858000"/>
          </a:xfrm>
          <a:prstGeom prst="rect">
            <a:avLst/>
          </a:prstGeom>
          <a:noFill/>
          <a:ln>
            <a:noFill/>
          </a:ln>
        </p:spPr>
      </p:pic>
      <p:pic>
        <p:nvPicPr>
          <p:cNvPr id="56" name="Google Shape;56;p34"/>
          <p:cNvPicPr preferRelativeResize="0"/>
          <p:nvPr/>
        </p:nvPicPr>
        <p:blipFill rotWithShape="1">
          <a:blip r:embed="rId3">
            <a:alphaModFix/>
          </a:blip>
          <a:srcRect b="0" l="0" r="0" t="0"/>
          <a:stretch/>
        </p:blipFill>
        <p:spPr>
          <a:xfrm>
            <a:off x="4474602" y="2071693"/>
            <a:ext cx="956796" cy="1164802"/>
          </a:xfrm>
          <a:prstGeom prst="rect">
            <a:avLst/>
          </a:prstGeom>
          <a:noFill/>
          <a:ln>
            <a:noFill/>
          </a:ln>
        </p:spPr>
      </p:pic>
      <p:sp>
        <p:nvSpPr>
          <p:cNvPr id="57" name="Google Shape;57;p34"/>
          <p:cNvSpPr/>
          <p:nvPr/>
        </p:nvSpPr>
        <p:spPr>
          <a:xfrm>
            <a:off x="244642" y="1295400"/>
            <a:ext cx="9416716" cy="4267200"/>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34"/>
          <p:cNvSpPr/>
          <p:nvPr/>
        </p:nvSpPr>
        <p:spPr>
          <a:xfrm>
            <a:off x="397042" y="1447800"/>
            <a:ext cx="9051758" cy="3922295"/>
          </a:xfrm>
          <a:prstGeom prst="rect">
            <a:avLst/>
          </a:prstGeom>
          <a:solidFill>
            <a:srgbClr val="EAF1D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34"/>
          <p:cNvSpPr txBox="1"/>
          <p:nvPr>
            <p:ph idx="1" type="body"/>
          </p:nvPr>
        </p:nvSpPr>
        <p:spPr>
          <a:xfrm>
            <a:off x="427038" y="3314956"/>
            <a:ext cx="9021762" cy="702092"/>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813"/>
              </a:spcBef>
              <a:spcAft>
                <a:spcPts val="0"/>
              </a:spcAft>
              <a:buClr>
                <a:schemeClr val="dk1"/>
              </a:buClr>
              <a:buSzPts val="4000"/>
              <a:buFont typeface="Arial"/>
              <a:buNone/>
              <a:defRPr b="1" i="0" sz="4000" u="none" cap="none" strike="noStrike">
                <a:solidFill>
                  <a:schemeClr val="dk1"/>
                </a:solidFill>
                <a:latin typeface="Microsoft JhengHei"/>
                <a:ea typeface="Microsoft JhengHei"/>
                <a:cs typeface="Microsoft JhengHei"/>
                <a:sym typeface="Microsoft JhengHei"/>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60" name="Google Shape;60;p34"/>
          <p:cNvSpPr txBox="1"/>
          <p:nvPr>
            <p:ph idx="2" type="body"/>
          </p:nvPr>
        </p:nvSpPr>
        <p:spPr>
          <a:xfrm>
            <a:off x="397042" y="6186493"/>
            <a:ext cx="3934326" cy="4256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813"/>
              </a:spcBef>
              <a:spcAft>
                <a:spcPts val="0"/>
              </a:spcAft>
              <a:buClr>
                <a:schemeClr val="lt1"/>
              </a:buClr>
              <a:buSzPts val="1800"/>
              <a:buFont typeface="Arial"/>
              <a:buNone/>
              <a:defRPr b="1" i="0" sz="1800" u="none" cap="none" strike="noStrike">
                <a:solidFill>
                  <a:schemeClr val="lt1"/>
                </a:solidFill>
                <a:latin typeface="Microsoft JhengHei"/>
                <a:ea typeface="Microsoft JhengHei"/>
                <a:cs typeface="Microsoft JhengHei"/>
                <a:sym typeface="Microsoft JhengHei"/>
              </a:defRPr>
            </a:lvl1pPr>
            <a:lvl2pPr indent="-352425" lvl="1" marL="914400" marR="0" rtl="0" algn="l">
              <a:lnSpc>
                <a:spcPct val="90000"/>
              </a:lnSpc>
              <a:spcBef>
                <a:spcPts val="406"/>
              </a:spcBef>
              <a:spcAft>
                <a:spcPts val="0"/>
              </a:spcAft>
              <a:buClr>
                <a:schemeClr val="dk1"/>
              </a:buClr>
              <a:buSzPts val="1950"/>
              <a:buFont typeface="Arial"/>
              <a:buChar char="•"/>
              <a:defRPr b="0" i="0" sz="1950" u="none" cap="none" strike="noStrike">
                <a:solidFill>
                  <a:schemeClr val="dk1"/>
                </a:solidFill>
                <a:latin typeface="Calibri"/>
                <a:ea typeface="Calibri"/>
                <a:cs typeface="Calibri"/>
                <a:sym typeface="Calibri"/>
              </a:defRPr>
            </a:lvl2pPr>
            <a:lvl3pPr indent="-331787" lvl="2" marL="1371600" marR="0" rtl="0" algn="l">
              <a:lnSpc>
                <a:spcPct val="90000"/>
              </a:lnSpc>
              <a:spcBef>
                <a:spcPts val="406"/>
              </a:spcBef>
              <a:spcAft>
                <a:spcPts val="0"/>
              </a:spcAft>
              <a:buClr>
                <a:schemeClr val="dk1"/>
              </a:buClr>
              <a:buSzPts val="1625"/>
              <a:buFont typeface="Arial"/>
              <a:buChar char="•"/>
              <a:defRPr b="0" i="0" sz="1625" u="none" cap="none" strike="noStrike">
                <a:solidFill>
                  <a:schemeClr val="dk1"/>
                </a:solidFill>
                <a:latin typeface="Calibri"/>
                <a:ea typeface="Calibri"/>
                <a:cs typeface="Calibri"/>
                <a:sym typeface="Calibri"/>
              </a:defRPr>
            </a:lvl3pPr>
            <a:lvl4pPr indent="-321500" lvl="3" marL="1828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4pPr>
            <a:lvl5pPr indent="-321500" lvl="4" marL="22860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onten 2">
  <p:cSld name="Konten 2">
    <p:spTree>
      <p:nvGrpSpPr>
        <p:cNvPr id="61" name="Shape 61"/>
        <p:cNvGrpSpPr/>
        <p:nvPr/>
      </p:nvGrpSpPr>
      <p:grpSpPr>
        <a:xfrm>
          <a:off x="0" y="0"/>
          <a:ext cx="0" cy="0"/>
          <a:chOff x="0" y="0"/>
          <a:chExt cx="0" cy="0"/>
        </a:xfrm>
      </p:grpSpPr>
      <p:sp>
        <p:nvSpPr>
          <p:cNvPr id="62" name="Google Shape;62;p35"/>
          <p:cNvSpPr txBox="1"/>
          <p:nvPr>
            <p:ph type="title"/>
          </p:nvPr>
        </p:nvSpPr>
        <p:spPr>
          <a:xfrm>
            <a:off x="0" y="941697"/>
            <a:ext cx="9906000" cy="559558"/>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accent2"/>
              </a:buClr>
              <a:buSzPts val="2800"/>
              <a:buFont typeface="Microsoft JhengHei"/>
              <a:buNone/>
              <a:defRPr b="1" i="0" sz="2800" u="none" cap="none" strike="noStrike">
                <a:solidFill>
                  <a:schemeClr val="accent2"/>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35"/>
          <p:cNvSpPr txBox="1"/>
          <p:nvPr>
            <p:ph idx="1" type="body"/>
          </p:nvPr>
        </p:nvSpPr>
        <p:spPr>
          <a:xfrm>
            <a:off x="675878" y="2214754"/>
            <a:ext cx="8543925"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813"/>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1pPr>
            <a:lvl2pPr indent="-228600" lvl="1" marL="914400" marR="0" rtl="0" algn="l">
              <a:lnSpc>
                <a:spcPct val="90000"/>
              </a:lnSpc>
              <a:spcBef>
                <a:spcPts val="406"/>
              </a:spcBef>
              <a:spcAft>
                <a:spcPts val="0"/>
              </a:spcAft>
              <a:buClr>
                <a:srgbClr val="888888"/>
              </a:buClr>
              <a:buSzPts val="1625"/>
              <a:buFont typeface="Arial"/>
              <a:buNone/>
              <a:defRPr b="0" i="0" sz="1625"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6"/>
              </a:spcBef>
              <a:spcAft>
                <a:spcPts val="0"/>
              </a:spcAft>
              <a:buClr>
                <a:srgbClr val="888888"/>
              </a:buClr>
              <a:buSzPts val="1463"/>
              <a:buFont typeface="Arial"/>
              <a:buNone/>
              <a:defRPr b="0" i="0" sz="1463"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6"/>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9pPr>
          </a:lstStyle>
          <a:p/>
        </p:txBody>
      </p:sp>
      <p:sp>
        <p:nvSpPr>
          <p:cNvPr id="64" name="Google Shape;64;p35"/>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100">
                <a:solidFill>
                  <a:schemeClr val="dk1"/>
                </a:solidFill>
                <a:latin typeface="Open Sans"/>
                <a:ea typeface="Open Sans"/>
                <a:cs typeface="Open Sans"/>
                <a:sym typeface="Open Sans"/>
              </a:defRPr>
            </a:lvl1pPr>
            <a:lvl2pPr indent="0" lvl="1" marL="0" algn="l">
              <a:spcBef>
                <a:spcPts val="0"/>
              </a:spcBef>
              <a:buNone/>
              <a:defRPr sz="1100">
                <a:solidFill>
                  <a:schemeClr val="dk1"/>
                </a:solidFill>
                <a:latin typeface="Open Sans"/>
                <a:ea typeface="Open Sans"/>
                <a:cs typeface="Open Sans"/>
                <a:sym typeface="Open Sans"/>
              </a:defRPr>
            </a:lvl2pPr>
            <a:lvl3pPr indent="0" lvl="2" marL="0" algn="l">
              <a:spcBef>
                <a:spcPts val="0"/>
              </a:spcBef>
              <a:buNone/>
              <a:defRPr sz="1100">
                <a:solidFill>
                  <a:schemeClr val="dk1"/>
                </a:solidFill>
                <a:latin typeface="Open Sans"/>
                <a:ea typeface="Open Sans"/>
                <a:cs typeface="Open Sans"/>
                <a:sym typeface="Open Sans"/>
              </a:defRPr>
            </a:lvl3pPr>
            <a:lvl4pPr indent="0" lvl="3" marL="0" algn="l">
              <a:spcBef>
                <a:spcPts val="0"/>
              </a:spcBef>
              <a:buNone/>
              <a:defRPr sz="1100">
                <a:solidFill>
                  <a:schemeClr val="dk1"/>
                </a:solidFill>
                <a:latin typeface="Open Sans"/>
                <a:ea typeface="Open Sans"/>
                <a:cs typeface="Open Sans"/>
                <a:sym typeface="Open Sans"/>
              </a:defRPr>
            </a:lvl4pPr>
            <a:lvl5pPr indent="0" lvl="4" marL="0" algn="l">
              <a:spcBef>
                <a:spcPts val="0"/>
              </a:spcBef>
              <a:buNone/>
              <a:defRPr sz="1100">
                <a:solidFill>
                  <a:schemeClr val="dk1"/>
                </a:solidFill>
                <a:latin typeface="Open Sans"/>
                <a:ea typeface="Open Sans"/>
                <a:cs typeface="Open Sans"/>
                <a:sym typeface="Open Sans"/>
              </a:defRPr>
            </a:lvl5pPr>
            <a:lvl6pPr indent="0" lvl="5" marL="0" algn="l">
              <a:spcBef>
                <a:spcPts val="0"/>
              </a:spcBef>
              <a:buNone/>
              <a:defRPr sz="1100">
                <a:solidFill>
                  <a:schemeClr val="dk1"/>
                </a:solidFill>
                <a:latin typeface="Open Sans"/>
                <a:ea typeface="Open Sans"/>
                <a:cs typeface="Open Sans"/>
                <a:sym typeface="Open Sans"/>
              </a:defRPr>
            </a:lvl6pPr>
            <a:lvl7pPr indent="0" lvl="6" marL="0" algn="l">
              <a:spcBef>
                <a:spcPts val="0"/>
              </a:spcBef>
              <a:buNone/>
              <a:defRPr sz="1100">
                <a:solidFill>
                  <a:schemeClr val="dk1"/>
                </a:solidFill>
                <a:latin typeface="Open Sans"/>
                <a:ea typeface="Open Sans"/>
                <a:cs typeface="Open Sans"/>
                <a:sym typeface="Open Sans"/>
              </a:defRPr>
            </a:lvl7pPr>
            <a:lvl8pPr indent="0" lvl="7" marL="0" algn="l">
              <a:spcBef>
                <a:spcPts val="0"/>
              </a:spcBef>
              <a:buNone/>
              <a:defRPr sz="1100">
                <a:solidFill>
                  <a:schemeClr val="dk1"/>
                </a:solidFill>
                <a:latin typeface="Open Sans"/>
                <a:ea typeface="Open Sans"/>
                <a:cs typeface="Open Sans"/>
                <a:sym typeface="Open Sans"/>
              </a:defRPr>
            </a:lvl8pPr>
            <a:lvl9pPr indent="0" lvl="8" marL="0" algn="l">
              <a:spcBef>
                <a:spcPts val="0"/>
              </a:spcBef>
              <a:buNone/>
              <a:defRPr sz="1100">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11" Type="http://schemas.openxmlformats.org/officeDocument/2006/relationships/theme" Target="../theme/theme1.xml"/><Relationship Id="rId10" Type="http://schemas.openxmlformats.org/officeDocument/2006/relationships/slideLayout" Target="../slideLayouts/slideLayout7.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a:off x="0" y="6407624"/>
            <a:ext cx="9287207" cy="450376"/>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Open Sans"/>
                <a:ea typeface="Open Sans"/>
                <a:cs typeface="Open Sans"/>
                <a:sym typeface="Open Sans"/>
              </a:rPr>
              <a:t>Badan Pengelola Dana Perkebunan Kelapa Sawit</a:t>
            </a:r>
            <a:r>
              <a:rPr b="0" i="0" lang="en-US" sz="1200" u="none" cap="none" strike="noStrike">
                <a:solidFill>
                  <a:srgbClr val="E36C09"/>
                </a:solidFill>
                <a:latin typeface="Open Sans"/>
                <a:ea typeface="Open Sans"/>
                <a:cs typeface="Open Sans"/>
                <a:sym typeface="Open Sans"/>
              </a:rPr>
              <a:t> | </a:t>
            </a:r>
            <a:r>
              <a:rPr b="0" i="0" lang="en-US" sz="1200" u="none" cap="none" strike="noStrike">
                <a:solidFill>
                  <a:schemeClr val="dk1"/>
                </a:solidFill>
                <a:latin typeface="Open Sans"/>
                <a:ea typeface="Open Sans"/>
                <a:cs typeface="Open Sans"/>
                <a:sym typeface="Open Sans"/>
              </a:rPr>
              <a:t>www.bpdp.or.id</a:t>
            </a:r>
            <a:endParaRPr/>
          </a:p>
        </p:txBody>
      </p:sp>
      <p:pic>
        <p:nvPicPr>
          <p:cNvPr id="11" name="Google Shape;11;p25"/>
          <p:cNvPicPr preferRelativeResize="0"/>
          <p:nvPr/>
        </p:nvPicPr>
        <p:blipFill rotWithShape="1">
          <a:blip r:embed="rId1">
            <a:alphaModFix/>
          </a:blip>
          <a:srcRect b="0" l="0" r="0" t="0"/>
          <a:stretch/>
        </p:blipFill>
        <p:spPr>
          <a:xfrm>
            <a:off x="9360904" y="6480517"/>
            <a:ext cx="397513" cy="397856"/>
          </a:xfrm>
          <a:prstGeom prst="rect">
            <a:avLst/>
          </a:prstGeom>
          <a:noFill/>
          <a:ln>
            <a:noFill/>
          </a:ln>
        </p:spPr>
      </p:pic>
      <p:pic>
        <p:nvPicPr>
          <p:cNvPr id="12" name="Google Shape;12;p25"/>
          <p:cNvPicPr preferRelativeResize="0"/>
          <p:nvPr/>
        </p:nvPicPr>
        <p:blipFill rotWithShape="1">
          <a:blip r:embed="rId2">
            <a:alphaModFix/>
          </a:blip>
          <a:srcRect b="0" l="0" r="0" t="0"/>
          <a:stretch/>
        </p:blipFill>
        <p:spPr>
          <a:xfrm>
            <a:off x="9434601" y="6398099"/>
            <a:ext cx="397513" cy="397856"/>
          </a:xfrm>
          <a:prstGeom prst="rect">
            <a:avLst/>
          </a:prstGeom>
          <a:noFill/>
          <a:ln>
            <a:noFill/>
          </a:ln>
        </p:spPr>
      </p:pic>
      <p:sp>
        <p:nvSpPr>
          <p:cNvPr id="13" name="Google Shape;13;p25"/>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100" u="none" cap="none" strike="noStrike">
                <a:solidFill>
                  <a:schemeClr val="dk1"/>
                </a:solidFill>
                <a:latin typeface="Open Sans"/>
                <a:ea typeface="Open Sans"/>
                <a:cs typeface="Open Sans"/>
                <a:sym typeface="Open Sans"/>
              </a:defRPr>
            </a:lvl1pPr>
            <a:lvl2pPr indent="0" lvl="1" marL="0" marR="0" rtl="0" algn="l">
              <a:spcBef>
                <a:spcPts val="0"/>
              </a:spcBef>
              <a:buNone/>
              <a:defRPr b="0" i="0" sz="1100" u="none" cap="none" strike="noStrike">
                <a:solidFill>
                  <a:schemeClr val="dk1"/>
                </a:solidFill>
                <a:latin typeface="Open Sans"/>
                <a:ea typeface="Open Sans"/>
                <a:cs typeface="Open Sans"/>
                <a:sym typeface="Open Sans"/>
              </a:defRPr>
            </a:lvl2pPr>
            <a:lvl3pPr indent="0" lvl="2" marL="0" marR="0" rtl="0" algn="l">
              <a:spcBef>
                <a:spcPts val="0"/>
              </a:spcBef>
              <a:buNone/>
              <a:defRPr b="0" i="0" sz="1100" u="none" cap="none" strike="noStrike">
                <a:solidFill>
                  <a:schemeClr val="dk1"/>
                </a:solidFill>
                <a:latin typeface="Open Sans"/>
                <a:ea typeface="Open Sans"/>
                <a:cs typeface="Open Sans"/>
                <a:sym typeface="Open Sans"/>
              </a:defRPr>
            </a:lvl3pPr>
            <a:lvl4pPr indent="0" lvl="3" marL="0" marR="0" rtl="0" algn="l">
              <a:spcBef>
                <a:spcPts val="0"/>
              </a:spcBef>
              <a:buNone/>
              <a:defRPr b="0" i="0" sz="1100" u="none" cap="none" strike="noStrike">
                <a:solidFill>
                  <a:schemeClr val="dk1"/>
                </a:solidFill>
                <a:latin typeface="Open Sans"/>
                <a:ea typeface="Open Sans"/>
                <a:cs typeface="Open Sans"/>
                <a:sym typeface="Open Sans"/>
              </a:defRPr>
            </a:lvl4pPr>
            <a:lvl5pPr indent="0" lvl="4" marL="0" marR="0" rtl="0" algn="l">
              <a:spcBef>
                <a:spcPts val="0"/>
              </a:spcBef>
              <a:buNone/>
              <a:defRPr b="0" i="0" sz="1100" u="none" cap="none" strike="noStrike">
                <a:solidFill>
                  <a:schemeClr val="dk1"/>
                </a:solidFill>
                <a:latin typeface="Open Sans"/>
                <a:ea typeface="Open Sans"/>
                <a:cs typeface="Open Sans"/>
                <a:sym typeface="Open Sans"/>
              </a:defRPr>
            </a:lvl5pPr>
            <a:lvl6pPr indent="0" lvl="5" marL="0" marR="0" rtl="0" algn="l">
              <a:spcBef>
                <a:spcPts val="0"/>
              </a:spcBef>
              <a:buNone/>
              <a:defRPr b="0" i="0" sz="1100" u="none" cap="none" strike="noStrike">
                <a:solidFill>
                  <a:schemeClr val="dk1"/>
                </a:solidFill>
                <a:latin typeface="Open Sans"/>
                <a:ea typeface="Open Sans"/>
                <a:cs typeface="Open Sans"/>
                <a:sym typeface="Open Sans"/>
              </a:defRPr>
            </a:lvl6pPr>
            <a:lvl7pPr indent="0" lvl="6" marL="0" marR="0" rtl="0" algn="l">
              <a:spcBef>
                <a:spcPts val="0"/>
              </a:spcBef>
              <a:buNone/>
              <a:defRPr b="0" i="0" sz="1100" u="none" cap="none" strike="noStrike">
                <a:solidFill>
                  <a:schemeClr val="dk1"/>
                </a:solidFill>
                <a:latin typeface="Open Sans"/>
                <a:ea typeface="Open Sans"/>
                <a:cs typeface="Open Sans"/>
                <a:sym typeface="Open Sans"/>
              </a:defRPr>
            </a:lvl7pPr>
            <a:lvl8pPr indent="0" lvl="7" marL="0" marR="0" rtl="0" algn="l">
              <a:spcBef>
                <a:spcPts val="0"/>
              </a:spcBef>
              <a:buNone/>
              <a:defRPr b="0" i="0" sz="1100" u="none" cap="none" strike="noStrike">
                <a:solidFill>
                  <a:schemeClr val="dk1"/>
                </a:solidFill>
                <a:latin typeface="Open Sans"/>
                <a:ea typeface="Open Sans"/>
                <a:cs typeface="Open Sans"/>
                <a:sym typeface="Open Sans"/>
              </a:defRPr>
            </a:lvl8pPr>
            <a:lvl9pPr indent="0" lvl="8" marL="0" marR="0" rtl="0" algn="l">
              <a:spcBef>
                <a:spcPts val="0"/>
              </a:spcBef>
              <a:buNone/>
              <a:defRPr b="0" i="0" sz="1100" u="none" cap="none" strike="noStrike">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25"/>
          <p:cNvPicPr preferRelativeResize="0"/>
          <p:nvPr/>
        </p:nvPicPr>
        <p:blipFill rotWithShape="1">
          <a:blip r:embed="rId3">
            <a:alphaModFix/>
          </a:blip>
          <a:srcRect b="0" l="0" r="0" t="0"/>
          <a:stretch/>
        </p:blipFill>
        <p:spPr>
          <a:xfrm>
            <a:off x="9022643" y="269986"/>
            <a:ext cx="570458" cy="6925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 name="Shape 48"/>
        <p:cNvGrpSpPr/>
        <p:nvPr/>
      </p:nvGrpSpPr>
      <p:grpSpPr>
        <a:xfrm>
          <a:off x="0" y="0"/>
          <a:ext cx="0" cy="0"/>
          <a:chOff x="0" y="0"/>
          <a:chExt cx="0" cy="0"/>
        </a:xfrm>
      </p:grpSpPr>
      <p:sp>
        <p:nvSpPr>
          <p:cNvPr id="49" name="Google Shape;49;p33"/>
          <p:cNvSpPr/>
          <p:nvPr/>
        </p:nvSpPr>
        <p:spPr>
          <a:xfrm>
            <a:off x="0" y="6407624"/>
            <a:ext cx="9287207" cy="450376"/>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Badan Pengelola Dana Perkebunan Kelapa Sawit</a:t>
            </a:r>
            <a:r>
              <a:rPr lang="en-US" sz="1200">
                <a:solidFill>
                  <a:srgbClr val="E36C09"/>
                </a:solidFill>
                <a:latin typeface="Open Sans"/>
                <a:ea typeface="Open Sans"/>
                <a:cs typeface="Open Sans"/>
                <a:sym typeface="Open Sans"/>
              </a:rPr>
              <a:t> | </a:t>
            </a:r>
            <a:r>
              <a:rPr lang="en-US" sz="1200">
                <a:solidFill>
                  <a:schemeClr val="dk1"/>
                </a:solidFill>
                <a:latin typeface="Open Sans"/>
                <a:ea typeface="Open Sans"/>
                <a:cs typeface="Open Sans"/>
                <a:sym typeface="Open Sans"/>
              </a:rPr>
              <a:t>www.bpdp.or.id</a:t>
            </a:r>
            <a:endParaRPr/>
          </a:p>
        </p:txBody>
      </p:sp>
      <p:pic>
        <p:nvPicPr>
          <p:cNvPr id="50" name="Google Shape;50;p33"/>
          <p:cNvPicPr preferRelativeResize="0"/>
          <p:nvPr/>
        </p:nvPicPr>
        <p:blipFill rotWithShape="1">
          <a:blip r:embed="rId1">
            <a:alphaModFix/>
          </a:blip>
          <a:srcRect b="0" l="0" r="0" t="0"/>
          <a:stretch/>
        </p:blipFill>
        <p:spPr>
          <a:xfrm>
            <a:off x="9360904" y="6480517"/>
            <a:ext cx="397513" cy="397856"/>
          </a:xfrm>
          <a:prstGeom prst="rect">
            <a:avLst/>
          </a:prstGeom>
          <a:noFill/>
          <a:ln>
            <a:noFill/>
          </a:ln>
        </p:spPr>
      </p:pic>
      <p:pic>
        <p:nvPicPr>
          <p:cNvPr id="51" name="Google Shape;51;p33"/>
          <p:cNvPicPr preferRelativeResize="0"/>
          <p:nvPr/>
        </p:nvPicPr>
        <p:blipFill rotWithShape="1">
          <a:blip r:embed="rId2">
            <a:alphaModFix/>
          </a:blip>
          <a:srcRect b="0" l="0" r="0" t="0"/>
          <a:stretch/>
        </p:blipFill>
        <p:spPr>
          <a:xfrm>
            <a:off x="9434601" y="6398099"/>
            <a:ext cx="397513" cy="397856"/>
          </a:xfrm>
          <a:prstGeom prst="rect">
            <a:avLst/>
          </a:prstGeom>
          <a:noFill/>
          <a:ln>
            <a:noFill/>
          </a:ln>
        </p:spPr>
      </p:pic>
      <p:sp>
        <p:nvSpPr>
          <p:cNvPr id="52" name="Google Shape;52;p33"/>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100">
                <a:solidFill>
                  <a:schemeClr val="dk1"/>
                </a:solidFill>
                <a:latin typeface="Open Sans"/>
                <a:ea typeface="Open Sans"/>
                <a:cs typeface="Open Sans"/>
                <a:sym typeface="Open Sans"/>
              </a:defRPr>
            </a:lvl1pPr>
            <a:lvl2pPr indent="0" lvl="1" marL="0" marR="0" rtl="0" algn="l">
              <a:spcBef>
                <a:spcPts val="0"/>
              </a:spcBef>
              <a:buNone/>
              <a:defRPr sz="1100">
                <a:solidFill>
                  <a:schemeClr val="dk1"/>
                </a:solidFill>
                <a:latin typeface="Open Sans"/>
                <a:ea typeface="Open Sans"/>
                <a:cs typeface="Open Sans"/>
                <a:sym typeface="Open Sans"/>
              </a:defRPr>
            </a:lvl2pPr>
            <a:lvl3pPr indent="0" lvl="2" marL="0" marR="0" rtl="0" algn="l">
              <a:spcBef>
                <a:spcPts val="0"/>
              </a:spcBef>
              <a:buNone/>
              <a:defRPr sz="1100">
                <a:solidFill>
                  <a:schemeClr val="dk1"/>
                </a:solidFill>
                <a:latin typeface="Open Sans"/>
                <a:ea typeface="Open Sans"/>
                <a:cs typeface="Open Sans"/>
                <a:sym typeface="Open Sans"/>
              </a:defRPr>
            </a:lvl3pPr>
            <a:lvl4pPr indent="0" lvl="3" marL="0" marR="0" rtl="0" algn="l">
              <a:spcBef>
                <a:spcPts val="0"/>
              </a:spcBef>
              <a:buNone/>
              <a:defRPr sz="1100">
                <a:solidFill>
                  <a:schemeClr val="dk1"/>
                </a:solidFill>
                <a:latin typeface="Open Sans"/>
                <a:ea typeface="Open Sans"/>
                <a:cs typeface="Open Sans"/>
                <a:sym typeface="Open Sans"/>
              </a:defRPr>
            </a:lvl4pPr>
            <a:lvl5pPr indent="0" lvl="4" marL="0" marR="0" rtl="0" algn="l">
              <a:spcBef>
                <a:spcPts val="0"/>
              </a:spcBef>
              <a:buNone/>
              <a:defRPr sz="1100">
                <a:solidFill>
                  <a:schemeClr val="dk1"/>
                </a:solidFill>
                <a:latin typeface="Open Sans"/>
                <a:ea typeface="Open Sans"/>
                <a:cs typeface="Open Sans"/>
                <a:sym typeface="Open Sans"/>
              </a:defRPr>
            </a:lvl5pPr>
            <a:lvl6pPr indent="0" lvl="5" marL="0" marR="0" rtl="0" algn="l">
              <a:spcBef>
                <a:spcPts val="0"/>
              </a:spcBef>
              <a:buNone/>
              <a:defRPr sz="1100">
                <a:solidFill>
                  <a:schemeClr val="dk1"/>
                </a:solidFill>
                <a:latin typeface="Open Sans"/>
                <a:ea typeface="Open Sans"/>
                <a:cs typeface="Open Sans"/>
                <a:sym typeface="Open Sans"/>
              </a:defRPr>
            </a:lvl6pPr>
            <a:lvl7pPr indent="0" lvl="6" marL="0" marR="0" rtl="0" algn="l">
              <a:spcBef>
                <a:spcPts val="0"/>
              </a:spcBef>
              <a:buNone/>
              <a:defRPr sz="1100">
                <a:solidFill>
                  <a:schemeClr val="dk1"/>
                </a:solidFill>
                <a:latin typeface="Open Sans"/>
                <a:ea typeface="Open Sans"/>
                <a:cs typeface="Open Sans"/>
                <a:sym typeface="Open Sans"/>
              </a:defRPr>
            </a:lvl7pPr>
            <a:lvl8pPr indent="0" lvl="7" marL="0" marR="0" rtl="0" algn="l">
              <a:spcBef>
                <a:spcPts val="0"/>
              </a:spcBef>
              <a:buNone/>
              <a:defRPr sz="1100">
                <a:solidFill>
                  <a:schemeClr val="dk1"/>
                </a:solidFill>
                <a:latin typeface="Open Sans"/>
                <a:ea typeface="Open Sans"/>
                <a:cs typeface="Open Sans"/>
                <a:sym typeface="Open Sans"/>
              </a:defRPr>
            </a:lvl8pPr>
            <a:lvl9pPr indent="0" lvl="8" marL="0" marR="0" rtl="0" algn="l">
              <a:spcBef>
                <a:spcPts val="0"/>
              </a:spcBef>
              <a:buNone/>
              <a:defRPr sz="1100">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pic>
        <p:nvPicPr>
          <p:cNvPr id="53" name="Google Shape;53;p33"/>
          <p:cNvPicPr preferRelativeResize="0"/>
          <p:nvPr/>
        </p:nvPicPr>
        <p:blipFill rotWithShape="1">
          <a:blip r:embed="rId3">
            <a:alphaModFix/>
          </a:blip>
          <a:srcRect b="0" l="0" r="0" t="0"/>
          <a:stretch/>
        </p:blipFill>
        <p:spPr>
          <a:xfrm>
            <a:off x="9022643" y="269986"/>
            <a:ext cx="570458" cy="6925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4"/>
    <p:sldLayoutId id="2147483658" r:id="rId5"/>
    <p:sldLayoutId id="2147483659" r:id="rId6"/>
    <p:sldLayoutId id="214748366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36.png"/><Relationship Id="rId6"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
          <p:cNvSpPr txBox="1"/>
          <p:nvPr>
            <p:ph idx="1" type="body"/>
          </p:nvPr>
        </p:nvSpPr>
        <p:spPr>
          <a:xfrm>
            <a:off x="418531" y="3016787"/>
            <a:ext cx="9021762" cy="125099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4F6128"/>
              </a:buClr>
              <a:buSzPts val="2800"/>
              <a:buNone/>
            </a:pPr>
            <a:r>
              <a:rPr lang="en-US" sz="2800">
                <a:solidFill>
                  <a:srgbClr val="4F6128"/>
                </a:solidFill>
                <a:latin typeface="Open Sans"/>
                <a:ea typeface="Open Sans"/>
                <a:cs typeface="Open Sans"/>
                <a:sym typeface="Open Sans"/>
              </a:rPr>
              <a:t>BPDPKS Strategic Support</a:t>
            </a:r>
            <a:endParaRPr/>
          </a:p>
          <a:p>
            <a:pPr indent="0" lvl="0" marL="0" rtl="0" algn="ctr">
              <a:lnSpc>
                <a:spcPct val="100000"/>
              </a:lnSpc>
              <a:spcBef>
                <a:spcPts val="0"/>
              </a:spcBef>
              <a:spcAft>
                <a:spcPts val="0"/>
              </a:spcAft>
              <a:buClr>
                <a:srgbClr val="4F6128"/>
              </a:buClr>
              <a:buSzPts val="2800"/>
              <a:buNone/>
            </a:pPr>
            <a:r>
              <a:rPr lang="en-US" sz="2800">
                <a:solidFill>
                  <a:srgbClr val="4F6128"/>
                </a:solidFill>
                <a:latin typeface="Open Sans"/>
                <a:ea typeface="Open Sans"/>
                <a:cs typeface="Open Sans"/>
                <a:sym typeface="Open Sans"/>
              </a:rPr>
              <a:t>For</a:t>
            </a:r>
            <a:endParaRPr/>
          </a:p>
          <a:p>
            <a:pPr indent="0" lvl="0" marL="0" rtl="0" algn="ctr">
              <a:lnSpc>
                <a:spcPct val="100000"/>
              </a:lnSpc>
              <a:spcBef>
                <a:spcPts val="0"/>
              </a:spcBef>
              <a:spcAft>
                <a:spcPts val="0"/>
              </a:spcAft>
              <a:buClr>
                <a:srgbClr val="4F6128"/>
              </a:buClr>
              <a:buSzPts val="2800"/>
              <a:buNone/>
            </a:pPr>
            <a:r>
              <a:rPr lang="en-US" sz="2800">
                <a:solidFill>
                  <a:srgbClr val="4F6128"/>
                </a:solidFill>
                <a:latin typeface="Open Sans"/>
                <a:ea typeface="Open Sans"/>
                <a:cs typeface="Open Sans"/>
                <a:sym typeface="Open Sans"/>
              </a:rPr>
              <a:t>Palm-Based Renewable Energy Development</a:t>
            </a:r>
            <a:endParaRPr/>
          </a:p>
        </p:txBody>
      </p:sp>
      <p:sp>
        <p:nvSpPr>
          <p:cNvPr id="77" name="Google Shape;77;p1"/>
          <p:cNvSpPr txBox="1"/>
          <p:nvPr>
            <p:ph idx="2" type="body"/>
          </p:nvPr>
        </p:nvSpPr>
        <p:spPr>
          <a:xfrm>
            <a:off x="0" y="6186493"/>
            <a:ext cx="9906000" cy="425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n-US" sz="2000">
                <a:latin typeface="Open Sans"/>
                <a:ea typeface="Open Sans"/>
                <a:cs typeface="Open Sans"/>
                <a:sym typeface="Open Sans"/>
              </a:rPr>
              <a:t>February 2020</a:t>
            </a:r>
            <a:endParaRPr/>
          </a:p>
        </p:txBody>
      </p:sp>
      <p:cxnSp>
        <p:nvCxnSpPr>
          <p:cNvPr id="78" name="Google Shape;78;p1"/>
          <p:cNvCxnSpPr/>
          <p:nvPr/>
        </p:nvCxnSpPr>
        <p:spPr>
          <a:xfrm>
            <a:off x="4136800" y="4387057"/>
            <a:ext cx="1632401" cy="0"/>
          </a:xfrm>
          <a:prstGeom prst="straightConnector1">
            <a:avLst/>
          </a:prstGeom>
          <a:noFill/>
          <a:ln cap="flat" cmpd="sng" w="57150">
            <a:solidFill>
              <a:srgbClr val="E36C09"/>
            </a:solidFill>
            <a:prstDash val="solid"/>
            <a:miter lim="800000"/>
            <a:headEnd len="sm" w="sm" type="none"/>
            <a:tailEnd len="sm" w="sm" type="none"/>
          </a:ln>
        </p:spPr>
      </p:cxnSp>
      <p:sp>
        <p:nvSpPr>
          <p:cNvPr id="79" name="Google Shape;79;p1"/>
          <p:cNvSpPr txBox="1"/>
          <p:nvPr/>
        </p:nvSpPr>
        <p:spPr>
          <a:xfrm>
            <a:off x="405114" y="4633181"/>
            <a:ext cx="903982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Open Sans"/>
                <a:ea typeface="Open Sans"/>
                <a:cs typeface="Open Sans"/>
                <a:sym typeface="Open Sans"/>
              </a:rPr>
              <a:t>Palm Oil Plantation Fund Management Agency (BPDPKS)</a:t>
            </a:r>
            <a:endParaRPr/>
          </a:p>
        </p:txBody>
      </p:sp>
      <p:pic>
        <p:nvPicPr>
          <p:cNvPr id="80" name="Google Shape;80;p1"/>
          <p:cNvPicPr preferRelativeResize="0"/>
          <p:nvPr/>
        </p:nvPicPr>
        <p:blipFill rotWithShape="1">
          <a:blip r:embed="rId3">
            <a:alphaModFix/>
          </a:blip>
          <a:srcRect b="0" l="0" r="0" t="0"/>
          <a:stretch/>
        </p:blipFill>
        <p:spPr>
          <a:xfrm>
            <a:off x="4540489" y="1751998"/>
            <a:ext cx="825022" cy="10043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0"/>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0" name="Google Shape;230;p10"/>
          <p:cNvSpPr/>
          <p:nvPr/>
        </p:nvSpPr>
        <p:spPr>
          <a:xfrm>
            <a:off x="123128" y="2092476"/>
            <a:ext cx="9641542" cy="4007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231" name="Google Shape;231;p10"/>
          <p:cNvSpPr/>
          <p:nvPr/>
        </p:nvSpPr>
        <p:spPr>
          <a:xfrm>
            <a:off x="7722155" y="2315282"/>
            <a:ext cx="1899476" cy="2637073"/>
          </a:xfrm>
          <a:prstGeom prst="roundRect">
            <a:avLst>
              <a:gd fmla="val 16667" name="adj"/>
            </a:avLst>
          </a:prstGeom>
          <a:solidFill>
            <a:srgbClr val="7692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32" name="Google Shape;232;p10"/>
          <p:cNvSpPr txBox="1"/>
          <p:nvPr/>
        </p:nvSpPr>
        <p:spPr>
          <a:xfrm>
            <a:off x="7730995" y="3883728"/>
            <a:ext cx="1890636"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FFC000"/>
                </a:solidFill>
                <a:latin typeface="Open Sans"/>
                <a:ea typeface="Open Sans"/>
                <a:cs typeface="Open Sans"/>
                <a:sym typeface="Open Sans"/>
              </a:rPr>
              <a:t>Move out from the poverty line due to the development of the palm oil industry</a:t>
            </a:r>
            <a:endParaRPr/>
          </a:p>
        </p:txBody>
      </p:sp>
      <p:sp>
        <p:nvSpPr>
          <p:cNvPr id="233" name="Google Shape;233;p10"/>
          <p:cNvSpPr txBox="1"/>
          <p:nvPr/>
        </p:nvSpPr>
        <p:spPr>
          <a:xfrm>
            <a:off x="7699799" y="2299702"/>
            <a:ext cx="189947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lt1"/>
                </a:solidFill>
                <a:latin typeface="Open Sans"/>
                <a:ea typeface="Open Sans"/>
                <a:cs typeface="Open Sans"/>
                <a:sym typeface="Open Sans"/>
              </a:rPr>
              <a:t>10</a:t>
            </a:r>
            <a:endParaRPr/>
          </a:p>
        </p:txBody>
      </p:sp>
      <p:sp>
        <p:nvSpPr>
          <p:cNvPr id="234" name="Google Shape;234;p10"/>
          <p:cNvSpPr/>
          <p:nvPr/>
        </p:nvSpPr>
        <p:spPr>
          <a:xfrm>
            <a:off x="7722155" y="3117213"/>
            <a:ext cx="189947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Open Sans"/>
                <a:ea typeface="Open Sans"/>
                <a:cs typeface="Open Sans"/>
                <a:sym typeface="Open Sans"/>
              </a:rPr>
              <a:t>million</a:t>
            </a:r>
            <a:endParaRPr b="1" sz="2800">
              <a:solidFill>
                <a:schemeClr val="lt1"/>
              </a:solidFill>
              <a:latin typeface="Open Sans"/>
              <a:ea typeface="Open Sans"/>
              <a:cs typeface="Open Sans"/>
              <a:sym typeface="Open Sans"/>
            </a:endParaRPr>
          </a:p>
        </p:txBody>
      </p:sp>
      <p:sp>
        <p:nvSpPr>
          <p:cNvPr id="235" name="Google Shape;235;p10"/>
          <p:cNvSpPr/>
          <p:nvPr/>
        </p:nvSpPr>
        <p:spPr>
          <a:xfrm>
            <a:off x="15552" y="5381155"/>
            <a:ext cx="9906000" cy="584775"/>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1" i="0" lang="en-US" sz="1600" u="none" cap="none" strike="noStrike">
                <a:solidFill>
                  <a:srgbClr val="4F6128"/>
                </a:solidFill>
                <a:latin typeface="Open Sans"/>
                <a:ea typeface="Open Sans"/>
                <a:cs typeface="Open Sans"/>
                <a:sym typeface="Open Sans"/>
              </a:rPr>
              <a:t>Regions with palm oil expansion have more significant reduction of poverty </a:t>
            </a:r>
            <a:endParaRPr/>
          </a:p>
          <a:p>
            <a:pPr indent="0" lvl="1" marL="0" marR="0" rtl="0" algn="ctr">
              <a:spcBef>
                <a:spcPts val="0"/>
              </a:spcBef>
              <a:spcAft>
                <a:spcPts val="0"/>
              </a:spcAft>
              <a:buNone/>
            </a:pPr>
            <a:r>
              <a:rPr b="1" i="0" lang="en-US" sz="1600" u="none" cap="none" strike="noStrike">
                <a:solidFill>
                  <a:srgbClr val="4F6128"/>
                </a:solidFill>
                <a:latin typeface="Open Sans"/>
                <a:ea typeface="Open Sans"/>
                <a:cs typeface="Open Sans"/>
                <a:sym typeface="Open Sans"/>
              </a:rPr>
              <a:t>compare to other region and national.</a:t>
            </a:r>
            <a:endParaRPr/>
          </a:p>
        </p:txBody>
      </p:sp>
      <p:sp>
        <p:nvSpPr>
          <p:cNvPr id="236" name="Google Shape;236;p10"/>
          <p:cNvSpPr/>
          <p:nvPr/>
        </p:nvSpPr>
        <p:spPr>
          <a:xfrm>
            <a:off x="129554" y="207595"/>
            <a:ext cx="98904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17365D"/>
                </a:solidFill>
                <a:latin typeface="Open Sans"/>
                <a:ea typeface="Open Sans"/>
                <a:cs typeface="Open Sans"/>
                <a:sym typeface="Open Sans"/>
              </a:rPr>
              <a:t>Background: </a:t>
            </a:r>
            <a:r>
              <a:rPr b="1" lang="en-US" sz="2400">
                <a:solidFill>
                  <a:srgbClr val="C00000"/>
                </a:solidFill>
                <a:latin typeface="Open Sans"/>
                <a:ea typeface="Open Sans"/>
                <a:cs typeface="Open Sans"/>
                <a:sym typeface="Open Sans"/>
              </a:rPr>
              <a:t>Poverty Alleviation</a:t>
            </a:r>
            <a:endParaRPr/>
          </a:p>
        </p:txBody>
      </p:sp>
      <p:grpSp>
        <p:nvGrpSpPr>
          <p:cNvPr id="237" name="Google Shape;237;p10"/>
          <p:cNvGrpSpPr/>
          <p:nvPr/>
        </p:nvGrpSpPr>
        <p:grpSpPr>
          <a:xfrm>
            <a:off x="129554" y="2214706"/>
            <a:ext cx="7512534" cy="3083984"/>
            <a:chOff x="114002" y="2013978"/>
            <a:chExt cx="7512534" cy="3083984"/>
          </a:xfrm>
        </p:grpSpPr>
        <p:pic>
          <p:nvPicPr>
            <p:cNvPr descr="C:\Users\ghwidjaja\Downloads\graph3bahasaindonesia.tif" id="238" name="Google Shape;238;p10"/>
            <p:cNvPicPr preferRelativeResize="0"/>
            <p:nvPr/>
          </p:nvPicPr>
          <p:blipFill rotWithShape="1">
            <a:blip r:embed="rId3">
              <a:alphaModFix/>
            </a:blip>
            <a:srcRect b="0" l="0" r="0" t="0"/>
            <a:stretch/>
          </p:blipFill>
          <p:spPr>
            <a:xfrm>
              <a:off x="114002" y="2013978"/>
              <a:ext cx="7441651" cy="2919373"/>
            </a:xfrm>
            <a:prstGeom prst="rect">
              <a:avLst/>
            </a:prstGeom>
            <a:noFill/>
            <a:ln>
              <a:noFill/>
            </a:ln>
          </p:spPr>
        </p:pic>
        <p:sp>
          <p:nvSpPr>
            <p:cNvPr id="239" name="Google Shape;239;p10"/>
            <p:cNvSpPr/>
            <p:nvPr/>
          </p:nvSpPr>
          <p:spPr>
            <a:xfrm>
              <a:off x="958760" y="2311449"/>
              <a:ext cx="6298661" cy="2360645"/>
            </a:xfrm>
            <a:custGeom>
              <a:rect b="b" l="l" r="r" t="t"/>
              <a:pathLst>
                <a:path extrusionOk="0" h="2360645" w="5784980">
                  <a:moveTo>
                    <a:pt x="0" y="0"/>
                  </a:moveTo>
                  <a:lnTo>
                    <a:pt x="1296955" y="541176"/>
                  </a:lnTo>
                  <a:lnTo>
                    <a:pt x="1940768" y="569168"/>
                  </a:lnTo>
                  <a:lnTo>
                    <a:pt x="2575249" y="429208"/>
                  </a:lnTo>
                  <a:lnTo>
                    <a:pt x="3209731" y="793102"/>
                  </a:lnTo>
                  <a:lnTo>
                    <a:pt x="3853543" y="1567543"/>
                  </a:lnTo>
                  <a:lnTo>
                    <a:pt x="4506686" y="1987421"/>
                  </a:lnTo>
                  <a:lnTo>
                    <a:pt x="5141168" y="2108719"/>
                  </a:lnTo>
                  <a:lnTo>
                    <a:pt x="5784980" y="2360645"/>
                  </a:lnTo>
                  <a:lnTo>
                    <a:pt x="5784980" y="2360645"/>
                  </a:lnTo>
                </a:path>
              </a:pathLst>
            </a:custGeom>
            <a:noFill/>
            <a:ln cap="flat" cmpd="sng" w="34925">
              <a:solidFill>
                <a:srgbClr val="9537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240" name="Google Shape;240;p10"/>
            <p:cNvGrpSpPr/>
            <p:nvPr/>
          </p:nvGrpSpPr>
          <p:grpSpPr>
            <a:xfrm>
              <a:off x="1040027" y="3757696"/>
              <a:ext cx="2522803" cy="686234"/>
              <a:chOff x="2183357" y="3247055"/>
              <a:chExt cx="2317058" cy="686234"/>
            </a:xfrm>
          </p:grpSpPr>
          <p:grpSp>
            <p:nvGrpSpPr>
              <p:cNvPr id="241" name="Google Shape;241;p10"/>
              <p:cNvGrpSpPr/>
              <p:nvPr/>
            </p:nvGrpSpPr>
            <p:grpSpPr>
              <a:xfrm>
                <a:off x="2183357" y="3247055"/>
                <a:ext cx="2150518" cy="253916"/>
                <a:chOff x="8164286" y="3713585"/>
                <a:chExt cx="2150518" cy="253916"/>
              </a:xfrm>
            </p:grpSpPr>
            <p:cxnSp>
              <p:nvCxnSpPr>
                <p:cNvPr id="242" name="Google Shape;242;p10"/>
                <p:cNvCxnSpPr/>
                <p:nvPr/>
              </p:nvCxnSpPr>
              <p:spPr>
                <a:xfrm>
                  <a:off x="8164286" y="3834882"/>
                  <a:ext cx="326571" cy="0"/>
                </a:xfrm>
                <a:prstGeom prst="straightConnector1">
                  <a:avLst/>
                </a:prstGeom>
                <a:noFill/>
                <a:ln cap="flat" cmpd="sng" w="41275">
                  <a:solidFill>
                    <a:srgbClr val="974806"/>
                  </a:solidFill>
                  <a:prstDash val="solid"/>
                  <a:miter lim="800000"/>
                  <a:headEnd len="sm" w="sm" type="none"/>
                  <a:tailEnd len="sm" w="sm" type="none"/>
                </a:ln>
              </p:spPr>
            </p:cxnSp>
            <p:sp>
              <p:nvSpPr>
                <p:cNvPr id="243" name="Google Shape;243;p10"/>
                <p:cNvSpPr txBox="1"/>
                <p:nvPr/>
              </p:nvSpPr>
              <p:spPr>
                <a:xfrm>
                  <a:off x="8522755" y="3713585"/>
                  <a:ext cx="1792049"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Open Sans"/>
                      <a:ea typeface="Open Sans"/>
                      <a:cs typeface="Open Sans"/>
                      <a:sym typeface="Open Sans"/>
                    </a:rPr>
                    <a:t>Region with palm oil expansion</a:t>
                  </a:r>
                  <a:endParaRPr/>
                </a:p>
              </p:txBody>
            </p:sp>
          </p:grpSp>
          <p:grpSp>
            <p:nvGrpSpPr>
              <p:cNvPr id="244" name="Google Shape;244;p10"/>
              <p:cNvGrpSpPr/>
              <p:nvPr/>
            </p:nvGrpSpPr>
            <p:grpSpPr>
              <a:xfrm>
                <a:off x="2186476" y="3679373"/>
                <a:ext cx="2313940" cy="253916"/>
                <a:chOff x="8164286" y="3713585"/>
                <a:chExt cx="2313940" cy="253916"/>
              </a:xfrm>
            </p:grpSpPr>
            <p:cxnSp>
              <p:nvCxnSpPr>
                <p:cNvPr id="245" name="Google Shape;245;p10"/>
                <p:cNvCxnSpPr/>
                <p:nvPr/>
              </p:nvCxnSpPr>
              <p:spPr>
                <a:xfrm>
                  <a:off x="8164286" y="3834882"/>
                  <a:ext cx="326571" cy="0"/>
                </a:xfrm>
                <a:prstGeom prst="straightConnector1">
                  <a:avLst/>
                </a:prstGeom>
                <a:noFill/>
                <a:ln cap="flat" cmpd="sng" w="41275">
                  <a:solidFill>
                    <a:srgbClr val="4F6128"/>
                  </a:solidFill>
                  <a:prstDash val="solid"/>
                  <a:miter lim="800000"/>
                  <a:headEnd len="sm" w="sm" type="none"/>
                  <a:tailEnd len="sm" w="sm" type="none"/>
                </a:ln>
              </p:spPr>
            </p:cxnSp>
            <p:sp>
              <p:nvSpPr>
                <p:cNvPr id="246" name="Google Shape;246;p10"/>
                <p:cNvSpPr txBox="1"/>
                <p:nvPr/>
              </p:nvSpPr>
              <p:spPr>
                <a:xfrm>
                  <a:off x="8522755" y="3713585"/>
                  <a:ext cx="1955471"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Open Sans"/>
                      <a:ea typeface="Open Sans"/>
                      <a:cs typeface="Open Sans"/>
                      <a:sym typeface="Open Sans"/>
                    </a:rPr>
                    <a:t>Region with no palm oil expansion</a:t>
                  </a:r>
                  <a:endParaRPr/>
                </a:p>
              </p:txBody>
            </p:sp>
          </p:grpSp>
          <p:grpSp>
            <p:nvGrpSpPr>
              <p:cNvPr id="247" name="Google Shape;247;p10"/>
              <p:cNvGrpSpPr/>
              <p:nvPr/>
            </p:nvGrpSpPr>
            <p:grpSpPr>
              <a:xfrm>
                <a:off x="2186467" y="3474101"/>
                <a:ext cx="963867" cy="253916"/>
                <a:chOff x="8164286" y="3713585"/>
                <a:chExt cx="963867" cy="253916"/>
              </a:xfrm>
            </p:grpSpPr>
            <p:cxnSp>
              <p:nvCxnSpPr>
                <p:cNvPr id="248" name="Google Shape;248;p10"/>
                <p:cNvCxnSpPr/>
                <p:nvPr/>
              </p:nvCxnSpPr>
              <p:spPr>
                <a:xfrm>
                  <a:off x="8164286" y="3834882"/>
                  <a:ext cx="326571" cy="0"/>
                </a:xfrm>
                <a:prstGeom prst="straightConnector1">
                  <a:avLst/>
                </a:prstGeom>
                <a:noFill/>
                <a:ln cap="flat" cmpd="sng" w="41275">
                  <a:solidFill>
                    <a:srgbClr val="244061"/>
                  </a:solidFill>
                  <a:prstDash val="solid"/>
                  <a:miter lim="800000"/>
                  <a:headEnd len="sm" w="sm" type="none"/>
                  <a:tailEnd len="sm" w="sm" type="none"/>
                </a:ln>
              </p:spPr>
            </p:cxnSp>
            <p:sp>
              <p:nvSpPr>
                <p:cNvPr id="249" name="Google Shape;249;p10"/>
                <p:cNvSpPr txBox="1"/>
                <p:nvPr/>
              </p:nvSpPr>
              <p:spPr>
                <a:xfrm>
                  <a:off x="8522755" y="3713585"/>
                  <a:ext cx="60539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Open Sans"/>
                      <a:ea typeface="Open Sans"/>
                      <a:cs typeface="Open Sans"/>
                      <a:sym typeface="Open Sans"/>
                    </a:rPr>
                    <a:t>National</a:t>
                  </a:r>
                  <a:endParaRPr/>
                </a:p>
              </p:txBody>
            </p:sp>
          </p:grpSp>
        </p:grpSp>
        <p:sp>
          <p:nvSpPr>
            <p:cNvPr id="250" name="Google Shape;250;p10"/>
            <p:cNvSpPr/>
            <p:nvPr/>
          </p:nvSpPr>
          <p:spPr>
            <a:xfrm>
              <a:off x="968920" y="2302119"/>
              <a:ext cx="6146273" cy="1838130"/>
            </a:xfrm>
            <a:custGeom>
              <a:rect b="b" l="l" r="r" t="t"/>
              <a:pathLst>
                <a:path extrusionOk="0" h="1838130" w="5645020">
                  <a:moveTo>
                    <a:pt x="0" y="0"/>
                  </a:moveTo>
                  <a:lnTo>
                    <a:pt x="1352939" y="531844"/>
                  </a:lnTo>
                  <a:lnTo>
                    <a:pt x="1940767" y="550506"/>
                  </a:lnTo>
                  <a:lnTo>
                    <a:pt x="2547257" y="307910"/>
                  </a:lnTo>
                  <a:lnTo>
                    <a:pt x="3293706" y="709126"/>
                  </a:lnTo>
                  <a:lnTo>
                    <a:pt x="4488024" y="1474236"/>
                  </a:lnTo>
                  <a:lnTo>
                    <a:pt x="5645020" y="1838130"/>
                  </a:lnTo>
                  <a:lnTo>
                    <a:pt x="5635690" y="1838130"/>
                  </a:lnTo>
                </a:path>
              </a:pathLst>
            </a:custGeom>
            <a:noFill/>
            <a:ln cap="flat" cmpd="sng" w="31750">
              <a:solidFill>
                <a:srgbClr val="0F243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51" name="Google Shape;251;p10"/>
            <p:cNvSpPr/>
            <p:nvPr/>
          </p:nvSpPr>
          <p:spPr>
            <a:xfrm>
              <a:off x="979080" y="2255465"/>
              <a:ext cx="6237706" cy="1847462"/>
            </a:xfrm>
            <a:custGeom>
              <a:rect b="b" l="l" r="r" t="t"/>
              <a:pathLst>
                <a:path extrusionOk="0" h="1847462" w="5728996">
                  <a:moveTo>
                    <a:pt x="0" y="0"/>
                  </a:moveTo>
                  <a:lnTo>
                    <a:pt x="699796" y="223935"/>
                  </a:lnTo>
                  <a:lnTo>
                    <a:pt x="1259632" y="447870"/>
                  </a:lnTo>
                  <a:lnTo>
                    <a:pt x="1940767" y="391886"/>
                  </a:lnTo>
                  <a:lnTo>
                    <a:pt x="2565918" y="158621"/>
                  </a:lnTo>
                  <a:lnTo>
                    <a:pt x="3209730" y="326572"/>
                  </a:lnTo>
                  <a:lnTo>
                    <a:pt x="4021493" y="1035698"/>
                  </a:lnTo>
                  <a:lnTo>
                    <a:pt x="4469363" y="1362270"/>
                  </a:lnTo>
                  <a:lnTo>
                    <a:pt x="5131836" y="1567543"/>
                  </a:lnTo>
                  <a:lnTo>
                    <a:pt x="5728996" y="1847462"/>
                  </a:lnTo>
                  <a:lnTo>
                    <a:pt x="5728996" y="1847462"/>
                  </a:lnTo>
                </a:path>
              </a:pathLst>
            </a:custGeom>
            <a:noFill/>
            <a:ln cap="flat" cmpd="sng" w="34925">
              <a:solidFill>
                <a:srgbClr val="4F6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52" name="Google Shape;252;p10"/>
            <p:cNvSpPr txBox="1"/>
            <p:nvPr/>
          </p:nvSpPr>
          <p:spPr>
            <a:xfrm>
              <a:off x="593033" y="4793392"/>
              <a:ext cx="73145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2001</a:t>
              </a:r>
              <a:endParaRPr/>
            </a:p>
          </p:txBody>
        </p:sp>
        <p:sp>
          <p:nvSpPr>
            <p:cNvPr id="253" name="Google Shape;253;p10"/>
            <p:cNvSpPr txBox="1"/>
            <p:nvPr/>
          </p:nvSpPr>
          <p:spPr>
            <a:xfrm>
              <a:off x="2699359" y="4815164"/>
              <a:ext cx="73145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2004</a:t>
              </a:r>
              <a:endParaRPr/>
            </a:p>
          </p:txBody>
        </p:sp>
        <p:sp>
          <p:nvSpPr>
            <p:cNvPr id="254" name="Google Shape;254;p10"/>
            <p:cNvSpPr txBox="1"/>
            <p:nvPr/>
          </p:nvSpPr>
          <p:spPr>
            <a:xfrm>
              <a:off x="4822617" y="4824494"/>
              <a:ext cx="73145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2007</a:t>
              </a:r>
              <a:endParaRPr/>
            </a:p>
          </p:txBody>
        </p:sp>
        <p:sp>
          <p:nvSpPr>
            <p:cNvPr id="255" name="Google Shape;255;p10"/>
            <p:cNvSpPr txBox="1"/>
            <p:nvPr/>
          </p:nvSpPr>
          <p:spPr>
            <a:xfrm>
              <a:off x="6895079" y="4815163"/>
              <a:ext cx="73145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2010</a:t>
              </a:r>
              <a:endParaRPr/>
            </a:p>
          </p:txBody>
        </p:sp>
        <p:sp>
          <p:nvSpPr>
            <p:cNvPr id="256" name="Google Shape;256;p10"/>
            <p:cNvSpPr txBox="1"/>
            <p:nvPr/>
          </p:nvSpPr>
          <p:spPr>
            <a:xfrm>
              <a:off x="379879" y="4367294"/>
              <a:ext cx="5576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12</a:t>
              </a:r>
              <a:endParaRPr/>
            </a:p>
          </p:txBody>
        </p:sp>
        <p:sp>
          <p:nvSpPr>
            <p:cNvPr id="257" name="Google Shape;257;p10"/>
            <p:cNvSpPr txBox="1"/>
            <p:nvPr/>
          </p:nvSpPr>
          <p:spPr>
            <a:xfrm>
              <a:off x="362947" y="3791906"/>
              <a:ext cx="5576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14</a:t>
              </a:r>
              <a:endParaRPr/>
            </a:p>
          </p:txBody>
        </p:sp>
        <p:sp>
          <p:nvSpPr>
            <p:cNvPr id="258" name="Google Shape;258;p10"/>
            <p:cNvSpPr txBox="1"/>
            <p:nvPr/>
          </p:nvSpPr>
          <p:spPr>
            <a:xfrm>
              <a:off x="373106" y="3232069"/>
              <a:ext cx="5576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16</a:t>
              </a:r>
              <a:endParaRPr/>
            </a:p>
          </p:txBody>
        </p:sp>
        <p:sp>
          <p:nvSpPr>
            <p:cNvPr id="259" name="Google Shape;259;p10"/>
            <p:cNvSpPr txBox="1"/>
            <p:nvPr/>
          </p:nvSpPr>
          <p:spPr>
            <a:xfrm>
              <a:off x="393425" y="2672233"/>
              <a:ext cx="5576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18</a:t>
              </a:r>
              <a:endParaRPr/>
            </a:p>
          </p:txBody>
        </p:sp>
        <p:sp>
          <p:nvSpPr>
            <p:cNvPr id="260" name="Google Shape;260;p10"/>
            <p:cNvSpPr txBox="1"/>
            <p:nvPr/>
          </p:nvSpPr>
          <p:spPr>
            <a:xfrm>
              <a:off x="373106" y="2103065"/>
              <a:ext cx="5576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262626"/>
                  </a:solidFill>
                  <a:latin typeface="Open Sans"/>
                  <a:ea typeface="Open Sans"/>
                  <a:cs typeface="Open Sans"/>
                  <a:sym typeface="Open Sans"/>
                </a:rPr>
                <a:t>20</a:t>
              </a:r>
              <a:endParaRPr/>
            </a:p>
          </p:txBody>
        </p:sp>
        <p:sp>
          <p:nvSpPr>
            <p:cNvPr id="261" name="Google Shape;261;p10"/>
            <p:cNvSpPr txBox="1"/>
            <p:nvPr/>
          </p:nvSpPr>
          <p:spPr>
            <a:xfrm rot="-5400000">
              <a:off x="-1194576" y="3438607"/>
              <a:ext cx="3057100" cy="26161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Average Poverty  Level (%)</a:t>
              </a:r>
              <a:endParaRPr/>
            </a:p>
          </p:txBody>
        </p:sp>
        <p:sp>
          <p:nvSpPr>
            <p:cNvPr id="262" name="Google Shape;262;p10"/>
            <p:cNvSpPr/>
            <p:nvPr/>
          </p:nvSpPr>
          <p:spPr>
            <a:xfrm>
              <a:off x="852208" y="2137148"/>
              <a:ext cx="6521271" cy="2603241"/>
            </a:xfrm>
            <a:prstGeom prst="rect">
              <a:avLst/>
            </a:prstGeom>
            <a:noFill/>
            <a:ln cap="flat" cmpd="sng" w="38100">
              <a:solidFill>
                <a:srgbClr val="E36C0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263" name="Google Shape;263;p10"/>
          <p:cNvSpPr/>
          <p:nvPr/>
        </p:nvSpPr>
        <p:spPr>
          <a:xfrm>
            <a:off x="994632" y="976414"/>
            <a:ext cx="808296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Since 2000, the Indonesian Palm Oil Sector has helped 10 million people move out from poverty due to factors related to oil palm expansion and at least 1.3 million people in rural areas came out from the poverty line due to oil palm expansion.</a:t>
            </a:r>
            <a:endParaRPr b="1" sz="1400">
              <a:solidFill>
                <a:schemeClr val="dk1"/>
              </a:solidFill>
              <a:latin typeface="Open Sans"/>
              <a:ea typeface="Open Sans"/>
              <a:cs typeface="Open Sans"/>
              <a:sym typeface="Open Sans"/>
            </a:endParaRPr>
          </a:p>
        </p:txBody>
      </p:sp>
      <p:sp>
        <p:nvSpPr>
          <p:cNvPr id="264" name="Google Shape;264;p10"/>
          <p:cNvSpPr txBox="1"/>
          <p:nvPr/>
        </p:nvSpPr>
        <p:spPr>
          <a:xfrm>
            <a:off x="-8150" y="5964466"/>
            <a:ext cx="9914149" cy="40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Open Sans"/>
                <a:ea typeface="Open Sans"/>
                <a:cs typeface="Open Sans"/>
                <a:sym typeface="Open Sans"/>
              </a:rPr>
              <a:t>Source : Ryan B. Edwards, Center on Food Security and  the Environment, Stanford  University &amp; </a:t>
            </a:r>
            <a:endParaRPr/>
          </a:p>
          <a:p>
            <a:pPr indent="0" lvl="0" marL="0" marR="0" rtl="0" algn="ctr">
              <a:spcBef>
                <a:spcPts val="0"/>
              </a:spcBef>
              <a:spcAft>
                <a:spcPts val="0"/>
              </a:spcAft>
              <a:buNone/>
            </a:pPr>
            <a:r>
              <a:rPr lang="en-US" sz="1000">
                <a:solidFill>
                  <a:schemeClr val="dk1"/>
                </a:solidFill>
                <a:latin typeface="Open Sans"/>
                <a:ea typeface="Open Sans"/>
                <a:cs typeface="Open Sans"/>
                <a:sym typeface="Open Sans"/>
              </a:rPr>
              <a:t>The National Team For The Acceleration of Poverty Reduction (TNP2K), 2016</a:t>
            </a:r>
            <a:endParaRPr sz="1000">
              <a:solidFill>
                <a:schemeClr val="dk1"/>
              </a:solidFill>
              <a:latin typeface="Open Sans"/>
              <a:ea typeface="Open Sans"/>
              <a:cs typeface="Open Sans"/>
              <a:sym typeface="Open Sans"/>
            </a:endParaRPr>
          </a:p>
        </p:txBody>
      </p:sp>
      <p:sp>
        <p:nvSpPr>
          <p:cNvPr id="265" name="Google Shape;265;p10"/>
          <p:cNvSpPr/>
          <p:nvPr/>
        </p:nvSpPr>
        <p:spPr>
          <a:xfrm>
            <a:off x="7722155" y="3460113"/>
            <a:ext cx="189947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People</a:t>
            </a:r>
            <a:endParaRPr b="1" sz="2000">
              <a:solidFill>
                <a:schemeClr val="lt1"/>
              </a:solidFill>
              <a:latin typeface="Open Sans"/>
              <a:ea typeface="Open Sans"/>
              <a:cs typeface="Open Sans"/>
              <a:sym typeface="Open Sans"/>
            </a:endParaRPr>
          </a:p>
        </p:txBody>
      </p:sp>
      <p:pic>
        <p:nvPicPr>
          <p:cNvPr id="266" name="Google Shape;266;p10"/>
          <p:cNvPicPr preferRelativeResize="0"/>
          <p:nvPr/>
        </p:nvPicPr>
        <p:blipFill rotWithShape="1">
          <a:blip r:embed="rId4">
            <a:alphaModFix/>
          </a:blip>
          <a:srcRect b="0" l="0" r="0" t="0"/>
          <a:stretch/>
        </p:blipFill>
        <p:spPr>
          <a:xfrm>
            <a:off x="324292" y="1200714"/>
            <a:ext cx="596260" cy="596260"/>
          </a:xfrm>
          <a:prstGeom prst="rect">
            <a:avLst/>
          </a:prstGeom>
          <a:noFill/>
          <a:ln>
            <a:noFill/>
          </a:ln>
        </p:spPr>
      </p:pic>
      <p:pic>
        <p:nvPicPr>
          <p:cNvPr id="267" name="Google Shape;267;p10"/>
          <p:cNvPicPr preferRelativeResize="0"/>
          <p:nvPr/>
        </p:nvPicPr>
        <p:blipFill rotWithShape="1">
          <a:blip r:embed="rId5">
            <a:alphaModFix/>
          </a:blip>
          <a:srcRect b="0" l="0" r="0" t="0"/>
          <a:stretch/>
        </p:blipFill>
        <p:spPr>
          <a:xfrm>
            <a:off x="324292" y="531917"/>
            <a:ext cx="596260" cy="5962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1"/>
          <p:cNvSpPr/>
          <p:nvPr/>
        </p:nvSpPr>
        <p:spPr>
          <a:xfrm>
            <a:off x="3430766" y="954062"/>
            <a:ext cx="6371791" cy="339490"/>
          </a:xfrm>
          <a:prstGeom prst="rect">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3" name="Google Shape;273;p11"/>
          <p:cNvSpPr/>
          <p:nvPr/>
        </p:nvSpPr>
        <p:spPr>
          <a:xfrm>
            <a:off x="3439689" y="1400374"/>
            <a:ext cx="6371791" cy="495607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74" name="Google Shape;274;p11"/>
          <p:cNvSpPr/>
          <p:nvPr/>
        </p:nvSpPr>
        <p:spPr>
          <a:xfrm>
            <a:off x="113817" y="1409083"/>
            <a:ext cx="3237283" cy="495607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75" name="Google Shape;275;p11"/>
          <p:cNvSpPr txBox="1"/>
          <p:nvPr/>
        </p:nvSpPr>
        <p:spPr>
          <a:xfrm>
            <a:off x="7831041" y="2681029"/>
            <a:ext cx="1980439" cy="577081"/>
          </a:xfrm>
          <a:prstGeom prst="rect">
            <a:avLst/>
          </a:prstGeom>
          <a:noFill/>
          <a:ln>
            <a:noFill/>
          </a:ln>
        </p:spPr>
        <p:txBody>
          <a:bodyPr anchorCtr="0" anchor="t" bIns="0" lIns="0" spcFirstLastPara="1" rIns="0" wrap="square" tIns="76200">
            <a:spAutoFit/>
          </a:bodyPr>
          <a:lstStyle/>
          <a:p>
            <a:pPr indent="0" lvl="0" marL="31115" marR="5080" rtl="0" algn="l">
              <a:lnSpc>
                <a:spcPct val="120909"/>
              </a:lnSpc>
              <a:spcBef>
                <a:spcPts val="0"/>
              </a:spcBef>
              <a:spcAft>
                <a:spcPts val="0"/>
              </a:spcAft>
              <a:buNone/>
            </a:pPr>
            <a:r>
              <a:rPr b="1" lang="en-US" sz="1100">
                <a:solidFill>
                  <a:schemeClr val="dk1"/>
                </a:solidFill>
                <a:latin typeface="Open Sans"/>
                <a:ea typeface="Open Sans"/>
                <a:cs typeface="Open Sans"/>
                <a:sym typeface="Open Sans"/>
              </a:rPr>
              <a:t>Reducing Fuel Imports</a:t>
            </a:r>
            <a:endParaRPr b="1" sz="1100">
              <a:solidFill>
                <a:schemeClr val="dk1"/>
              </a:solidFill>
              <a:latin typeface="Open Sans"/>
              <a:ea typeface="Open Sans"/>
              <a:cs typeface="Open Sans"/>
              <a:sym typeface="Open Sans"/>
            </a:endParaRPr>
          </a:p>
          <a:p>
            <a:pPr indent="0" lvl="0" marL="31115" marR="5080" rtl="0" algn="l">
              <a:lnSpc>
                <a:spcPct val="120909"/>
              </a:lnSpc>
              <a:spcBef>
                <a:spcPts val="0"/>
              </a:spcBef>
              <a:spcAft>
                <a:spcPts val="0"/>
              </a:spcAft>
              <a:buNone/>
            </a:pPr>
            <a:r>
              <a:rPr lang="en-US" sz="1100">
                <a:solidFill>
                  <a:schemeClr val="dk1"/>
                </a:solidFill>
                <a:latin typeface="Open Sans"/>
                <a:ea typeface="Open Sans"/>
                <a:cs typeface="Open Sans"/>
                <a:sym typeface="Open Sans"/>
              </a:rPr>
              <a:t>Reducing fuel consumption and imports</a:t>
            </a:r>
            <a:endParaRPr sz="1100">
              <a:solidFill>
                <a:schemeClr val="dk1"/>
              </a:solidFill>
              <a:latin typeface="Open Sans"/>
              <a:ea typeface="Open Sans"/>
              <a:cs typeface="Open Sans"/>
              <a:sym typeface="Open Sans"/>
            </a:endParaRPr>
          </a:p>
        </p:txBody>
      </p:sp>
      <p:sp>
        <p:nvSpPr>
          <p:cNvPr id="276" name="Google Shape;276;p11"/>
          <p:cNvSpPr txBox="1"/>
          <p:nvPr/>
        </p:nvSpPr>
        <p:spPr>
          <a:xfrm>
            <a:off x="5388929" y="5380701"/>
            <a:ext cx="2416175" cy="539891"/>
          </a:xfrm>
          <a:prstGeom prst="rect">
            <a:avLst/>
          </a:prstGeom>
          <a:noFill/>
          <a:ln>
            <a:noFill/>
          </a:ln>
        </p:spPr>
        <p:txBody>
          <a:bodyPr anchorCtr="0" anchor="t" bIns="0" lIns="0" spcFirstLastPara="1" rIns="0" wrap="square" tIns="77450">
            <a:spAutoFit/>
          </a:bodyPr>
          <a:lstStyle/>
          <a:p>
            <a:pPr indent="0" lvl="0" marL="12700" marR="5080" rtl="0" algn="ctr">
              <a:lnSpc>
                <a:spcPct val="110909"/>
              </a:lnSpc>
              <a:spcBef>
                <a:spcPts val="0"/>
              </a:spcBef>
              <a:spcAft>
                <a:spcPts val="0"/>
              </a:spcAft>
              <a:buNone/>
            </a:pPr>
            <a:r>
              <a:rPr b="1" lang="en-US" sz="1100">
                <a:solidFill>
                  <a:schemeClr val="dk1"/>
                </a:solidFill>
                <a:latin typeface="Open Sans"/>
                <a:ea typeface="Open Sans"/>
                <a:cs typeface="Open Sans"/>
                <a:sym typeface="Open Sans"/>
              </a:rPr>
              <a:t>Downstreaming Oil Palm Industry</a:t>
            </a:r>
            <a:endParaRPr b="1" sz="1100">
              <a:solidFill>
                <a:schemeClr val="dk1"/>
              </a:solidFill>
              <a:latin typeface="Open Sans"/>
              <a:ea typeface="Open Sans"/>
              <a:cs typeface="Open Sans"/>
              <a:sym typeface="Open Sans"/>
            </a:endParaRPr>
          </a:p>
          <a:p>
            <a:pPr indent="0" lvl="0" marL="12700" marR="5080" rtl="0" algn="ctr">
              <a:lnSpc>
                <a:spcPct val="110909"/>
              </a:lnSpc>
              <a:spcBef>
                <a:spcPts val="0"/>
              </a:spcBef>
              <a:spcAft>
                <a:spcPts val="0"/>
              </a:spcAft>
              <a:buNone/>
            </a:pPr>
            <a:r>
              <a:rPr lang="en-US" sz="1100">
                <a:solidFill>
                  <a:schemeClr val="dk1"/>
                </a:solidFill>
                <a:latin typeface="Open Sans"/>
                <a:ea typeface="Open Sans"/>
                <a:cs typeface="Open Sans"/>
                <a:sym typeface="Open Sans"/>
              </a:rPr>
              <a:t>Increasing added value through downstream palm oil industry</a:t>
            </a:r>
            <a:endParaRPr sz="1100">
              <a:solidFill>
                <a:schemeClr val="dk1"/>
              </a:solidFill>
              <a:latin typeface="Open Sans"/>
              <a:ea typeface="Open Sans"/>
              <a:cs typeface="Open Sans"/>
              <a:sym typeface="Open Sans"/>
            </a:endParaRPr>
          </a:p>
        </p:txBody>
      </p:sp>
      <p:sp>
        <p:nvSpPr>
          <p:cNvPr id="277" name="Google Shape;277;p11"/>
          <p:cNvSpPr txBox="1"/>
          <p:nvPr/>
        </p:nvSpPr>
        <p:spPr>
          <a:xfrm>
            <a:off x="3380331" y="3562931"/>
            <a:ext cx="1721129" cy="553998"/>
          </a:xfrm>
          <a:prstGeom prst="rect">
            <a:avLst/>
          </a:prstGeom>
          <a:noFill/>
          <a:ln>
            <a:noFill/>
          </a:ln>
        </p:spPr>
        <p:txBody>
          <a:bodyPr anchorCtr="0" anchor="t" bIns="0" lIns="0" spcFirstLastPara="1" rIns="0" wrap="square" tIns="91425">
            <a:spAutoFit/>
          </a:bodyPr>
          <a:lstStyle/>
          <a:p>
            <a:pPr indent="0" lvl="0" marL="12700" marR="0" rtl="0" algn="r">
              <a:lnSpc>
                <a:spcPct val="112727"/>
              </a:lnSpc>
              <a:spcBef>
                <a:spcPts val="0"/>
              </a:spcBef>
              <a:spcAft>
                <a:spcPts val="0"/>
              </a:spcAft>
              <a:buNone/>
            </a:pPr>
            <a:r>
              <a:rPr b="1" lang="en-US" sz="1100">
                <a:solidFill>
                  <a:schemeClr val="dk1"/>
                </a:solidFill>
                <a:latin typeface="Open Sans"/>
                <a:ea typeface="Open Sans"/>
                <a:cs typeface="Open Sans"/>
                <a:sym typeface="Open Sans"/>
              </a:rPr>
              <a:t>Energy  Independence</a:t>
            </a:r>
            <a:endParaRPr b="1" sz="1100">
              <a:solidFill>
                <a:schemeClr val="dk1"/>
              </a:solidFill>
              <a:latin typeface="Open Sans"/>
              <a:ea typeface="Open Sans"/>
              <a:cs typeface="Open Sans"/>
              <a:sym typeface="Open Sans"/>
            </a:endParaRPr>
          </a:p>
          <a:p>
            <a:pPr indent="0" lvl="0" marL="12700" marR="0" rtl="0" algn="r">
              <a:lnSpc>
                <a:spcPct val="112727"/>
              </a:lnSpc>
              <a:spcBef>
                <a:spcPts val="0"/>
              </a:spcBef>
              <a:spcAft>
                <a:spcPts val="0"/>
              </a:spcAft>
              <a:buNone/>
            </a:pPr>
            <a:r>
              <a:rPr lang="en-US" sz="1100">
                <a:solidFill>
                  <a:schemeClr val="dk1"/>
                </a:solidFill>
                <a:latin typeface="Open Sans"/>
                <a:ea typeface="Open Sans"/>
                <a:cs typeface="Open Sans"/>
                <a:sym typeface="Open Sans"/>
              </a:rPr>
              <a:t>Increasing Energy Security and Independence</a:t>
            </a:r>
            <a:endParaRPr sz="1100">
              <a:solidFill>
                <a:schemeClr val="dk1"/>
              </a:solidFill>
              <a:latin typeface="Open Sans"/>
              <a:ea typeface="Open Sans"/>
              <a:cs typeface="Open Sans"/>
              <a:sym typeface="Open Sans"/>
            </a:endParaRPr>
          </a:p>
        </p:txBody>
      </p:sp>
      <p:sp>
        <p:nvSpPr>
          <p:cNvPr id="278" name="Google Shape;278;p11"/>
          <p:cNvSpPr txBox="1"/>
          <p:nvPr>
            <p:ph type="title"/>
          </p:nvPr>
        </p:nvSpPr>
        <p:spPr>
          <a:xfrm>
            <a:off x="5026304" y="1937214"/>
            <a:ext cx="3180716" cy="473206"/>
          </a:xfrm>
          <a:prstGeom prst="rect">
            <a:avLst/>
          </a:prstGeom>
          <a:noFill/>
          <a:ln>
            <a:noFill/>
          </a:ln>
        </p:spPr>
        <p:txBody>
          <a:bodyPr anchorCtr="0" anchor="t" bIns="0" lIns="0" spcFirstLastPara="1" rIns="0" wrap="square" tIns="11425">
            <a:spAutoFit/>
          </a:bodyPr>
          <a:lstStyle/>
          <a:p>
            <a:pPr indent="0" lvl="0" marL="12700" marR="5080" rtl="0" algn="ctr">
              <a:lnSpc>
                <a:spcPct val="110909"/>
              </a:lnSpc>
              <a:spcBef>
                <a:spcPts val="0"/>
              </a:spcBef>
              <a:spcAft>
                <a:spcPts val="0"/>
              </a:spcAft>
              <a:buClr>
                <a:schemeClr val="dk1"/>
              </a:buClr>
              <a:buSzPts val="1100"/>
              <a:buFont typeface="Open Sans"/>
              <a:buNone/>
            </a:pPr>
            <a:r>
              <a:rPr lang="en-US" sz="1100">
                <a:latin typeface="Open Sans"/>
                <a:ea typeface="Open Sans"/>
                <a:cs typeface="Open Sans"/>
                <a:sym typeface="Open Sans"/>
              </a:rPr>
              <a:t>Target 23% renewable energy 2025</a:t>
            </a:r>
            <a:br>
              <a:rPr lang="en-US" sz="1100">
                <a:latin typeface="Open Sans"/>
                <a:ea typeface="Open Sans"/>
                <a:cs typeface="Open Sans"/>
                <a:sym typeface="Open Sans"/>
              </a:rPr>
            </a:br>
            <a:r>
              <a:rPr b="0" lang="en-US" sz="1100">
                <a:latin typeface="Open Sans"/>
                <a:ea typeface="Open Sans"/>
                <a:cs typeface="Open Sans"/>
                <a:sym typeface="Open Sans"/>
              </a:rPr>
              <a:t>Meeting the target of 23% of the contribution of renewable  energy in the total energy mix by 2025</a:t>
            </a:r>
            <a:endParaRPr b="0" sz="1100">
              <a:latin typeface="Open Sans"/>
              <a:ea typeface="Open Sans"/>
              <a:cs typeface="Open Sans"/>
              <a:sym typeface="Open Sans"/>
            </a:endParaRPr>
          </a:p>
        </p:txBody>
      </p:sp>
      <p:sp>
        <p:nvSpPr>
          <p:cNvPr id="279" name="Google Shape;279;p11"/>
          <p:cNvSpPr txBox="1"/>
          <p:nvPr/>
        </p:nvSpPr>
        <p:spPr>
          <a:xfrm>
            <a:off x="8092574" y="3562931"/>
            <a:ext cx="1821754" cy="601447"/>
          </a:xfrm>
          <a:prstGeom prst="rect">
            <a:avLst/>
          </a:prstGeom>
          <a:noFill/>
          <a:ln>
            <a:noFill/>
          </a:ln>
        </p:spPr>
        <p:txBody>
          <a:bodyPr anchorCtr="0" anchor="t" bIns="0" lIns="0" spcFirstLastPara="1" rIns="0" wrap="square" tIns="100325">
            <a:spAutoFit/>
          </a:bodyPr>
          <a:lstStyle/>
          <a:p>
            <a:pPr indent="0" lvl="0" marL="37465" marR="53339" rtl="0" algn="l">
              <a:lnSpc>
                <a:spcPct val="120909"/>
              </a:lnSpc>
              <a:spcBef>
                <a:spcPts val="0"/>
              </a:spcBef>
              <a:spcAft>
                <a:spcPts val="0"/>
              </a:spcAft>
              <a:buNone/>
            </a:pPr>
            <a:r>
              <a:rPr b="1" lang="en-US" sz="1100">
                <a:solidFill>
                  <a:schemeClr val="dk1"/>
                </a:solidFill>
                <a:latin typeface="Open Sans"/>
                <a:ea typeface="Open Sans"/>
                <a:cs typeface="Open Sans"/>
                <a:sym typeface="Open Sans"/>
              </a:rPr>
              <a:t>Balance of trade</a:t>
            </a:r>
            <a:endParaRPr b="1" sz="1100">
              <a:solidFill>
                <a:schemeClr val="dk1"/>
              </a:solidFill>
              <a:latin typeface="Open Sans"/>
              <a:ea typeface="Open Sans"/>
              <a:cs typeface="Open Sans"/>
              <a:sym typeface="Open Sans"/>
            </a:endParaRPr>
          </a:p>
          <a:p>
            <a:pPr indent="0" lvl="0" marL="37465" marR="53339" rtl="0" algn="l">
              <a:lnSpc>
                <a:spcPct val="120909"/>
              </a:lnSpc>
              <a:spcBef>
                <a:spcPts val="0"/>
              </a:spcBef>
              <a:spcAft>
                <a:spcPts val="0"/>
              </a:spcAft>
              <a:buNone/>
            </a:pPr>
            <a:r>
              <a:rPr lang="en-US" sz="1100">
                <a:solidFill>
                  <a:schemeClr val="dk1"/>
                </a:solidFill>
                <a:latin typeface="Open Sans"/>
                <a:ea typeface="Open Sans"/>
                <a:cs typeface="Open Sans"/>
                <a:sym typeface="Open Sans"/>
              </a:rPr>
              <a:t>Correcting the trade balance deficit</a:t>
            </a:r>
            <a:endParaRPr sz="1100">
              <a:solidFill>
                <a:schemeClr val="dk1"/>
              </a:solidFill>
              <a:latin typeface="Open Sans"/>
              <a:ea typeface="Open Sans"/>
              <a:cs typeface="Open Sans"/>
              <a:sym typeface="Open Sans"/>
            </a:endParaRPr>
          </a:p>
        </p:txBody>
      </p:sp>
      <p:sp>
        <p:nvSpPr>
          <p:cNvPr id="280" name="Google Shape;280;p11"/>
          <p:cNvSpPr txBox="1"/>
          <p:nvPr/>
        </p:nvSpPr>
        <p:spPr>
          <a:xfrm>
            <a:off x="7831041" y="4387178"/>
            <a:ext cx="2072197" cy="569387"/>
          </a:xfrm>
          <a:prstGeom prst="rect">
            <a:avLst/>
          </a:prstGeom>
          <a:noFill/>
          <a:ln>
            <a:noFill/>
          </a:ln>
        </p:spPr>
        <p:txBody>
          <a:bodyPr anchorCtr="0" anchor="t" bIns="0" lIns="0" spcFirstLastPara="1" rIns="0" wrap="square" tIns="43175">
            <a:spAutoFit/>
          </a:bodyPr>
          <a:lstStyle/>
          <a:p>
            <a:pPr indent="0" lvl="0" marL="42545" marR="0" rtl="0" algn="l">
              <a:lnSpc>
                <a:spcPct val="118181"/>
              </a:lnSpc>
              <a:spcBef>
                <a:spcPts val="0"/>
              </a:spcBef>
              <a:spcAft>
                <a:spcPts val="0"/>
              </a:spcAft>
              <a:buNone/>
            </a:pPr>
            <a:r>
              <a:rPr b="1" lang="en-US" sz="1100">
                <a:solidFill>
                  <a:schemeClr val="dk1"/>
                </a:solidFill>
                <a:latin typeface="Open Sans"/>
                <a:ea typeface="Open Sans"/>
                <a:cs typeface="Open Sans"/>
                <a:sym typeface="Open Sans"/>
              </a:rPr>
              <a:t>Save foreign exchange</a:t>
            </a:r>
            <a:endParaRPr b="1" sz="1100">
              <a:solidFill>
                <a:schemeClr val="dk1"/>
              </a:solidFill>
              <a:latin typeface="Open Sans"/>
              <a:ea typeface="Open Sans"/>
              <a:cs typeface="Open Sans"/>
              <a:sym typeface="Open Sans"/>
            </a:endParaRPr>
          </a:p>
          <a:p>
            <a:pPr indent="0" lvl="0" marL="42545" marR="0" rtl="0" algn="l">
              <a:lnSpc>
                <a:spcPct val="118181"/>
              </a:lnSpc>
              <a:spcBef>
                <a:spcPts val="125"/>
              </a:spcBef>
              <a:spcAft>
                <a:spcPts val="0"/>
              </a:spcAft>
              <a:buNone/>
            </a:pPr>
            <a:r>
              <a:rPr lang="en-US" sz="1100">
                <a:solidFill>
                  <a:schemeClr val="dk1"/>
                </a:solidFill>
                <a:latin typeface="Open Sans"/>
                <a:ea typeface="Open Sans"/>
                <a:cs typeface="Open Sans"/>
                <a:sym typeface="Open Sans"/>
              </a:rPr>
              <a:t>Reducing fuel imports,</a:t>
            </a:r>
            <a:endParaRPr/>
          </a:p>
          <a:p>
            <a:pPr indent="0" lvl="0" marL="42545" marR="0" rtl="0" algn="l">
              <a:lnSpc>
                <a:spcPct val="118181"/>
              </a:lnSpc>
              <a:spcBef>
                <a:spcPts val="125"/>
              </a:spcBef>
              <a:spcAft>
                <a:spcPts val="0"/>
              </a:spcAft>
              <a:buNone/>
            </a:pPr>
            <a:r>
              <a:rPr lang="en-US" sz="1100">
                <a:solidFill>
                  <a:schemeClr val="dk1"/>
                </a:solidFill>
                <a:latin typeface="Open Sans"/>
                <a:ea typeface="Open Sans"/>
                <a:cs typeface="Open Sans"/>
                <a:sym typeface="Open Sans"/>
              </a:rPr>
              <a:t>can save foreign exchange.</a:t>
            </a:r>
            <a:endParaRPr sz="1100">
              <a:solidFill>
                <a:schemeClr val="dk1"/>
              </a:solidFill>
              <a:latin typeface="Open Sans"/>
              <a:ea typeface="Open Sans"/>
              <a:cs typeface="Open Sans"/>
              <a:sym typeface="Open Sans"/>
            </a:endParaRPr>
          </a:p>
        </p:txBody>
      </p:sp>
      <p:grpSp>
        <p:nvGrpSpPr>
          <p:cNvPr id="281" name="Google Shape;281;p11"/>
          <p:cNvGrpSpPr/>
          <p:nvPr/>
        </p:nvGrpSpPr>
        <p:grpSpPr>
          <a:xfrm>
            <a:off x="5196474" y="2532692"/>
            <a:ext cx="2801086" cy="2794707"/>
            <a:chOff x="2942208" y="1520316"/>
            <a:chExt cx="4015486" cy="4006342"/>
          </a:xfrm>
        </p:grpSpPr>
        <p:sp>
          <p:nvSpPr>
            <p:cNvPr id="282" name="Google Shape;282;p11"/>
            <p:cNvSpPr/>
            <p:nvPr/>
          </p:nvSpPr>
          <p:spPr>
            <a:xfrm>
              <a:off x="5561076" y="4178808"/>
              <a:ext cx="673608" cy="6903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283" name="Google Shape;283;p11"/>
            <p:cNvGrpSpPr/>
            <p:nvPr/>
          </p:nvGrpSpPr>
          <p:grpSpPr>
            <a:xfrm>
              <a:off x="2942208" y="1520316"/>
              <a:ext cx="4015486" cy="4006342"/>
              <a:chOff x="2942208" y="1520316"/>
              <a:chExt cx="4015486" cy="4006342"/>
            </a:xfrm>
          </p:grpSpPr>
          <p:sp>
            <p:nvSpPr>
              <p:cNvPr id="284" name="Google Shape;284;p11"/>
              <p:cNvSpPr/>
              <p:nvPr/>
            </p:nvSpPr>
            <p:spPr>
              <a:xfrm>
                <a:off x="2942208" y="1520316"/>
                <a:ext cx="4015486" cy="40063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5" name="Google Shape;285;p11"/>
              <p:cNvSpPr/>
              <p:nvPr/>
            </p:nvSpPr>
            <p:spPr>
              <a:xfrm>
                <a:off x="3387852" y="3278123"/>
                <a:ext cx="437388" cy="437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6" name="Google Shape;286;p11"/>
              <p:cNvSpPr/>
              <p:nvPr/>
            </p:nvSpPr>
            <p:spPr>
              <a:xfrm>
                <a:off x="6083808" y="3275076"/>
                <a:ext cx="480060" cy="47853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7" name="Google Shape;287;p11"/>
              <p:cNvSpPr/>
              <p:nvPr/>
            </p:nvSpPr>
            <p:spPr>
              <a:xfrm>
                <a:off x="3694176" y="2243327"/>
                <a:ext cx="621791" cy="62179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sp>
        <p:nvSpPr>
          <p:cNvPr id="288" name="Google Shape;288;p11"/>
          <p:cNvSpPr txBox="1"/>
          <p:nvPr/>
        </p:nvSpPr>
        <p:spPr>
          <a:xfrm>
            <a:off x="3478696" y="2706167"/>
            <a:ext cx="1839476" cy="794448"/>
          </a:xfrm>
          <a:prstGeom prst="rect">
            <a:avLst/>
          </a:prstGeom>
          <a:noFill/>
          <a:ln>
            <a:noFill/>
          </a:ln>
        </p:spPr>
        <p:txBody>
          <a:bodyPr anchorCtr="0" anchor="t" bIns="0" lIns="0" spcFirstLastPara="1" rIns="0" wrap="square" tIns="40625">
            <a:spAutoFit/>
          </a:bodyPr>
          <a:lstStyle/>
          <a:p>
            <a:pPr indent="-151130" lvl="0" marL="163195" marR="5715" rtl="0" algn="r">
              <a:lnSpc>
                <a:spcPct val="89000"/>
              </a:lnSpc>
              <a:spcBef>
                <a:spcPts val="0"/>
              </a:spcBef>
              <a:spcAft>
                <a:spcPts val="0"/>
              </a:spcAft>
              <a:buNone/>
            </a:pPr>
            <a:r>
              <a:rPr b="1" lang="en-US" sz="1100">
                <a:solidFill>
                  <a:schemeClr val="dk1"/>
                </a:solidFill>
                <a:latin typeface="Open Sans"/>
                <a:ea typeface="Open Sans"/>
                <a:cs typeface="Open Sans"/>
                <a:sym typeface="Open Sans"/>
              </a:rPr>
              <a:t>Reduction of GHG Emission</a:t>
            </a:r>
            <a:endParaRPr b="1" sz="1100">
              <a:solidFill>
                <a:schemeClr val="dk1"/>
              </a:solidFill>
              <a:latin typeface="Open Sans"/>
              <a:ea typeface="Open Sans"/>
              <a:cs typeface="Open Sans"/>
              <a:sym typeface="Open Sans"/>
            </a:endParaRPr>
          </a:p>
          <a:p>
            <a:pPr indent="-151130" lvl="0" marL="163195" marR="5715" rtl="0" algn="r">
              <a:lnSpc>
                <a:spcPct val="89000"/>
              </a:lnSpc>
              <a:spcBef>
                <a:spcPts val="0"/>
              </a:spcBef>
              <a:spcAft>
                <a:spcPts val="0"/>
              </a:spcAft>
              <a:buNone/>
            </a:pPr>
            <a:r>
              <a:rPr lang="en-US" sz="1100">
                <a:solidFill>
                  <a:schemeClr val="dk1"/>
                </a:solidFill>
                <a:latin typeface="Open Sans"/>
                <a:ea typeface="Open Sans"/>
                <a:cs typeface="Open Sans"/>
                <a:sym typeface="Open Sans"/>
              </a:rPr>
              <a:t>Fulfill the government's commitment to reduce GHG emissions</a:t>
            </a:r>
            <a:endParaRPr sz="1100">
              <a:solidFill>
                <a:schemeClr val="dk1"/>
              </a:solidFill>
              <a:latin typeface="Open Sans"/>
              <a:ea typeface="Open Sans"/>
              <a:cs typeface="Open Sans"/>
              <a:sym typeface="Open Sans"/>
            </a:endParaRPr>
          </a:p>
        </p:txBody>
      </p:sp>
      <p:sp>
        <p:nvSpPr>
          <p:cNvPr id="289" name="Google Shape;289;p11"/>
          <p:cNvSpPr txBox="1"/>
          <p:nvPr/>
        </p:nvSpPr>
        <p:spPr>
          <a:xfrm>
            <a:off x="9480677" y="6529092"/>
            <a:ext cx="229380" cy="169277"/>
          </a:xfrm>
          <a:prstGeom prst="rect">
            <a:avLst/>
          </a:prstGeom>
          <a:noFill/>
          <a:ln>
            <a:noFill/>
          </a:ln>
        </p:spPr>
        <p:txBody>
          <a:bodyPr anchorCtr="0" anchor="t" bIns="0" lIns="0" spcFirstLastPara="1" rIns="0" wrap="square" tIns="0">
            <a:spAutoFit/>
          </a:bodyPr>
          <a:lstStyle/>
          <a:p>
            <a:pPr indent="0" lvl="0" marL="25400" marR="0" rtl="0" algn="l">
              <a:lnSpc>
                <a:spcPct val="100000"/>
              </a:lnSpc>
              <a:spcBef>
                <a:spcPts val="0"/>
              </a:spcBef>
              <a:spcAft>
                <a:spcPts val="0"/>
              </a:spcAft>
              <a:buNone/>
            </a:pPr>
            <a:fld id="{00000000-1234-1234-1234-123412341234}" type="slidenum">
              <a:rPr lang="en-US" sz="11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sp>
        <p:nvSpPr>
          <p:cNvPr id="290" name="Google Shape;290;p11"/>
          <p:cNvSpPr txBox="1"/>
          <p:nvPr/>
        </p:nvSpPr>
        <p:spPr>
          <a:xfrm>
            <a:off x="3563596" y="4357041"/>
            <a:ext cx="1839477" cy="629660"/>
          </a:xfrm>
          <a:prstGeom prst="rect">
            <a:avLst/>
          </a:prstGeom>
          <a:noFill/>
          <a:ln>
            <a:noFill/>
          </a:ln>
        </p:spPr>
        <p:txBody>
          <a:bodyPr anchorCtr="0" anchor="t" bIns="0" lIns="0" spcFirstLastPara="1" rIns="0" wrap="square" tIns="128250">
            <a:spAutoFit/>
          </a:bodyPr>
          <a:lstStyle/>
          <a:p>
            <a:pPr indent="0" lvl="0" marL="12700" marR="0" rtl="0" algn="r">
              <a:lnSpc>
                <a:spcPct val="118181"/>
              </a:lnSpc>
              <a:spcBef>
                <a:spcPts val="0"/>
              </a:spcBef>
              <a:spcAft>
                <a:spcPts val="0"/>
              </a:spcAft>
              <a:buNone/>
            </a:pPr>
            <a:r>
              <a:rPr b="1" lang="en-US" sz="1100">
                <a:solidFill>
                  <a:schemeClr val="dk1"/>
                </a:solidFill>
                <a:latin typeface="Open Sans"/>
                <a:ea typeface="Open Sans"/>
                <a:cs typeface="Open Sans"/>
                <a:sym typeface="Open Sans"/>
              </a:rPr>
              <a:t>CPO Price Stabiliztion</a:t>
            </a:r>
            <a:endParaRPr b="1" sz="1100">
              <a:solidFill>
                <a:schemeClr val="dk1"/>
              </a:solidFill>
              <a:latin typeface="Open Sans"/>
              <a:ea typeface="Open Sans"/>
              <a:cs typeface="Open Sans"/>
              <a:sym typeface="Open Sans"/>
            </a:endParaRPr>
          </a:p>
          <a:p>
            <a:pPr indent="0" lvl="0" marL="12700" marR="0" rtl="0" algn="r">
              <a:lnSpc>
                <a:spcPct val="118181"/>
              </a:lnSpc>
              <a:spcBef>
                <a:spcPts val="0"/>
              </a:spcBef>
              <a:spcAft>
                <a:spcPts val="0"/>
              </a:spcAft>
              <a:buNone/>
            </a:pPr>
            <a:r>
              <a:rPr lang="en-US" sz="1100">
                <a:solidFill>
                  <a:schemeClr val="dk1"/>
                </a:solidFill>
                <a:latin typeface="Open Sans"/>
                <a:ea typeface="Open Sans"/>
                <a:cs typeface="Open Sans"/>
                <a:sym typeface="Open Sans"/>
              </a:rPr>
              <a:t>Stabilizing the price of CPO through Biodiesel absorption</a:t>
            </a:r>
            <a:endParaRPr sz="1100">
              <a:solidFill>
                <a:schemeClr val="dk1"/>
              </a:solidFill>
              <a:latin typeface="Open Sans"/>
              <a:ea typeface="Open Sans"/>
              <a:cs typeface="Open Sans"/>
              <a:sym typeface="Open Sans"/>
            </a:endParaRPr>
          </a:p>
        </p:txBody>
      </p:sp>
      <p:pic>
        <p:nvPicPr>
          <p:cNvPr id="291" name="Google Shape;291;p11"/>
          <p:cNvPicPr preferRelativeResize="0"/>
          <p:nvPr/>
        </p:nvPicPr>
        <p:blipFill rotWithShape="1">
          <a:blip r:embed="rId8">
            <a:alphaModFix/>
          </a:blip>
          <a:srcRect b="14525" l="22978" r="29110" t="2449"/>
          <a:stretch/>
        </p:blipFill>
        <p:spPr>
          <a:xfrm>
            <a:off x="200400" y="1460232"/>
            <a:ext cx="3042419" cy="3511225"/>
          </a:xfrm>
          <a:prstGeom prst="rect">
            <a:avLst/>
          </a:prstGeom>
          <a:noFill/>
          <a:ln>
            <a:noFill/>
          </a:ln>
        </p:spPr>
      </p:pic>
      <p:sp>
        <p:nvSpPr>
          <p:cNvPr id="292" name="Google Shape;292;p11"/>
          <p:cNvSpPr/>
          <p:nvPr/>
        </p:nvSpPr>
        <p:spPr>
          <a:xfrm>
            <a:off x="113818" y="4971457"/>
            <a:ext cx="3237282"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President Joko Widodo: Indonesia's commitment to reduce greenhouse gas (GHG) emissions by </a:t>
            </a:r>
            <a:r>
              <a:rPr b="1" lang="en-US" sz="1200">
                <a:solidFill>
                  <a:schemeClr val="dk1"/>
                </a:solidFill>
                <a:latin typeface="Open Sans"/>
                <a:ea typeface="Open Sans"/>
                <a:cs typeface="Open Sans"/>
                <a:sym typeface="Open Sans"/>
              </a:rPr>
              <a:t>29%</a:t>
            </a:r>
            <a:r>
              <a:rPr lang="en-US" sz="1200">
                <a:solidFill>
                  <a:schemeClr val="dk1"/>
                </a:solidFill>
                <a:latin typeface="Open Sans"/>
                <a:ea typeface="Open Sans"/>
                <a:cs typeface="Open Sans"/>
                <a:sym typeface="Open Sans"/>
              </a:rPr>
              <a:t> under Business As Usual (BAU) in 2030 and up to </a:t>
            </a:r>
            <a:r>
              <a:rPr b="1" lang="en-US" sz="1200">
                <a:solidFill>
                  <a:schemeClr val="dk1"/>
                </a:solidFill>
                <a:latin typeface="Open Sans"/>
                <a:ea typeface="Open Sans"/>
                <a:cs typeface="Open Sans"/>
                <a:sym typeface="Open Sans"/>
              </a:rPr>
              <a:t>41%</a:t>
            </a:r>
            <a:r>
              <a:rPr lang="en-US" sz="1200">
                <a:solidFill>
                  <a:schemeClr val="dk1"/>
                </a:solidFill>
                <a:latin typeface="Open Sans"/>
                <a:ea typeface="Open Sans"/>
                <a:cs typeface="Open Sans"/>
                <a:sym typeface="Open Sans"/>
              </a:rPr>
              <a:t> with international assistance (</a:t>
            </a:r>
            <a:r>
              <a:rPr i="1" lang="en-US" sz="1200">
                <a:solidFill>
                  <a:schemeClr val="dk1"/>
                </a:solidFill>
                <a:latin typeface="Open Sans"/>
                <a:ea typeface="Open Sans"/>
                <a:cs typeface="Open Sans"/>
                <a:sym typeface="Open Sans"/>
              </a:rPr>
              <a:t>United Nations Framework Convention on Climate Change</a:t>
            </a:r>
            <a:r>
              <a:rPr lang="en-US" sz="1200">
                <a:solidFill>
                  <a:schemeClr val="dk1"/>
                </a:solidFill>
                <a:latin typeface="Open Sans"/>
                <a:ea typeface="Open Sans"/>
                <a:cs typeface="Open Sans"/>
                <a:sym typeface="Open Sans"/>
              </a:rPr>
              <a:t>/UNFCCC - COP 21 in Paris 2015)</a:t>
            </a:r>
            <a:endParaRPr/>
          </a:p>
        </p:txBody>
      </p:sp>
      <p:sp>
        <p:nvSpPr>
          <p:cNvPr id="293" name="Google Shape;293;p11"/>
          <p:cNvSpPr txBox="1"/>
          <p:nvPr/>
        </p:nvSpPr>
        <p:spPr>
          <a:xfrm>
            <a:off x="5494469" y="924220"/>
            <a:ext cx="220509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Open Sans"/>
                <a:ea typeface="Open Sans"/>
                <a:cs typeface="Open Sans"/>
                <a:sym typeface="Open Sans"/>
              </a:rPr>
              <a:t>Strategic Steps</a:t>
            </a:r>
            <a:endParaRPr b="1" sz="1800">
              <a:solidFill>
                <a:schemeClr val="dk1"/>
              </a:solidFill>
              <a:latin typeface="Open Sans"/>
              <a:ea typeface="Open Sans"/>
              <a:cs typeface="Open Sans"/>
              <a:sym typeface="Open Sans"/>
            </a:endParaRPr>
          </a:p>
        </p:txBody>
      </p:sp>
      <p:sp>
        <p:nvSpPr>
          <p:cNvPr id="294" name="Google Shape;294;p11"/>
          <p:cNvSpPr/>
          <p:nvPr/>
        </p:nvSpPr>
        <p:spPr>
          <a:xfrm>
            <a:off x="102967" y="954062"/>
            <a:ext cx="3237283" cy="341764"/>
          </a:xfrm>
          <a:prstGeom prst="rect">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5" name="Google Shape;295;p11"/>
          <p:cNvSpPr txBox="1"/>
          <p:nvPr/>
        </p:nvSpPr>
        <p:spPr>
          <a:xfrm>
            <a:off x="200400" y="933705"/>
            <a:ext cx="31398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Open Sans"/>
                <a:ea typeface="Open Sans"/>
                <a:cs typeface="Open Sans"/>
                <a:sym typeface="Open Sans"/>
              </a:rPr>
              <a:t>Indonesia’s Commitment</a:t>
            </a:r>
            <a:endParaRPr b="1" sz="1600">
              <a:solidFill>
                <a:schemeClr val="dk1"/>
              </a:solidFill>
              <a:latin typeface="Open Sans"/>
              <a:ea typeface="Open Sans"/>
              <a:cs typeface="Open Sans"/>
              <a:sym typeface="Open Sans"/>
            </a:endParaRPr>
          </a:p>
        </p:txBody>
      </p:sp>
      <p:sp>
        <p:nvSpPr>
          <p:cNvPr id="296" name="Google Shape;296;p11"/>
          <p:cNvSpPr txBox="1"/>
          <p:nvPr/>
        </p:nvSpPr>
        <p:spPr>
          <a:xfrm>
            <a:off x="509496" y="331164"/>
            <a:ext cx="840808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F243E"/>
                </a:solidFill>
                <a:latin typeface="Open Sans"/>
                <a:ea typeface="Open Sans"/>
                <a:cs typeface="Open Sans"/>
                <a:sym typeface="Open Sans"/>
              </a:rPr>
              <a:t>Background – COP 21 </a:t>
            </a:r>
            <a:r>
              <a:rPr b="1" lang="en-US" sz="2000">
                <a:solidFill>
                  <a:srgbClr val="C00000"/>
                </a:solidFill>
                <a:latin typeface="Open Sans"/>
                <a:ea typeface="Open Sans"/>
                <a:cs typeface="Open Sans"/>
                <a:sym typeface="Open Sans"/>
              </a:rPr>
              <a:t>Indonesia’s Commitment to International</a:t>
            </a:r>
            <a:endParaRPr b="1" sz="2000">
              <a:solidFill>
                <a:srgbClr val="0F243E"/>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grpSp>
        <p:nvGrpSpPr>
          <p:cNvPr id="301" name="Google Shape;301;p12"/>
          <p:cNvGrpSpPr/>
          <p:nvPr/>
        </p:nvGrpSpPr>
        <p:grpSpPr>
          <a:xfrm>
            <a:off x="1368120" y="2591798"/>
            <a:ext cx="7169760" cy="1487690"/>
            <a:chOff x="534863" y="2571965"/>
            <a:chExt cx="8824320" cy="1224221"/>
          </a:xfrm>
        </p:grpSpPr>
        <p:sp>
          <p:nvSpPr>
            <p:cNvPr id="302" name="Google Shape;302;p12"/>
            <p:cNvSpPr txBox="1"/>
            <p:nvPr/>
          </p:nvSpPr>
          <p:spPr>
            <a:xfrm>
              <a:off x="534863" y="3358402"/>
              <a:ext cx="8824320" cy="4377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400"/>
                <a:buFont typeface="Open Sans"/>
                <a:buNone/>
              </a:pPr>
              <a:r>
                <a:rPr b="1" lang="en-US" sz="2400">
                  <a:solidFill>
                    <a:srgbClr val="4F6128"/>
                  </a:solidFill>
                  <a:latin typeface="Open Sans"/>
                  <a:ea typeface="Open Sans"/>
                  <a:cs typeface="Open Sans"/>
                  <a:sym typeface="Open Sans"/>
                </a:rPr>
                <a:t>Strategic Plan &amp; Biodiesel Impact</a:t>
              </a:r>
              <a:endParaRPr b="1" sz="2400">
                <a:solidFill>
                  <a:srgbClr val="4F6128"/>
                </a:solidFill>
                <a:latin typeface="Open Sans"/>
                <a:ea typeface="Open Sans"/>
                <a:cs typeface="Open Sans"/>
                <a:sym typeface="Open Sans"/>
              </a:endParaRPr>
            </a:p>
          </p:txBody>
        </p:sp>
        <p:sp>
          <p:nvSpPr>
            <p:cNvPr id="303" name="Google Shape;303;p12"/>
            <p:cNvSpPr txBox="1"/>
            <p:nvPr/>
          </p:nvSpPr>
          <p:spPr>
            <a:xfrm>
              <a:off x="4623265" y="2571965"/>
              <a:ext cx="815214" cy="683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36C09"/>
                  </a:solidFill>
                  <a:latin typeface="Open Sans"/>
                  <a:ea typeface="Open Sans"/>
                  <a:cs typeface="Open Sans"/>
                  <a:sym typeface="Open Sans"/>
                </a:rPr>
                <a:t>4.</a:t>
              </a:r>
              <a:endParaRPr b="1" sz="4800">
                <a:solidFill>
                  <a:srgbClr val="E36C09"/>
                </a:solidFill>
                <a:latin typeface="Open Sans"/>
                <a:ea typeface="Open Sans"/>
                <a:cs typeface="Open Sans"/>
                <a:sym typeface="Open Sans"/>
              </a:endParaRPr>
            </a:p>
          </p:txBody>
        </p:sp>
      </p:grpSp>
      <p:cxnSp>
        <p:nvCxnSpPr>
          <p:cNvPr id="304" name="Google Shape;304;p12"/>
          <p:cNvCxnSpPr/>
          <p:nvPr/>
        </p:nvCxnSpPr>
        <p:spPr>
          <a:xfrm rot="10800000">
            <a:off x="4349365" y="4486497"/>
            <a:ext cx="1207270" cy="0"/>
          </a:xfrm>
          <a:prstGeom prst="straightConnector1">
            <a:avLst/>
          </a:prstGeom>
          <a:noFill/>
          <a:ln cap="flat" cmpd="sng" w="57150">
            <a:solidFill>
              <a:srgbClr val="E36C09"/>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3"/>
          <p:cNvSpPr/>
          <p:nvPr/>
        </p:nvSpPr>
        <p:spPr>
          <a:xfrm>
            <a:off x="7431056" y="4087607"/>
            <a:ext cx="2224263" cy="2093361"/>
          </a:xfrm>
          <a:prstGeom prst="roundRect">
            <a:avLst>
              <a:gd fmla="val 578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3"/>
          <p:cNvSpPr/>
          <p:nvPr/>
        </p:nvSpPr>
        <p:spPr>
          <a:xfrm>
            <a:off x="7424817" y="1944583"/>
            <a:ext cx="2224263" cy="2093361"/>
          </a:xfrm>
          <a:prstGeom prst="roundRect">
            <a:avLst>
              <a:gd fmla="val 578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3"/>
          <p:cNvSpPr/>
          <p:nvPr/>
        </p:nvSpPr>
        <p:spPr>
          <a:xfrm>
            <a:off x="5025205" y="1932204"/>
            <a:ext cx="2224263" cy="2093361"/>
          </a:xfrm>
          <a:prstGeom prst="roundRect">
            <a:avLst>
              <a:gd fmla="val 578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13"/>
          <p:cNvSpPr/>
          <p:nvPr/>
        </p:nvSpPr>
        <p:spPr>
          <a:xfrm>
            <a:off x="5007906" y="4097440"/>
            <a:ext cx="2224263" cy="2093361"/>
          </a:xfrm>
          <a:prstGeom prst="roundRect">
            <a:avLst>
              <a:gd fmla="val 578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3"/>
          <p:cNvSpPr/>
          <p:nvPr/>
        </p:nvSpPr>
        <p:spPr>
          <a:xfrm>
            <a:off x="305718" y="1944583"/>
            <a:ext cx="4512420" cy="4236386"/>
          </a:xfrm>
          <a:prstGeom prst="roundRect">
            <a:avLst>
              <a:gd fmla="val 3368"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3"/>
          <p:cNvSpPr txBox="1"/>
          <p:nvPr/>
        </p:nvSpPr>
        <p:spPr>
          <a:xfrm>
            <a:off x="11851" y="426931"/>
            <a:ext cx="988229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F243E"/>
                </a:solidFill>
                <a:latin typeface="Open Sans"/>
                <a:ea typeface="Open Sans"/>
                <a:cs typeface="Open Sans"/>
                <a:sym typeface="Open Sans"/>
              </a:rPr>
              <a:t>Strategic Plan: </a:t>
            </a:r>
            <a:r>
              <a:rPr b="1" lang="en-US" sz="2400">
                <a:solidFill>
                  <a:srgbClr val="C00000"/>
                </a:solidFill>
                <a:latin typeface="Open Sans"/>
                <a:ea typeface="Open Sans"/>
                <a:cs typeface="Open Sans"/>
                <a:sym typeface="Open Sans"/>
              </a:rPr>
              <a:t>Stabilization of  Palm &amp; Renewable Energy Prices</a:t>
            </a:r>
            <a:endParaRPr b="1" sz="2400">
              <a:solidFill>
                <a:srgbClr val="0F243E"/>
              </a:solidFill>
              <a:latin typeface="Open Sans"/>
              <a:ea typeface="Open Sans"/>
              <a:cs typeface="Open Sans"/>
              <a:sym typeface="Open Sans"/>
            </a:endParaRPr>
          </a:p>
        </p:txBody>
      </p:sp>
      <p:grpSp>
        <p:nvGrpSpPr>
          <p:cNvPr id="315" name="Google Shape;315;p13"/>
          <p:cNvGrpSpPr/>
          <p:nvPr/>
        </p:nvGrpSpPr>
        <p:grpSpPr>
          <a:xfrm>
            <a:off x="406209" y="2061529"/>
            <a:ext cx="4523640" cy="3839040"/>
            <a:chOff x="213863" y="2456948"/>
            <a:chExt cx="3782095" cy="3287503"/>
          </a:xfrm>
        </p:grpSpPr>
        <p:grpSp>
          <p:nvGrpSpPr>
            <p:cNvPr id="316" name="Google Shape;316;p13"/>
            <p:cNvGrpSpPr/>
            <p:nvPr/>
          </p:nvGrpSpPr>
          <p:grpSpPr>
            <a:xfrm>
              <a:off x="213863" y="2456948"/>
              <a:ext cx="3782095" cy="3287503"/>
              <a:chOff x="496576" y="1924117"/>
              <a:chExt cx="3782095" cy="3287503"/>
            </a:xfrm>
          </p:grpSpPr>
          <p:sp>
            <p:nvSpPr>
              <p:cNvPr id="317" name="Google Shape;317;p13"/>
              <p:cNvSpPr txBox="1"/>
              <p:nvPr/>
            </p:nvSpPr>
            <p:spPr>
              <a:xfrm>
                <a:off x="644364" y="1924117"/>
                <a:ext cx="3540908" cy="31627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E36C09"/>
                    </a:solidFill>
                    <a:latin typeface="Open Sans"/>
                    <a:ea typeface="Open Sans"/>
                    <a:cs typeface="Open Sans"/>
                    <a:sym typeface="Open Sans"/>
                  </a:rPr>
                  <a:t>Indonesia Energy Mix by 2025</a:t>
                </a:r>
                <a:endParaRPr b="1" sz="1800">
                  <a:solidFill>
                    <a:srgbClr val="E36C09"/>
                  </a:solidFill>
                  <a:latin typeface="Open Sans"/>
                  <a:ea typeface="Open Sans"/>
                  <a:cs typeface="Open Sans"/>
                  <a:sym typeface="Open Sans"/>
                </a:endParaRPr>
              </a:p>
            </p:txBody>
          </p:sp>
          <p:grpSp>
            <p:nvGrpSpPr>
              <p:cNvPr id="318" name="Google Shape;318;p13"/>
              <p:cNvGrpSpPr/>
              <p:nvPr/>
            </p:nvGrpSpPr>
            <p:grpSpPr>
              <a:xfrm>
                <a:off x="496576" y="2720715"/>
                <a:ext cx="3782095" cy="2490905"/>
                <a:chOff x="226845" y="2074856"/>
                <a:chExt cx="3782095" cy="2490905"/>
              </a:xfrm>
            </p:grpSpPr>
            <p:pic>
              <p:nvPicPr>
                <p:cNvPr id="319" name="Google Shape;319;p13"/>
                <p:cNvPicPr preferRelativeResize="0"/>
                <p:nvPr/>
              </p:nvPicPr>
              <p:blipFill rotWithShape="1">
                <a:blip r:embed="rId3">
                  <a:alphaModFix/>
                </a:blip>
                <a:srcRect b="8139" l="19273" r="13259" t="361"/>
                <a:stretch/>
              </p:blipFill>
              <p:spPr>
                <a:xfrm>
                  <a:off x="870882" y="2074856"/>
                  <a:ext cx="2404640" cy="2490905"/>
                </a:xfrm>
                <a:prstGeom prst="rect">
                  <a:avLst/>
                </a:prstGeom>
                <a:noFill/>
                <a:ln>
                  <a:noFill/>
                </a:ln>
              </p:spPr>
            </p:pic>
            <p:sp>
              <p:nvSpPr>
                <p:cNvPr id="320" name="Google Shape;320;p13"/>
                <p:cNvSpPr txBox="1"/>
                <p:nvPr/>
              </p:nvSpPr>
              <p:spPr>
                <a:xfrm>
                  <a:off x="226845" y="2447970"/>
                  <a:ext cx="1001471" cy="2635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70C0"/>
                      </a:solidFill>
                      <a:latin typeface="Open Sans"/>
                      <a:ea typeface="Open Sans"/>
                      <a:cs typeface="Open Sans"/>
                      <a:sym typeface="Open Sans"/>
                    </a:rPr>
                    <a:t>Natural Gas</a:t>
                  </a:r>
                  <a:endParaRPr/>
                </a:p>
              </p:txBody>
            </p:sp>
            <p:sp>
              <p:nvSpPr>
                <p:cNvPr id="321" name="Google Shape;321;p13"/>
                <p:cNvSpPr txBox="1"/>
                <p:nvPr/>
              </p:nvSpPr>
              <p:spPr>
                <a:xfrm>
                  <a:off x="510733" y="3899315"/>
                  <a:ext cx="1228119" cy="2635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632423"/>
                      </a:solidFill>
                      <a:latin typeface="Open Sans"/>
                      <a:ea typeface="Open Sans"/>
                      <a:cs typeface="Open Sans"/>
                      <a:sym typeface="Open Sans"/>
                    </a:rPr>
                    <a:t>Coal</a:t>
                  </a:r>
                  <a:endParaRPr/>
                </a:p>
              </p:txBody>
            </p:sp>
            <p:sp>
              <p:nvSpPr>
                <p:cNvPr id="322" name="Google Shape;322;p13"/>
                <p:cNvSpPr txBox="1"/>
                <p:nvPr/>
              </p:nvSpPr>
              <p:spPr>
                <a:xfrm>
                  <a:off x="2978599" y="3963336"/>
                  <a:ext cx="1030341" cy="2635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Open Sans"/>
                      <a:ea typeface="Open Sans"/>
                      <a:cs typeface="Open Sans"/>
                      <a:sym typeface="Open Sans"/>
                    </a:rPr>
                    <a:t>Fossil Fuel</a:t>
                  </a:r>
                  <a:endParaRPr/>
                </a:p>
              </p:txBody>
            </p:sp>
            <p:sp>
              <p:nvSpPr>
                <p:cNvPr id="323" name="Google Shape;323;p13"/>
                <p:cNvSpPr txBox="1"/>
                <p:nvPr/>
              </p:nvSpPr>
              <p:spPr>
                <a:xfrm>
                  <a:off x="3033864" y="2238115"/>
                  <a:ext cx="881676" cy="3953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548235"/>
                      </a:solidFill>
                      <a:latin typeface="Open Sans"/>
                      <a:ea typeface="Open Sans"/>
                      <a:cs typeface="Open Sans"/>
                      <a:sym typeface="Open Sans"/>
                    </a:rPr>
                    <a:t>Renewable</a:t>
                  </a:r>
                  <a:endParaRPr/>
                </a:p>
                <a:p>
                  <a:pPr indent="0" lvl="0" marL="0" marR="0" rtl="0" algn="l">
                    <a:spcBef>
                      <a:spcPts val="0"/>
                    </a:spcBef>
                    <a:spcAft>
                      <a:spcPts val="0"/>
                    </a:spcAft>
                    <a:buNone/>
                  </a:pPr>
                  <a:r>
                    <a:rPr b="1" lang="en-US" sz="1200">
                      <a:solidFill>
                        <a:srgbClr val="548235"/>
                      </a:solidFill>
                      <a:latin typeface="Open Sans"/>
                      <a:ea typeface="Open Sans"/>
                      <a:cs typeface="Open Sans"/>
                      <a:sym typeface="Open Sans"/>
                    </a:rPr>
                    <a:t>Energy</a:t>
                  </a:r>
                  <a:endParaRPr/>
                </a:p>
              </p:txBody>
            </p:sp>
          </p:grpSp>
        </p:grpSp>
        <p:sp>
          <p:nvSpPr>
            <p:cNvPr id="324" name="Google Shape;324;p13"/>
            <p:cNvSpPr txBox="1"/>
            <p:nvPr/>
          </p:nvSpPr>
          <p:spPr>
            <a:xfrm>
              <a:off x="1111811" y="4401829"/>
              <a:ext cx="1716966" cy="420597"/>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1600">
                  <a:solidFill>
                    <a:schemeClr val="dk1"/>
                  </a:solidFill>
                  <a:latin typeface="Open Sans"/>
                  <a:ea typeface="Open Sans"/>
                  <a:cs typeface="Open Sans"/>
                  <a:sym typeface="Open Sans"/>
                </a:rPr>
                <a:t>400 </a:t>
              </a:r>
              <a:endParaRPr/>
            </a:p>
            <a:p>
              <a:pPr indent="0" lvl="0" marL="0" marR="0" rtl="0" algn="ctr">
                <a:lnSpc>
                  <a:spcPct val="80000"/>
                </a:lnSpc>
                <a:spcBef>
                  <a:spcPts val="0"/>
                </a:spcBef>
                <a:spcAft>
                  <a:spcPts val="0"/>
                </a:spcAft>
                <a:buNone/>
              </a:pPr>
              <a:r>
                <a:rPr b="1" lang="en-US" sz="1600">
                  <a:solidFill>
                    <a:schemeClr val="dk1"/>
                  </a:solidFill>
                  <a:latin typeface="Open Sans"/>
                  <a:ea typeface="Open Sans"/>
                  <a:cs typeface="Open Sans"/>
                  <a:sym typeface="Open Sans"/>
                </a:rPr>
                <a:t>Million TOE</a:t>
              </a:r>
              <a:endParaRPr/>
            </a:p>
          </p:txBody>
        </p:sp>
      </p:grpSp>
      <p:sp>
        <p:nvSpPr>
          <p:cNvPr id="325" name="Google Shape;325;p13"/>
          <p:cNvSpPr txBox="1"/>
          <p:nvPr>
            <p:ph idx="12" type="sldNum"/>
          </p:nvPr>
        </p:nvSpPr>
        <p:spPr>
          <a:xfrm>
            <a:off x="9413088" y="6503092"/>
            <a:ext cx="443417" cy="3479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fld id="{00000000-1234-1234-1234-123412341234}" type="slidenum">
              <a:rPr lang="en-US"/>
              <a:t>‹#›</a:t>
            </a:fld>
            <a:endParaRPr/>
          </a:p>
        </p:txBody>
      </p:sp>
      <p:sp>
        <p:nvSpPr>
          <p:cNvPr id="326" name="Google Shape;326;p13"/>
          <p:cNvSpPr txBox="1"/>
          <p:nvPr/>
        </p:nvSpPr>
        <p:spPr>
          <a:xfrm>
            <a:off x="7798480" y="3318893"/>
            <a:ext cx="1476929"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F243E"/>
                </a:solidFill>
                <a:latin typeface="Open Sans"/>
                <a:ea typeface="Open Sans"/>
                <a:cs typeface="Open Sans"/>
                <a:sym typeface="Open Sans"/>
              </a:rPr>
              <a:t>Create Domestic Market</a:t>
            </a:r>
            <a:endParaRPr sz="1400">
              <a:solidFill>
                <a:srgbClr val="0F243E"/>
              </a:solidFill>
              <a:latin typeface="Open Sans"/>
              <a:ea typeface="Open Sans"/>
              <a:cs typeface="Open Sans"/>
              <a:sym typeface="Open Sans"/>
            </a:endParaRPr>
          </a:p>
        </p:txBody>
      </p:sp>
      <p:sp>
        <p:nvSpPr>
          <p:cNvPr id="327" name="Google Shape;327;p13"/>
          <p:cNvSpPr txBox="1"/>
          <p:nvPr/>
        </p:nvSpPr>
        <p:spPr>
          <a:xfrm>
            <a:off x="5072306" y="5254952"/>
            <a:ext cx="2130059"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Absorb CPO excess in the market in the context of price stabilization</a:t>
            </a:r>
            <a:endParaRPr/>
          </a:p>
        </p:txBody>
      </p:sp>
      <p:pic>
        <p:nvPicPr>
          <p:cNvPr id="328" name="Google Shape;328;p13"/>
          <p:cNvPicPr preferRelativeResize="0"/>
          <p:nvPr/>
        </p:nvPicPr>
        <p:blipFill rotWithShape="1">
          <a:blip r:embed="rId4">
            <a:alphaModFix/>
          </a:blip>
          <a:srcRect b="0" l="0" r="0" t="0"/>
          <a:stretch/>
        </p:blipFill>
        <p:spPr>
          <a:xfrm>
            <a:off x="5545623" y="2235585"/>
            <a:ext cx="1083404" cy="839638"/>
          </a:xfrm>
          <a:prstGeom prst="rect">
            <a:avLst/>
          </a:prstGeom>
          <a:noFill/>
          <a:ln>
            <a:noFill/>
          </a:ln>
        </p:spPr>
      </p:pic>
      <p:sp>
        <p:nvSpPr>
          <p:cNvPr id="329" name="Google Shape;329;p13"/>
          <p:cNvSpPr txBox="1"/>
          <p:nvPr/>
        </p:nvSpPr>
        <p:spPr>
          <a:xfrm>
            <a:off x="684413" y="946700"/>
            <a:ext cx="895038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The use of palm oil as biodiesel material helps Indonesia to realize the stabilization of oil palm prices, carrying out commitments in the environment including energy security</a:t>
            </a:r>
            <a:endParaRPr/>
          </a:p>
        </p:txBody>
      </p:sp>
      <p:sp>
        <p:nvSpPr>
          <p:cNvPr id="330" name="Google Shape;330;p13"/>
          <p:cNvSpPr/>
          <p:nvPr/>
        </p:nvSpPr>
        <p:spPr>
          <a:xfrm>
            <a:off x="5200554" y="3195783"/>
            <a:ext cx="1773600" cy="95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Open Sans"/>
                <a:ea typeface="Open Sans"/>
                <a:cs typeface="Open Sans"/>
                <a:sym typeface="Open Sans"/>
              </a:rPr>
              <a:t>Improve the performance of the Indonesian palm oil sector</a:t>
            </a:r>
            <a:endParaRPr sz="1400">
              <a:solidFill>
                <a:schemeClr val="dk1"/>
              </a:solidFill>
              <a:latin typeface="Calibri"/>
              <a:ea typeface="Calibri"/>
              <a:cs typeface="Calibri"/>
              <a:sym typeface="Calibri"/>
            </a:endParaRPr>
          </a:p>
        </p:txBody>
      </p:sp>
      <p:sp>
        <p:nvSpPr>
          <p:cNvPr id="331" name="Google Shape;331;p13"/>
          <p:cNvSpPr/>
          <p:nvPr/>
        </p:nvSpPr>
        <p:spPr>
          <a:xfrm>
            <a:off x="7674152" y="5254952"/>
            <a:ext cx="172559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Improve the welfare of farmers</a:t>
            </a:r>
            <a:endParaRPr sz="1600">
              <a:solidFill>
                <a:schemeClr val="dk1"/>
              </a:solidFill>
              <a:latin typeface="Calibri"/>
              <a:ea typeface="Calibri"/>
              <a:cs typeface="Calibri"/>
              <a:sym typeface="Calibri"/>
            </a:endParaRPr>
          </a:p>
        </p:txBody>
      </p:sp>
      <p:pic>
        <p:nvPicPr>
          <p:cNvPr id="332" name="Google Shape;332;p13"/>
          <p:cNvPicPr preferRelativeResize="0"/>
          <p:nvPr/>
        </p:nvPicPr>
        <p:blipFill rotWithShape="1">
          <a:blip r:embed="rId5">
            <a:alphaModFix/>
          </a:blip>
          <a:srcRect b="0" l="0" r="0" t="0"/>
          <a:stretch/>
        </p:blipFill>
        <p:spPr>
          <a:xfrm>
            <a:off x="7886831" y="4097440"/>
            <a:ext cx="1300231" cy="1300231"/>
          </a:xfrm>
          <a:prstGeom prst="rect">
            <a:avLst/>
          </a:prstGeom>
          <a:noFill/>
          <a:ln>
            <a:noFill/>
          </a:ln>
        </p:spPr>
      </p:pic>
      <p:pic>
        <p:nvPicPr>
          <p:cNvPr id="333" name="Google Shape;333;p13"/>
          <p:cNvPicPr preferRelativeResize="0"/>
          <p:nvPr/>
        </p:nvPicPr>
        <p:blipFill rotWithShape="1">
          <a:blip r:embed="rId6">
            <a:alphaModFix/>
          </a:blip>
          <a:srcRect b="0" l="0" r="0" t="0"/>
          <a:stretch/>
        </p:blipFill>
        <p:spPr>
          <a:xfrm>
            <a:off x="7965842" y="2081667"/>
            <a:ext cx="1142207" cy="1142207"/>
          </a:xfrm>
          <a:prstGeom prst="rect">
            <a:avLst/>
          </a:prstGeom>
          <a:noFill/>
          <a:ln>
            <a:noFill/>
          </a:ln>
        </p:spPr>
      </p:pic>
      <p:pic>
        <p:nvPicPr>
          <p:cNvPr id="334" name="Google Shape;334;p13"/>
          <p:cNvPicPr preferRelativeResize="0"/>
          <p:nvPr/>
        </p:nvPicPr>
        <p:blipFill rotWithShape="1">
          <a:blip r:embed="rId7">
            <a:alphaModFix/>
          </a:blip>
          <a:srcRect b="0" l="0" r="0" t="0"/>
          <a:stretch/>
        </p:blipFill>
        <p:spPr>
          <a:xfrm>
            <a:off x="5642969" y="4222794"/>
            <a:ext cx="1040133" cy="10401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4"/>
          <p:cNvSpPr txBox="1"/>
          <p:nvPr/>
        </p:nvSpPr>
        <p:spPr>
          <a:xfrm>
            <a:off x="0" y="450374"/>
            <a:ext cx="9906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300">
                <a:solidFill>
                  <a:srgbClr val="17365D"/>
                </a:solidFill>
                <a:latin typeface="Open Sans"/>
                <a:ea typeface="Open Sans"/>
                <a:cs typeface="Open Sans"/>
                <a:sym typeface="Open Sans"/>
              </a:rPr>
              <a:t>Improving the Performance of the Palm Sector: </a:t>
            </a:r>
            <a:r>
              <a:rPr b="1" lang="en-US" sz="2300">
                <a:solidFill>
                  <a:srgbClr val="C00000"/>
                </a:solidFill>
                <a:latin typeface="Open Sans"/>
                <a:ea typeface="Open Sans"/>
                <a:cs typeface="Open Sans"/>
                <a:sym typeface="Open Sans"/>
              </a:rPr>
              <a:t>Strategic Plan</a:t>
            </a:r>
            <a:endParaRPr b="1" sz="2300">
              <a:solidFill>
                <a:srgbClr val="C00000"/>
              </a:solidFill>
              <a:latin typeface="Open Sans"/>
              <a:ea typeface="Open Sans"/>
              <a:cs typeface="Open Sans"/>
              <a:sym typeface="Open Sans"/>
            </a:endParaRPr>
          </a:p>
        </p:txBody>
      </p:sp>
      <p:sp>
        <p:nvSpPr>
          <p:cNvPr id="340" name="Google Shape;340;p14"/>
          <p:cNvSpPr/>
          <p:nvPr/>
        </p:nvSpPr>
        <p:spPr>
          <a:xfrm>
            <a:off x="282270" y="1633802"/>
            <a:ext cx="2955076" cy="339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E36C09"/>
                </a:solidFill>
                <a:latin typeface="Open Sans"/>
                <a:ea typeface="Open Sans"/>
                <a:cs typeface="Open Sans"/>
                <a:sym typeface="Open Sans"/>
              </a:rPr>
              <a:t>CPO Price Stabilization</a:t>
            </a:r>
            <a:endParaRPr b="1" sz="1400">
              <a:solidFill>
                <a:srgbClr val="E36C09"/>
              </a:solidFill>
              <a:latin typeface="Open Sans"/>
              <a:ea typeface="Open Sans"/>
              <a:cs typeface="Open Sans"/>
              <a:sym typeface="Open Sans"/>
            </a:endParaRPr>
          </a:p>
        </p:txBody>
      </p:sp>
      <p:sp>
        <p:nvSpPr>
          <p:cNvPr id="341" name="Google Shape;341;p14"/>
          <p:cNvSpPr/>
          <p:nvPr/>
        </p:nvSpPr>
        <p:spPr>
          <a:xfrm>
            <a:off x="3325857" y="1633802"/>
            <a:ext cx="3301493" cy="339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76923C"/>
                </a:solidFill>
                <a:latin typeface="Open Sans"/>
                <a:ea typeface="Open Sans"/>
                <a:cs typeface="Open Sans"/>
                <a:sym typeface="Open Sans"/>
              </a:rPr>
              <a:t>Farmers’ Welfare Improvement</a:t>
            </a:r>
            <a:endParaRPr b="1" sz="1400">
              <a:solidFill>
                <a:srgbClr val="76923C"/>
              </a:solidFill>
              <a:latin typeface="Open Sans"/>
              <a:ea typeface="Open Sans"/>
              <a:cs typeface="Open Sans"/>
              <a:sym typeface="Open Sans"/>
            </a:endParaRPr>
          </a:p>
        </p:txBody>
      </p:sp>
      <p:sp>
        <p:nvSpPr>
          <p:cNvPr id="342" name="Google Shape;342;p14"/>
          <p:cNvSpPr/>
          <p:nvPr/>
        </p:nvSpPr>
        <p:spPr>
          <a:xfrm>
            <a:off x="6703550" y="1633802"/>
            <a:ext cx="2918562" cy="339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31859B"/>
                </a:solidFill>
                <a:latin typeface="Open Sans"/>
                <a:ea typeface="Open Sans"/>
                <a:cs typeface="Open Sans"/>
                <a:sym typeface="Open Sans"/>
              </a:rPr>
              <a:t>Strengthening Downstream Industry</a:t>
            </a:r>
            <a:endParaRPr/>
          </a:p>
        </p:txBody>
      </p:sp>
      <p:sp>
        <p:nvSpPr>
          <p:cNvPr id="343" name="Google Shape;343;p14"/>
          <p:cNvSpPr txBox="1"/>
          <p:nvPr/>
        </p:nvSpPr>
        <p:spPr>
          <a:xfrm>
            <a:off x="1" y="901304"/>
            <a:ext cx="990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In order to support the Government's efforts to create </a:t>
            </a:r>
            <a:r>
              <a:rPr b="1" lang="en-US" sz="1600">
                <a:solidFill>
                  <a:schemeClr val="dk1"/>
                </a:solidFill>
                <a:latin typeface="Open Sans"/>
                <a:ea typeface="Open Sans"/>
                <a:cs typeface="Open Sans"/>
                <a:sym typeface="Open Sans"/>
              </a:rPr>
              <a:t>CPO price stability</a:t>
            </a:r>
            <a:r>
              <a:rPr lang="en-US" sz="1600">
                <a:solidFill>
                  <a:schemeClr val="dk1"/>
                </a:solidFill>
                <a:latin typeface="Open Sans"/>
                <a:ea typeface="Open Sans"/>
                <a:cs typeface="Open Sans"/>
                <a:sym typeface="Open Sans"/>
              </a:rPr>
              <a:t>, improve the performance of the Indonesian palm oil sector, improve farmers' welfare and </a:t>
            </a:r>
            <a:r>
              <a:rPr b="1" lang="en-US" sz="1600">
                <a:solidFill>
                  <a:schemeClr val="dk1"/>
                </a:solidFill>
                <a:latin typeface="Open Sans"/>
                <a:ea typeface="Open Sans"/>
                <a:cs typeface="Open Sans"/>
                <a:sym typeface="Open Sans"/>
              </a:rPr>
              <a:t>use of renewable energy</a:t>
            </a:r>
            <a:endParaRPr/>
          </a:p>
        </p:txBody>
      </p:sp>
      <p:sp>
        <p:nvSpPr>
          <p:cNvPr id="344" name="Google Shape;344;p14"/>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Open Sans"/>
                <a:ea typeface="Open Sans"/>
                <a:cs typeface="Open Sans"/>
                <a:sym typeface="Open Sans"/>
              </a:rPr>
              <a:t>‹#›</a:t>
            </a:fld>
            <a:endParaRPr>
              <a:latin typeface="Open Sans"/>
              <a:ea typeface="Open Sans"/>
              <a:cs typeface="Open Sans"/>
              <a:sym typeface="Open Sans"/>
            </a:endParaRPr>
          </a:p>
        </p:txBody>
      </p:sp>
      <p:grpSp>
        <p:nvGrpSpPr>
          <p:cNvPr id="345" name="Google Shape;345;p14"/>
          <p:cNvGrpSpPr/>
          <p:nvPr/>
        </p:nvGrpSpPr>
        <p:grpSpPr>
          <a:xfrm>
            <a:off x="275143" y="1967311"/>
            <a:ext cx="9355715" cy="4269929"/>
            <a:chOff x="282270" y="1967311"/>
            <a:chExt cx="9355715" cy="4269929"/>
          </a:xfrm>
        </p:grpSpPr>
        <p:sp>
          <p:nvSpPr>
            <p:cNvPr id="346" name="Google Shape;346;p14"/>
            <p:cNvSpPr/>
            <p:nvPr/>
          </p:nvSpPr>
          <p:spPr>
            <a:xfrm>
              <a:off x="6719423" y="5970379"/>
              <a:ext cx="2918561" cy="261548"/>
            </a:xfrm>
            <a:prstGeom prst="leftRightArrow">
              <a:avLst>
                <a:gd fmla="val 50000" name="adj1"/>
                <a:gd fmla="val 50000" name="adj2"/>
              </a:avLst>
            </a:prstGeom>
            <a:solidFill>
              <a:srgbClr val="318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47" name="Google Shape;347;p14"/>
            <p:cNvSpPr/>
            <p:nvPr/>
          </p:nvSpPr>
          <p:spPr>
            <a:xfrm>
              <a:off x="282270" y="5962654"/>
              <a:ext cx="6307235" cy="261548"/>
            </a:xfrm>
            <a:prstGeom prst="leftRightArrow">
              <a:avLst>
                <a:gd fmla="val 50000" name="adj1"/>
                <a:gd fmla="val 50000"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48" name="Google Shape;348;p14"/>
            <p:cNvSpPr/>
            <p:nvPr/>
          </p:nvSpPr>
          <p:spPr>
            <a:xfrm>
              <a:off x="6719424" y="2178405"/>
              <a:ext cx="2918561" cy="368623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49" name="Google Shape;349;p14"/>
            <p:cNvSpPr/>
            <p:nvPr/>
          </p:nvSpPr>
          <p:spPr>
            <a:xfrm>
              <a:off x="3327549" y="2178405"/>
              <a:ext cx="3272924" cy="3686234"/>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50" name="Google Shape;350;p14"/>
            <p:cNvSpPr/>
            <p:nvPr/>
          </p:nvSpPr>
          <p:spPr>
            <a:xfrm>
              <a:off x="282270" y="2198687"/>
              <a:ext cx="2955076" cy="3665952"/>
            </a:xfrm>
            <a:prstGeom prst="rect">
              <a:avLst/>
            </a:prstGeom>
            <a:solidFill>
              <a:srgbClr val="FDE9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51" name="Google Shape;351;p14"/>
            <p:cNvSpPr txBox="1"/>
            <p:nvPr/>
          </p:nvSpPr>
          <p:spPr>
            <a:xfrm>
              <a:off x="282271" y="2445866"/>
              <a:ext cx="2955076" cy="89255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
                  <a:solidFill>
                    <a:srgbClr val="E36C09"/>
                  </a:solidFill>
                  <a:latin typeface="Open Sans"/>
                  <a:ea typeface="Open Sans"/>
                  <a:cs typeface="Open Sans"/>
                  <a:sym typeface="Open Sans"/>
                </a:rPr>
                <a:t>Consolidation Data of </a:t>
              </a:r>
              <a:endParaRPr b="1" sz="1300">
                <a:solidFill>
                  <a:srgbClr val="E36C09"/>
                </a:solidFill>
                <a:latin typeface="Open Sans"/>
                <a:ea typeface="Open Sans"/>
                <a:cs typeface="Open Sans"/>
                <a:sym typeface="Open Sans"/>
              </a:endParaRPr>
            </a:p>
            <a:p>
              <a:pPr indent="0" lvl="0" marL="0" marR="0" rtl="0" algn="ctr">
                <a:spcBef>
                  <a:spcPts val="0"/>
                </a:spcBef>
                <a:spcAft>
                  <a:spcPts val="0"/>
                </a:spcAft>
                <a:buNone/>
              </a:pPr>
              <a:r>
                <a:rPr b="1" lang="en-US" sz="1300">
                  <a:solidFill>
                    <a:srgbClr val="E36C09"/>
                  </a:solidFill>
                  <a:latin typeface="Open Sans"/>
                  <a:ea typeface="Open Sans"/>
                  <a:cs typeface="Open Sans"/>
                  <a:sym typeface="Open Sans"/>
                </a:rPr>
                <a:t>Land Area and Palm Production </a:t>
              </a:r>
              <a:r>
                <a:rPr lang="en-US" sz="1300">
                  <a:solidFill>
                    <a:schemeClr val="dk1"/>
                  </a:solidFill>
                  <a:latin typeface="Open Sans"/>
                  <a:ea typeface="Open Sans"/>
                  <a:cs typeface="Open Sans"/>
                  <a:sym typeface="Open Sans"/>
                </a:rPr>
                <a:t>[Improving data to find out more accurate CPO supply conditions]</a:t>
              </a:r>
              <a:endParaRPr sz="1200">
                <a:solidFill>
                  <a:schemeClr val="dk1"/>
                </a:solidFill>
                <a:latin typeface="Open Sans"/>
                <a:ea typeface="Open Sans"/>
                <a:cs typeface="Open Sans"/>
                <a:sym typeface="Open Sans"/>
              </a:endParaRPr>
            </a:p>
          </p:txBody>
        </p:sp>
        <p:sp>
          <p:nvSpPr>
            <p:cNvPr id="352" name="Google Shape;352;p14"/>
            <p:cNvSpPr/>
            <p:nvPr/>
          </p:nvSpPr>
          <p:spPr>
            <a:xfrm>
              <a:off x="3434829" y="2451047"/>
              <a:ext cx="306673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76923C"/>
                  </a:solidFill>
                  <a:latin typeface="Open Sans"/>
                  <a:ea typeface="Open Sans"/>
                  <a:cs typeface="Open Sans"/>
                  <a:sym typeface="Open Sans"/>
                </a:rPr>
                <a:t>Improving Support for Smallholder Palm Farmers through improved targeting</a:t>
              </a:r>
              <a:endParaRPr/>
            </a:p>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[Data Collection of Smallholder Palm Farmers</a:t>
              </a:r>
              <a:endParaRPr sz="1100">
                <a:solidFill>
                  <a:schemeClr val="dk1"/>
                </a:solidFill>
                <a:latin typeface="Open Sans"/>
                <a:ea typeface="Open Sans"/>
                <a:cs typeface="Open Sans"/>
                <a:sym typeface="Open Sans"/>
              </a:endParaRPr>
            </a:p>
          </p:txBody>
        </p:sp>
        <p:sp>
          <p:nvSpPr>
            <p:cNvPr id="353" name="Google Shape;353;p14"/>
            <p:cNvSpPr/>
            <p:nvPr/>
          </p:nvSpPr>
          <p:spPr>
            <a:xfrm>
              <a:off x="6809626" y="2829517"/>
              <a:ext cx="2681009"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300">
                  <a:solidFill>
                    <a:srgbClr val="31859B"/>
                  </a:solidFill>
                  <a:latin typeface="Open Sans"/>
                  <a:ea typeface="Open Sans"/>
                  <a:cs typeface="Open Sans"/>
                  <a:sym typeface="Open Sans"/>
                </a:rPr>
                <a:t>Palm Oil to</a:t>
              </a:r>
              <a:endParaRPr b="1" sz="1300">
                <a:solidFill>
                  <a:srgbClr val="31859B"/>
                </a:solidFill>
                <a:latin typeface="Open Sans"/>
                <a:ea typeface="Open Sans"/>
                <a:cs typeface="Open Sans"/>
                <a:sym typeface="Open Sans"/>
              </a:endParaRPr>
            </a:p>
            <a:p>
              <a:pPr indent="0" lvl="0" marL="0" marR="0" rtl="0" algn="ctr">
                <a:spcBef>
                  <a:spcPts val="0"/>
                </a:spcBef>
                <a:spcAft>
                  <a:spcPts val="0"/>
                </a:spcAft>
                <a:buNone/>
              </a:pPr>
              <a:r>
                <a:rPr b="1" lang="en-US" sz="1300">
                  <a:solidFill>
                    <a:srgbClr val="31859B"/>
                  </a:solidFill>
                  <a:latin typeface="Open Sans"/>
                  <a:ea typeface="Open Sans"/>
                  <a:cs typeface="Open Sans"/>
                  <a:sym typeface="Open Sans"/>
                </a:rPr>
                <a:t>Bio-Hydrocarbon Fuel Conversion Program </a:t>
              </a:r>
              <a:endParaRPr b="1" sz="1300">
                <a:solidFill>
                  <a:srgbClr val="31859B"/>
                </a:solidFill>
                <a:latin typeface="Open Sans"/>
                <a:ea typeface="Open Sans"/>
                <a:cs typeface="Open Sans"/>
                <a:sym typeface="Open Sans"/>
              </a:endParaRPr>
            </a:p>
            <a:p>
              <a:pPr indent="0" lvl="0" marL="0" marR="0" rtl="0" algn="ctr">
                <a:spcBef>
                  <a:spcPts val="0"/>
                </a:spcBef>
                <a:spcAft>
                  <a:spcPts val="0"/>
                </a:spcAft>
                <a:buNone/>
              </a:pPr>
              <a:r>
                <a:rPr lang="en-US" sz="1300">
                  <a:solidFill>
                    <a:schemeClr val="dk1"/>
                  </a:solidFill>
                  <a:latin typeface="Open Sans"/>
                  <a:ea typeface="Open Sans"/>
                  <a:cs typeface="Open Sans"/>
                  <a:sym typeface="Open Sans"/>
                </a:rPr>
                <a:t>[Research support for making catalysts, incentives for bio-hydrocarbon fuel producers]</a:t>
              </a:r>
              <a:endParaRPr sz="1200">
                <a:solidFill>
                  <a:schemeClr val="dk1"/>
                </a:solidFill>
                <a:latin typeface="Open Sans"/>
                <a:ea typeface="Open Sans"/>
                <a:cs typeface="Open Sans"/>
                <a:sym typeface="Open Sans"/>
              </a:endParaRPr>
            </a:p>
          </p:txBody>
        </p:sp>
        <p:sp>
          <p:nvSpPr>
            <p:cNvPr id="354" name="Google Shape;354;p14"/>
            <p:cNvSpPr txBox="1"/>
            <p:nvPr/>
          </p:nvSpPr>
          <p:spPr>
            <a:xfrm>
              <a:off x="569133" y="3560368"/>
              <a:ext cx="2381347" cy="109260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
                  <a:solidFill>
                    <a:srgbClr val="E36C09"/>
                  </a:solidFill>
                  <a:latin typeface="Open Sans"/>
                  <a:ea typeface="Open Sans"/>
                  <a:cs typeface="Open Sans"/>
                  <a:sym typeface="Open Sans"/>
                </a:rPr>
                <a:t>Acceleration of Domestic Palm Oil Absorption</a:t>
              </a:r>
              <a:endParaRPr/>
            </a:p>
            <a:p>
              <a:pPr indent="0" lvl="0" marL="0" marR="0" rtl="0" algn="ctr">
                <a:spcBef>
                  <a:spcPts val="0"/>
                </a:spcBef>
                <a:spcAft>
                  <a:spcPts val="0"/>
                </a:spcAft>
                <a:buNone/>
              </a:pPr>
              <a:r>
                <a:rPr lang="en-US" sz="1300">
                  <a:solidFill>
                    <a:schemeClr val="dk1"/>
                  </a:solidFill>
                  <a:latin typeface="Open Sans"/>
                  <a:ea typeface="Open Sans"/>
                  <a:cs typeface="Open Sans"/>
                  <a:sym typeface="Open Sans"/>
                </a:rPr>
                <a:t>[Full application of B20, acceleration of B30, Cooking Oil]</a:t>
              </a:r>
              <a:endParaRPr sz="1200">
                <a:solidFill>
                  <a:schemeClr val="dk1"/>
                </a:solidFill>
                <a:latin typeface="Open Sans"/>
                <a:ea typeface="Open Sans"/>
                <a:cs typeface="Open Sans"/>
                <a:sym typeface="Open Sans"/>
              </a:endParaRPr>
            </a:p>
          </p:txBody>
        </p:sp>
        <p:sp>
          <p:nvSpPr>
            <p:cNvPr id="355" name="Google Shape;355;p14"/>
            <p:cNvSpPr txBox="1"/>
            <p:nvPr/>
          </p:nvSpPr>
          <p:spPr>
            <a:xfrm>
              <a:off x="467622" y="5018677"/>
              <a:ext cx="2584367" cy="49244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
                  <a:solidFill>
                    <a:srgbClr val="E36C09"/>
                  </a:solidFill>
                  <a:latin typeface="Open Sans"/>
                  <a:ea typeface="Open Sans"/>
                  <a:cs typeface="Open Sans"/>
                  <a:sym typeface="Open Sans"/>
                </a:rPr>
                <a:t>Export Market Expansion</a:t>
              </a:r>
              <a:endParaRPr/>
            </a:p>
            <a:p>
              <a:pPr indent="0" lvl="0" marL="0" marR="0" rtl="0" algn="ctr">
                <a:spcBef>
                  <a:spcPts val="0"/>
                </a:spcBef>
                <a:spcAft>
                  <a:spcPts val="0"/>
                </a:spcAft>
                <a:buNone/>
              </a:pPr>
              <a:r>
                <a:rPr lang="en-US" sz="1300">
                  <a:solidFill>
                    <a:schemeClr val="dk1"/>
                  </a:solidFill>
                  <a:latin typeface="Open Sans"/>
                  <a:ea typeface="Open Sans"/>
                  <a:cs typeface="Open Sans"/>
                  <a:sym typeface="Open Sans"/>
                </a:rPr>
                <a:t>[China, Pakistan &amp; Bangladesh]</a:t>
              </a:r>
              <a:endParaRPr sz="1200">
                <a:solidFill>
                  <a:schemeClr val="dk1"/>
                </a:solidFill>
                <a:latin typeface="Open Sans"/>
                <a:ea typeface="Open Sans"/>
                <a:cs typeface="Open Sans"/>
                <a:sym typeface="Open Sans"/>
              </a:endParaRPr>
            </a:p>
          </p:txBody>
        </p:sp>
        <p:sp>
          <p:nvSpPr>
            <p:cNvPr id="356" name="Google Shape;356;p14"/>
            <p:cNvSpPr txBox="1"/>
            <p:nvPr/>
          </p:nvSpPr>
          <p:spPr>
            <a:xfrm>
              <a:off x="3316581" y="3577707"/>
              <a:ext cx="3272923" cy="120032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76923C"/>
                  </a:solidFill>
                  <a:latin typeface="Open Sans"/>
                  <a:ea typeface="Open Sans"/>
                  <a:cs typeface="Open Sans"/>
                  <a:sym typeface="Open Sans"/>
                </a:rPr>
                <a:t>Support for Improvement of Smallholder Palm Oil Supply Chain / Improving Competitiveness</a:t>
              </a:r>
              <a:endParaRPr/>
            </a:p>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[Improving supply management from farmers to PKS, PKS competitiveness and Improved logistics infrastructure]</a:t>
              </a:r>
              <a:endParaRPr sz="1100">
                <a:solidFill>
                  <a:schemeClr val="dk1"/>
                </a:solidFill>
                <a:latin typeface="Open Sans"/>
                <a:ea typeface="Open Sans"/>
                <a:cs typeface="Open Sans"/>
                <a:sym typeface="Open Sans"/>
              </a:endParaRPr>
            </a:p>
          </p:txBody>
        </p:sp>
        <p:sp>
          <p:nvSpPr>
            <p:cNvPr id="357" name="Google Shape;357;p14"/>
            <p:cNvSpPr txBox="1"/>
            <p:nvPr/>
          </p:nvSpPr>
          <p:spPr>
            <a:xfrm>
              <a:off x="3316581" y="4931036"/>
              <a:ext cx="3272923" cy="89255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
                  <a:solidFill>
                    <a:srgbClr val="76923C"/>
                  </a:solidFill>
                  <a:latin typeface="Open Sans"/>
                  <a:ea typeface="Open Sans"/>
                  <a:cs typeface="Open Sans"/>
                  <a:sym typeface="Open Sans"/>
                </a:rPr>
                <a:t>Provision of information services to smallholders</a:t>
              </a:r>
              <a:endParaRPr/>
            </a:p>
            <a:p>
              <a:pPr indent="0" lvl="0" marL="0" marR="0" rtl="0" algn="ctr">
                <a:spcBef>
                  <a:spcPts val="0"/>
                </a:spcBef>
                <a:spcAft>
                  <a:spcPts val="0"/>
                </a:spcAft>
                <a:buNone/>
              </a:pPr>
              <a:r>
                <a:rPr lang="en-US" sz="1300">
                  <a:solidFill>
                    <a:schemeClr val="dk1"/>
                  </a:solidFill>
                  <a:latin typeface="Open Sans"/>
                  <a:ea typeface="Open Sans"/>
                  <a:cs typeface="Open Sans"/>
                  <a:sym typeface="Open Sans"/>
                </a:rPr>
                <a:t>[Provision of FFB Reference Prices and Oil Palm Farmers Applications]</a:t>
              </a:r>
              <a:endParaRPr sz="1200">
                <a:solidFill>
                  <a:schemeClr val="dk1"/>
                </a:solidFill>
                <a:latin typeface="Open Sans"/>
                <a:ea typeface="Open Sans"/>
                <a:cs typeface="Open Sans"/>
                <a:sym typeface="Open Sans"/>
              </a:endParaRPr>
            </a:p>
          </p:txBody>
        </p:sp>
        <p:sp>
          <p:nvSpPr>
            <p:cNvPr id="358" name="Google Shape;358;p14"/>
            <p:cNvSpPr txBox="1"/>
            <p:nvPr/>
          </p:nvSpPr>
          <p:spPr>
            <a:xfrm>
              <a:off x="6854950" y="4474093"/>
              <a:ext cx="2557395" cy="89255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
                  <a:solidFill>
                    <a:srgbClr val="31859B"/>
                  </a:solidFill>
                  <a:latin typeface="Open Sans"/>
                  <a:ea typeface="Open Sans"/>
                  <a:cs typeface="Open Sans"/>
                  <a:sym typeface="Open Sans"/>
                </a:rPr>
                <a:t>Support for other Downstream Programs</a:t>
              </a:r>
              <a:endParaRPr/>
            </a:p>
            <a:p>
              <a:pPr indent="0" lvl="0" marL="0" marR="0" rtl="0" algn="ctr">
                <a:spcBef>
                  <a:spcPts val="0"/>
                </a:spcBef>
                <a:spcAft>
                  <a:spcPts val="0"/>
                </a:spcAft>
                <a:buNone/>
              </a:pPr>
              <a:r>
                <a:rPr lang="en-US" sz="1300">
                  <a:solidFill>
                    <a:schemeClr val="dk1"/>
                  </a:solidFill>
                  <a:latin typeface="Open Sans"/>
                  <a:ea typeface="Open Sans"/>
                  <a:cs typeface="Open Sans"/>
                  <a:sym typeface="Open Sans"/>
                </a:rPr>
                <a:t>[Research Support, Incentives for the Oleochemical Industry]</a:t>
              </a:r>
              <a:endParaRPr sz="1200">
                <a:solidFill>
                  <a:schemeClr val="dk1"/>
                </a:solidFill>
                <a:latin typeface="Open Sans"/>
                <a:ea typeface="Open Sans"/>
                <a:cs typeface="Open Sans"/>
                <a:sym typeface="Open Sans"/>
              </a:endParaRPr>
            </a:p>
          </p:txBody>
        </p:sp>
        <p:sp>
          <p:nvSpPr>
            <p:cNvPr id="359" name="Google Shape;359;p14"/>
            <p:cNvSpPr txBox="1"/>
            <p:nvPr/>
          </p:nvSpPr>
          <p:spPr>
            <a:xfrm>
              <a:off x="2532388" y="5947203"/>
              <a:ext cx="214920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Open Sans"/>
                  <a:ea typeface="Open Sans"/>
                  <a:cs typeface="Open Sans"/>
                  <a:sym typeface="Open Sans"/>
                </a:rPr>
                <a:t>Short and Mid Term</a:t>
              </a:r>
              <a:endParaRPr b="1" sz="1200">
                <a:solidFill>
                  <a:schemeClr val="dk1"/>
                </a:solidFill>
                <a:latin typeface="Open Sans"/>
                <a:ea typeface="Open Sans"/>
                <a:cs typeface="Open Sans"/>
                <a:sym typeface="Open Sans"/>
              </a:endParaRPr>
            </a:p>
          </p:txBody>
        </p:sp>
        <p:sp>
          <p:nvSpPr>
            <p:cNvPr id="360" name="Google Shape;360;p14"/>
            <p:cNvSpPr txBox="1"/>
            <p:nvPr/>
          </p:nvSpPr>
          <p:spPr>
            <a:xfrm>
              <a:off x="7549962" y="5975630"/>
              <a:ext cx="1466826"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Long Term</a:t>
              </a:r>
              <a:endParaRPr b="1" sz="1100">
                <a:solidFill>
                  <a:schemeClr val="dk1"/>
                </a:solidFill>
                <a:latin typeface="Open Sans"/>
                <a:ea typeface="Open Sans"/>
                <a:cs typeface="Open Sans"/>
                <a:sym typeface="Open Sans"/>
              </a:endParaRPr>
            </a:p>
          </p:txBody>
        </p:sp>
        <p:sp>
          <p:nvSpPr>
            <p:cNvPr id="361" name="Google Shape;361;p14"/>
            <p:cNvSpPr/>
            <p:nvPr/>
          </p:nvSpPr>
          <p:spPr>
            <a:xfrm>
              <a:off x="1665213" y="3391394"/>
              <a:ext cx="189186" cy="187384"/>
            </a:xfrm>
            <a:prstGeom prst="ellipse">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62" name="Google Shape;362;p14"/>
            <p:cNvSpPr/>
            <p:nvPr/>
          </p:nvSpPr>
          <p:spPr>
            <a:xfrm>
              <a:off x="1665213" y="4678964"/>
              <a:ext cx="189186" cy="187384"/>
            </a:xfrm>
            <a:prstGeom prst="ellipse">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63" name="Google Shape;363;p14"/>
            <p:cNvSpPr/>
            <p:nvPr/>
          </p:nvSpPr>
          <p:spPr>
            <a:xfrm>
              <a:off x="4907647" y="3386141"/>
              <a:ext cx="189186" cy="187384"/>
            </a:xfrm>
            <a:prstGeom prst="ellipse">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64" name="Google Shape;364;p14"/>
            <p:cNvSpPr/>
            <p:nvPr/>
          </p:nvSpPr>
          <p:spPr>
            <a:xfrm>
              <a:off x="4918157" y="4824783"/>
              <a:ext cx="189186" cy="187384"/>
            </a:xfrm>
            <a:prstGeom prst="ellipse">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65" name="Google Shape;365;p14"/>
            <p:cNvSpPr/>
            <p:nvPr/>
          </p:nvSpPr>
          <p:spPr>
            <a:xfrm>
              <a:off x="8081413" y="4037835"/>
              <a:ext cx="189186" cy="187384"/>
            </a:xfrm>
            <a:prstGeom prst="ellipse">
              <a:avLst/>
            </a:prstGeom>
            <a:solidFill>
              <a:srgbClr val="2058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366" name="Google Shape;366;p14"/>
            <p:cNvCxnSpPr/>
            <p:nvPr/>
          </p:nvCxnSpPr>
          <p:spPr>
            <a:xfrm>
              <a:off x="282270" y="2198687"/>
              <a:ext cx="9339842" cy="0"/>
            </a:xfrm>
            <a:prstGeom prst="straightConnector1">
              <a:avLst/>
            </a:prstGeom>
            <a:noFill/>
            <a:ln cap="flat" cmpd="sng" w="57150">
              <a:solidFill>
                <a:srgbClr val="7F7F7F"/>
              </a:solidFill>
              <a:prstDash val="solid"/>
              <a:miter lim="800000"/>
              <a:headEnd len="sm" w="sm" type="none"/>
              <a:tailEnd len="sm" w="sm" type="none"/>
            </a:ln>
          </p:spPr>
        </p:cxnSp>
        <p:sp>
          <p:nvSpPr>
            <p:cNvPr id="367" name="Google Shape;367;p14"/>
            <p:cNvSpPr/>
            <p:nvPr/>
          </p:nvSpPr>
          <p:spPr>
            <a:xfrm>
              <a:off x="1527935" y="1967311"/>
              <a:ext cx="445963" cy="441434"/>
            </a:xfrm>
            <a:prstGeom prst="ellipse">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Open Sans"/>
                  <a:ea typeface="Open Sans"/>
                  <a:cs typeface="Open Sans"/>
                  <a:sym typeface="Open Sans"/>
                </a:rPr>
                <a:t>1</a:t>
              </a:r>
              <a:endParaRPr/>
            </a:p>
          </p:txBody>
        </p:sp>
        <p:sp>
          <p:nvSpPr>
            <p:cNvPr id="368" name="Google Shape;368;p14"/>
            <p:cNvSpPr/>
            <p:nvPr/>
          </p:nvSpPr>
          <p:spPr>
            <a:xfrm>
              <a:off x="4779782" y="1969260"/>
              <a:ext cx="445963" cy="441434"/>
            </a:xfrm>
            <a:prstGeom prst="ellipse">
              <a:avLst/>
            </a:prstGeom>
            <a:solidFill>
              <a:srgbClr val="7692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Open Sans"/>
                  <a:ea typeface="Open Sans"/>
                  <a:cs typeface="Open Sans"/>
                  <a:sym typeface="Open Sans"/>
                </a:rPr>
                <a:t>2</a:t>
              </a:r>
              <a:endParaRPr/>
            </a:p>
          </p:txBody>
        </p:sp>
        <p:sp>
          <p:nvSpPr>
            <p:cNvPr id="369" name="Google Shape;369;p14"/>
            <p:cNvSpPr/>
            <p:nvPr/>
          </p:nvSpPr>
          <p:spPr>
            <a:xfrm>
              <a:off x="7939849" y="1967311"/>
              <a:ext cx="445963" cy="441434"/>
            </a:xfrm>
            <a:prstGeom prst="ellipse">
              <a:avLst/>
            </a:prstGeom>
            <a:solidFill>
              <a:srgbClr val="318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Open Sans"/>
                  <a:ea typeface="Open Sans"/>
                  <a:cs typeface="Open Sans"/>
                  <a:sym typeface="Open Sans"/>
                </a:rPr>
                <a:t>3</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73" name="Shape 373"/>
        <p:cNvGrpSpPr/>
        <p:nvPr/>
      </p:nvGrpSpPr>
      <p:grpSpPr>
        <a:xfrm>
          <a:off x="0" y="0"/>
          <a:ext cx="0" cy="0"/>
          <a:chOff x="0" y="0"/>
          <a:chExt cx="0" cy="0"/>
        </a:xfrm>
      </p:grpSpPr>
      <p:sp>
        <p:nvSpPr>
          <p:cNvPr id="374" name="Google Shape;374;p15"/>
          <p:cNvSpPr txBox="1"/>
          <p:nvPr/>
        </p:nvSpPr>
        <p:spPr>
          <a:xfrm>
            <a:off x="-3335" y="565148"/>
            <a:ext cx="9906000" cy="44080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17365D"/>
              </a:buClr>
              <a:buSzPts val="2900"/>
              <a:buFont typeface="Open Sans"/>
              <a:buNone/>
            </a:pPr>
            <a:r>
              <a:rPr b="1" lang="en-US" sz="2900">
                <a:solidFill>
                  <a:srgbClr val="17365D"/>
                </a:solidFill>
                <a:latin typeface="Open Sans"/>
                <a:ea typeface="Open Sans"/>
                <a:cs typeface="Open Sans"/>
                <a:sym typeface="Open Sans"/>
              </a:rPr>
              <a:t>Impacts of the Biodiesel Program</a:t>
            </a:r>
            <a:endParaRPr/>
          </a:p>
        </p:txBody>
      </p:sp>
      <p:sp>
        <p:nvSpPr>
          <p:cNvPr id="375" name="Google Shape;375;p15"/>
          <p:cNvSpPr/>
          <p:nvPr/>
        </p:nvSpPr>
        <p:spPr>
          <a:xfrm>
            <a:off x="-8608" y="1226237"/>
            <a:ext cx="9906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C00000"/>
                </a:solidFill>
                <a:latin typeface="Open Sans"/>
                <a:ea typeface="Open Sans"/>
                <a:cs typeface="Open Sans"/>
                <a:sym typeface="Open Sans"/>
              </a:rPr>
              <a:t>Success in increasing the use of renewable energy, reducing emissions, creating jobs and reducing the trade balance deficit</a:t>
            </a:r>
            <a:endParaRPr b="1" sz="1400">
              <a:solidFill>
                <a:srgbClr val="C00000"/>
              </a:solidFill>
              <a:latin typeface="Open Sans"/>
              <a:ea typeface="Open Sans"/>
              <a:cs typeface="Open Sans"/>
              <a:sym typeface="Open Sans"/>
            </a:endParaRPr>
          </a:p>
        </p:txBody>
      </p:sp>
      <p:sp>
        <p:nvSpPr>
          <p:cNvPr id="376" name="Google Shape;376;p15"/>
          <p:cNvSpPr/>
          <p:nvPr/>
        </p:nvSpPr>
        <p:spPr>
          <a:xfrm>
            <a:off x="183572" y="5512737"/>
            <a:ext cx="953885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C0C0C"/>
                </a:solidFill>
                <a:latin typeface="Open Sans"/>
                <a:ea typeface="Open Sans"/>
                <a:cs typeface="Open Sans"/>
                <a:sym typeface="Open Sans"/>
              </a:rPr>
              <a:t>Implementation of this policy also increases CPO demand, stabilizes CPO prices and improves farmers' welfare through rising FFB prices</a:t>
            </a:r>
            <a:endParaRPr/>
          </a:p>
        </p:txBody>
      </p:sp>
      <p:sp>
        <p:nvSpPr>
          <p:cNvPr id="377" name="Google Shape;377;p15"/>
          <p:cNvSpPr/>
          <p:nvPr/>
        </p:nvSpPr>
        <p:spPr>
          <a:xfrm>
            <a:off x="-45973" y="1812600"/>
            <a:ext cx="98727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Open Sans"/>
                <a:ea typeface="Open Sans"/>
                <a:cs typeface="Open Sans"/>
                <a:sym typeface="Open Sans"/>
              </a:rPr>
              <a:t>(August 2015 to December 2019)</a:t>
            </a:r>
            <a:endParaRPr sz="1800">
              <a:solidFill>
                <a:schemeClr val="dk1"/>
              </a:solidFill>
              <a:latin typeface="Open Sans"/>
              <a:ea typeface="Open Sans"/>
              <a:cs typeface="Open Sans"/>
              <a:sym typeface="Open Sans"/>
            </a:endParaRPr>
          </a:p>
        </p:txBody>
      </p:sp>
      <p:sp>
        <p:nvSpPr>
          <p:cNvPr id="378" name="Google Shape;378;p15"/>
          <p:cNvSpPr/>
          <p:nvPr/>
        </p:nvSpPr>
        <p:spPr>
          <a:xfrm rot="5400000">
            <a:off x="494605" y="2995323"/>
            <a:ext cx="2291792" cy="2055934"/>
          </a:xfrm>
          <a:prstGeom prst="hexagon">
            <a:avLst>
              <a:gd fmla="val 25000" name="adj"/>
              <a:gd fmla="val 115470" name="vf"/>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79" name="Google Shape;379;p15"/>
          <p:cNvSpPr/>
          <p:nvPr/>
        </p:nvSpPr>
        <p:spPr>
          <a:xfrm rot="5400000">
            <a:off x="2716521" y="2970219"/>
            <a:ext cx="2291792" cy="2055934"/>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80" name="Google Shape;380;p15"/>
          <p:cNvSpPr/>
          <p:nvPr/>
        </p:nvSpPr>
        <p:spPr>
          <a:xfrm rot="5400000">
            <a:off x="4931290" y="2970220"/>
            <a:ext cx="2291792" cy="2055934"/>
          </a:xfrm>
          <a:prstGeom prst="hexagon">
            <a:avLst>
              <a:gd fmla="val 25000" name="adj"/>
              <a:gd fmla="val 115470" name="vf"/>
            </a:avLst>
          </a:prstGeom>
          <a:solidFill>
            <a:srgbClr val="FDE9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https://cdn3.iconfinder.com/data/icons/bank-and-savings/64/_Grow_Money-512.png" id="381" name="Google Shape;381;p15"/>
          <p:cNvPicPr preferRelativeResize="0"/>
          <p:nvPr/>
        </p:nvPicPr>
        <p:blipFill rotWithShape="1">
          <a:blip r:embed="rId3">
            <a:alphaModFix/>
          </a:blip>
          <a:srcRect b="0" l="0" r="0" t="0"/>
          <a:stretch/>
        </p:blipFill>
        <p:spPr>
          <a:xfrm>
            <a:off x="5585237" y="2728127"/>
            <a:ext cx="916406" cy="880635"/>
          </a:xfrm>
          <a:prstGeom prst="rect">
            <a:avLst/>
          </a:prstGeom>
          <a:noFill/>
          <a:ln>
            <a:noFill/>
          </a:ln>
        </p:spPr>
      </p:pic>
      <p:sp>
        <p:nvSpPr>
          <p:cNvPr id="382" name="Google Shape;382;p15"/>
          <p:cNvSpPr txBox="1"/>
          <p:nvPr/>
        </p:nvSpPr>
        <p:spPr>
          <a:xfrm>
            <a:off x="609643" y="4132823"/>
            <a:ext cx="206308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36C09"/>
                </a:solidFill>
                <a:latin typeface="Roboto"/>
                <a:ea typeface="Roboto"/>
                <a:cs typeface="Roboto"/>
                <a:sym typeface="Roboto"/>
              </a:rPr>
              <a:t>23.17 </a:t>
            </a:r>
            <a:r>
              <a:rPr b="1" lang="en-US" sz="1200">
                <a:solidFill>
                  <a:srgbClr val="4A5945"/>
                </a:solidFill>
                <a:latin typeface="Roboto"/>
                <a:ea typeface="Roboto"/>
                <a:cs typeface="Roboto"/>
                <a:sym typeface="Roboto"/>
              </a:rPr>
              <a:t>Miliar Ton</a:t>
            </a:r>
            <a:endParaRPr b="1" sz="1200">
              <a:solidFill>
                <a:srgbClr val="4A5945"/>
              </a:solidFill>
              <a:latin typeface="Roboto"/>
              <a:ea typeface="Roboto"/>
              <a:cs typeface="Roboto"/>
              <a:sym typeface="Roboto"/>
            </a:endParaRPr>
          </a:p>
          <a:p>
            <a:pPr indent="0" lvl="0" marL="0" marR="0" rtl="0" algn="ctr">
              <a:spcBef>
                <a:spcPts val="0"/>
              </a:spcBef>
              <a:spcAft>
                <a:spcPts val="0"/>
              </a:spcAft>
              <a:buNone/>
            </a:pPr>
            <a:r>
              <a:rPr b="1" lang="en-US" sz="1200">
                <a:solidFill>
                  <a:srgbClr val="4A5945"/>
                </a:solidFill>
                <a:latin typeface="Roboto"/>
                <a:ea typeface="Roboto"/>
                <a:cs typeface="Roboto"/>
                <a:sym typeface="Roboto"/>
              </a:rPr>
              <a:t>CO</a:t>
            </a:r>
            <a:r>
              <a:rPr b="1" baseline="-25000" lang="en-US" sz="1200">
                <a:solidFill>
                  <a:srgbClr val="4A5945"/>
                </a:solidFill>
                <a:latin typeface="Roboto"/>
                <a:ea typeface="Roboto"/>
                <a:cs typeface="Roboto"/>
                <a:sym typeface="Roboto"/>
              </a:rPr>
              <a:t>2</a:t>
            </a:r>
            <a:endParaRPr b="1" sz="1200">
              <a:solidFill>
                <a:srgbClr val="4A5945"/>
              </a:solidFill>
              <a:latin typeface="Roboto"/>
              <a:ea typeface="Roboto"/>
              <a:cs typeface="Roboto"/>
              <a:sym typeface="Roboto"/>
            </a:endParaRPr>
          </a:p>
          <a:p>
            <a:pPr indent="0" lvl="0" marL="0" marR="0" rtl="0" algn="ctr">
              <a:spcBef>
                <a:spcPts val="0"/>
              </a:spcBef>
              <a:spcAft>
                <a:spcPts val="0"/>
              </a:spcAft>
              <a:buNone/>
            </a:pPr>
            <a:r>
              <a:t/>
            </a:r>
            <a:endParaRPr b="1" sz="1200">
              <a:solidFill>
                <a:srgbClr val="4A5945"/>
              </a:solidFill>
              <a:latin typeface="Roboto"/>
              <a:ea typeface="Roboto"/>
              <a:cs typeface="Roboto"/>
              <a:sym typeface="Roboto"/>
            </a:endParaRPr>
          </a:p>
        </p:txBody>
      </p:sp>
      <p:sp>
        <p:nvSpPr>
          <p:cNvPr id="383" name="Google Shape;383;p15"/>
          <p:cNvSpPr txBox="1"/>
          <p:nvPr/>
        </p:nvSpPr>
        <p:spPr>
          <a:xfrm>
            <a:off x="2798263" y="4215872"/>
            <a:ext cx="20556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36C09"/>
                </a:solidFill>
                <a:latin typeface="Roboto"/>
                <a:ea typeface="Roboto"/>
                <a:cs typeface="Roboto"/>
                <a:sym typeface="Roboto"/>
              </a:rPr>
              <a:t>15.49 </a:t>
            </a:r>
            <a:endParaRPr>
              <a:latin typeface="Roboto"/>
              <a:ea typeface="Roboto"/>
              <a:cs typeface="Roboto"/>
              <a:sym typeface="Roboto"/>
            </a:endParaRPr>
          </a:p>
          <a:p>
            <a:pPr indent="0" lvl="0" marL="0" marR="0" rtl="0" algn="ctr">
              <a:spcBef>
                <a:spcPts val="0"/>
              </a:spcBef>
              <a:spcAft>
                <a:spcPts val="0"/>
              </a:spcAft>
              <a:buNone/>
            </a:pPr>
            <a:r>
              <a:rPr b="1" lang="en-US" sz="1200">
                <a:solidFill>
                  <a:srgbClr val="4A5945"/>
                </a:solidFill>
                <a:latin typeface="Roboto"/>
                <a:ea typeface="Roboto"/>
                <a:cs typeface="Roboto"/>
                <a:sym typeface="Roboto"/>
              </a:rPr>
              <a:t>Miliar  KL </a:t>
            </a:r>
            <a:endParaRPr>
              <a:solidFill>
                <a:srgbClr val="4A5945"/>
              </a:solidFill>
              <a:latin typeface="Roboto"/>
              <a:ea typeface="Roboto"/>
              <a:cs typeface="Roboto"/>
              <a:sym typeface="Roboto"/>
            </a:endParaRPr>
          </a:p>
        </p:txBody>
      </p:sp>
      <p:sp>
        <p:nvSpPr>
          <p:cNvPr id="384" name="Google Shape;384;p15"/>
          <p:cNvSpPr txBox="1"/>
          <p:nvPr/>
        </p:nvSpPr>
        <p:spPr>
          <a:xfrm>
            <a:off x="5122732" y="4201203"/>
            <a:ext cx="196027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36C09"/>
                </a:solidFill>
                <a:latin typeface="Roboto"/>
                <a:ea typeface="Roboto"/>
                <a:cs typeface="Roboto"/>
                <a:sym typeface="Roboto"/>
              </a:rPr>
              <a:t>IDR2,74 </a:t>
            </a:r>
            <a:r>
              <a:rPr b="1" lang="en-US" sz="1200">
                <a:solidFill>
                  <a:srgbClr val="4A5945"/>
                </a:solidFill>
                <a:latin typeface="Roboto"/>
                <a:ea typeface="Roboto"/>
                <a:cs typeface="Roboto"/>
                <a:sym typeface="Roboto"/>
              </a:rPr>
              <a:t>Triliun</a:t>
            </a:r>
            <a:endParaRPr b="1" sz="1200">
              <a:solidFill>
                <a:srgbClr val="4A5945"/>
              </a:solidFill>
              <a:latin typeface="Roboto"/>
              <a:ea typeface="Roboto"/>
              <a:cs typeface="Roboto"/>
              <a:sym typeface="Roboto"/>
            </a:endParaRPr>
          </a:p>
        </p:txBody>
      </p:sp>
      <p:sp>
        <p:nvSpPr>
          <p:cNvPr id="385" name="Google Shape;385;p15"/>
          <p:cNvSpPr/>
          <p:nvPr/>
        </p:nvSpPr>
        <p:spPr>
          <a:xfrm>
            <a:off x="5046663" y="3716276"/>
            <a:ext cx="2058490" cy="4924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300">
                <a:solidFill>
                  <a:srgbClr val="4A5945"/>
                </a:solidFill>
                <a:latin typeface="Roboto"/>
                <a:ea typeface="Roboto"/>
                <a:cs typeface="Roboto"/>
                <a:sym typeface="Roboto"/>
              </a:rPr>
              <a:t>Kontribusi</a:t>
            </a:r>
            <a:r>
              <a:rPr b="1" lang="en-US" sz="1300">
                <a:solidFill>
                  <a:srgbClr val="4A5945"/>
                </a:solidFill>
                <a:latin typeface="Roboto"/>
                <a:ea typeface="Roboto"/>
                <a:cs typeface="Roboto"/>
                <a:sym typeface="Roboto"/>
              </a:rPr>
              <a:t> </a:t>
            </a:r>
            <a:r>
              <a:rPr b="1" lang="en-US" sz="1300">
                <a:solidFill>
                  <a:srgbClr val="4A5945"/>
                </a:solidFill>
                <a:latin typeface="Roboto"/>
                <a:ea typeface="Roboto"/>
                <a:cs typeface="Roboto"/>
                <a:sym typeface="Roboto"/>
              </a:rPr>
              <a:t>Pendapatan Pajak (PPN)</a:t>
            </a:r>
            <a:endParaRPr>
              <a:solidFill>
                <a:srgbClr val="4A5945"/>
              </a:solidFill>
              <a:latin typeface="Roboto"/>
              <a:ea typeface="Roboto"/>
              <a:cs typeface="Roboto"/>
              <a:sym typeface="Roboto"/>
            </a:endParaRPr>
          </a:p>
        </p:txBody>
      </p:sp>
      <p:sp>
        <p:nvSpPr>
          <p:cNvPr id="386" name="Google Shape;386;p15"/>
          <p:cNvSpPr/>
          <p:nvPr/>
        </p:nvSpPr>
        <p:spPr>
          <a:xfrm>
            <a:off x="2838705" y="3716276"/>
            <a:ext cx="205167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A5945"/>
                </a:solidFill>
                <a:latin typeface="Roboto"/>
                <a:ea typeface="Roboto"/>
                <a:cs typeface="Roboto"/>
                <a:sym typeface="Roboto"/>
              </a:rPr>
              <a:t>Penggunaan biodiesel dari minyak sawit semakin meningkat</a:t>
            </a:r>
            <a:endParaRPr b="1" sz="1200">
              <a:solidFill>
                <a:srgbClr val="4A5945"/>
              </a:solidFill>
              <a:latin typeface="Roboto"/>
              <a:ea typeface="Roboto"/>
              <a:cs typeface="Roboto"/>
              <a:sym typeface="Roboto"/>
            </a:endParaRPr>
          </a:p>
        </p:txBody>
      </p:sp>
      <p:sp>
        <p:nvSpPr>
          <p:cNvPr id="387" name="Google Shape;387;p15"/>
          <p:cNvSpPr/>
          <p:nvPr/>
        </p:nvSpPr>
        <p:spPr>
          <a:xfrm>
            <a:off x="599678" y="3716276"/>
            <a:ext cx="205593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A5945"/>
                </a:solidFill>
                <a:latin typeface="Roboto"/>
                <a:ea typeface="Roboto"/>
                <a:cs typeface="Roboto"/>
                <a:sym typeface="Roboto"/>
              </a:rPr>
              <a:t>Pengurangan Emisi Gas Rumah Kaca (GRK)</a:t>
            </a:r>
            <a:endParaRPr>
              <a:solidFill>
                <a:srgbClr val="4A5945"/>
              </a:solidFill>
              <a:latin typeface="Roboto"/>
              <a:ea typeface="Roboto"/>
              <a:cs typeface="Roboto"/>
              <a:sym typeface="Roboto"/>
            </a:endParaRPr>
          </a:p>
        </p:txBody>
      </p:sp>
      <p:sp>
        <p:nvSpPr>
          <p:cNvPr id="388" name="Google Shape;388;p15"/>
          <p:cNvSpPr/>
          <p:nvPr/>
        </p:nvSpPr>
        <p:spPr>
          <a:xfrm rot="5400000">
            <a:off x="7124248" y="2955777"/>
            <a:ext cx="2291792" cy="2055934"/>
          </a:xfrm>
          <a:prstGeom prst="hexagon">
            <a:avLst>
              <a:gd fmla="val 25000" name="adj"/>
              <a:gd fmla="val 115470" name="vf"/>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89" name="Google Shape;389;p15"/>
          <p:cNvSpPr txBox="1"/>
          <p:nvPr/>
        </p:nvSpPr>
        <p:spPr>
          <a:xfrm>
            <a:off x="7242177" y="3629114"/>
            <a:ext cx="205128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A5945"/>
                </a:solidFill>
                <a:latin typeface="Roboto"/>
                <a:ea typeface="Roboto"/>
                <a:cs typeface="Roboto"/>
                <a:sym typeface="Roboto"/>
              </a:rPr>
              <a:t>Penghematan mata uang asing melalui pengurangan impor minyak</a:t>
            </a:r>
            <a:endParaRPr b="1" sz="1200">
              <a:solidFill>
                <a:srgbClr val="4A5945"/>
              </a:solidFill>
              <a:latin typeface="Roboto"/>
              <a:ea typeface="Roboto"/>
              <a:cs typeface="Roboto"/>
              <a:sym typeface="Roboto"/>
            </a:endParaRPr>
          </a:p>
        </p:txBody>
      </p:sp>
      <p:sp>
        <p:nvSpPr>
          <p:cNvPr id="390" name="Google Shape;390;p15"/>
          <p:cNvSpPr/>
          <p:nvPr/>
        </p:nvSpPr>
        <p:spPr>
          <a:xfrm>
            <a:off x="7242177" y="4247841"/>
            <a:ext cx="20641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36C09"/>
                </a:solidFill>
                <a:latin typeface="Roboto"/>
                <a:ea typeface="Roboto"/>
                <a:cs typeface="Roboto"/>
                <a:sym typeface="Roboto"/>
              </a:rPr>
              <a:t>USD6.81</a:t>
            </a:r>
            <a:r>
              <a:rPr lang="en-US"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marR="0" rtl="0" algn="ctr">
              <a:spcBef>
                <a:spcPts val="0"/>
              </a:spcBef>
              <a:spcAft>
                <a:spcPts val="0"/>
              </a:spcAft>
              <a:buNone/>
            </a:pPr>
            <a:r>
              <a:rPr b="1" lang="en-US" sz="1200">
                <a:solidFill>
                  <a:srgbClr val="4A5945"/>
                </a:solidFill>
                <a:latin typeface="Roboto"/>
                <a:ea typeface="Roboto"/>
                <a:cs typeface="Roboto"/>
                <a:sym typeface="Roboto"/>
              </a:rPr>
              <a:t>Billion</a:t>
            </a:r>
            <a:endParaRPr b="1" sz="1200">
              <a:solidFill>
                <a:srgbClr val="4A5945"/>
              </a:solidFill>
              <a:latin typeface="Roboto"/>
              <a:ea typeface="Roboto"/>
              <a:cs typeface="Roboto"/>
              <a:sym typeface="Roboto"/>
            </a:endParaRPr>
          </a:p>
        </p:txBody>
      </p:sp>
      <p:sp>
        <p:nvSpPr>
          <p:cNvPr id="391" name="Google Shape;391;p15"/>
          <p:cNvSpPr txBox="1"/>
          <p:nvPr>
            <p:ph idx="12" type="sldNum"/>
          </p:nvPr>
        </p:nvSpPr>
        <p:spPr>
          <a:xfrm>
            <a:off x="9344848" y="6485952"/>
            <a:ext cx="469211"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2" name="Google Shape;392;p15"/>
          <p:cNvPicPr preferRelativeResize="0"/>
          <p:nvPr/>
        </p:nvPicPr>
        <p:blipFill rotWithShape="1">
          <a:blip r:embed="rId4">
            <a:alphaModFix/>
          </a:blip>
          <a:srcRect b="0" l="0" r="0" t="0"/>
          <a:stretch/>
        </p:blipFill>
        <p:spPr>
          <a:xfrm>
            <a:off x="3420982" y="2704753"/>
            <a:ext cx="725134" cy="913240"/>
          </a:xfrm>
          <a:prstGeom prst="rect">
            <a:avLst/>
          </a:prstGeom>
          <a:noFill/>
          <a:ln>
            <a:noFill/>
          </a:ln>
        </p:spPr>
      </p:pic>
      <p:pic>
        <p:nvPicPr>
          <p:cNvPr id="393" name="Google Shape;393;p15"/>
          <p:cNvPicPr preferRelativeResize="0"/>
          <p:nvPr/>
        </p:nvPicPr>
        <p:blipFill rotWithShape="1">
          <a:blip r:embed="rId5">
            <a:alphaModFix/>
          </a:blip>
          <a:srcRect b="0" l="0" r="0" t="0"/>
          <a:stretch/>
        </p:blipFill>
        <p:spPr>
          <a:xfrm>
            <a:off x="7894800" y="2556375"/>
            <a:ext cx="750687" cy="910054"/>
          </a:xfrm>
          <a:prstGeom prst="rect">
            <a:avLst/>
          </a:prstGeom>
          <a:noFill/>
          <a:ln>
            <a:noFill/>
          </a:ln>
        </p:spPr>
      </p:pic>
      <p:pic>
        <p:nvPicPr>
          <p:cNvPr id="394" name="Google Shape;394;p15"/>
          <p:cNvPicPr preferRelativeResize="0"/>
          <p:nvPr/>
        </p:nvPicPr>
        <p:blipFill rotWithShape="1">
          <a:blip r:embed="rId6">
            <a:alphaModFix/>
          </a:blip>
          <a:srcRect b="0" l="0" r="0" t="0"/>
          <a:stretch/>
        </p:blipFill>
        <p:spPr>
          <a:xfrm>
            <a:off x="1078906" y="2525862"/>
            <a:ext cx="1035984" cy="10359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grpSp>
        <p:nvGrpSpPr>
          <p:cNvPr id="399" name="Google Shape;399;p16"/>
          <p:cNvGrpSpPr/>
          <p:nvPr/>
        </p:nvGrpSpPr>
        <p:grpSpPr>
          <a:xfrm>
            <a:off x="0" y="3148623"/>
            <a:ext cx="9906000" cy="653981"/>
            <a:chOff x="0" y="3443719"/>
            <a:chExt cx="9906000" cy="653981"/>
          </a:xfrm>
        </p:grpSpPr>
        <p:sp>
          <p:nvSpPr>
            <p:cNvPr id="400" name="Google Shape;400;p16"/>
            <p:cNvSpPr txBox="1"/>
            <p:nvPr/>
          </p:nvSpPr>
          <p:spPr>
            <a:xfrm>
              <a:off x="0" y="3443719"/>
              <a:ext cx="9906000" cy="64445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800"/>
                <a:buFont typeface="Open Sans"/>
                <a:buNone/>
              </a:pPr>
              <a:r>
                <a:rPr b="1" lang="en-US" sz="2800">
                  <a:solidFill>
                    <a:srgbClr val="4F6128"/>
                  </a:solidFill>
                  <a:latin typeface="Open Sans"/>
                  <a:ea typeface="Open Sans"/>
                  <a:cs typeface="Open Sans"/>
                  <a:sym typeface="Open Sans"/>
                </a:rPr>
                <a:t>Moving Ahead: </a:t>
              </a:r>
              <a:r>
                <a:rPr b="1" lang="en-US" sz="2800">
                  <a:solidFill>
                    <a:srgbClr val="C00000"/>
                  </a:solidFill>
                  <a:latin typeface="Open Sans"/>
                  <a:ea typeface="Open Sans"/>
                  <a:cs typeface="Open Sans"/>
                  <a:sym typeface="Open Sans"/>
                </a:rPr>
                <a:t>Palm Oil-Based Biohydrocarbons</a:t>
              </a:r>
              <a:endParaRPr b="1" i="1" sz="2800">
                <a:solidFill>
                  <a:srgbClr val="C00000"/>
                </a:solidFill>
                <a:latin typeface="Open Sans"/>
                <a:ea typeface="Open Sans"/>
                <a:cs typeface="Open Sans"/>
                <a:sym typeface="Open Sans"/>
              </a:endParaRPr>
            </a:p>
          </p:txBody>
        </p:sp>
        <p:cxnSp>
          <p:nvCxnSpPr>
            <p:cNvPr id="401" name="Google Shape;401;p16"/>
            <p:cNvCxnSpPr/>
            <p:nvPr/>
          </p:nvCxnSpPr>
          <p:spPr>
            <a:xfrm rot="10800000">
              <a:off x="4247595" y="4097700"/>
              <a:ext cx="1410811" cy="0"/>
            </a:xfrm>
            <a:prstGeom prst="straightConnector1">
              <a:avLst/>
            </a:prstGeom>
            <a:noFill/>
            <a:ln cap="flat" cmpd="sng" w="57150">
              <a:solidFill>
                <a:srgbClr val="E36C09"/>
              </a:solidFill>
              <a:prstDash val="solid"/>
              <a:miter lim="800000"/>
              <a:headEnd len="sm" w="sm" type="none"/>
              <a:tailEnd len="sm" w="sm" type="none"/>
            </a:ln>
          </p:spPr>
        </p:cxnSp>
      </p:grpSp>
      <p:sp>
        <p:nvSpPr>
          <p:cNvPr id="402" name="Google Shape;402;p16"/>
          <p:cNvSpPr txBox="1"/>
          <p:nvPr/>
        </p:nvSpPr>
        <p:spPr>
          <a:xfrm>
            <a:off x="4529117" y="2317626"/>
            <a:ext cx="8477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36C09"/>
                </a:solidFill>
                <a:latin typeface="Open Sans"/>
                <a:ea typeface="Open Sans"/>
                <a:cs typeface="Open Sans"/>
                <a:sym typeface="Open Sans"/>
              </a:rPr>
              <a:t>5.</a:t>
            </a:r>
            <a:endParaRPr b="1" sz="4800">
              <a:solidFill>
                <a:srgbClr val="E36C09"/>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17"/>
          <p:cNvSpPr txBox="1"/>
          <p:nvPr>
            <p:ph type="title"/>
          </p:nvPr>
        </p:nvSpPr>
        <p:spPr>
          <a:xfrm>
            <a:off x="0" y="273552"/>
            <a:ext cx="9906000" cy="85692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17365D"/>
              </a:buClr>
              <a:buSzPts val="2400"/>
              <a:buFont typeface="Open Sans"/>
              <a:buNone/>
            </a:pPr>
            <a:r>
              <a:rPr lang="en-US" sz="2400">
                <a:solidFill>
                  <a:srgbClr val="17365D"/>
                </a:solidFill>
                <a:latin typeface="Open Sans"/>
                <a:ea typeface="Open Sans"/>
                <a:cs typeface="Open Sans"/>
                <a:sym typeface="Open Sans"/>
              </a:rPr>
              <a:t>Next Stage Palm Oil Development for Renewable Energy</a:t>
            </a:r>
            <a:endParaRPr sz="2400">
              <a:solidFill>
                <a:srgbClr val="17365D"/>
              </a:solidFill>
              <a:latin typeface="Open Sans"/>
              <a:ea typeface="Open Sans"/>
              <a:cs typeface="Open Sans"/>
              <a:sym typeface="Open Sans"/>
            </a:endParaRPr>
          </a:p>
        </p:txBody>
      </p:sp>
      <p:sp>
        <p:nvSpPr>
          <p:cNvPr id="408" name="Google Shape;408;p17"/>
          <p:cNvSpPr/>
          <p:nvPr/>
        </p:nvSpPr>
        <p:spPr>
          <a:xfrm>
            <a:off x="14247" y="1042279"/>
            <a:ext cx="989175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C00000"/>
                </a:solidFill>
                <a:latin typeface="Open Sans"/>
                <a:ea typeface="Open Sans"/>
                <a:cs typeface="Open Sans"/>
                <a:sym typeface="Open Sans"/>
              </a:rPr>
              <a:t>In addition to the mandatory biodiesel program by utilizing FAME, the palm oil conversion program into Bio-Hydrocarbon Fuel to produce Green Diesel, Green Gasoline and Green Fuel Jet has begun</a:t>
            </a:r>
            <a:endParaRPr sz="1600">
              <a:solidFill>
                <a:srgbClr val="C00000"/>
              </a:solidFill>
              <a:latin typeface="Open Sans"/>
              <a:ea typeface="Open Sans"/>
              <a:cs typeface="Open Sans"/>
              <a:sym typeface="Open Sans"/>
            </a:endParaRPr>
          </a:p>
        </p:txBody>
      </p:sp>
      <p:sp>
        <p:nvSpPr>
          <p:cNvPr id="409" name="Google Shape;409;p17"/>
          <p:cNvSpPr txBox="1"/>
          <p:nvPr/>
        </p:nvSpPr>
        <p:spPr>
          <a:xfrm>
            <a:off x="9464603" y="6485952"/>
            <a:ext cx="469211"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Open Sans"/>
                <a:ea typeface="Open Sans"/>
                <a:cs typeface="Open Sans"/>
                <a:sym typeface="Open Sans"/>
              </a:rPr>
              <a:t>‹#›</a:t>
            </a:fld>
            <a:endParaRPr sz="1200">
              <a:solidFill>
                <a:schemeClr val="dk1"/>
              </a:solidFill>
              <a:latin typeface="Open Sans"/>
              <a:ea typeface="Open Sans"/>
              <a:cs typeface="Open Sans"/>
              <a:sym typeface="Open Sans"/>
            </a:endParaRPr>
          </a:p>
        </p:txBody>
      </p:sp>
      <p:grpSp>
        <p:nvGrpSpPr>
          <p:cNvPr id="410" name="Google Shape;410;p17"/>
          <p:cNvGrpSpPr/>
          <p:nvPr/>
        </p:nvGrpSpPr>
        <p:grpSpPr>
          <a:xfrm>
            <a:off x="315740" y="1677643"/>
            <a:ext cx="9274520" cy="4618260"/>
            <a:chOff x="284993" y="1743903"/>
            <a:chExt cx="9274520" cy="4618260"/>
          </a:xfrm>
        </p:grpSpPr>
        <p:sp>
          <p:nvSpPr>
            <p:cNvPr id="411" name="Google Shape;411;p17"/>
            <p:cNvSpPr/>
            <p:nvPr/>
          </p:nvSpPr>
          <p:spPr>
            <a:xfrm>
              <a:off x="292123" y="1743903"/>
              <a:ext cx="5464733" cy="461826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412" name="Google Shape;412;p17"/>
            <p:cNvGrpSpPr/>
            <p:nvPr/>
          </p:nvGrpSpPr>
          <p:grpSpPr>
            <a:xfrm>
              <a:off x="421826" y="2240668"/>
              <a:ext cx="5076511" cy="4003714"/>
              <a:chOff x="280384" y="1879677"/>
              <a:chExt cx="5615605" cy="4003714"/>
            </a:xfrm>
          </p:grpSpPr>
          <p:grpSp>
            <p:nvGrpSpPr>
              <p:cNvPr id="413" name="Google Shape;413;p17"/>
              <p:cNvGrpSpPr/>
              <p:nvPr/>
            </p:nvGrpSpPr>
            <p:grpSpPr>
              <a:xfrm>
                <a:off x="2055471" y="3964410"/>
                <a:ext cx="2748476" cy="1695992"/>
                <a:chOff x="1233998" y="2848377"/>
                <a:chExt cx="4653362" cy="2848054"/>
              </a:xfrm>
            </p:grpSpPr>
            <p:sp>
              <p:nvSpPr>
                <p:cNvPr id="414" name="Google Shape;414;p17"/>
                <p:cNvSpPr/>
                <p:nvPr/>
              </p:nvSpPr>
              <p:spPr>
                <a:xfrm rot="1441337">
                  <a:off x="3383789" y="4926254"/>
                  <a:ext cx="1891615" cy="402580"/>
                </a:xfrm>
                <a:prstGeom prst="rect">
                  <a:avLst/>
                </a:prstGeom>
                <a:solidFill>
                  <a:srgbClr val="C2D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415" name="Google Shape;415;p17"/>
                <p:cNvSpPr/>
                <p:nvPr/>
              </p:nvSpPr>
              <p:spPr>
                <a:xfrm>
                  <a:off x="1233998" y="4025036"/>
                  <a:ext cx="4653362" cy="506541"/>
                </a:xfrm>
                <a:prstGeom prst="rect">
                  <a:avLst/>
                </a:prstGeom>
                <a:solidFill>
                  <a:srgbClr val="FABF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416" name="Google Shape;416;p17"/>
                <p:cNvSpPr/>
                <p:nvPr/>
              </p:nvSpPr>
              <p:spPr>
                <a:xfrm rot="-1343693">
                  <a:off x="3376305" y="3230111"/>
                  <a:ext cx="2087659" cy="423020"/>
                </a:xfrm>
                <a:prstGeom prst="rect">
                  <a:avLst/>
                </a:pr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grpSp>
          <p:sp>
            <p:nvSpPr>
              <p:cNvPr id="417" name="Google Shape;417;p17"/>
              <p:cNvSpPr/>
              <p:nvPr/>
            </p:nvSpPr>
            <p:spPr>
              <a:xfrm>
                <a:off x="2751140" y="2826988"/>
                <a:ext cx="1809315" cy="274198"/>
              </a:xfrm>
              <a:prstGeom prst="rect">
                <a:avLst/>
              </a:pr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418" name="Google Shape;418;p17"/>
              <p:cNvSpPr/>
              <p:nvPr/>
            </p:nvSpPr>
            <p:spPr>
              <a:xfrm rot="1441337">
                <a:off x="886182" y="4260939"/>
                <a:ext cx="1503388" cy="239100"/>
              </a:xfrm>
              <a:prstGeom prst="rect">
                <a:avLst/>
              </a:prstGeom>
              <a:solidFill>
                <a:srgbClr val="C2D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419" name="Google Shape;419;p17"/>
              <p:cNvSpPr/>
              <p:nvPr/>
            </p:nvSpPr>
            <p:spPr>
              <a:xfrm rot="-1343693">
                <a:off x="963259" y="2971399"/>
                <a:ext cx="1503388" cy="239100"/>
              </a:xfrm>
              <a:prstGeom prst="rect">
                <a:avLst/>
              </a:pr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420" name="Google Shape;420;p17"/>
              <p:cNvSpPr/>
              <p:nvPr/>
            </p:nvSpPr>
            <p:spPr>
              <a:xfrm>
                <a:off x="280384" y="3168818"/>
                <a:ext cx="1373052" cy="1217317"/>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Open Sans"/>
                    <a:ea typeface="Open Sans"/>
                    <a:cs typeface="Open Sans"/>
                    <a:sym typeface="Open Sans"/>
                  </a:rPr>
                  <a:t>Palm</a:t>
                </a:r>
                <a:endParaRPr/>
              </a:p>
              <a:p>
                <a:pPr indent="0" lvl="0" marL="0" marR="0" rtl="0" algn="ctr">
                  <a:spcBef>
                    <a:spcPts val="0"/>
                  </a:spcBef>
                  <a:spcAft>
                    <a:spcPts val="0"/>
                  </a:spcAft>
                  <a:buNone/>
                </a:pPr>
                <a:r>
                  <a:rPr b="1" lang="en-US" sz="1600">
                    <a:solidFill>
                      <a:schemeClr val="lt1"/>
                    </a:solidFill>
                    <a:latin typeface="Open Sans"/>
                    <a:ea typeface="Open Sans"/>
                    <a:cs typeface="Open Sans"/>
                    <a:sym typeface="Open Sans"/>
                  </a:rPr>
                  <a:t>Oil</a:t>
                </a:r>
                <a:endParaRPr b="1" sz="1600">
                  <a:solidFill>
                    <a:schemeClr val="lt1"/>
                  </a:solidFill>
                  <a:latin typeface="Open Sans"/>
                  <a:ea typeface="Open Sans"/>
                  <a:cs typeface="Open Sans"/>
                  <a:sym typeface="Open Sans"/>
                </a:endParaRPr>
              </a:p>
            </p:txBody>
          </p:sp>
          <p:sp>
            <p:nvSpPr>
              <p:cNvPr id="421" name="Google Shape;421;p17"/>
              <p:cNvSpPr/>
              <p:nvPr/>
            </p:nvSpPr>
            <p:spPr>
              <a:xfrm>
                <a:off x="1801734" y="2179925"/>
                <a:ext cx="1682230" cy="11451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Open Sans"/>
                    <a:ea typeface="Open Sans"/>
                    <a:cs typeface="Open Sans"/>
                    <a:sym typeface="Open Sans"/>
                  </a:rPr>
                  <a:t>FAME</a:t>
                </a:r>
                <a:endParaRPr/>
              </a:p>
            </p:txBody>
          </p:sp>
          <p:sp>
            <p:nvSpPr>
              <p:cNvPr id="422" name="Google Shape;422;p17"/>
              <p:cNvSpPr/>
              <p:nvPr/>
            </p:nvSpPr>
            <p:spPr>
              <a:xfrm>
                <a:off x="1788666" y="4229054"/>
                <a:ext cx="1682230" cy="1234167"/>
              </a:xfrm>
              <a:prstGeom prst="rect">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Open Sans"/>
                    <a:ea typeface="Open Sans"/>
                    <a:cs typeface="Open Sans"/>
                    <a:sym typeface="Open Sans"/>
                  </a:rPr>
                  <a:t>Green</a:t>
                </a:r>
                <a:endParaRPr/>
              </a:p>
              <a:p>
                <a:pPr indent="0" lvl="0" marL="0" marR="0" rtl="0" algn="ctr">
                  <a:spcBef>
                    <a:spcPts val="0"/>
                  </a:spcBef>
                  <a:spcAft>
                    <a:spcPts val="0"/>
                  </a:spcAft>
                  <a:buNone/>
                </a:pPr>
                <a:r>
                  <a:rPr b="1" lang="en-US" sz="1600">
                    <a:solidFill>
                      <a:schemeClr val="lt1"/>
                    </a:solidFill>
                    <a:latin typeface="Open Sans"/>
                    <a:ea typeface="Open Sans"/>
                    <a:cs typeface="Open Sans"/>
                    <a:sym typeface="Open Sans"/>
                  </a:rPr>
                  <a:t>Fuel</a:t>
                </a:r>
                <a:endParaRPr b="1" sz="1600">
                  <a:solidFill>
                    <a:schemeClr val="lt1"/>
                  </a:solidFill>
                  <a:latin typeface="Open Sans"/>
                  <a:ea typeface="Open Sans"/>
                  <a:cs typeface="Open Sans"/>
                  <a:sym typeface="Open Sans"/>
                </a:endParaRPr>
              </a:p>
            </p:txBody>
          </p:sp>
          <p:sp>
            <p:nvSpPr>
              <p:cNvPr id="423" name="Google Shape;423;p17"/>
              <p:cNvSpPr/>
              <p:nvPr/>
            </p:nvSpPr>
            <p:spPr>
              <a:xfrm>
                <a:off x="4230065" y="3817579"/>
                <a:ext cx="1138156" cy="628594"/>
              </a:xfrm>
              <a:prstGeom prst="rect">
                <a:avLst/>
              </a:prstGeom>
              <a:solidFill>
                <a:srgbClr val="244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Green </a:t>
                </a:r>
                <a:endParaRPr/>
              </a:p>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Diesel</a:t>
                </a:r>
                <a:endParaRPr/>
              </a:p>
            </p:txBody>
          </p:sp>
          <p:sp>
            <p:nvSpPr>
              <p:cNvPr id="424" name="Google Shape;424;p17"/>
              <p:cNvSpPr/>
              <p:nvPr/>
            </p:nvSpPr>
            <p:spPr>
              <a:xfrm>
                <a:off x="4222980" y="4536188"/>
                <a:ext cx="1138156" cy="628594"/>
              </a:xfrm>
              <a:prstGeom prst="rect">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Green </a:t>
                </a:r>
                <a:endParaRPr/>
              </a:p>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Gasoline</a:t>
                </a:r>
                <a:endParaRPr/>
              </a:p>
            </p:txBody>
          </p:sp>
          <p:sp>
            <p:nvSpPr>
              <p:cNvPr id="425" name="Google Shape;425;p17"/>
              <p:cNvSpPr/>
              <p:nvPr/>
            </p:nvSpPr>
            <p:spPr>
              <a:xfrm>
                <a:off x="4222980" y="5254797"/>
                <a:ext cx="1138156" cy="628594"/>
              </a:xfrm>
              <a:prstGeom prst="rect">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Green </a:t>
                </a:r>
                <a:endParaRPr/>
              </a:p>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Fuel Jet (Avtur)</a:t>
                </a:r>
                <a:endParaRPr/>
              </a:p>
            </p:txBody>
          </p:sp>
          <p:sp>
            <p:nvSpPr>
              <p:cNvPr id="426" name="Google Shape;426;p17"/>
              <p:cNvSpPr/>
              <p:nvPr/>
            </p:nvSpPr>
            <p:spPr>
              <a:xfrm>
                <a:off x="4222981" y="2546169"/>
                <a:ext cx="1138156" cy="628594"/>
              </a:xfrm>
              <a:prstGeom prst="rect">
                <a:avLst/>
              </a:prstGeom>
              <a:solidFill>
                <a:srgbClr val="244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Biodiesel</a:t>
                </a:r>
                <a:endParaRPr/>
              </a:p>
            </p:txBody>
          </p:sp>
          <p:sp>
            <p:nvSpPr>
              <p:cNvPr id="427" name="Google Shape;427;p17"/>
              <p:cNvSpPr txBox="1"/>
              <p:nvPr/>
            </p:nvSpPr>
            <p:spPr>
              <a:xfrm>
                <a:off x="4099615" y="2068827"/>
                <a:ext cx="1796374" cy="430887"/>
              </a:xfrm>
              <a:prstGeom prst="rect">
                <a:avLst/>
              </a:prstGeom>
              <a:noFill/>
              <a:ln>
                <a:noFill/>
              </a:ln>
            </p:spPr>
            <p:txBody>
              <a:bodyPr anchorCtr="0" anchor="t" bIns="45700" lIns="91425" spcFirstLastPara="1" rIns="91425" wrap="square" tIns="45700">
                <a:spAutoFit/>
              </a:bodyPr>
              <a:lstStyle/>
              <a:p>
                <a:pPr indent="-136525" lvl="0" marL="136525" marR="0" rtl="0" algn="l">
                  <a:spcBef>
                    <a:spcPts val="0"/>
                  </a:spcBef>
                  <a:spcAft>
                    <a:spcPts val="0"/>
                  </a:spcAft>
                  <a:buClr>
                    <a:srgbClr val="E36C09"/>
                  </a:buClr>
                  <a:buSzPts val="1100"/>
                  <a:buFont typeface="Arial"/>
                  <a:buChar char="•"/>
                </a:pPr>
                <a:r>
                  <a:rPr b="1" lang="en-US" sz="1100">
                    <a:solidFill>
                      <a:schemeClr val="dk1"/>
                    </a:solidFill>
                    <a:latin typeface="Open Sans"/>
                    <a:ea typeface="Open Sans"/>
                    <a:cs typeface="Open Sans"/>
                    <a:sym typeface="Open Sans"/>
                  </a:rPr>
                  <a:t>20% full in 2018</a:t>
                </a:r>
                <a:endParaRPr/>
              </a:p>
              <a:p>
                <a:pPr indent="-136525" lvl="0" marL="136525" marR="0" rtl="0" algn="l">
                  <a:spcBef>
                    <a:spcPts val="0"/>
                  </a:spcBef>
                  <a:spcAft>
                    <a:spcPts val="0"/>
                  </a:spcAft>
                  <a:buClr>
                    <a:srgbClr val="E36C09"/>
                  </a:buClr>
                  <a:buSzPts val="1100"/>
                  <a:buFont typeface="Arial"/>
                  <a:buChar char="•"/>
                </a:pPr>
                <a:r>
                  <a:rPr b="1" lang="en-US" sz="1100">
                    <a:solidFill>
                      <a:schemeClr val="dk1"/>
                    </a:solidFill>
                    <a:latin typeface="Open Sans"/>
                    <a:ea typeface="Open Sans"/>
                    <a:cs typeface="Open Sans"/>
                    <a:sym typeface="Open Sans"/>
                  </a:rPr>
                  <a:t>30% in  2020</a:t>
                </a:r>
                <a:endParaRPr/>
              </a:p>
            </p:txBody>
          </p:sp>
          <p:sp>
            <p:nvSpPr>
              <p:cNvPr id="428" name="Google Shape;428;p17"/>
              <p:cNvSpPr txBox="1"/>
              <p:nvPr/>
            </p:nvSpPr>
            <p:spPr>
              <a:xfrm>
                <a:off x="1690885" y="1879677"/>
                <a:ext cx="20200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Open Sans"/>
                    <a:ea typeface="Open Sans"/>
                    <a:cs typeface="Open Sans"/>
                    <a:sym typeface="Open Sans"/>
                  </a:rPr>
                  <a:t>Current Program</a:t>
                </a:r>
                <a:endParaRPr b="1" sz="1600">
                  <a:solidFill>
                    <a:schemeClr val="dk1"/>
                  </a:solidFill>
                  <a:latin typeface="Open Sans"/>
                  <a:ea typeface="Open Sans"/>
                  <a:cs typeface="Open Sans"/>
                  <a:sym typeface="Open Sans"/>
                </a:endParaRPr>
              </a:p>
            </p:txBody>
          </p:sp>
          <p:sp>
            <p:nvSpPr>
              <p:cNvPr id="429" name="Google Shape;429;p17"/>
              <p:cNvSpPr txBox="1"/>
              <p:nvPr/>
            </p:nvSpPr>
            <p:spPr>
              <a:xfrm>
                <a:off x="1575304" y="3771806"/>
                <a:ext cx="21707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Open Sans"/>
                    <a:ea typeface="Open Sans"/>
                    <a:cs typeface="Open Sans"/>
                    <a:sym typeface="Open Sans"/>
                  </a:rPr>
                  <a:t>Development Plan</a:t>
                </a:r>
                <a:endParaRPr b="1" sz="1600">
                  <a:solidFill>
                    <a:schemeClr val="dk1"/>
                  </a:solidFill>
                  <a:latin typeface="Open Sans"/>
                  <a:ea typeface="Open Sans"/>
                  <a:cs typeface="Open Sans"/>
                  <a:sym typeface="Open Sans"/>
                </a:endParaRPr>
              </a:p>
            </p:txBody>
          </p:sp>
        </p:grpSp>
        <p:sp>
          <p:nvSpPr>
            <p:cNvPr id="430" name="Google Shape;430;p17"/>
            <p:cNvSpPr txBox="1"/>
            <p:nvPr/>
          </p:nvSpPr>
          <p:spPr>
            <a:xfrm>
              <a:off x="4013877" y="3747676"/>
              <a:ext cx="103529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dk1"/>
                  </a:solidFill>
                  <a:latin typeface="Open Sans"/>
                  <a:ea typeface="Open Sans"/>
                  <a:cs typeface="Open Sans"/>
                  <a:sym typeface="Open Sans"/>
                </a:rPr>
                <a:t>Pilot Project </a:t>
              </a:r>
              <a:r>
                <a:rPr b="1" lang="en-US" sz="1100">
                  <a:solidFill>
                    <a:schemeClr val="dk1"/>
                  </a:solidFill>
                  <a:latin typeface="Open Sans"/>
                  <a:ea typeface="Open Sans"/>
                  <a:cs typeface="Open Sans"/>
                  <a:sym typeface="Open Sans"/>
                </a:rPr>
                <a:t>in 2019</a:t>
              </a:r>
              <a:endParaRPr/>
            </a:p>
          </p:txBody>
        </p:sp>
        <p:sp>
          <p:nvSpPr>
            <p:cNvPr id="431" name="Google Shape;431;p17"/>
            <p:cNvSpPr txBox="1"/>
            <p:nvPr/>
          </p:nvSpPr>
          <p:spPr>
            <a:xfrm>
              <a:off x="284993" y="1876177"/>
              <a:ext cx="546473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Development of Biodiesel &amp; Green Fuel</a:t>
              </a:r>
              <a:endParaRPr/>
            </a:p>
          </p:txBody>
        </p:sp>
        <p:grpSp>
          <p:nvGrpSpPr>
            <p:cNvPr id="432" name="Google Shape;432;p17"/>
            <p:cNvGrpSpPr/>
            <p:nvPr/>
          </p:nvGrpSpPr>
          <p:grpSpPr>
            <a:xfrm>
              <a:off x="5856320" y="1743904"/>
              <a:ext cx="3703193" cy="4618259"/>
              <a:chOff x="6028597" y="1743904"/>
              <a:chExt cx="3703193" cy="4618259"/>
            </a:xfrm>
          </p:grpSpPr>
          <p:sp>
            <p:nvSpPr>
              <p:cNvPr id="433" name="Google Shape;433;p17"/>
              <p:cNvSpPr/>
              <p:nvPr/>
            </p:nvSpPr>
            <p:spPr>
              <a:xfrm>
                <a:off x="6028597" y="1743904"/>
                <a:ext cx="3680708" cy="46182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a:t>
                </a:r>
                <a:endParaRPr/>
              </a:p>
            </p:txBody>
          </p:sp>
          <p:sp>
            <p:nvSpPr>
              <p:cNvPr id="434" name="Google Shape;434;p17"/>
              <p:cNvSpPr/>
              <p:nvPr/>
            </p:nvSpPr>
            <p:spPr>
              <a:xfrm rot="5400000">
                <a:off x="5337504" y="3806015"/>
                <a:ext cx="3628393" cy="778888"/>
              </a:xfrm>
              <a:prstGeom prst="rightArrow">
                <a:avLst>
                  <a:gd fmla="val 50000" name="adj1"/>
                  <a:gd fmla="val 86364"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5" name="Google Shape;435;p17"/>
              <p:cNvSpPr/>
              <p:nvPr/>
            </p:nvSpPr>
            <p:spPr>
              <a:xfrm rot="5400000">
                <a:off x="6543493" y="2363716"/>
                <a:ext cx="1141192" cy="1204049"/>
              </a:xfrm>
              <a:prstGeom prst="ellipse">
                <a:avLst/>
              </a:prstGeom>
              <a:solidFill>
                <a:srgbClr val="EAF1DD"/>
              </a:solidFill>
              <a:ln cap="flat" cmpd="sng" w="76200">
                <a:solidFill>
                  <a:srgbClr val="4F6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6" name="Google Shape;436;p17"/>
              <p:cNvSpPr/>
              <p:nvPr/>
            </p:nvSpPr>
            <p:spPr>
              <a:xfrm rot="5400000">
                <a:off x="6536636" y="3714303"/>
                <a:ext cx="1141192" cy="1204049"/>
              </a:xfrm>
              <a:prstGeom prst="ellipse">
                <a:avLst/>
              </a:prstGeom>
              <a:solidFill>
                <a:srgbClr val="F2DADA"/>
              </a:solidFill>
              <a:ln cap="flat" cmpd="sng" w="762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7" name="Google Shape;437;p17"/>
              <p:cNvSpPr/>
              <p:nvPr/>
            </p:nvSpPr>
            <p:spPr>
              <a:xfrm rot="5400000">
                <a:off x="6547096" y="5074596"/>
                <a:ext cx="1141192" cy="1204049"/>
              </a:xfrm>
              <a:prstGeom prst="ellipse">
                <a:avLst/>
              </a:prstGeom>
              <a:solidFill>
                <a:srgbClr val="DAE5F1"/>
              </a:solidFill>
              <a:ln cap="flat" cmpd="sng" w="762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8" name="Google Shape;438;p17"/>
              <p:cNvSpPr txBox="1"/>
              <p:nvPr/>
            </p:nvSpPr>
            <p:spPr>
              <a:xfrm>
                <a:off x="6542036" y="2614771"/>
                <a:ext cx="118313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4F6128"/>
                    </a:solidFill>
                    <a:latin typeface="Open Sans"/>
                    <a:ea typeface="Open Sans"/>
                    <a:cs typeface="Open Sans"/>
                    <a:sym typeface="Open Sans"/>
                  </a:rPr>
                  <a:t>B20</a:t>
                </a:r>
                <a:endParaRPr/>
              </a:p>
            </p:txBody>
          </p:sp>
          <p:sp>
            <p:nvSpPr>
              <p:cNvPr id="439" name="Google Shape;439;p17"/>
              <p:cNvSpPr txBox="1"/>
              <p:nvPr/>
            </p:nvSpPr>
            <p:spPr>
              <a:xfrm>
                <a:off x="7485213" y="2568978"/>
                <a:ext cx="2231222"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4F6128"/>
                    </a:solidFill>
                    <a:latin typeface="Open Sans"/>
                    <a:ea typeface="Open Sans"/>
                    <a:cs typeface="Open Sans"/>
                    <a:sym typeface="Open Sans"/>
                  </a:rPr>
                  <a:t>September </a:t>
                </a:r>
                <a:endParaRPr/>
              </a:p>
              <a:p>
                <a:pPr indent="0" lvl="0" marL="0" marR="0" rtl="0" algn="ctr">
                  <a:spcBef>
                    <a:spcPts val="0"/>
                  </a:spcBef>
                  <a:spcAft>
                    <a:spcPts val="0"/>
                  </a:spcAft>
                  <a:buNone/>
                </a:pPr>
                <a:r>
                  <a:rPr b="1" lang="en-US" sz="3200">
                    <a:solidFill>
                      <a:srgbClr val="4F6128"/>
                    </a:solidFill>
                    <a:latin typeface="Open Sans"/>
                    <a:ea typeface="Open Sans"/>
                    <a:cs typeface="Open Sans"/>
                    <a:sym typeface="Open Sans"/>
                  </a:rPr>
                  <a:t>2018</a:t>
                </a:r>
                <a:endParaRPr/>
              </a:p>
            </p:txBody>
          </p:sp>
          <p:sp>
            <p:nvSpPr>
              <p:cNvPr id="440" name="Google Shape;440;p17"/>
              <p:cNvSpPr txBox="1"/>
              <p:nvPr/>
            </p:nvSpPr>
            <p:spPr>
              <a:xfrm>
                <a:off x="6531575" y="3961436"/>
                <a:ext cx="120404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00000"/>
                    </a:solidFill>
                    <a:latin typeface="Open Sans"/>
                    <a:ea typeface="Open Sans"/>
                    <a:cs typeface="Open Sans"/>
                    <a:sym typeface="Open Sans"/>
                  </a:rPr>
                  <a:t>B30</a:t>
                </a:r>
                <a:endParaRPr/>
              </a:p>
            </p:txBody>
          </p:sp>
          <p:sp>
            <p:nvSpPr>
              <p:cNvPr id="441" name="Google Shape;441;p17"/>
              <p:cNvSpPr txBox="1"/>
              <p:nvPr/>
            </p:nvSpPr>
            <p:spPr>
              <a:xfrm>
                <a:off x="7517275" y="3773729"/>
                <a:ext cx="2214515"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C00000"/>
                    </a:solidFill>
                    <a:latin typeface="Open Sans"/>
                    <a:ea typeface="Open Sans"/>
                    <a:cs typeface="Open Sans"/>
                    <a:sym typeface="Open Sans"/>
                  </a:rPr>
                  <a:t>January </a:t>
                </a:r>
                <a:endParaRPr/>
              </a:p>
              <a:p>
                <a:pPr indent="0" lvl="0" marL="0" marR="0" rtl="0" algn="ctr">
                  <a:spcBef>
                    <a:spcPts val="0"/>
                  </a:spcBef>
                  <a:spcAft>
                    <a:spcPts val="0"/>
                  </a:spcAft>
                  <a:buNone/>
                </a:pPr>
                <a:r>
                  <a:rPr b="1" lang="en-US" sz="3200">
                    <a:solidFill>
                      <a:srgbClr val="C00000"/>
                    </a:solidFill>
                    <a:latin typeface="Open Sans"/>
                    <a:ea typeface="Open Sans"/>
                    <a:cs typeface="Open Sans"/>
                    <a:sym typeface="Open Sans"/>
                  </a:rPr>
                  <a:t>2020</a:t>
                </a:r>
                <a:endParaRPr/>
              </a:p>
            </p:txBody>
          </p:sp>
          <p:sp>
            <p:nvSpPr>
              <p:cNvPr id="442" name="Google Shape;442;p17"/>
              <p:cNvSpPr txBox="1"/>
              <p:nvPr/>
            </p:nvSpPr>
            <p:spPr>
              <a:xfrm>
                <a:off x="6542036" y="5339152"/>
                <a:ext cx="120405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2"/>
                    </a:solidFill>
                    <a:latin typeface="Open Sans"/>
                    <a:ea typeface="Open Sans"/>
                    <a:cs typeface="Open Sans"/>
                    <a:sym typeface="Open Sans"/>
                  </a:rPr>
                  <a:t>B50</a:t>
                </a:r>
                <a:endParaRPr/>
              </a:p>
            </p:txBody>
          </p:sp>
          <p:sp>
            <p:nvSpPr>
              <p:cNvPr id="443" name="Google Shape;443;p17"/>
              <p:cNvSpPr txBox="1"/>
              <p:nvPr/>
            </p:nvSpPr>
            <p:spPr>
              <a:xfrm>
                <a:off x="7570373" y="5308846"/>
                <a:ext cx="2161417"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244061"/>
                    </a:solidFill>
                    <a:latin typeface="Open Sans"/>
                    <a:ea typeface="Open Sans"/>
                    <a:cs typeface="Open Sans"/>
                    <a:sym typeface="Open Sans"/>
                  </a:rPr>
                  <a:t>January </a:t>
                </a:r>
                <a:endParaRPr/>
              </a:p>
              <a:p>
                <a:pPr indent="0" lvl="0" marL="0" marR="0" rtl="0" algn="ctr">
                  <a:spcBef>
                    <a:spcPts val="0"/>
                  </a:spcBef>
                  <a:spcAft>
                    <a:spcPts val="0"/>
                  </a:spcAft>
                  <a:buNone/>
                </a:pPr>
                <a:r>
                  <a:rPr b="1" lang="en-US" sz="3200">
                    <a:solidFill>
                      <a:srgbClr val="244061"/>
                    </a:solidFill>
                    <a:latin typeface="Open Sans"/>
                    <a:ea typeface="Open Sans"/>
                    <a:cs typeface="Open Sans"/>
                    <a:sym typeface="Open Sans"/>
                  </a:rPr>
                  <a:t>2021</a:t>
                </a:r>
                <a:endParaRPr/>
              </a:p>
            </p:txBody>
          </p:sp>
          <p:sp>
            <p:nvSpPr>
              <p:cNvPr id="444" name="Google Shape;444;p17"/>
              <p:cNvSpPr txBox="1"/>
              <p:nvPr/>
            </p:nvSpPr>
            <p:spPr>
              <a:xfrm>
                <a:off x="6028597" y="1872694"/>
                <a:ext cx="3681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494429"/>
                    </a:solidFill>
                    <a:latin typeface="Open Sans"/>
                    <a:ea typeface="Open Sans"/>
                    <a:cs typeface="Open Sans"/>
                    <a:sym typeface="Open Sans"/>
                  </a:rPr>
                  <a:t>Biodesel Development Target</a:t>
                </a:r>
                <a:endParaRPr b="1" sz="1800">
                  <a:solidFill>
                    <a:srgbClr val="494429"/>
                  </a:solidFill>
                  <a:latin typeface="Open Sans"/>
                  <a:ea typeface="Open Sans"/>
                  <a:cs typeface="Open Sans"/>
                  <a:sym typeface="Open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18"/>
          <p:cNvSpPr txBox="1"/>
          <p:nvPr/>
        </p:nvSpPr>
        <p:spPr>
          <a:xfrm>
            <a:off x="0" y="1870308"/>
            <a:ext cx="9905999" cy="12977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600">
                <a:solidFill>
                  <a:schemeClr val="dk1"/>
                </a:solidFill>
                <a:latin typeface="Open Sans"/>
                <a:ea typeface="Open Sans"/>
                <a:cs typeface="Open Sans"/>
                <a:sym typeface="Open Sans"/>
              </a:rPr>
              <a:t>The government declared that starting in 2022, palm oil will be used optimally as fuel.</a:t>
            </a:r>
            <a:endParaRPr/>
          </a:p>
          <a:p>
            <a:pPr indent="0" lvl="0" marL="0" marR="0" rtl="0" algn="ctr">
              <a:lnSpc>
                <a:spcPct val="150000"/>
              </a:lnSpc>
              <a:spcBef>
                <a:spcPts val="0"/>
              </a:spcBef>
              <a:spcAft>
                <a:spcPts val="0"/>
              </a:spcAft>
              <a:buNone/>
            </a:pPr>
            <a:r>
              <a:rPr lang="en-US" sz="1600">
                <a:solidFill>
                  <a:schemeClr val="dk1"/>
                </a:solidFill>
                <a:latin typeface="Open Sans"/>
                <a:ea typeface="Open Sans"/>
                <a:cs typeface="Open Sans"/>
                <a:sym typeface="Open Sans"/>
              </a:rPr>
              <a:t>Not limited to diesel fuel (diesel) but also a raw material from gasoline and aviation fuel.</a:t>
            </a:r>
            <a:endParaRPr/>
          </a:p>
          <a:p>
            <a:pPr indent="0" lvl="0" marL="0" marR="0" rtl="0" algn="ctr">
              <a:lnSpc>
                <a:spcPct val="150000"/>
              </a:lnSpc>
              <a:spcBef>
                <a:spcPts val="0"/>
              </a:spcBef>
              <a:spcAft>
                <a:spcPts val="0"/>
              </a:spcAft>
              <a:buNone/>
            </a:pPr>
            <a:r>
              <a:rPr lang="en-US" sz="1600">
                <a:solidFill>
                  <a:schemeClr val="dk1"/>
                </a:solidFill>
                <a:latin typeface="Open Sans"/>
                <a:ea typeface="Open Sans"/>
                <a:cs typeface="Open Sans"/>
                <a:sym typeface="Open Sans"/>
              </a:rPr>
              <a:t>This policy is intended to maintain the stability of oil prices and reduce our dependence</a:t>
            </a:r>
            <a:endParaRPr/>
          </a:p>
          <a:p>
            <a:pPr indent="0" lvl="0" marL="0" marR="0" rtl="0" algn="ctr">
              <a:lnSpc>
                <a:spcPct val="150000"/>
              </a:lnSpc>
              <a:spcBef>
                <a:spcPts val="0"/>
              </a:spcBef>
              <a:spcAft>
                <a:spcPts val="0"/>
              </a:spcAft>
              <a:buNone/>
            </a:pPr>
            <a:r>
              <a:rPr lang="en-US" sz="1600">
                <a:solidFill>
                  <a:schemeClr val="dk1"/>
                </a:solidFill>
                <a:latin typeface="Open Sans"/>
                <a:ea typeface="Open Sans"/>
                <a:cs typeface="Open Sans"/>
                <a:sym typeface="Open Sans"/>
              </a:rPr>
              <a:t>on oil imports while still considering the guarantee of palm oil availability for food and exports.</a:t>
            </a:r>
            <a:endParaRPr/>
          </a:p>
        </p:txBody>
      </p:sp>
      <p:sp>
        <p:nvSpPr>
          <p:cNvPr id="450" name="Google Shape;450;p18"/>
          <p:cNvSpPr txBox="1"/>
          <p:nvPr/>
        </p:nvSpPr>
        <p:spPr>
          <a:xfrm>
            <a:off x="0" y="615796"/>
            <a:ext cx="99060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2"/>
                </a:solidFill>
                <a:latin typeface="Open Sans"/>
                <a:ea typeface="Open Sans"/>
                <a:cs typeface="Open Sans"/>
                <a:sym typeface="Open Sans"/>
              </a:rPr>
              <a:t>Development Scenarios</a:t>
            </a:r>
            <a:endParaRPr/>
          </a:p>
          <a:p>
            <a:pPr indent="0" lvl="0" marL="0" marR="0" rtl="0" algn="ctr">
              <a:spcBef>
                <a:spcPts val="0"/>
              </a:spcBef>
              <a:spcAft>
                <a:spcPts val="0"/>
              </a:spcAft>
              <a:buNone/>
            </a:pPr>
            <a:r>
              <a:rPr b="1" lang="en-US" sz="2800">
                <a:solidFill>
                  <a:srgbClr val="C00000"/>
                </a:solidFill>
                <a:latin typeface="Open Sans"/>
                <a:ea typeface="Open Sans"/>
                <a:cs typeface="Open Sans"/>
                <a:sym typeface="Open Sans"/>
              </a:rPr>
              <a:t>Biodiesel and Biohydrocarbons</a:t>
            </a:r>
            <a:endParaRPr b="1" i="1" sz="2800">
              <a:solidFill>
                <a:srgbClr val="C00000"/>
              </a:solidFill>
              <a:latin typeface="Open Sans"/>
              <a:ea typeface="Open Sans"/>
              <a:cs typeface="Open Sans"/>
              <a:sym typeface="Open Sans"/>
            </a:endParaRPr>
          </a:p>
        </p:txBody>
      </p:sp>
      <p:grpSp>
        <p:nvGrpSpPr>
          <p:cNvPr id="451" name="Google Shape;451;p18"/>
          <p:cNvGrpSpPr/>
          <p:nvPr/>
        </p:nvGrpSpPr>
        <p:grpSpPr>
          <a:xfrm>
            <a:off x="699447" y="3551832"/>
            <a:ext cx="8507107" cy="2250589"/>
            <a:chOff x="699446" y="3338136"/>
            <a:chExt cx="8507107" cy="2250589"/>
          </a:xfrm>
        </p:grpSpPr>
        <p:sp>
          <p:nvSpPr>
            <p:cNvPr id="452" name="Google Shape;452;p18"/>
            <p:cNvSpPr/>
            <p:nvPr/>
          </p:nvSpPr>
          <p:spPr>
            <a:xfrm>
              <a:off x="1192696" y="4207449"/>
              <a:ext cx="7127063" cy="4877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grpSp>
          <p:nvGrpSpPr>
            <p:cNvPr id="453" name="Google Shape;453;p18"/>
            <p:cNvGrpSpPr/>
            <p:nvPr/>
          </p:nvGrpSpPr>
          <p:grpSpPr>
            <a:xfrm>
              <a:off x="708973" y="5320641"/>
              <a:ext cx="1348059" cy="199383"/>
              <a:chOff x="708973" y="5320641"/>
              <a:chExt cx="1348059" cy="199383"/>
            </a:xfrm>
          </p:grpSpPr>
          <p:sp>
            <p:nvSpPr>
              <p:cNvPr id="454" name="Google Shape;454;p18"/>
              <p:cNvSpPr/>
              <p:nvPr/>
            </p:nvSpPr>
            <p:spPr>
              <a:xfrm flipH="1" rot="10800000">
                <a:off x="708973" y="5385793"/>
                <a:ext cx="1057833" cy="84433"/>
              </a:xfrm>
              <a:prstGeom prst="rect">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55" name="Google Shape;455;p18"/>
              <p:cNvSpPr/>
              <p:nvPr/>
            </p:nvSpPr>
            <p:spPr>
              <a:xfrm rot="5400000">
                <a:off x="1807465" y="5270457"/>
                <a:ext cx="199383" cy="299752"/>
              </a:xfrm>
              <a:prstGeom prst="triangle">
                <a:avLst>
                  <a:gd fmla="val 50000" name="adj"/>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grpSp>
        <p:sp>
          <p:nvSpPr>
            <p:cNvPr id="456" name="Google Shape;456;p18"/>
            <p:cNvSpPr/>
            <p:nvPr/>
          </p:nvSpPr>
          <p:spPr>
            <a:xfrm>
              <a:off x="732720" y="3938331"/>
              <a:ext cx="1067312" cy="1028029"/>
            </a:xfrm>
            <a:prstGeom prst="ellipse">
              <a:avLst/>
            </a:prstGeom>
            <a:solidFill>
              <a:srgbClr val="DAEEF3"/>
            </a:solidFill>
            <a:ln cap="flat" cmpd="sng" w="762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57" name="Google Shape;457;p18"/>
            <p:cNvSpPr txBox="1"/>
            <p:nvPr/>
          </p:nvSpPr>
          <p:spPr>
            <a:xfrm>
              <a:off x="699446" y="4207449"/>
              <a:ext cx="113792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Open Sans"/>
                  <a:ea typeface="Open Sans"/>
                  <a:cs typeface="Open Sans"/>
                  <a:sym typeface="Open Sans"/>
                </a:rPr>
                <a:t>B20</a:t>
              </a:r>
              <a:endParaRPr/>
            </a:p>
          </p:txBody>
        </p:sp>
        <p:sp>
          <p:nvSpPr>
            <p:cNvPr id="458" name="Google Shape;458;p18"/>
            <p:cNvSpPr/>
            <p:nvPr/>
          </p:nvSpPr>
          <p:spPr>
            <a:xfrm>
              <a:off x="2020651" y="3839017"/>
              <a:ext cx="1215519" cy="1226656"/>
            </a:xfrm>
            <a:prstGeom prst="ellipse">
              <a:avLst/>
            </a:prstGeom>
            <a:solidFill>
              <a:srgbClr val="FDE9D8"/>
            </a:solidFill>
            <a:ln cap="flat" cmpd="sng" w="76200">
              <a:solidFill>
                <a:srgbClr val="E36C0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59" name="Google Shape;459;p18"/>
            <p:cNvSpPr txBox="1"/>
            <p:nvPr/>
          </p:nvSpPr>
          <p:spPr>
            <a:xfrm>
              <a:off x="1990891" y="4207449"/>
              <a:ext cx="12756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Open Sans"/>
                  <a:ea typeface="Open Sans"/>
                  <a:cs typeface="Open Sans"/>
                  <a:sym typeface="Open Sans"/>
                </a:rPr>
                <a:t>B30</a:t>
              </a:r>
              <a:endParaRPr/>
            </a:p>
          </p:txBody>
        </p:sp>
        <p:sp>
          <p:nvSpPr>
            <p:cNvPr id="460" name="Google Shape;460;p18"/>
            <p:cNvSpPr/>
            <p:nvPr/>
          </p:nvSpPr>
          <p:spPr>
            <a:xfrm>
              <a:off x="3487168" y="3758264"/>
              <a:ext cx="1407782" cy="1388163"/>
            </a:xfrm>
            <a:prstGeom prst="ellipse">
              <a:avLst/>
            </a:prstGeom>
            <a:solidFill>
              <a:srgbClr val="C2D59B"/>
            </a:solidFill>
            <a:ln cap="flat" cmpd="sng" w="76200">
              <a:solidFill>
                <a:srgbClr val="7692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61" name="Google Shape;461;p18"/>
            <p:cNvSpPr txBox="1"/>
            <p:nvPr/>
          </p:nvSpPr>
          <p:spPr>
            <a:xfrm>
              <a:off x="3456790" y="4207449"/>
              <a:ext cx="150591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Open Sans"/>
                  <a:ea typeface="Open Sans"/>
                  <a:cs typeface="Open Sans"/>
                  <a:sym typeface="Open Sans"/>
                </a:rPr>
                <a:t>50%</a:t>
              </a:r>
              <a:endParaRPr b="1" sz="2400">
                <a:solidFill>
                  <a:srgbClr val="4F6128"/>
                </a:solidFill>
                <a:latin typeface="Open Sans"/>
                <a:ea typeface="Open Sans"/>
                <a:cs typeface="Open Sans"/>
                <a:sym typeface="Open Sans"/>
              </a:endParaRPr>
            </a:p>
          </p:txBody>
        </p:sp>
        <p:sp>
          <p:nvSpPr>
            <p:cNvPr id="462" name="Google Shape;462;p18"/>
            <p:cNvSpPr txBox="1"/>
            <p:nvPr/>
          </p:nvSpPr>
          <p:spPr>
            <a:xfrm>
              <a:off x="699446" y="3338136"/>
              <a:ext cx="11005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1859B"/>
                  </a:solidFill>
                  <a:latin typeface="Open Sans"/>
                  <a:ea typeface="Open Sans"/>
                  <a:cs typeface="Open Sans"/>
                  <a:sym typeface="Open Sans"/>
                </a:rPr>
                <a:t>2018</a:t>
              </a:r>
              <a:endParaRPr/>
            </a:p>
          </p:txBody>
        </p:sp>
        <p:sp>
          <p:nvSpPr>
            <p:cNvPr id="463" name="Google Shape;463;p18"/>
            <p:cNvSpPr txBox="1"/>
            <p:nvPr/>
          </p:nvSpPr>
          <p:spPr>
            <a:xfrm>
              <a:off x="1990890" y="3338136"/>
              <a:ext cx="12756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36C09"/>
                  </a:solidFill>
                  <a:latin typeface="Open Sans"/>
                  <a:ea typeface="Open Sans"/>
                  <a:cs typeface="Open Sans"/>
                  <a:sym typeface="Open Sans"/>
                </a:rPr>
                <a:t>2020</a:t>
              </a:r>
              <a:endParaRPr/>
            </a:p>
          </p:txBody>
        </p:sp>
        <p:sp>
          <p:nvSpPr>
            <p:cNvPr id="464" name="Google Shape;464;p18"/>
            <p:cNvSpPr txBox="1"/>
            <p:nvPr/>
          </p:nvSpPr>
          <p:spPr>
            <a:xfrm>
              <a:off x="3456790" y="3338136"/>
              <a:ext cx="149620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4F6128"/>
                  </a:solidFill>
                  <a:latin typeface="Open Sans"/>
                  <a:ea typeface="Open Sans"/>
                  <a:cs typeface="Open Sans"/>
                  <a:sym typeface="Open Sans"/>
                </a:rPr>
                <a:t>2021</a:t>
              </a:r>
              <a:endParaRPr/>
            </a:p>
          </p:txBody>
        </p:sp>
        <p:sp>
          <p:nvSpPr>
            <p:cNvPr id="465" name="Google Shape;465;p18"/>
            <p:cNvSpPr txBox="1"/>
            <p:nvPr/>
          </p:nvSpPr>
          <p:spPr>
            <a:xfrm>
              <a:off x="5073779" y="3338136"/>
              <a:ext cx="14543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4F6128"/>
                  </a:solidFill>
                  <a:latin typeface="Open Sans"/>
                  <a:ea typeface="Open Sans"/>
                  <a:cs typeface="Open Sans"/>
                  <a:sym typeface="Open Sans"/>
                </a:rPr>
                <a:t>2022</a:t>
              </a:r>
              <a:endParaRPr/>
            </a:p>
          </p:txBody>
        </p:sp>
        <p:sp>
          <p:nvSpPr>
            <p:cNvPr id="466" name="Google Shape;466;p18"/>
            <p:cNvSpPr/>
            <p:nvPr/>
          </p:nvSpPr>
          <p:spPr>
            <a:xfrm rot="5400000">
              <a:off x="8286058" y="3987059"/>
              <a:ext cx="937850" cy="903141"/>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67" name="Google Shape;467;p18"/>
            <p:cNvSpPr txBox="1"/>
            <p:nvPr/>
          </p:nvSpPr>
          <p:spPr>
            <a:xfrm>
              <a:off x="2057032" y="5219393"/>
              <a:ext cx="148033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Open Sans"/>
                  <a:ea typeface="Open Sans"/>
                  <a:cs typeface="Open Sans"/>
                  <a:sym typeface="Open Sans"/>
                </a:rPr>
                <a:t>Biodiesel</a:t>
              </a:r>
              <a:endParaRPr/>
            </a:p>
          </p:txBody>
        </p:sp>
        <p:grpSp>
          <p:nvGrpSpPr>
            <p:cNvPr id="468" name="Google Shape;468;p18"/>
            <p:cNvGrpSpPr/>
            <p:nvPr/>
          </p:nvGrpSpPr>
          <p:grpSpPr>
            <a:xfrm>
              <a:off x="3537366" y="5320641"/>
              <a:ext cx="1348059" cy="199382"/>
              <a:chOff x="3537366" y="5320641"/>
              <a:chExt cx="1348059" cy="199382"/>
            </a:xfrm>
          </p:grpSpPr>
          <p:sp>
            <p:nvSpPr>
              <p:cNvPr id="469" name="Google Shape;469;p18"/>
              <p:cNvSpPr/>
              <p:nvPr/>
            </p:nvSpPr>
            <p:spPr>
              <a:xfrm flipH="1" rot="10800000">
                <a:off x="3827593" y="5382853"/>
                <a:ext cx="1057832" cy="84433"/>
              </a:xfrm>
              <a:prstGeom prst="rect">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70" name="Google Shape;470;p18"/>
              <p:cNvSpPr/>
              <p:nvPr/>
            </p:nvSpPr>
            <p:spPr>
              <a:xfrm rot="-5400000">
                <a:off x="3587551" y="5270456"/>
                <a:ext cx="199382" cy="299752"/>
              </a:xfrm>
              <a:prstGeom prst="triangle">
                <a:avLst>
                  <a:gd fmla="val 50000" name="adj"/>
                </a:avLst>
              </a:prstGeom>
              <a:solidFill>
                <a:srgbClr val="D6E3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grpSp>
        <p:grpSp>
          <p:nvGrpSpPr>
            <p:cNvPr id="471" name="Google Shape;471;p18"/>
            <p:cNvGrpSpPr/>
            <p:nvPr/>
          </p:nvGrpSpPr>
          <p:grpSpPr>
            <a:xfrm>
              <a:off x="5220663" y="4324377"/>
              <a:ext cx="1357584" cy="199382"/>
              <a:chOff x="5220663" y="4373016"/>
              <a:chExt cx="1357584" cy="199382"/>
            </a:xfrm>
          </p:grpSpPr>
          <p:sp>
            <p:nvSpPr>
              <p:cNvPr id="472" name="Google Shape;472;p18"/>
              <p:cNvSpPr/>
              <p:nvPr/>
            </p:nvSpPr>
            <p:spPr>
              <a:xfrm flipH="1" rot="10800000">
                <a:off x="5220663" y="4428641"/>
                <a:ext cx="1057832" cy="84433"/>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73" name="Google Shape;473;p18"/>
              <p:cNvSpPr/>
              <p:nvPr/>
            </p:nvSpPr>
            <p:spPr>
              <a:xfrm rot="5400000">
                <a:off x="6328680" y="4322831"/>
                <a:ext cx="199382" cy="299752"/>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grpSp>
        <p:sp>
          <p:nvSpPr>
            <p:cNvPr id="474" name="Google Shape;474;p18"/>
            <p:cNvSpPr txBox="1"/>
            <p:nvPr/>
          </p:nvSpPr>
          <p:spPr>
            <a:xfrm>
              <a:off x="6499115" y="3982956"/>
              <a:ext cx="209544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Biodiesel</a:t>
              </a:r>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Biohydrocarbons</a:t>
              </a:r>
              <a:endParaRPr b="1" sz="1800">
                <a:solidFill>
                  <a:schemeClr val="dk1"/>
                </a:solidFill>
                <a:latin typeface="Open Sans"/>
                <a:ea typeface="Open Sans"/>
                <a:cs typeface="Open Sans"/>
                <a:sym typeface="Open Sans"/>
              </a:endParaRPr>
            </a:p>
          </p:txBody>
        </p:sp>
        <p:grpSp>
          <p:nvGrpSpPr>
            <p:cNvPr id="475" name="Google Shape;475;p18"/>
            <p:cNvGrpSpPr/>
            <p:nvPr/>
          </p:nvGrpSpPr>
          <p:grpSpPr>
            <a:xfrm>
              <a:off x="7556947" y="4324377"/>
              <a:ext cx="1357585" cy="199382"/>
              <a:chOff x="7556947" y="4324377"/>
              <a:chExt cx="1357585" cy="199382"/>
            </a:xfrm>
          </p:grpSpPr>
          <p:sp>
            <p:nvSpPr>
              <p:cNvPr id="476" name="Google Shape;476;p18"/>
              <p:cNvSpPr/>
              <p:nvPr/>
            </p:nvSpPr>
            <p:spPr>
              <a:xfrm flipH="1" rot="10800000">
                <a:off x="7556947" y="4380002"/>
                <a:ext cx="1057832" cy="84433"/>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sp>
            <p:nvSpPr>
              <p:cNvPr id="477" name="Google Shape;477;p18"/>
              <p:cNvSpPr/>
              <p:nvPr/>
            </p:nvSpPr>
            <p:spPr>
              <a:xfrm rot="5400000">
                <a:off x="8664965" y="4274192"/>
                <a:ext cx="199382" cy="299752"/>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63">
                  <a:solidFill>
                    <a:schemeClr val="lt1"/>
                  </a:solidFill>
                  <a:latin typeface="Open Sans"/>
                  <a:ea typeface="Open Sans"/>
                  <a:cs typeface="Open Sans"/>
                  <a:sym typeface="Open Sans"/>
                </a:endParaRPr>
              </a:p>
            </p:txBody>
          </p:sp>
        </p:grpSp>
      </p:grpSp>
      <p:sp>
        <p:nvSpPr>
          <p:cNvPr id="478" name="Google Shape;478;p18"/>
          <p:cNvSpPr txBox="1"/>
          <p:nvPr/>
        </p:nvSpPr>
        <p:spPr>
          <a:xfrm>
            <a:off x="9464603" y="6485952"/>
            <a:ext cx="469211"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dk1"/>
                </a:solidFill>
                <a:latin typeface="Open Sans"/>
                <a:ea typeface="Open Sans"/>
                <a:cs typeface="Open Sans"/>
                <a:sym typeface="Open Sans"/>
              </a:rPr>
              <a:t>‹#›</a:t>
            </a:fld>
            <a:endParaRPr sz="12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grpSp>
        <p:nvGrpSpPr>
          <p:cNvPr id="483" name="Google Shape;483;p19"/>
          <p:cNvGrpSpPr/>
          <p:nvPr/>
        </p:nvGrpSpPr>
        <p:grpSpPr>
          <a:xfrm>
            <a:off x="40608" y="3148621"/>
            <a:ext cx="9906000" cy="2025232"/>
            <a:chOff x="40608" y="2542024"/>
            <a:chExt cx="9906000" cy="2025232"/>
          </a:xfrm>
        </p:grpSpPr>
        <p:sp>
          <p:nvSpPr>
            <p:cNvPr id="484" name="Google Shape;484;p19"/>
            <p:cNvSpPr txBox="1"/>
            <p:nvPr/>
          </p:nvSpPr>
          <p:spPr>
            <a:xfrm>
              <a:off x="40608" y="2542024"/>
              <a:ext cx="9906000" cy="18033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800"/>
                <a:buFont typeface="Open Sans"/>
                <a:buNone/>
              </a:pPr>
              <a:r>
                <a:rPr b="1" lang="en-US" sz="2800">
                  <a:solidFill>
                    <a:srgbClr val="4F6128"/>
                  </a:solidFill>
                  <a:latin typeface="Open Sans"/>
                  <a:ea typeface="Open Sans"/>
                  <a:cs typeface="Open Sans"/>
                  <a:sym typeface="Open Sans"/>
                </a:rPr>
                <a:t>Determinants of Success of Palm-Based Biohydrocarbons:</a:t>
              </a:r>
              <a:endParaRPr/>
            </a:p>
            <a:p>
              <a:pPr indent="0" lvl="0" marL="0" marR="0" rtl="0" algn="ctr">
                <a:lnSpc>
                  <a:spcPct val="90000"/>
                </a:lnSpc>
                <a:spcBef>
                  <a:spcPts val="0"/>
                </a:spcBef>
                <a:spcAft>
                  <a:spcPts val="0"/>
                </a:spcAft>
                <a:buClr>
                  <a:srgbClr val="C00000"/>
                </a:buClr>
                <a:buSzPts val="2800"/>
                <a:buFont typeface="Open Sans"/>
                <a:buNone/>
              </a:pPr>
              <a:r>
                <a:rPr b="1" lang="en-US" sz="2800">
                  <a:solidFill>
                    <a:srgbClr val="C00000"/>
                  </a:solidFill>
                  <a:latin typeface="Open Sans"/>
                  <a:ea typeface="Open Sans"/>
                  <a:cs typeface="Open Sans"/>
                  <a:sym typeface="Open Sans"/>
                </a:rPr>
                <a:t>BPDPKS Strategic Recommendations </a:t>
              </a:r>
              <a:endParaRPr b="1" sz="2800">
                <a:solidFill>
                  <a:srgbClr val="C00000"/>
                </a:solidFill>
                <a:latin typeface="Open Sans"/>
                <a:ea typeface="Open Sans"/>
                <a:cs typeface="Open Sans"/>
                <a:sym typeface="Open Sans"/>
              </a:endParaRPr>
            </a:p>
          </p:txBody>
        </p:sp>
        <p:cxnSp>
          <p:nvCxnSpPr>
            <p:cNvPr id="485" name="Google Shape;485;p19"/>
            <p:cNvCxnSpPr/>
            <p:nvPr/>
          </p:nvCxnSpPr>
          <p:spPr>
            <a:xfrm rot="10800000">
              <a:off x="4247594" y="4567256"/>
              <a:ext cx="1410811" cy="0"/>
            </a:xfrm>
            <a:prstGeom prst="straightConnector1">
              <a:avLst/>
            </a:prstGeom>
            <a:noFill/>
            <a:ln cap="flat" cmpd="sng" w="57150">
              <a:solidFill>
                <a:srgbClr val="E36C09"/>
              </a:solidFill>
              <a:prstDash val="solid"/>
              <a:miter lim="800000"/>
              <a:headEnd len="sm" w="sm" type="none"/>
              <a:tailEnd len="sm" w="sm" type="none"/>
            </a:ln>
          </p:spPr>
        </p:cxnSp>
      </p:grpSp>
      <p:sp>
        <p:nvSpPr>
          <p:cNvPr id="486" name="Google Shape;486;p19"/>
          <p:cNvSpPr txBox="1"/>
          <p:nvPr/>
        </p:nvSpPr>
        <p:spPr>
          <a:xfrm>
            <a:off x="4529117" y="2317626"/>
            <a:ext cx="8477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36C09"/>
                </a:solidFill>
                <a:latin typeface="Open Sans"/>
                <a:ea typeface="Open Sans"/>
                <a:cs typeface="Open Sans"/>
                <a:sym typeface="Open Sans"/>
              </a:rPr>
              <a:t>6.</a:t>
            </a:r>
            <a:endParaRPr b="1" sz="4800">
              <a:solidFill>
                <a:srgbClr val="E36C09"/>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grpSp>
        <p:nvGrpSpPr>
          <p:cNvPr id="85" name="Google Shape;85;p2"/>
          <p:cNvGrpSpPr/>
          <p:nvPr/>
        </p:nvGrpSpPr>
        <p:grpSpPr>
          <a:xfrm>
            <a:off x="1368120" y="2591798"/>
            <a:ext cx="7169760" cy="1487690"/>
            <a:chOff x="534863" y="2571965"/>
            <a:chExt cx="8824320" cy="1224221"/>
          </a:xfrm>
        </p:grpSpPr>
        <p:sp>
          <p:nvSpPr>
            <p:cNvPr id="86" name="Google Shape;86;p2"/>
            <p:cNvSpPr txBox="1"/>
            <p:nvPr/>
          </p:nvSpPr>
          <p:spPr>
            <a:xfrm>
              <a:off x="534863" y="3358402"/>
              <a:ext cx="8824320" cy="4377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400"/>
                <a:buFont typeface="Open Sans"/>
                <a:buNone/>
              </a:pPr>
              <a:r>
                <a:rPr b="1" i="0" lang="en-US" sz="2400" u="none" cap="none" strike="noStrike">
                  <a:solidFill>
                    <a:srgbClr val="4F6128"/>
                  </a:solidFill>
                  <a:latin typeface="Open Sans"/>
                  <a:ea typeface="Open Sans"/>
                  <a:cs typeface="Open Sans"/>
                  <a:sym typeface="Open Sans"/>
                </a:rPr>
                <a:t>Palm Oil Plantation Fund Management Agency: </a:t>
              </a:r>
              <a:endParaRPr/>
            </a:p>
            <a:p>
              <a:pPr indent="0" lvl="0" marL="0" marR="0" rtl="0" algn="ctr">
                <a:lnSpc>
                  <a:spcPct val="90000"/>
                </a:lnSpc>
                <a:spcBef>
                  <a:spcPts val="600"/>
                </a:spcBef>
                <a:spcAft>
                  <a:spcPts val="0"/>
                </a:spcAft>
                <a:buClr>
                  <a:srgbClr val="C00000"/>
                </a:buClr>
                <a:buSzPts val="2400"/>
                <a:buFont typeface="Open Sans"/>
                <a:buNone/>
              </a:pPr>
              <a:r>
                <a:rPr b="1" i="0" lang="en-US" sz="2400" u="none" cap="none" strike="noStrike">
                  <a:solidFill>
                    <a:srgbClr val="C00000"/>
                  </a:solidFill>
                  <a:latin typeface="Open Sans"/>
                  <a:ea typeface="Open Sans"/>
                  <a:cs typeface="Open Sans"/>
                  <a:sym typeface="Open Sans"/>
                </a:rPr>
                <a:t>Tasks and Functions</a:t>
              </a:r>
              <a:endParaRPr b="1" i="0" sz="2400" u="none" cap="none" strike="noStrike">
                <a:solidFill>
                  <a:srgbClr val="4F6128"/>
                </a:solidFill>
                <a:latin typeface="Open Sans"/>
                <a:ea typeface="Open Sans"/>
                <a:cs typeface="Open Sans"/>
                <a:sym typeface="Open Sans"/>
              </a:endParaRPr>
            </a:p>
          </p:txBody>
        </p:sp>
        <p:sp>
          <p:nvSpPr>
            <p:cNvPr id="87" name="Google Shape;87;p2"/>
            <p:cNvSpPr txBox="1"/>
            <p:nvPr/>
          </p:nvSpPr>
          <p:spPr>
            <a:xfrm>
              <a:off x="4623265" y="2571965"/>
              <a:ext cx="868482" cy="683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E36C09"/>
                  </a:solidFill>
                  <a:latin typeface="Open Sans"/>
                  <a:ea typeface="Open Sans"/>
                  <a:cs typeface="Open Sans"/>
                  <a:sym typeface="Open Sans"/>
                </a:rPr>
                <a:t>1.</a:t>
              </a:r>
              <a:endParaRPr b="1" sz="4800">
                <a:solidFill>
                  <a:srgbClr val="E36C09"/>
                </a:solidFill>
                <a:latin typeface="Open Sans"/>
                <a:ea typeface="Open Sans"/>
                <a:cs typeface="Open Sans"/>
                <a:sym typeface="Open Sans"/>
              </a:endParaRPr>
            </a:p>
          </p:txBody>
        </p:sp>
      </p:grpSp>
      <p:cxnSp>
        <p:nvCxnSpPr>
          <p:cNvPr id="88" name="Google Shape;88;p2"/>
          <p:cNvCxnSpPr/>
          <p:nvPr/>
        </p:nvCxnSpPr>
        <p:spPr>
          <a:xfrm rot="10800000">
            <a:off x="4439133" y="5046056"/>
            <a:ext cx="1207270" cy="0"/>
          </a:xfrm>
          <a:prstGeom prst="straightConnector1">
            <a:avLst/>
          </a:prstGeom>
          <a:noFill/>
          <a:ln cap="flat" cmpd="sng" w="57150">
            <a:solidFill>
              <a:srgbClr val="E36C09"/>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20"/>
          <p:cNvSpPr/>
          <p:nvPr/>
        </p:nvSpPr>
        <p:spPr>
          <a:xfrm>
            <a:off x="7413399" y="1770291"/>
            <a:ext cx="2217556" cy="4372806"/>
          </a:xfrm>
          <a:prstGeom prst="roundRect">
            <a:avLst>
              <a:gd fmla="val 16667" name="adj"/>
            </a:avLst>
          </a:prstGeom>
          <a:solidFill>
            <a:srgbClr val="FFFF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20"/>
          <p:cNvSpPr/>
          <p:nvPr/>
        </p:nvSpPr>
        <p:spPr>
          <a:xfrm>
            <a:off x="5112291" y="1770291"/>
            <a:ext cx="2217556" cy="4372806"/>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20"/>
          <p:cNvSpPr/>
          <p:nvPr/>
        </p:nvSpPr>
        <p:spPr>
          <a:xfrm>
            <a:off x="2614002" y="1770291"/>
            <a:ext cx="2414738" cy="4372806"/>
          </a:xfrm>
          <a:prstGeom prst="roundRect">
            <a:avLst>
              <a:gd fmla="val 16667" name="adj"/>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20"/>
          <p:cNvSpPr/>
          <p:nvPr/>
        </p:nvSpPr>
        <p:spPr>
          <a:xfrm>
            <a:off x="275046" y="1770291"/>
            <a:ext cx="2253967" cy="4372806"/>
          </a:xfrm>
          <a:prstGeom prst="roundRect">
            <a:avLst>
              <a:gd fmla="val 16667" name="adj"/>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20"/>
          <p:cNvSpPr txBox="1"/>
          <p:nvPr>
            <p:ph type="title"/>
          </p:nvPr>
        </p:nvSpPr>
        <p:spPr>
          <a:xfrm>
            <a:off x="48442" y="348129"/>
            <a:ext cx="9857558" cy="88416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6923C"/>
              </a:buClr>
              <a:buSzPts val="2800"/>
              <a:buFont typeface="Open Sans"/>
              <a:buNone/>
            </a:pPr>
            <a:r>
              <a:rPr lang="en-US">
                <a:solidFill>
                  <a:srgbClr val="76923C"/>
                </a:solidFill>
                <a:latin typeface="Open Sans"/>
                <a:ea typeface="Open Sans"/>
                <a:cs typeface="Open Sans"/>
                <a:sym typeface="Open Sans"/>
              </a:rPr>
              <a:t>Recommendation # 1:</a:t>
            </a:r>
            <a:br>
              <a:rPr lang="en-US">
                <a:solidFill>
                  <a:srgbClr val="E36C09"/>
                </a:solidFill>
                <a:latin typeface="Open Sans"/>
                <a:ea typeface="Open Sans"/>
                <a:cs typeface="Open Sans"/>
                <a:sym typeface="Open Sans"/>
              </a:rPr>
            </a:br>
            <a:r>
              <a:rPr lang="en-US">
                <a:solidFill>
                  <a:srgbClr val="E36C09"/>
                </a:solidFill>
                <a:latin typeface="Open Sans"/>
                <a:ea typeface="Open Sans"/>
                <a:cs typeface="Open Sans"/>
                <a:sym typeface="Open Sans"/>
              </a:rPr>
              <a:t>Preparation of Oil Palm Plantations</a:t>
            </a:r>
            <a:endParaRPr/>
          </a:p>
        </p:txBody>
      </p:sp>
      <p:sp>
        <p:nvSpPr>
          <p:cNvPr id="496" name="Google Shape;496;p20"/>
          <p:cNvSpPr txBox="1"/>
          <p:nvPr/>
        </p:nvSpPr>
        <p:spPr>
          <a:xfrm>
            <a:off x="275045" y="3072379"/>
            <a:ext cx="223887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F243E"/>
                </a:solidFill>
                <a:latin typeface="Open Sans"/>
                <a:ea typeface="Open Sans"/>
                <a:cs typeface="Open Sans"/>
                <a:sym typeface="Open Sans"/>
              </a:rPr>
              <a:t>Preparation of Plantations</a:t>
            </a:r>
            <a:endParaRPr b="1" sz="1800">
              <a:solidFill>
                <a:srgbClr val="0F243E"/>
              </a:solidFill>
              <a:latin typeface="Open Sans"/>
              <a:ea typeface="Open Sans"/>
              <a:cs typeface="Open Sans"/>
              <a:sym typeface="Open Sans"/>
            </a:endParaRPr>
          </a:p>
        </p:txBody>
      </p:sp>
      <p:sp>
        <p:nvSpPr>
          <p:cNvPr id="497" name="Google Shape;497;p20"/>
          <p:cNvSpPr txBox="1"/>
          <p:nvPr/>
        </p:nvSpPr>
        <p:spPr>
          <a:xfrm>
            <a:off x="5136117" y="3411788"/>
            <a:ext cx="219207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494429"/>
                </a:solidFill>
                <a:latin typeface="Open Sans"/>
                <a:ea typeface="Open Sans"/>
                <a:cs typeface="Open Sans"/>
                <a:sym typeface="Open Sans"/>
              </a:rPr>
              <a:t>Plantations Management through</a:t>
            </a:r>
            <a:endParaRPr b="1" sz="1800">
              <a:solidFill>
                <a:srgbClr val="494429"/>
              </a:solidFill>
              <a:latin typeface="Open Sans"/>
              <a:ea typeface="Open Sans"/>
              <a:cs typeface="Open Sans"/>
              <a:sym typeface="Open Sans"/>
            </a:endParaRPr>
          </a:p>
        </p:txBody>
      </p:sp>
      <p:sp>
        <p:nvSpPr>
          <p:cNvPr id="498" name="Google Shape;498;p20"/>
          <p:cNvSpPr txBox="1"/>
          <p:nvPr/>
        </p:nvSpPr>
        <p:spPr>
          <a:xfrm>
            <a:off x="7413397" y="2889609"/>
            <a:ext cx="221755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4F6128"/>
                </a:solidFill>
                <a:latin typeface="Open Sans"/>
                <a:ea typeface="Open Sans"/>
                <a:cs typeface="Open Sans"/>
                <a:sym typeface="Open Sans"/>
              </a:rPr>
              <a:t>Improvement of farmers' skills</a:t>
            </a:r>
            <a:endParaRPr/>
          </a:p>
        </p:txBody>
      </p:sp>
      <p:sp>
        <p:nvSpPr>
          <p:cNvPr id="499" name="Google Shape;499;p20"/>
          <p:cNvSpPr txBox="1"/>
          <p:nvPr/>
        </p:nvSpPr>
        <p:spPr>
          <a:xfrm>
            <a:off x="275047" y="3758159"/>
            <a:ext cx="225396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It is necessary to prepare independent smallholder-based plantations that specifically provide feedstock for the green fuel industry.</a:t>
            </a:r>
            <a:endParaRPr sz="1600">
              <a:solidFill>
                <a:srgbClr val="0C0C0C"/>
              </a:solidFill>
              <a:latin typeface="Open Sans"/>
              <a:ea typeface="Open Sans"/>
              <a:cs typeface="Open Sans"/>
              <a:sym typeface="Open Sans"/>
            </a:endParaRPr>
          </a:p>
        </p:txBody>
      </p:sp>
      <p:sp>
        <p:nvSpPr>
          <p:cNvPr id="500" name="Google Shape;500;p20"/>
          <p:cNvSpPr txBox="1"/>
          <p:nvPr/>
        </p:nvSpPr>
        <p:spPr>
          <a:xfrm>
            <a:off x="2585268" y="4593502"/>
            <a:ext cx="2416174"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36C09"/>
                </a:solidFill>
                <a:latin typeface="Open Sans"/>
                <a:ea typeface="Open Sans"/>
                <a:cs typeface="Open Sans"/>
                <a:sym typeface="Open Sans"/>
              </a:rPr>
              <a:t>Preparation of seeds that produce fresh fruit with oil content in accordance with the needs of the green fuel industry</a:t>
            </a:r>
            <a:br>
              <a:rPr b="1" lang="en-US" sz="1400">
                <a:solidFill>
                  <a:srgbClr val="E36C09"/>
                </a:solidFill>
                <a:latin typeface="Open Sans"/>
                <a:ea typeface="Open Sans"/>
                <a:cs typeface="Open Sans"/>
                <a:sym typeface="Open Sans"/>
              </a:rPr>
            </a:br>
            <a:endParaRPr sz="1400">
              <a:solidFill>
                <a:srgbClr val="0C0C0C"/>
              </a:solidFill>
              <a:latin typeface="Open Sans"/>
              <a:ea typeface="Open Sans"/>
              <a:cs typeface="Open Sans"/>
              <a:sym typeface="Open Sans"/>
            </a:endParaRPr>
          </a:p>
        </p:txBody>
      </p:sp>
      <p:sp>
        <p:nvSpPr>
          <p:cNvPr id="501" name="Google Shape;501;p20"/>
          <p:cNvSpPr txBox="1"/>
          <p:nvPr/>
        </p:nvSpPr>
        <p:spPr>
          <a:xfrm>
            <a:off x="5195842" y="4336124"/>
            <a:ext cx="2217557"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Quality improvement and expansion of the rejuvenation program</a:t>
            </a:r>
            <a:endParaRPr/>
          </a:p>
        </p:txBody>
      </p:sp>
      <p:sp>
        <p:nvSpPr>
          <p:cNvPr id="502" name="Google Shape;502;p20"/>
          <p:cNvSpPr txBox="1"/>
          <p:nvPr/>
        </p:nvSpPr>
        <p:spPr>
          <a:xfrm>
            <a:off x="7413398" y="3854838"/>
            <a:ext cx="2217557"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C0C0C"/>
                </a:solidFill>
                <a:latin typeface="Open Sans"/>
                <a:ea typeface="Open Sans"/>
                <a:cs typeface="Open Sans"/>
                <a:sym typeface="Open Sans"/>
              </a:rPr>
              <a:t>The implementation of </a:t>
            </a:r>
            <a:r>
              <a:rPr i="1" lang="en-US" sz="1600">
                <a:solidFill>
                  <a:srgbClr val="0C0C0C"/>
                </a:solidFill>
                <a:latin typeface="Open Sans"/>
                <a:ea typeface="Open Sans"/>
                <a:cs typeface="Open Sans"/>
                <a:sym typeface="Open Sans"/>
              </a:rPr>
              <a:t>Good Agricultural Practice (GAP),</a:t>
            </a:r>
            <a:r>
              <a:rPr lang="en-US" sz="1600">
                <a:solidFill>
                  <a:srgbClr val="0C0C0C"/>
                </a:solidFill>
                <a:latin typeface="Open Sans"/>
                <a:ea typeface="Open Sans"/>
                <a:cs typeface="Open Sans"/>
                <a:sym typeface="Open Sans"/>
              </a:rPr>
              <a:t> also  ISPO in supporting the creation of a palm oil industry that pays attention to the environment</a:t>
            </a:r>
            <a:endParaRPr/>
          </a:p>
        </p:txBody>
      </p:sp>
      <p:sp>
        <p:nvSpPr>
          <p:cNvPr id="503" name="Google Shape;503;p20"/>
          <p:cNvSpPr txBox="1"/>
          <p:nvPr/>
        </p:nvSpPr>
        <p:spPr>
          <a:xfrm>
            <a:off x="9385791" y="6485952"/>
            <a:ext cx="469211"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1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pic>
        <p:nvPicPr>
          <p:cNvPr descr="https://www.accenture.com/t20150726T230749w320/us-en/_acnmedia/Accenture/Conversion-Assets/DotCom/Images/Global/Digital_9/Accenture-Farmer.png" id="504" name="Google Shape;504;p20"/>
          <p:cNvPicPr preferRelativeResize="0"/>
          <p:nvPr/>
        </p:nvPicPr>
        <p:blipFill rotWithShape="1">
          <a:blip r:embed="rId3">
            <a:alphaModFix/>
          </a:blip>
          <a:srcRect b="0" l="0" r="0" t="0"/>
          <a:stretch/>
        </p:blipFill>
        <p:spPr>
          <a:xfrm>
            <a:off x="8096470" y="1644456"/>
            <a:ext cx="851410" cy="1156268"/>
          </a:xfrm>
          <a:prstGeom prst="rect">
            <a:avLst/>
          </a:prstGeom>
          <a:noFill/>
          <a:ln>
            <a:noFill/>
          </a:ln>
        </p:spPr>
      </p:pic>
      <p:pic>
        <p:nvPicPr>
          <p:cNvPr id="505" name="Google Shape;505;p20"/>
          <p:cNvPicPr preferRelativeResize="0"/>
          <p:nvPr/>
        </p:nvPicPr>
        <p:blipFill rotWithShape="1">
          <a:blip r:embed="rId4">
            <a:alphaModFix/>
          </a:blip>
          <a:srcRect b="0" l="0" r="0" t="0"/>
          <a:stretch/>
        </p:blipFill>
        <p:spPr>
          <a:xfrm>
            <a:off x="794166" y="2050041"/>
            <a:ext cx="1136761" cy="880990"/>
          </a:xfrm>
          <a:prstGeom prst="rect">
            <a:avLst/>
          </a:prstGeom>
          <a:noFill/>
          <a:ln>
            <a:noFill/>
          </a:ln>
        </p:spPr>
      </p:pic>
      <p:pic>
        <p:nvPicPr>
          <p:cNvPr id="506" name="Google Shape;506;p20"/>
          <p:cNvPicPr preferRelativeResize="0"/>
          <p:nvPr/>
        </p:nvPicPr>
        <p:blipFill rotWithShape="1">
          <a:blip r:embed="rId5">
            <a:alphaModFix/>
          </a:blip>
          <a:srcRect b="0" l="0" r="0" t="0"/>
          <a:stretch/>
        </p:blipFill>
        <p:spPr>
          <a:xfrm>
            <a:off x="2772308" y="1906644"/>
            <a:ext cx="1996420" cy="2278652"/>
          </a:xfrm>
          <a:prstGeom prst="rect">
            <a:avLst/>
          </a:prstGeom>
          <a:noFill/>
          <a:ln>
            <a:noFill/>
          </a:ln>
        </p:spPr>
      </p:pic>
      <p:sp>
        <p:nvSpPr>
          <p:cNvPr id="507" name="Google Shape;507;p20"/>
          <p:cNvSpPr txBox="1"/>
          <p:nvPr/>
        </p:nvSpPr>
        <p:spPr>
          <a:xfrm>
            <a:off x="2598915" y="4141831"/>
            <a:ext cx="241617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4F6128"/>
                </a:solidFill>
                <a:latin typeface="Open Sans"/>
                <a:ea typeface="Open Sans"/>
                <a:cs typeface="Open Sans"/>
                <a:sym typeface="Open Sans"/>
              </a:rPr>
              <a:t>Special Seed</a:t>
            </a:r>
            <a:endParaRPr/>
          </a:p>
        </p:txBody>
      </p:sp>
      <p:pic>
        <p:nvPicPr>
          <p:cNvPr id="508" name="Google Shape;508;p20"/>
          <p:cNvPicPr preferRelativeResize="0"/>
          <p:nvPr/>
        </p:nvPicPr>
        <p:blipFill rotWithShape="1">
          <a:blip r:embed="rId6">
            <a:alphaModFix/>
          </a:blip>
          <a:srcRect b="0" l="0" r="0" t="0"/>
          <a:stretch/>
        </p:blipFill>
        <p:spPr>
          <a:xfrm>
            <a:off x="5535351" y="2050041"/>
            <a:ext cx="1322086" cy="12616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21"/>
          <p:cNvSpPr txBox="1"/>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1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sp>
        <p:nvSpPr>
          <p:cNvPr id="514" name="Google Shape;514;p21"/>
          <p:cNvSpPr txBox="1"/>
          <p:nvPr>
            <p:ph type="title"/>
          </p:nvPr>
        </p:nvSpPr>
        <p:spPr>
          <a:xfrm>
            <a:off x="5018" y="276807"/>
            <a:ext cx="9906000" cy="45367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6923C"/>
              </a:buClr>
              <a:buSzPts val="2800"/>
              <a:buFont typeface="Open Sans"/>
              <a:buNone/>
            </a:pPr>
            <a:r>
              <a:rPr lang="en-US">
                <a:solidFill>
                  <a:srgbClr val="76923C"/>
                </a:solidFill>
                <a:latin typeface="Open Sans"/>
                <a:ea typeface="Open Sans"/>
                <a:cs typeface="Open Sans"/>
                <a:sym typeface="Open Sans"/>
              </a:rPr>
              <a:t>Recommendation # 2: </a:t>
            </a:r>
            <a:br>
              <a:rPr lang="en-US">
                <a:solidFill>
                  <a:srgbClr val="76923C"/>
                </a:solidFill>
                <a:latin typeface="Open Sans"/>
                <a:ea typeface="Open Sans"/>
                <a:cs typeface="Open Sans"/>
                <a:sym typeface="Open Sans"/>
              </a:rPr>
            </a:br>
            <a:r>
              <a:rPr lang="en-US" sz="2700">
                <a:solidFill>
                  <a:srgbClr val="E36C09"/>
                </a:solidFill>
                <a:latin typeface="Open Sans"/>
                <a:ea typeface="Open Sans"/>
                <a:cs typeface="Open Sans"/>
                <a:sym typeface="Open Sans"/>
              </a:rPr>
              <a:t>Distillation, Logistics and Distribution Facilities</a:t>
            </a:r>
            <a:endParaRPr/>
          </a:p>
        </p:txBody>
      </p:sp>
      <p:sp>
        <p:nvSpPr>
          <p:cNvPr id="515" name="Google Shape;515;p21"/>
          <p:cNvSpPr/>
          <p:nvPr/>
        </p:nvSpPr>
        <p:spPr>
          <a:xfrm>
            <a:off x="564735" y="1222735"/>
            <a:ext cx="3898231" cy="3439178"/>
          </a:xfrm>
          <a:prstGeom prst="rect">
            <a:avLst/>
          </a:prstGeom>
          <a:solidFill>
            <a:srgbClr val="F2F2F2"/>
          </a:solidFill>
          <a:ln cap="flat" cmpd="sng" w="2857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6" name="Google Shape;516;p21"/>
          <p:cNvGrpSpPr/>
          <p:nvPr/>
        </p:nvGrpSpPr>
        <p:grpSpPr>
          <a:xfrm>
            <a:off x="839547" y="1634648"/>
            <a:ext cx="3430411" cy="2769703"/>
            <a:chOff x="499620" y="2406174"/>
            <a:chExt cx="3430411" cy="2769703"/>
          </a:xfrm>
        </p:grpSpPr>
        <p:sp>
          <p:nvSpPr>
            <p:cNvPr id="517" name="Google Shape;517;p21"/>
            <p:cNvSpPr/>
            <p:nvPr/>
          </p:nvSpPr>
          <p:spPr>
            <a:xfrm rot="7730438">
              <a:off x="973576" y="3683651"/>
              <a:ext cx="1133143" cy="321805"/>
            </a:xfrm>
            <a:prstGeom prst="rect">
              <a:avLst/>
            </a:prstGeom>
            <a:solidFill>
              <a:srgbClr val="C2D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518" name="Google Shape;518;p21"/>
            <p:cNvSpPr/>
            <p:nvPr/>
          </p:nvSpPr>
          <p:spPr>
            <a:xfrm rot="5400000">
              <a:off x="1214005" y="3501190"/>
              <a:ext cx="1961081" cy="341466"/>
            </a:xfrm>
            <a:prstGeom prst="rect">
              <a:avLst/>
            </a:prstGeom>
            <a:solidFill>
              <a:srgbClr val="FABF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519" name="Google Shape;519;p21"/>
            <p:cNvSpPr/>
            <p:nvPr/>
          </p:nvSpPr>
          <p:spPr>
            <a:xfrm rot="2834752">
              <a:off x="2248258" y="3708019"/>
              <a:ext cx="1292978" cy="365068"/>
            </a:xfrm>
            <a:prstGeom prst="rect">
              <a:avLst/>
            </a:pr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Open Sans"/>
                <a:ea typeface="Open Sans"/>
                <a:cs typeface="Open Sans"/>
                <a:sym typeface="Open Sans"/>
              </a:endParaRPr>
            </a:p>
          </p:txBody>
        </p:sp>
        <p:sp>
          <p:nvSpPr>
            <p:cNvPr id="520" name="Google Shape;520;p21"/>
            <p:cNvSpPr/>
            <p:nvPr/>
          </p:nvSpPr>
          <p:spPr>
            <a:xfrm rot="5400000">
              <a:off x="2874975" y="4120821"/>
              <a:ext cx="1028894" cy="1081218"/>
            </a:xfrm>
            <a:prstGeom prst="rect">
              <a:avLst/>
            </a:prstGeom>
            <a:solidFill>
              <a:srgbClr val="244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Open Sans"/>
                <a:ea typeface="Open Sans"/>
                <a:cs typeface="Open Sans"/>
                <a:sym typeface="Open Sans"/>
              </a:endParaRPr>
            </a:p>
          </p:txBody>
        </p:sp>
        <p:sp>
          <p:nvSpPr>
            <p:cNvPr id="521" name="Google Shape;521;p21"/>
            <p:cNvSpPr/>
            <p:nvPr/>
          </p:nvSpPr>
          <p:spPr>
            <a:xfrm rot="5400000">
              <a:off x="1691551" y="4120820"/>
              <a:ext cx="1028894" cy="1081218"/>
            </a:xfrm>
            <a:prstGeom prst="rect">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Open Sans"/>
                <a:ea typeface="Open Sans"/>
                <a:cs typeface="Open Sans"/>
                <a:sym typeface="Open Sans"/>
              </a:endParaRPr>
            </a:p>
          </p:txBody>
        </p:sp>
        <p:sp>
          <p:nvSpPr>
            <p:cNvPr id="522" name="Google Shape;522;p21"/>
            <p:cNvSpPr/>
            <p:nvPr/>
          </p:nvSpPr>
          <p:spPr>
            <a:xfrm rot="5400000">
              <a:off x="525782" y="4120820"/>
              <a:ext cx="1028894" cy="1081218"/>
            </a:xfrm>
            <a:prstGeom prst="rect">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Open Sans"/>
                <a:ea typeface="Open Sans"/>
                <a:cs typeface="Open Sans"/>
                <a:sym typeface="Open Sans"/>
              </a:endParaRPr>
            </a:p>
          </p:txBody>
        </p:sp>
        <p:sp>
          <p:nvSpPr>
            <p:cNvPr id="523" name="Google Shape;523;p21"/>
            <p:cNvSpPr/>
            <p:nvPr/>
          </p:nvSpPr>
          <p:spPr>
            <a:xfrm>
              <a:off x="1411626" y="2406174"/>
              <a:ext cx="1588744" cy="1501036"/>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Open Sans"/>
                  <a:ea typeface="Open Sans"/>
                  <a:cs typeface="Open Sans"/>
                  <a:sym typeface="Open Sans"/>
                </a:rPr>
                <a:t>Distillation</a:t>
              </a:r>
              <a:endParaRPr b="1" sz="1400">
                <a:solidFill>
                  <a:schemeClr val="lt1"/>
                </a:solidFill>
                <a:latin typeface="Open Sans"/>
                <a:ea typeface="Open Sans"/>
                <a:cs typeface="Open Sans"/>
                <a:sym typeface="Open Sans"/>
              </a:endParaRPr>
            </a:p>
          </p:txBody>
        </p:sp>
        <p:sp>
          <p:nvSpPr>
            <p:cNvPr id="524" name="Google Shape;524;p21"/>
            <p:cNvSpPr txBox="1"/>
            <p:nvPr/>
          </p:nvSpPr>
          <p:spPr>
            <a:xfrm>
              <a:off x="3036135" y="4414453"/>
              <a:ext cx="6327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Green</a:t>
              </a:r>
              <a:endParaRPr/>
            </a:p>
            <a:p>
              <a:pPr indent="0" lvl="0" marL="0" marR="0" rtl="0" algn="l">
                <a:spcBef>
                  <a:spcPts val="0"/>
                </a:spcBef>
                <a:spcAft>
                  <a:spcPts val="0"/>
                </a:spcAft>
                <a:buNone/>
              </a:pPr>
              <a:r>
                <a:rPr lang="en-US" sz="1400">
                  <a:solidFill>
                    <a:schemeClr val="lt1"/>
                  </a:solidFill>
                  <a:latin typeface="Open Sans"/>
                  <a:ea typeface="Open Sans"/>
                  <a:cs typeface="Open Sans"/>
                  <a:sym typeface="Open Sans"/>
                </a:rPr>
                <a:t>Diesel</a:t>
              </a:r>
              <a:endParaRPr/>
            </a:p>
          </p:txBody>
        </p:sp>
        <p:sp>
          <p:nvSpPr>
            <p:cNvPr id="525" name="Google Shape;525;p21"/>
            <p:cNvSpPr txBox="1"/>
            <p:nvPr/>
          </p:nvSpPr>
          <p:spPr>
            <a:xfrm>
              <a:off x="1780425" y="4414453"/>
              <a:ext cx="82888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Open Sans"/>
                  <a:ea typeface="Open Sans"/>
                  <a:cs typeface="Open Sans"/>
                  <a:sym typeface="Open Sans"/>
                </a:rPr>
                <a:t>Green</a:t>
              </a:r>
              <a:endParaRPr/>
            </a:p>
            <a:p>
              <a:pPr indent="0" lvl="0" marL="0" marR="0" rtl="0" algn="ctr">
                <a:spcBef>
                  <a:spcPts val="0"/>
                </a:spcBef>
                <a:spcAft>
                  <a:spcPts val="0"/>
                </a:spcAft>
                <a:buNone/>
              </a:pPr>
              <a:r>
                <a:rPr lang="en-US" sz="1400">
                  <a:solidFill>
                    <a:schemeClr val="lt1"/>
                  </a:solidFill>
                  <a:latin typeface="Open Sans"/>
                  <a:ea typeface="Open Sans"/>
                  <a:cs typeface="Open Sans"/>
                  <a:sym typeface="Open Sans"/>
                </a:rPr>
                <a:t>Gasoline</a:t>
              </a:r>
              <a:endParaRPr/>
            </a:p>
          </p:txBody>
        </p:sp>
        <p:sp>
          <p:nvSpPr>
            <p:cNvPr id="526" name="Google Shape;526;p21"/>
            <p:cNvSpPr txBox="1"/>
            <p:nvPr/>
          </p:nvSpPr>
          <p:spPr>
            <a:xfrm>
              <a:off x="528488" y="4432190"/>
              <a:ext cx="9852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Open Sans"/>
                  <a:ea typeface="Open Sans"/>
                  <a:cs typeface="Open Sans"/>
                  <a:sym typeface="Open Sans"/>
                </a:rPr>
                <a:t>Co-</a:t>
              </a:r>
              <a:endParaRPr/>
            </a:p>
            <a:p>
              <a:pPr indent="0" lvl="0" marL="0" marR="0" rtl="0" algn="ctr">
                <a:spcBef>
                  <a:spcPts val="0"/>
                </a:spcBef>
                <a:spcAft>
                  <a:spcPts val="0"/>
                </a:spcAft>
                <a:buNone/>
              </a:pPr>
              <a:r>
                <a:rPr lang="en-US" sz="1400">
                  <a:solidFill>
                    <a:schemeClr val="lt1"/>
                  </a:solidFill>
                  <a:latin typeface="Open Sans"/>
                  <a:ea typeface="Open Sans"/>
                  <a:cs typeface="Open Sans"/>
                  <a:sym typeface="Open Sans"/>
                </a:rPr>
                <a:t>Processing</a:t>
              </a:r>
              <a:endParaRPr/>
            </a:p>
          </p:txBody>
        </p:sp>
      </p:grpSp>
      <p:sp>
        <p:nvSpPr>
          <p:cNvPr id="527" name="Google Shape;527;p21"/>
          <p:cNvSpPr txBox="1"/>
          <p:nvPr/>
        </p:nvSpPr>
        <p:spPr>
          <a:xfrm>
            <a:off x="574134" y="1278095"/>
            <a:ext cx="388883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Open Sans"/>
                <a:ea typeface="Open Sans"/>
                <a:cs typeface="Open Sans"/>
                <a:sym typeface="Open Sans"/>
              </a:rPr>
              <a:t>Distillation Process</a:t>
            </a:r>
            <a:endParaRPr b="1" sz="1800">
              <a:solidFill>
                <a:schemeClr val="dk1"/>
              </a:solidFill>
              <a:latin typeface="Open Sans"/>
              <a:ea typeface="Open Sans"/>
              <a:cs typeface="Open Sans"/>
              <a:sym typeface="Open Sans"/>
            </a:endParaRPr>
          </a:p>
        </p:txBody>
      </p:sp>
      <p:sp>
        <p:nvSpPr>
          <p:cNvPr id="528" name="Google Shape;528;p21"/>
          <p:cNvSpPr txBox="1"/>
          <p:nvPr/>
        </p:nvSpPr>
        <p:spPr>
          <a:xfrm>
            <a:off x="411613" y="4698356"/>
            <a:ext cx="448530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Open Sans"/>
                <a:ea typeface="Open Sans"/>
                <a:cs typeface="Open Sans"/>
                <a:sym typeface="Open Sans"/>
              </a:rPr>
              <a:t>Taking into account current conditions, 3 types of refining processes are needed: (1) Co-Processing, </a:t>
            </a:r>
            <a:br>
              <a:rPr lang="en-US" sz="1400">
                <a:solidFill>
                  <a:schemeClr val="dk1"/>
                </a:solidFill>
                <a:latin typeface="Open Sans"/>
                <a:ea typeface="Open Sans"/>
                <a:cs typeface="Open Sans"/>
                <a:sym typeface="Open Sans"/>
              </a:rPr>
            </a:br>
            <a:r>
              <a:rPr lang="en-US" sz="1400">
                <a:solidFill>
                  <a:schemeClr val="dk1"/>
                </a:solidFill>
                <a:latin typeface="Open Sans"/>
                <a:ea typeface="Open Sans"/>
                <a:cs typeface="Open Sans"/>
                <a:sym typeface="Open Sans"/>
              </a:rPr>
              <a:t>(2) Green Gasoline, and  (3) Green Diesel.</a:t>
            </a:r>
            <a:endParaRPr/>
          </a:p>
          <a:p>
            <a:pPr indent="0" lvl="0" marL="0" marR="0" rtl="0" algn="ctr">
              <a:spcBef>
                <a:spcPts val="0"/>
              </a:spcBef>
              <a:spcAft>
                <a:spcPts val="0"/>
              </a:spcAft>
              <a:buNone/>
            </a:pPr>
            <a:r>
              <a:rPr lang="en-US" sz="1400">
                <a:solidFill>
                  <a:schemeClr val="dk1"/>
                </a:solidFill>
                <a:latin typeface="Open Sans"/>
                <a:ea typeface="Open Sans"/>
                <a:cs typeface="Open Sans"/>
                <a:sym typeface="Open Sans"/>
              </a:rPr>
              <a:t> </a:t>
            </a:r>
            <a:endParaRPr/>
          </a:p>
        </p:txBody>
      </p:sp>
      <p:sp>
        <p:nvSpPr>
          <p:cNvPr id="529" name="Google Shape;529;p21"/>
          <p:cNvSpPr txBox="1"/>
          <p:nvPr/>
        </p:nvSpPr>
        <p:spPr>
          <a:xfrm>
            <a:off x="4878181" y="4769914"/>
            <a:ext cx="44853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4F6128"/>
                </a:solidFill>
                <a:latin typeface="Open Sans"/>
                <a:ea typeface="Open Sans"/>
                <a:cs typeface="Open Sans"/>
                <a:sym typeface="Open Sans"/>
              </a:rPr>
              <a:t>Logistics facilities that guarantee the availability of green fuel evenly and on time throughout Indonesia</a:t>
            </a:r>
            <a:endParaRPr b="1" sz="1600">
              <a:solidFill>
                <a:srgbClr val="4F6128"/>
              </a:solidFill>
              <a:latin typeface="Open Sans"/>
              <a:ea typeface="Open Sans"/>
              <a:cs typeface="Open Sans"/>
              <a:sym typeface="Open Sans"/>
            </a:endParaRPr>
          </a:p>
        </p:txBody>
      </p:sp>
      <p:sp>
        <p:nvSpPr>
          <p:cNvPr id="530" name="Google Shape;530;p21"/>
          <p:cNvSpPr/>
          <p:nvPr/>
        </p:nvSpPr>
        <p:spPr>
          <a:xfrm>
            <a:off x="4878181" y="1222735"/>
            <a:ext cx="4485310" cy="3439178"/>
          </a:xfrm>
          <a:prstGeom prst="rect">
            <a:avLst/>
          </a:prstGeom>
          <a:solidFill>
            <a:srgbClr val="FFFFCC"/>
          </a:solidFill>
          <a:ln cap="flat" cmpd="sng" w="2857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21"/>
          <p:cNvSpPr/>
          <p:nvPr/>
        </p:nvSpPr>
        <p:spPr>
          <a:xfrm>
            <a:off x="6862803" y="2520413"/>
            <a:ext cx="844418" cy="282259"/>
          </a:xfrm>
          <a:prstGeom prst="rightArrow">
            <a:avLst>
              <a:gd fmla="val 50001" name="adj1"/>
              <a:gd fmla="val 108514"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21"/>
          <p:cNvSpPr/>
          <p:nvPr/>
        </p:nvSpPr>
        <p:spPr>
          <a:xfrm rot="10800000">
            <a:off x="6862803" y="3727343"/>
            <a:ext cx="844418" cy="282259"/>
          </a:xfrm>
          <a:prstGeom prst="rightArrow">
            <a:avLst>
              <a:gd fmla="val 50001" name="adj1"/>
              <a:gd fmla="val 108514"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21"/>
          <p:cNvSpPr txBox="1"/>
          <p:nvPr/>
        </p:nvSpPr>
        <p:spPr>
          <a:xfrm>
            <a:off x="4878181" y="1334566"/>
            <a:ext cx="44853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36C09"/>
                </a:solidFill>
                <a:latin typeface="Open Sans"/>
                <a:ea typeface="Open Sans"/>
                <a:cs typeface="Open Sans"/>
                <a:sym typeface="Open Sans"/>
              </a:rPr>
              <a:t>Logistics and Distribution Facilities</a:t>
            </a:r>
            <a:endParaRPr/>
          </a:p>
        </p:txBody>
      </p:sp>
      <p:sp>
        <p:nvSpPr>
          <p:cNvPr id="534" name="Google Shape;534;p21"/>
          <p:cNvSpPr txBox="1"/>
          <p:nvPr/>
        </p:nvSpPr>
        <p:spPr>
          <a:xfrm>
            <a:off x="5463893" y="3179344"/>
            <a:ext cx="96103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Open Sans"/>
                <a:ea typeface="Open Sans"/>
                <a:cs typeface="Open Sans"/>
                <a:sym typeface="Open Sans"/>
              </a:rPr>
              <a:t>Refinery</a:t>
            </a:r>
            <a:endParaRPr/>
          </a:p>
        </p:txBody>
      </p:sp>
      <p:sp>
        <p:nvSpPr>
          <p:cNvPr id="535" name="Google Shape;535;p21"/>
          <p:cNvSpPr txBox="1"/>
          <p:nvPr/>
        </p:nvSpPr>
        <p:spPr>
          <a:xfrm>
            <a:off x="7781063" y="2500581"/>
            <a:ext cx="15824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Open Sans"/>
                <a:ea typeface="Open Sans"/>
                <a:cs typeface="Open Sans"/>
                <a:sym typeface="Open Sans"/>
              </a:rPr>
              <a:t>Storage</a:t>
            </a:r>
            <a:endParaRPr b="1" sz="1600">
              <a:solidFill>
                <a:schemeClr val="dk1"/>
              </a:solidFill>
              <a:latin typeface="Open Sans"/>
              <a:ea typeface="Open Sans"/>
              <a:cs typeface="Open Sans"/>
              <a:sym typeface="Open Sans"/>
            </a:endParaRPr>
          </a:p>
        </p:txBody>
      </p:sp>
      <p:sp>
        <p:nvSpPr>
          <p:cNvPr id="536" name="Google Shape;536;p21"/>
          <p:cNvSpPr txBox="1"/>
          <p:nvPr/>
        </p:nvSpPr>
        <p:spPr>
          <a:xfrm>
            <a:off x="7781062" y="4230222"/>
            <a:ext cx="171332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Open Sans"/>
                <a:ea typeface="Open Sans"/>
                <a:cs typeface="Open Sans"/>
                <a:sym typeface="Open Sans"/>
              </a:rPr>
              <a:t>Gas Station</a:t>
            </a:r>
            <a:endParaRPr b="1" sz="1600">
              <a:solidFill>
                <a:schemeClr val="dk1"/>
              </a:solidFill>
              <a:latin typeface="Open Sans"/>
              <a:ea typeface="Open Sans"/>
              <a:cs typeface="Open Sans"/>
              <a:sym typeface="Open Sans"/>
            </a:endParaRPr>
          </a:p>
        </p:txBody>
      </p:sp>
      <p:sp>
        <p:nvSpPr>
          <p:cNvPr id="537" name="Google Shape;537;p21"/>
          <p:cNvSpPr txBox="1"/>
          <p:nvPr/>
        </p:nvSpPr>
        <p:spPr>
          <a:xfrm>
            <a:off x="5332236" y="4222613"/>
            <a:ext cx="11977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Open Sans"/>
                <a:ea typeface="Open Sans"/>
                <a:cs typeface="Open Sans"/>
                <a:sym typeface="Open Sans"/>
              </a:rPr>
              <a:t>Consumer</a:t>
            </a:r>
            <a:endParaRPr/>
          </a:p>
        </p:txBody>
      </p:sp>
      <p:pic>
        <p:nvPicPr>
          <p:cNvPr id="538" name="Google Shape;538;p21"/>
          <p:cNvPicPr preferRelativeResize="0"/>
          <p:nvPr/>
        </p:nvPicPr>
        <p:blipFill rotWithShape="1">
          <a:blip r:embed="rId3">
            <a:alphaModFix/>
          </a:blip>
          <a:srcRect b="0" l="0" r="0" t="0"/>
          <a:stretch/>
        </p:blipFill>
        <p:spPr>
          <a:xfrm>
            <a:off x="8367182" y="3579709"/>
            <a:ext cx="541084" cy="654276"/>
          </a:xfrm>
          <a:prstGeom prst="rect">
            <a:avLst/>
          </a:prstGeom>
          <a:noFill/>
          <a:ln>
            <a:noFill/>
          </a:ln>
        </p:spPr>
      </p:pic>
      <p:sp>
        <p:nvSpPr>
          <p:cNvPr id="539" name="Google Shape;539;p21"/>
          <p:cNvSpPr/>
          <p:nvPr/>
        </p:nvSpPr>
        <p:spPr>
          <a:xfrm rot="5400000">
            <a:off x="8219358" y="3023248"/>
            <a:ext cx="659774" cy="282259"/>
          </a:xfrm>
          <a:prstGeom prst="rightArrow">
            <a:avLst>
              <a:gd fmla="val 50001" name="adj1"/>
              <a:gd fmla="val 108514"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40" name="Google Shape;540;p21"/>
          <p:cNvPicPr preferRelativeResize="0"/>
          <p:nvPr/>
        </p:nvPicPr>
        <p:blipFill rotWithShape="1">
          <a:blip r:embed="rId4">
            <a:alphaModFix/>
          </a:blip>
          <a:srcRect b="0" l="0" r="0" t="0"/>
          <a:stretch/>
        </p:blipFill>
        <p:spPr>
          <a:xfrm>
            <a:off x="5752642" y="1823967"/>
            <a:ext cx="638392" cy="1362248"/>
          </a:xfrm>
          <a:prstGeom prst="rect">
            <a:avLst/>
          </a:prstGeom>
          <a:noFill/>
          <a:ln>
            <a:noFill/>
          </a:ln>
        </p:spPr>
      </p:pic>
      <p:pic>
        <p:nvPicPr>
          <p:cNvPr id="541" name="Google Shape;541;p21"/>
          <p:cNvPicPr preferRelativeResize="0"/>
          <p:nvPr/>
        </p:nvPicPr>
        <p:blipFill rotWithShape="1">
          <a:blip r:embed="rId5">
            <a:alphaModFix/>
          </a:blip>
          <a:srcRect b="0" l="0" r="0" t="0"/>
          <a:stretch/>
        </p:blipFill>
        <p:spPr>
          <a:xfrm>
            <a:off x="5231785" y="3723812"/>
            <a:ext cx="1445711" cy="517059"/>
          </a:xfrm>
          <a:prstGeom prst="rect">
            <a:avLst/>
          </a:prstGeom>
          <a:noFill/>
          <a:ln>
            <a:noFill/>
          </a:ln>
        </p:spPr>
      </p:pic>
      <p:pic>
        <p:nvPicPr>
          <p:cNvPr id="542" name="Google Shape;542;p21"/>
          <p:cNvPicPr preferRelativeResize="0"/>
          <p:nvPr/>
        </p:nvPicPr>
        <p:blipFill rotWithShape="1">
          <a:blip r:embed="rId6">
            <a:alphaModFix/>
          </a:blip>
          <a:srcRect b="0" l="0" r="0" t="0"/>
          <a:stretch/>
        </p:blipFill>
        <p:spPr>
          <a:xfrm>
            <a:off x="8129855" y="1972376"/>
            <a:ext cx="838779" cy="575766"/>
          </a:xfrm>
          <a:prstGeom prst="rect">
            <a:avLst/>
          </a:prstGeom>
          <a:noFill/>
          <a:ln>
            <a:noFill/>
          </a:ln>
        </p:spPr>
      </p:pic>
      <p:sp>
        <p:nvSpPr>
          <p:cNvPr id="543" name="Google Shape;543;p21"/>
          <p:cNvSpPr/>
          <p:nvPr/>
        </p:nvSpPr>
        <p:spPr>
          <a:xfrm>
            <a:off x="553734" y="5592104"/>
            <a:ext cx="420106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Incentive and regulatory schemes are needed to encourage private involvement in this refining business</a:t>
            </a:r>
            <a:endParaRPr b="1" i="1" sz="1600">
              <a:solidFill>
                <a:srgbClr val="E36C09"/>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22"/>
          <p:cNvSpPr txBox="1"/>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1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grpSp>
        <p:nvGrpSpPr>
          <p:cNvPr id="549" name="Google Shape;549;p22"/>
          <p:cNvGrpSpPr/>
          <p:nvPr/>
        </p:nvGrpSpPr>
        <p:grpSpPr>
          <a:xfrm>
            <a:off x="275045" y="1463584"/>
            <a:ext cx="9355910" cy="4372806"/>
            <a:chOff x="275045" y="1323884"/>
            <a:chExt cx="9355910" cy="4372806"/>
          </a:xfrm>
        </p:grpSpPr>
        <p:sp>
          <p:nvSpPr>
            <p:cNvPr id="550" name="Google Shape;550;p22"/>
            <p:cNvSpPr/>
            <p:nvPr/>
          </p:nvSpPr>
          <p:spPr>
            <a:xfrm>
              <a:off x="7413398" y="1323884"/>
              <a:ext cx="2217556" cy="4372806"/>
            </a:xfrm>
            <a:prstGeom prst="roundRect">
              <a:avLst>
                <a:gd fmla="val 16667" name="adj"/>
              </a:avLst>
            </a:prstGeom>
            <a:solidFill>
              <a:srgbClr val="FFFF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22"/>
            <p:cNvSpPr/>
            <p:nvPr/>
          </p:nvSpPr>
          <p:spPr>
            <a:xfrm>
              <a:off x="5112290" y="1323884"/>
              <a:ext cx="2217556" cy="4372806"/>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22"/>
            <p:cNvSpPr/>
            <p:nvPr/>
          </p:nvSpPr>
          <p:spPr>
            <a:xfrm>
              <a:off x="2614001" y="1323884"/>
              <a:ext cx="2414738" cy="4372806"/>
            </a:xfrm>
            <a:prstGeom prst="roundRect">
              <a:avLst>
                <a:gd fmla="val 16667" name="adj"/>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22"/>
            <p:cNvSpPr/>
            <p:nvPr/>
          </p:nvSpPr>
          <p:spPr>
            <a:xfrm>
              <a:off x="275045" y="1323884"/>
              <a:ext cx="2253967" cy="4372806"/>
            </a:xfrm>
            <a:prstGeom prst="roundRect">
              <a:avLst>
                <a:gd fmla="val 16667" name="adj"/>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22"/>
            <p:cNvSpPr/>
            <p:nvPr/>
          </p:nvSpPr>
          <p:spPr>
            <a:xfrm>
              <a:off x="275045" y="1479411"/>
              <a:ext cx="225396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2"/>
                  </a:solidFill>
                  <a:latin typeface="Open Sans"/>
                  <a:ea typeface="Open Sans"/>
                  <a:cs typeface="Open Sans"/>
                  <a:sym typeface="Open Sans"/>
                </a:rPr>
                <a:t>Green Fuel</a:t>
              </a:r>
              <a:endParaRPr/>
            </a:p>
            <a:p>
              <a:pPr indent="0" lvl="0" marL="0" marR="0" rtl="0" algn="ctr">
                <a:spcBef>
                  <a:spcPts val="0"/>
                </a:spcBef>
                <a:spcAft>
                  <a:spcPts val="0"/>
                </a:spcAft>
                <a:buNone/>
              </a:pPr>
              <a:r>
                <a:rPr b="1" lang="en-US" sz="1800">
                  <a:solidFill>
                    <a:schemeClr val="dk2"/>
                  </a:solidFill>
                  <a:latin typeface="Open Sans"/>
                  <a:ea typeface="Open Sans"/>
                  <a:cs typeface="Open Sans"/>
                  <a:sym typeface="Open Sans"/>
                </a:rPr>
                <a:t>Incentive</a:t>
              </a:r>
              <a:endParaRPr b="1" sz="1800">
                <a:solidFill>
                  <a:schemeClr val="dk2"/>
                </a:solidFill>
                <a:latin typeface="Open Sans"/>
                <a:ea typeface="Open Sans"/>
                <a:cs typeface="Open Sans"/>
                <a:sym typeface="Open Sans"/>
              </a:endParaRPr>
            </a:p>
          </p:txBody>
        </p:sp>
        <p:sp>
          <p:nvSpPr>
            <p:cNvPr id="555" name="Google Shape;555;p22"/>
            <p:cNvSpPr/>
            <p:nvPr/>
          </p:nvSpPr>
          <p:spPr>
            <a:xfrm>
              <a:off x="275045" y="3510287"/>
              <a:ext cx="2253967"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In the initial stages it may be necessary to have an incentive scheme similar to the biodiesel scheme</a:t>
              </a:r>
              <a:endParaRPr sz="1600">
                <a:solidFill>
                  <a:schemeClr val="dk1"/>
                </a:solidFill>
                <a:latin typeface="Open Sans"/>
                <a:ea typeface="Open Sans"/>
                <a:cs typeface="Open Sans"/>
                <a:sym typeface="Open Sans"/>
              </a:endParaRPr>
            </a:p>
          </p:txBody>
        </p:sp>
        <p:sp>
          <p:nvSpPr>
            <p:cNvPr id="556" name="Google Shape;556;p22"/>
            <p:cNvSpPr/>
            <p:nvPr/>
          </p:nvSpPr>
          <p:spPr>
            <a:xfrm>
              <a:off x="2730321" y="3510287"/>
              <a:ext cx="2137647"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36C09"/>
                  </a:solidFill>
                  <a:latin typeface="Open Sans"/>
                  <a:ea typeface="Open Sans"/>
                  <a:cs typeface="Open Sans"/>
                  <a:sym typeface="Open Sans"/>
                </a:rPr>
                <a:t>Tax incentives or other types of incentives are given to vehicle manufacturers which make the price of cars using green fuel more affordable for the public</a:t>
              </a:r>
              <a:endParaRPr sz="1400">
                <a:solidFill>
                  <a:schemeClr val="dk1"/>
                </a:solidFill>
                <a:latin typeface="Open Sans"/>
                <a:ea typeface="Open Sans"/>
                <a:cs typeface="Open Sans"/>
                <a:sym typeface="Open Sans"/>
              </a:endParaRPr>
            </a:p>
          </p:txBody>
        </p:sp>
        <p:sp>
          <p:nvSpPr>
            <p:cNvPr id="557" name="Google Shape;557;p22"/>
            <p:cNvSpPr/>
            <p:nvPr/>
          </p:nvSpPr>
          <p:spPr>
            <a:xfrm>
              <a:off x="2614001" y="1475728"/>
              <a:ext cx="241473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76923C"/>
                  </a:solidFill>
                  <a:latin typeface="Open Sans"/>
                  <a:ea typeface="Open Sans"/>
                  <a:cs typeface="Open Sans"/>
                  <a:sym typeface="Open Sans"/>
                </a:rPr>
                <a:t>Incentive Schemes for Vehicle Manufacturers</a:t>
              </a:r>
              <a:endParaRPr/>
            </a:p>
          </p:txBody>
        </p:sp>
        <p:sp>
          <p:nvSpPr>
            <p:cNvPr id="558" name="Google Shape;558;p22"/>
            <p:cNvSpPr/>
            <p:nvPr/>
          </p:nvSpPr>
          <p:spPr>
            <a:xfrm>
              <a:off x="5112290" y="1475728"/>
              <a:ext cx="221755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494429"/>
                  </a:solidFill>
                  <a:latin typeface="Open Sans"/>
                  <a:ea typeface="Open Sans"/>
                  <a:cs typeface="Open Sans"/>
                  <a:sym typeface="Open Sans"/>
                </a:rPr>
                <a:t>Facility Distribution</a:t>
              </a:r>
              <a:endParaRPr/>
            </a:p>
          </p:txBody>
        </p:sp>
        <p:sp>
          <p:nvSpPr>
            <p:cNvPr id="559" name="Google Shape;559;p22"/>
            <p:cNvSpPr/>
            <p:nvPr/>
          </p:nvSpPr>
          <p:spPr>
            <a:xfrm>
              <a:off x="5140134" y="3510287"/>
              <a:ext cx="2189712"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Provision of infrastructure that ensures public access to green fuel</a:t>
              </a:r>
              <a:endParaRPr sz="1600">
                <a:solidFill>
                  <a:schemeClr val="dk1"/>
                </a:solidFill>
                <a:latin typeface="Open Sans"/>
                <a:ea typeface="Open Sans"/>
                <a:cs typeface="Open Sans"/>
                <a:sym typeface="Open Sans"/>
              </a:endParaRPr>
            </a:p>
          </p:txBody>
        </p:sp>
        <p:sp>
          <p:nvSpPr>
            <p:cNvPr id="560" name="Google Shape;560;p22"/>
            <p:cNvSpPr/>
            <p:nvPr/>
          </p:nvSpPr>
          <p:spPr>
            <a:xfrm>
              <a:off x="7413397" y="3507387"/>
              <a:ext cx="2217558"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E36C09"/>
                  </a:solidFill>
                  <a:latin typeface="Open Sans"/>
                  <a:ea typeface="Open Sans"/>
                  <a:cs typeface="Open Sans"/>
                  <a:sym typeface="Open Sans"/>
                </a:rPr>
                <a:t>Education that encourages people to switch to using renewable energy</a:t>
              </a:r>
              <a:endParaRPr sz="1600">
                <a:solidFill>
                  <a:schemeClr val="dk1"/>
                </a:solidFill>
                <a:latin typeface="Open Sans"/>
                <a:ea typeface="Open Sans"/>
                <a:cs typeface="Open Sans"/>
                <a:sym typeface="Open Sans"/>
              </a:endParaRPr>
            </a:p>
          </p:txBody>
        </p:sp>
        <p:sp>
          <p:nvSpPr>
            <p:cNvPr id="561" name="Google Shape;561;p22"/>
            <p:cNvSpPr txBox="1"/>
            <p:nvPr/>
          </p:nvSpPr>
          <p:spPr>
            <a:xfrm>
              <a:off x="7413397" y="1474231"/>
              <a:ext cx="22175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E36C09"/>
                  </a:solidFill>
                  <a:latin typeface="Open Sans"/>
                  <a:ea typeface="Open Sans"/>
                  <a:cs typeface="Open Sans"/>
                  <a:sym typeface="Open Sans"/>
                </a:rPr>
                <a:t>Public Education</a:t>
              </a:r>
              <a:endParaRPr/>
            </a:p>
          </p:txBody>
        </p:sp>
        <p:pic>
          <p:nvPicPr>
            <p:cNvPr id="562" name="Google Shape;562;p22"/>
            <p:cNvPicPr preferRelativeResize="0"/>
            <p:nvPr/>
          </p:nvPicPr>
          <p:blipFill rotWithShape="1">
            <a:blip r:embed="rId3">
              <a:alphaModFix/>
            </a:blip>
            <a:srcRect b="0" l="0" r="0" t="0"/>
            <a:stretch/>
          </p:blipFill>
          <p:spPr>
            <a:xfrm>
              <a:off x="5746516" y="2268461"/>
              <a:ext cx="949123" cy="1147674"/>
            </a:xfrm>
            <a:prstGeom prst="rect">
              <a:avLst/>
            </a:prstGeom>
            <a:noFill/>
            <a:ln>
              <a:noFill/>
            </a:ln>
          </p:spPr>
        </p:pic>
        <p:pic>
          <p:nvPicPr>
            <p:cNvPr id="563" name="Google Shape;563;p22"/>
            <p:cNvPicPr preferRelativeResize="0"/>
            <p:nvPr/>
          </p:nvPicPr>
          <p:blipFill rotWithShape="1">
            <a:blip r:embed="rId4">
              <a:alphaModFix/>
            </a:blip>
            <a:srcRect b="0" l="0" r="0" t="0"/>
            <a:stretch/>
          </p:blipFill>
          <p:spPr>
            <a:xfrm>
              <a:off x="1008360" y="2303163"/>
              <a:ext cx="883599" cy="1071183"/>
            </a:xfrm>
            <a:prstGeom prst="rect">
              <a:avLst/>
            </a:prstGeom>
            <a:noFill/>
            <a:ln>
              <a:noFill/>
            </a:ln>
          </p:spPr>
        </p:pic>
        <p:pic>
          <p:nvPicPr>
            <p:cNvPr id="564" name="Google Shape;564;p22"/>
            <p:cNvPicPr preferRelativeResize="0"/>
            <p:nvPr/>
          </p:nvPicPr>
          <p:blipFill rotWithShape="1">
            <a:blip r:embed="rId5">
              <a:alphaModFix/>
            </a:blip>
            <a:srcRect b="0" l="0" r="0" t="0"/>
            <a:stretch/>
          </p:blipFill>
          <p:spPr>
            <a:xfrm>
              <a:off x="3318264" y="2461065"/>
              <a:ext cx="1006212" cy="1001998"/>
            </a:xfrm>
            <a:prstGeom prst="rect">
              <a:avLst/>
            </a:prstGeom>
            <a:noFill/>
            <a:ln>
              <a:noFill/>
            </a:ln>
          </p:spPr>
        </p:pic>
        <p:pic>
          <p:nvPicPr>
            <p:cNvPr id="565" name="Google Shape;565;p22"/>
            <p:cNvPicPr preferRelativeResize="0"/>
            <p:nvPr/>
          </p:nvPicPr>
          <p:blipFill rotWithShape="1">
            <a:blip r:embed="rId6">
              <a:alphaModFix/>
            </a:blip>
            <a:srcRect b="0" l="0" r="0" t="0"/>
            <a:stretch/>
          </p:blipFill>
          <p:spPr>
            <a:xfrm>
              <a:off x="7838122" y="2170080"/>
              <a:ext cx="1368106" cy="1192078"/>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grpSp>
        <p:nvGrpSpPr>
          <p:cNvPr id="570" name="Google Shape;570;p23"/>
          <p:cNvGrpSpPr/>
          <p:nvPr/>
        </p:nvGrpSpPr>
        <p:grpSpPr>
          <a:xfrm>
            <a:off x="-23702" y="3057637"/>
            <a:ext cx="9906000" cy="742726"/>
            <a:chOff x="-23702" y="3050626"/>
            <a:chExt cx="9906000" cy="742726"/>
          </a:xfrm>
        </p:grpSpPr>
        <p:sp>
          <p:nvSpPr>
            <p:cNvPr id="571" name="Google Shape;571;p23"/>
            <p:cNvSpPr txBox="1"/>
            <p:nvPr/>
          </p:nvSpPr>
          <p:spPr>
            <a:xfrm>
              <a:off x="-23702" y="3050626"/>
              <a:ext cx="9906000" cy="64445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3600"/>
                <a:buFont typeface="Open Sans"/>
                <a:buNone/>
              </a:pPr>
              <a:r>
                <a:rPr b="1" lang="en-US" sz="3600">
                  <a:solidFill>
                    <a:srgbClr val="4F6128"/>
                  </a:solidFill>
                  <a:latin typeface="Open Sans"/>
                  <a:ea typeface="Open Sans"/>
                  <a:cs typeface="Open Sans"/>
                  <a:sym typeface="Open Sans"/>
                </a:rPr>
                <a:t>Thank You</a:t>
              </a:r>
              <a:endParaRPr b="1" i="1" sz="3600">
                <a:solidFill>
                  <a:srgbClr val="4F6128"/>
                </a:solidFill>
                <a:latin typeface="Open Sans"/>
                <a:ea typeface="Open Sans"/>
                <a:cs typeface="Open Sans"/>
                <a:sym typeface="Open Sans"/>
              </a:endParaRPr>
            </a:p>
          </p:txBody>
        </p:sp>
        <p:cxnSp>
          <p:nvCxnSpPr>
            <p:cNvPr id="572" name="Google Shape;572;p23"/>
            <p:cNvCxnSpPr/>
            <p:nvPr/>
          </p:nvCxnSpPr>
          <p:spPr>
            <a:xfrm rot="10800000">
              <a:off x="4247595" y="3793352"/>
              <a:ext cx="1410811" cy="0"/>
            </a:xfrm>
            <a:prstGeom prst="straightConnector1">
              <a:avLst/>
            </a:prstGeom>
            <a:noFill/>
            <a:ln cap="flat" cmpd="sng" w="57150">
              <a:solidFill>
                <a:srgbClr val="E36C09"/>
              </a:solidFill>
              <a:prstDash val="solid"/>
              <a:miter lim="800000"/>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24"/>
          <p:cNvSpPr/>
          <p:nvPr/>
        </p:nvSpPr>
        <p:spPr>
          <a:xfrm>
            <a:off x="347515" y="5340929"/>
            <a:ext cx="9474261" cy="14003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chemeClr val="lt1"/>
                </a:solidFill>
                <a:latin typeface="Open Sans"/>
                <a:ea typeface="Open Sans"/>
                <a:cs typeface="Open Sans"/>
                <a:sym typeface="Open Sans"/>
              </a:rPr>
              <a:t>IMPORTANT NOTICE:</a:t>
            </a:r>
            <a:endParaRPr i="1" sz="1000">
              <a:solidFill>
                <a:schemeClr val="lt1"/>
              </a:solidFill>
              <a:latin typeface="Open Sans"/>
              <a:ea typeface="Open Sans"/>
              <a:cs typeface="Open Sans"/>
              <a:sym typeface="Open Sans"/>
            </a:endParaRPr>
          </a:p>
          <a:p>
            <a:pPr indent="-171450" lvl="0" marL="171450" marR="0" rtl="0" algn="l">
              <a:lnSpc>
                <a:spcPct val="150000"/>
              </a:lnSpc>
              <a:spcBef>
                <a:spcPts val="0"/>
              </a:spcBef>
              <a:spcAft>
                <a:spcPts val="0"/>
              </a:spcAft>
              <a:buClr>
                <a:schemeClr val="lt1"/>
              </a:buClr>
              <a:buSzPts val="1000"/>
              <a:buFont typeface="Arial"/>
              <a:buChar char="•"/>
            </a:pPr>
            <a:r>
              <a:rPr i="1" lang="en-US" sz="1000">
                <a:solidFill>
                  <a:schemeClr val="lt1"/>
                </a:solidFill>
                <a:latin typeface="Open Sans"/>
                <a:ea typeface="Open Sans"/>
                <a:cs typeface="Open Sans"/>
                <a:sym typeface="Open Sans"/>
              </a:rPr>
              <a:t>This presentation is delivered subject to the agreed term of BPDP Sawit</a:t>
            </a:r>
            <a:endParaRPr i="1" sz="1000">
              <a:solidFill>
                <a:schemeClr val="lt1"/>
              </a:solidFill>
              <a:latin typeface="Open Sans"/>
              <a:ea typeface="Open Sans"/>
              <a:cs typeface="Open Sans"/>
              <a:sym typeface="Open Sans"/>
            </a:endParaRPr>
          </a:p>
          <a:p>
            <a:pPr indent="-171450" lvl="0" marL="171450" marR="0" rtl="0" algn="l">
              <a:lnSpc>
                <a:spcPct val="150000"/>
              </a:lnSpc>
              <a:spcBef>
                <a:spcPts val="0"/>
              </a:spcBef>
              <a:spcAft>
                <a:spcPts val="0"/>
              </a:spcAft>
              <a:buClr>
                <a:schemeClr val="lt1"/>
              </a:buClr>
              <a:buSzPts val="1000"/>
              <a:buFont typeface="Arial"/>
              <a:buChar char="•"/>
            </a:pPr>
            <a:r>
              <a:rPr i="1" lang="en-US" sz="1000">
                <a:solidFill>
                  <a:schemeClr val="lt1"/>
                </a:solidFill>
                <a:latin typeface="Open Sans"/>
                <a:ea typeface="Open Sans"/>
                <a:cs typeface="Open Sans"/>
                <a:sym typeface="Open Sans"/>
              </a:rPr>
              <a:t>The presentation and the accompanying slide pack are provide solely for the benefit of the parties and  are not to be copied, quoted or referred into in whole or</a:t>
            </a:r>
            <a:br>
              <a:rPr i="1" lang="en-US" sz="1000">
                <a:solidFill>
                  <a:schemeClr val="lt1"/>
                </a:solidFill>
                <a:latin typeface="Open Sans"/>
                <a:ea typeface="Open Sans"/>
                <a:cs typeface="Open Sans"/>
                <a:sym typeface="Open Sans"/>
              </a:rPr>
            </a:br>
            <a:r>
              <a:rPr i="1" lang="en-US" sz="1000">
                <a:solidFill>
                  <a:schemeClr val="lt1"/>
                </a:solidFill>
                <a:latin typeface="Open Sans"/>
                <a:ea typeface="Open Sans"/>
                <a:cs typeface="Open Sans"/>
                <a:sym typeface="Open Sans"/>
              </a:rPr>
              <a:t>in part without BPDP Sawit prior written consent</a:t>
            </a:r>
            <a:endParaRPr/>
          </a:p>
          <a:p>
            <a:pPr indent="-171450" lvl="0" marL="171450" marR="0" rtl="0" algn="l">
              <a:lnSpc>
                <a:spcPct val="150000"/>
              </a:lnSpc>
              <a:spcBef>
                <a:spcPts val="0"/>
              </a:spcBef>
              <a:spcAft>
                <a:spcPts val="0"/>
              </a:spcAft>
              <a:buClr>
                <a:schemeClr val="lt1"/>
              </a:buClr>
              <a:buSzPts val="1000"/>
              <a:buFont typeface="Arial"/>
              <a:buChar char="•"/>
            </a:pPr>
            <a:r>
              <a:rPr i="1" lang="en-US" sz="1000">
                <a:solidFill>
                  <a:schemeClr val="lt1"/>
                </a:solidFill>
                <a:latin typeface="Open Sans"/>
                <a:ea typeface="Open Sans"/>
                <a:cs typeface="Open Sans"/>
                <a:sym typeface="Open Sans"/>
              </a:rPr>
              <a:t>BPDP Sawit accept no responsibility to anyone other than the parties identified for the information contained in this presentation</a:t>
            </a:r>
            <a:endParaRPr/>
          </a:p>
          <a:p>
            <a:pPr indent="-171450" lvl="0" marL="171450" marR="0" rtl="0" algn="l">
              <a:lnSpc>
                <a:spcPct val="150000"/>
              </a:lnSpc>
              <a:spcBef>
                <a:spcPts val="0"/>
              </a:spcBef>
              <a:spcAft>
                <a:spcPts val="0"/>
              </a:spcAft>
              <a:buClr>
                <a:schemeClr val="lt1"/>
              </a:buClr>
              <a:buSzPts val="1000"/>
              <a:buFont typeface="Arial"/>
              <a:buChar char="•"/>
            </a:pPr>
            <a:r>
              <a:rPr i="1" lang="en-US" sz="1000">
                <a:solidFill>
                  <a:schemeClr val="lt1"/>
                </a:solidFill>
                <a:latin typeface="Open Sans"/>
                <a:ea typeface="Open Sans"/>
                <a:cs typeface="Open Sans"/>
                <a:sym typeface="Open Sans"/>
              </a:rPr>
              <a:t>The presentation, data and other written information provide by BPDP Sawit are specifically to be used for the project and restricted for public</a:t>
            </a:r>
            <a:endParaRPr/>
          </a:p>
        </p:txBody>
      </p:sp>
      <p:sp>
        <p:nvSpPr>
          <p:cNvPr id="578" name="Google Shape;578;p24"/>
          <p:cNvSpPr/>
          <p:nvPr/>
        </p:nvSpPr>
        <p:spPr>
          <a:xfrm>
            <a:off x="347516" y="987567"/>
            <a:ext cx="3530661" cy="3323987"/>
          </a:xfrm>
          <a:prstGeom prst="rect">
            <a:avLst/>
          </a:prstGeom>
          <a:noFill/>
          <a:ln>
            <a:noFill/>
          </a:ln>
        </p:spPr>
        <p:txBody>
          <a:bodyPr anchorCtr="0" anchor="t" bIns="45700" lIns="91425" spcFirstLastPara="1" rIns="91425" wrap="square" tIns="45700">
            <a:spAutoFit/>
          </a:bodyPr>
          <a:lstStyle/>
          <a:p>
            <a:pPr indent="0" lvl="0" marL="0" marR="0" rtl="0" algn="l">
              <a:lnSpc>
                <a:spcPct val="116666"/>
              </a:lnSpc>
              <a:spcBef>
                <a:spcPts val="0"/>
              </a:spcBef>
              <a:spcAft>
                <a:spcPts val="0"/>
              </a:spcAft>
              <a:buNone/>
            </a:pPr>
            <a:r>
              <a:rPr b="1" lang="en-US" sz="2400">
                <a:solidFill>
                  <a:srgbClr val="FFC000"/>
                </a:solidFill>
                <a:latin typeface="Open Sans"/>
                <a:ea typeface="Open Sans"/>
                <a:cs typeface="Open Sans"/>
                <a:sym typeface="Open Sans"/>
              </a:rPr>
              <a:t>Badan Pengelola </a:t>
            </a:r>
            <a:endParaRPr b="1" sz="2400">
              <a:solidFill>
                <a:srgbClr val="FFC000"/>
              </a:solidFill>
              <a:latin typeface="Open Sans"/>
              <a:ea typeface="Open Sans"/>
              <a:cs typeface="Open Sans"/>
              <a:sym typeface="Open Sans"/>
            </a:endParaRPr>
          </a:p>
          <a:p>
            <a:pPr indent="0" lvl="0" marL="0" marR="0" rtl="0" algn="l">
              <a:lnSpc>
                <a:spcPct val="116666"/>
              </a:lnSpc>
              <a:spcBef>
                <a:spcPts val="0"/>
              </a:spcBef>
              <a:spcAft>
                <a:spcPts val="0"/>
              </a:spcAft>
              <a:buNone/>
            </a:pPr>
            <a:r>
              <a:rPr b="1" lang="en-US" sz="2400">
                <a:solidFill>
                  <a:srgbClr val="FFC000"/>
                </a:solidFill>
                <a:latin typeface="Open Sans"/>
                <a:ea typeface="Open Sans"/>
                <a:cs typeface="Open Sans"/>
                <a:sym typeface="Open Sans"/>
              </a:rPr>
              <a:t>Dana Perkebunan</a:t>
            </a:r>
            <a:endParaRPr b="1" sz="2400">
              <a:solidFill>
                <a:srgbClr val="FFC000"/>
              </a:solidFill>
              <a:latin typeface="Open Sans"/>
              <a:ea typeface="Open Sans"/>
              <a:cs typeface="Open Sans"/>
              <a:sym typeface="Open Sans"/>
            </a:endParaRPr>
          </a:p>
          <a:p>
            <a:pPr indent="0" lvl="0" marL="0" marR="0" rtl="0" algn="l">
              <a:lnSpc>
                <a:spcPct val="116666"/>
              </a:lnSpc>
              <a:spcBef>
                <a:spcPts val="0"/>
              </a:spcBef>
              <a:spcAft>
                <a:spcPts val="0"/>
              </a:spcAft>
              <a:buNone/>
            </a:pPr>
            <a:r>
              <a:rPr b="1" lang="en-US" sz="2400">
                <a:solidFill>
                  <a:srgbClr val="FFC000"/>
                </a:solidFill>
                <a:latin typeface="Open Sans"/>
                <a:ea typeface="Open Sans"/>
                <a:cs typeface="Open Sans"/>
                <a:sym typeface="Open Sans"/>
              </a:rPr>
              <a:t>Kelapa Sawit</a:t>
            </a:r>
            <a:br>
              <a:rPr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Gedung Graha Mandiri Lt. 5</a:t>
            </a:r>
            <a:br>
              <a:rPr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Jl Imam Bonjol 61,</a:t>
            </a:r>
            <a:endParaRPr sz="1800">
              <a:solidFill>
                <a:schemeClr val="lt1"/>
              </a:solidFill>
              <a:latin typeface="Open Sans"/>
              <a:ea typeface="Open Sans"/>
              <a:cs typeface="Open Sans"/>
              <a:sym typeface="Open Sans"/>
            </a:endParaRPr>
          </a:p>
          <a:p>
            <a:pPr indent="0" lvl="0" marL="0" marR="0" rtl="0" algn="l">
              <a:lnSpc>
                <a:spcPct val="155555"/>
              </a:lnSpc>
              <a:spcBef>
                <a:spcPts val="0"/>
              </a:spcBef>
              <a:spcAft>
                <a:spcPts val="0"/>
              </a:spcAft>
              <a:buNone/>
            </a:pPr>
            <a:r>
              <a:rPr lang="en-US" sz="1800">
                <a:solidFill>
                  <a:schemeClr val="lt1"/>
                </a:solidFill>
                <a:latin typeface="Open Sans"/>
                <a:ea typeface="Open Sans"/>
                <a:cs typeface="Open Sans"/>
                <a:sym typeface="Open Sans"/>
              </a:rPr>
              <a:t>Jakarta Pusat 10310</a:t>
            </a:r>
            <a:endParaRPr sz="1800">
              <a:solidFill>
                <a:schemeClr val="lt1"/>
              </a:solidFill>
              <a:latin typeface="Open Sans"/>
              <a:ea typeface="Open Sans"/>
              <a:cs typeface="Open Sans"/>
              <a:sym typeface="Open Sans"/>
            </a:endParaRPr>
          </a:p>
          <a:p>
            <a:pPr indent="0" lvl="0" marL="0" marR="0" rtl="0" algn="l">
              <a:lnSpc>
                <a:spcPct val="155555"/>
              </a:lnSpc>
              <a:spcBef>
                <a:spcPts val="0"/>
              </a:spcBef>
              <a:spcAft>
                <a:spcPts val="0"/>
              </a:spcAft>
              <a:buNone/>
            </a:pPr>
            <a:r>
              <a:rPr lang="en-US" sz="1800">
                <a:solidFill>
                  <a:srgbClr val="FFC000"/>
                </a:solidFill>
                <a:latin typeface="Open Sans"/>
                <a:ea typeface="Open Sans"/>
                <a:cs typeface="Open Sans"/>
                <a:sym typeface="Open Sans"/>
              </a:rPr>
              <a:t>P : </a:t>
            </a:r>
            <a:r>
              <a:rPr lang="en-US" sz="1800">
                <a:solidFill>
                  <a:schemeClr val="lt1"/>
                </a:solidFill>
                <a:latin typeface="Open Sans"/>
                <a:ea typeface="Open Sans"/>
                <a:cs typeface="Open Sans"/>
                <a:sym typeface="Open Sans"/>
              </a:rPr>
              <a:t>021-39832091</a:t>
            </a:r>
            <a:endParaRPr sz="1800">
              <a:solidFill>
                <a:schemeClr val="lt1"/>
              </a:solidFill>
              <a:latin typeface="Open Sans"/>
              <a:ea typeface="Open Sans"/>
              <a:cs typeface="Open Sans"/>
              <a:sym typeface="Open Sans"/>
            </a:endParaRPr>
          </a:p>
          <a:p>
            <a:pPr indent="0" lvl="0" marL="0" marR="0" rtl="0" algn="l">
              <a:lnSpc>
                <a:spcPct val="155555"/>
              </a:lnSpc>
              <a:spcBef>
                <a:spcPts val="0"/>
              </a:spcBef>
              <a:spcAft>
                <a:spcPts val="0"/>
              </a:spcAft>
              <a:buNone/>
            </a:pPr>
            <a:r>
              <a:rPr lang="en-US" sz="1800">
                <a:solidFill>
                  <a:srgbClr val="FFC000"/>
                </a:solidFill>
                <a:latin typeface="Open Sans"/>
                <a:ea typeface="Open Sans"/>
                <a:cs typeface="Open Sans"/>
                <a:sym typeface="Open Sans"/>
              </a:rPr>
              <a:t>E : </a:t>
            </a:r>
            <a:r>
              <a:rPr lang="en-US" sz="1800">
                <a:solidFill>
                  <a:schemeClr val="lt1"/>
                </a:solidFill>
                <a:latin typeface="Open Sans"/>
                <a:ea typeface="Open Sans"/>
                <a:cs typeface="Open Sans"/>
                <a:sym typeface="Open Sans"/>
              </a:rPr>
              <a:t>bpdpsawit@bpdp.or.id</a:t>
            </a:r>
            <a:br>
              <a:rPr lang="en-US" sz="1800">
                <a:solidFill>
                  <a:schemeClr val="lt1"/>
                </a:solidFill>
                <a:latin typeface="Open Sans"/>
                <a:ea typeface="Open Sans"/>
                <a:cs typeface="Open Sans"/>
                <a:sym typeface="Open Sans"/>
              </a:rPr>
            </a:br>
            <a:r>
              <a:rPr lang="en-US" sz="1800">
                <a:solidFill>
                  <a:srgbClr val="FFC000"/>
                </a:solidFill>
                <a:latin typeface="Open Sans"/>
                <a:ea typeface="Open Sans"/>
                <a:cs typeface="Open Sans"/>
                <a:sym typeface="Open Sans"/>
              </a:rPr>
              <a:t>W : </a:t>
            </a:r>
            <a:r>
              <a:rPr lang="en-US" sz="1800">
                <a:solidFill>
                  <a:schemeClr val="lt1"/>
                </a:solidFill>
                <a:latin typeface="Open Sans"/>
                <a:ea typeface="Open Sans"/>
                <a:cs typeface="Open Sans"/>
                <a:sym typeface="Open Sans"/>
              </a:rPr>
              <a:t>www.bpdp.or.id</a:t>
            </a:r>
            <a:endParaRPr sz="1800">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3"/>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4" name="Google Shape;94;p3"/>
          <p:cNvSpPr txBox="1"/>
          <p:nvPr/>
        </p:nvSpPr>
        <p:spPr>
          <a:xfrm>
            <a:off x="0" y="226081"/>
            <a:ext cx="9906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2"/>
                </a:solidFill>
                <a:latin typeface="Open Sans"/>
                <a:ea typeface="Open Sans"/>
                <a:cs typeface="Open Sans"/>
                <a:sym typeface="Open Sans"/>
              </a:rPr>
              <a:t>Vision dan Mission of BPDPKS</a:t>
            </a:r>
            <a:endParaRPr b="1" sz="2800">
              <a:solidFill>
                <a:schemeClr val="dk2"/>
              </a:solidFill>
              <a:latin typeface="Open Sans"/>
              <a:ea typeface="Open Sans"/>
              <a:cs typeface="Open Sans"/>
              <a:sym typeface="Open Sans"/>
            </a:endParaRPr>
          </a:p>
        </p:txBody>
      </p:sp>
      <p:grpSp>
        <p:nvGrpSpPr>
          <p:cNvPr id="95" name="Google Shape;95;p3"/>
          <p:cNvGrpSpPr/>
          <p:nvPr/>
        </p:nvGrpSpPr>
        <p:grpSpPr>
          <a:xfrm>
            <a:off x="406400" y="889984"/>
            <a:ext cx="8902700" cy="5218715"/>
            <a:chOff x="810190" y="1530554"/>
            <a:chExt cx="7354581" cy="3958390"/>
          </a:xfrm>
        </p:grpSpPr>
        <p:sp>
          <p:nvSpPr>
            <p:cNvPr id="96" name="Google Shape;96;p3"/>
            <p:cNvSpPr/>
            <p:nvPr/>
          </p:nvSpPr>
          <p:spPr>
            <a:xfrm>
              <a:off x="810190" y="1530554"/>
              <a:ext cx="3958390" cy="3958390"/>
            </a:xfrm>
            <a:prstGeom prst="ellipse">
              <a:avLst/>
            </a:prstGeom>
            <a:solidFill>
              <a:srgbClr val="4F6128">
                <a:alpha val="49803"/>
              </a:srgbClr>
            </a:solidFill>
            <a:ln cap="flat" cmpd="sng" w="12700">
              <a:solidFill>
                <a:srgbClr val="3185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Open Sans"/>
                  <a:ea typeface="Open Sans"/>
                  <a:cs typeface="Open Sans"/>
                  <a:sym typeface="Open Sans"/>
                </a:rPr>
                <a:t>VISION</a:t>
              </a:r>
              <a:endParaRPr b="1" sz="2800">
                <a:solidFill>
                  <a:schemeClr val="lt1"/>
                </a:solidFill>
                <a:latin typeface="Open Sans"/>
                <a:ea typeface="Open Sans"/>
                <a:cs typeface="Open Sans"/>
                <a:sym typeface="Open Sans"/>
              </a:endParaRPr>
            </a:p>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“To become a trusted fund management agency in the development of sustainable palm oil as a national strategic commodity for the welfare of the people of Indonesia.”</a:t>
              </a:r>
              <a:endParaRPr sz="1800">
                <a:solidFill>
                  <a:schemeClr val="lt1"/>
                </a:solidFill>
                <a:latin typeface="Open Sans"/>
                <a:ea typeface="Open Sans"/>
                <a:cs typeface="Open Sans"/>
                <a:sym typeface="Open Sans"/>
              </a:endParaRPr>
            </a:p>
          </p:txBody>
        </p:sp>
        <p:sp>
          <p:nvSpPr>
            <p:cNvPr id="97" name="Google Shape;97;p3"/>
            <p:cNvSpPr/>
            <p:nvPr/>
          </p:nvSpPr>
          <p:spPr>
            <a:xfrm>
              <a:off x="4206381" y="1530554"/>
              <a:ext cx="3958390" cy="3958390"/>
            </a:xfrm>
            <a:prstGeom prst="ellipse">
              <a:avLst/>
            </a:prstGeom>
            <a:solidFill>
              <a:srgbClr val="002060">
                <a:alpha val="49803"/>
              </a:srgbClr>
            </a:solidFill>
            <a:ln cap="flat" cmpd="sng" w="12700">
              <a:solidFill>
                <a:srgbClr val="5F497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MISSION</a:t>
              </a:r>
              <a:endParaRPr b="1" sz="2000">
                <a:solidFill>
                  <a:schemeClr val="lt1"/>
                </a:solidFill>
                <a:latin typeface="Open Sans"/>
                <a:ea typeface="Open Sans"/>
                <a:cs typeface="Open Sans"/>
                <a:sym typeface="Open Sans"/>
              </a:endParaRPr>
            </a:p>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a:p>
              <a:pPr indent="0" lvl="0" marL="0" marR="0" rtl="0" algn="l">
                <a:spcBef>
                  <a:spcPts val="0"/>
                </a:spcBef>
                <a:spcAft>
                  <a:spcPts val="0"/>
                </a:spcAft>
                <a:buNone/>
              </a:pPr>
              <a:r>
                <a:rPr lang="en-US" sz="1400">
                  <a:solidFill>
                    <a:schemeClr val="lt1"/>
                  </a:solidFill>
                  <a:latin typeface="Open Sans"/>
                  <a:ea typeface="Open Sans"/>
                  <a:cs typeface="Open Sans"/>
                  <a:sym typeface="Open Sans"/>
                </a:rPr>
                <a:t>Implementing Government policies in sustainable palm oil development programs through the collection and development and distribution of integrated and effective palm funds, professionally and accountably, for the benefit of</a:t>
              </a:r>
              <a:r>
                <a:rPr b="1" lang="en-US" sz="1400">
                  <a:solidFill>
                    <a:schemeClr val="lt1"/>
                  </a:solidFill>
                  <a:latin typeface="Open Sans"/>
                  <a:ea typeface="Open Sans"/>
                  <a:cs typeface="Open Sans"/>
                  <a:sym typeface="Open Sans"/>
                </a:rPr>
                <a:t> </a:t>
              </a:r>
              <a:r>
                <a:rPr lang="en-US" sz="1400">
                  <a:solidFill>
                    <a:schemeClr val="lt1"/>
                  </a:solidFill>
                  <a:latin typeface="Open Sans"/>
                  <a:ea typeface="Open Sans"/>
                  <a:cs typeface="Open Sans"/>
                  <a:sym typeface="Open Sans"/>
                </a:rPr>
                <a:t>:</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Human Resource Development;</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Research and development;</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Promotion;</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Rejuvenation;</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Facilities and infrastructure;</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Meeting Food Needs;</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Downstream Oil Palm Plantation Industry;</a:t>
              </a:r>
              <a:endParaRPr/>
            </a:p>
            <a:p>
              <a:pPr indent="-342900" lvl="0" marL="342900" marR="0" rtl="0" algn="l">
                <a:spcBef>
                  <a:spcPts val="0"/>
                </a:spcBef>
                <a:spcAft>
                  <a:spcPts val="0"/>
                </a:spcAft>
                <a:buClr>
                  <a:schemeClr val="lt1"/>
                </a:buClr>
                <a:buSzPts val="1400"/>
                <a:buFont typeface="Calibri"/>
                <a:buAutoNum type="alphaLcParenR"/>
              </a:pPr>
              <a:r>
                <a:rPr lang="en-US" sz="1400">
                  <a:solidFill>
                    <a:schemeClr val="lt1"/>
                  </a:solidFill>
                  <a:latin typeface="Open Sans"/>
                  <a:ea typeface="Open Sans"/>
                  <a:cs typeface="Open Sans"/>
                  <a:sym typeface="Open Sans"/>
                </a:rPr>
                <a:t>Provision and Utilization of Biofuels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3" name="Google Shape;103;p4"/>
          <p:cNvSpPr txBox="1"/>
          <p:nvPr/>
        </p:nvSpPr>
        <p:spPr>
          <a:xfrm>
            <a:off x="0" y="385908"/>
            <a:ext cx="9906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2"/>
                </a:solidFill>
                <a:latin typeface="Open Sans"/>
                <a:ea typeface="Open Sans"/>
                <a:cs typeface="Open Sans"/>
                <a:sym typeface="Open Sans"/>
              </a:rPr>
              <a:t>Legal Basis for the Establishment of BPDPKS</a:t>
            </a:r>
            <a:endParaRPr b="1" sz="2400">
              <a:solidFill>
                <a:schemeClr val="dk2"/>
              </a:solidFill>
              <a:latin typeface="Open Sans"/>
              <a:ea typeface="Open Sans"/>
              <a:cs typeface="Open Sans"/>
              <a:sym typeface="Open Sans"/>
            </a:endParaRPr>
          </a:p>
        </p:txBody>
      </p:sp>
      <p:sp>
        <p:nvSpPr>
          <p:cNvPr id="104" name="Google Shape;104;p4"/>
          <p:cNvSpPr txBox="1"/>
          <p:nvPr/>
        </p:nvSpPr>
        <p:spPr>
          <a:xfrm>
            <a:off x="1248441" y="1454203"/>
            <a:ext cx="348031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pen Sans"/>
                <a:ea typeface="Open Sans"/>
                <a:cs typeface="Open Sans"/>
                <a:sym typeface="Open Sans"/>
              </a:rPr>
              <a:t>Law No. 17 of 2003 about State Finance</a:t>
            </a:r>
            <a:endParaRPr/>
          </a:p>
        </p:txBody>
      </p:sp>
      <p:sp>
        <p:nvSpPr>
          <p:cNvPr id="105" name="Google Shape;105;p4"/>
          <p:cNvSpPr txBox="1"/>
          <p:nvPr/>
        </p:nvSpPr>
        <p:spPr>
          <a:xfrm>
            <a:off x="1248441" y="3112857"/>
            <a:ext cx="3480313"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Open Sans"/>
                <a:ea typeface="Open Sans"/>
                <a:cs typeface="Open Sans"/>
                <a:sym typeface="Open Sans"/>
              </a:rPr>
              <a:t>Law No. 39 of 2014 about Plantation</a:t>
            </a:r>
            <a:endParaRPr/>
          </a:p>
        </p:txBody>
      </p:sp>
      <p:sp>
        <p:nvSpPr>
          <p:cNvPr id="106" name="Google Shape;106;p4"/>
          <p:cNvSpPr txBox="1"/>
          <p:nvPr/>
        </p:nvSpPr>
        <p:spPr>
          <a:xfrm>
            <a:off x="1210991" y="5008802"/>
            <a:ext cx="348031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pen Sans"/>
                <a:ea typeface="Open Sans"/>
                <a:cs typeface="Open Sans"/>
                <a:sym typeface="Open Sans"/>
              </a:rPr>
              <a:t>PP No. 24 of  2015 about Funding Plantation</a:t>
            </a:r>
            <a:endParaRPr sz="1600">
              <a:solidFill>
                <a:schemeClr val="dk1"/>
              </a:solidFill>
              <a:latin typeface="Open Sans"/>
              <a:ea typeface="Open Sans"/>
              <a:cs typeface="Open Sans"/>
              <a:sym typeface="Open Sans"/>
            </a:endParaRPr>
          </a:p>
        </p:txBody>
      </p:sp>
      <p:sp>
        <p:nvSpPr>
          <p:cNvPr id="107" name="Google Shape;107;p4"/>
          <p:cNvSpPr txBox="1"/>
          <p:nvPr/>
        </p:nvSpPr>
        <p:spPr>
          <a:xfrm>
            <a:off x="5958238" y="1428325"/>
            <a:ext cx="3757864"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Open Sans"/>
                <a:ea typeface="Open Sans"/>
                <a:cs typeface="Open Sans"/>
                <a:sym typeface="Open Sans"/>
              </a:rPr>
              <a:t>Presidential Regulation No. 61 of 2015 jo. Presidential Regulation No. 24 of 2016 jo. Presidential Regulation No. 66 of 2018 about Collecting and Using Palm Oil Plantation Funds</a:t>
            </a:r>
            <a:endParaRPr/>
          </a:p>
        </p:txBody>
      </p:sp>
      <p:sp>
        <p:nvSpPr>
          <p:cNvPr id="108" name="Google Shape;108;p4"/>
          <p:cNvSpPr txBox="1"/>
          <p:nvPr/>
        </p:nvSpPr>
        <p:spPr>
          <a:xfrm>
            <a:off x="5958238" y="5013473"/>
            <a:ext cx="3734162"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Open Sans"/>
                <a:ea typeface="Open Sans"/>
                <a:cs typeface="Open Sans"/>
                <a:sym typeface="Open Sans"/>
              </a:rPr>
              <a:t>PMK No. 136 of 2019 regarding the BPDPKS Service Tariff as Public Service Agency</a:t>
            </a:r>
            <a:endParaRPr sz="1600">
              <a:solidFill>
                <a:schemeClr val="dk1"/>
              </a:solidFill>
              <a:latin typeface="Open Sans"/>
              <a:ea typeface="Open Sans"/>
              <a:cs typeface="Open Sans"/>
              <a:sym typeface="Open Sans"/>
            </a:endParaRPr>
          </a:p>
        </p:txBody>
      </p:sp>
      <p:sp>
        <p:nvSpPr>
          <p:cNvPr id="109" name="Google Shape;109;p4"/>
          <p:cNvSpPr txBox="1"/>
          <p:nvPr/>
        </p:nvSpPr>
        <p:spPr>
          <a:xfrm>
            <a:off x="5958238" y="2827414"/>
            <a:ext cx="375786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Open Sans"/>
                <a:ea typeface="Open Sans"/>
                <a:cs typeface="Open Sans"/>
                <a:sym typeface="Open Sans"/>
              </a:rPr>
              <a:t>Regulation of Minister of Finance (PMK) No. 113 of 2015 about the Organization and Work Procedures of BPDPKS</a:t>
            </a:r>
            <a:endParaRPr sz="1600">
              <a:solidFill>
                <a:schemeClr val="dk1"/>
              </a:solidFill>
              <a:latin typeface="Open Sans"/>
              <a:ea typeface="Open Sans"/>
              <a:cs typeface="Open Sans"/>
              <a:sym typeface="Open Sans"/>
            </a:endParaRPr>
          </a:p>
        </p:txBody>
      </p:sp>
      <p:sp>
        <p:nvSpPr>
          <p:cNvPr id="110" name="Google Shape;110;p4"/>
          <p:cNvSpPr/>
          <p:nvPr/>
        </p:nvSpPr>
        <p:spPr>
          <a:xfrm>
            <a:off x="293314" y="1474682"/>
            <a:ext cx="639559" cy="646331"/>
          </a:xfrm>
          <a:prstGeom prst="roundRect">
            <a:avLst>
              <a:gd fmla="val 16667" name="adj"/>
            </a:avLst>
          </a:prstGeom>
          <a:solidFill>
            <a:srgbClr val="7692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1</a:t>
            </a:r>
            <a:endParaRPr/>
          </a:p>
        </p:txBody>
      </p:sp>
      <p:sp>
        <p:nvSpPr>
          <p:cNvPr id="111" name="Google Shape;111;p4"/>
          <p:cNvSpPr/>
          <p:nvPr/>
        </p:nvSpPr>
        <p:spPr>
          <a:xfrm>
            <a:off x="293314" y="2299735"/>
            <a:ext cx="639559" cy="634196"/>
          </a:xfrm>
          <a:prstGeom prst="roundRect">
            <a:avLst>
              <a:gd fmla="val 16667" name="adj"/>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2</a:t>
            </a:r>
            <a:endParaRPr/>
          </a:p>
        </p:txBody>
      </p:sp>
      <p:sp>
        <p:nvSpPr>
          <p:cNvPr id="112" name="Google Shape;112;p4"/>
          <p:cNvSpPr/>
          <p:nvPr/>
        </p:nvSpPr>
        <p:spPr>
          <a:xfrm>
            <a:off x="293314" y="3143299"/>
            <a:ext cx="639559" cy="626983"/>
          </a:xfrm>
          <a:prstGeom prst="roundRect">
            <a:avLst>
              <a:gd fmla="val 16667" name="adj"/>
            </a:avLst>
          </a:prstGeom>
          <a:solidFill>
            <a:srgbClr val="3660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3</a:t>
            </a:r>
            <a:endParaRPr/>
          </a:p>
        </p:txBody>
      </p:sp>
      <p:sp>
        <p:nvSpPr>
          <p:cNvPr id="113" name="Google Shape;113;p4"/>
          <p:cNvSpPr/>
          <p:nvPr/>
        </p:nvSpPr>
        <p:spPr>
          <a:xfrm>
            <a:off x="5097435" y="1492110"/>
            <a:ext cx="656820" cy="673577"/>
          </a:xfrm>
          <a:prstGeom prst="roundRect">
            <a:avLst>
              <a:gd fmla="val 16667" name="adj"/>
            </a:avLst>
          </a:prstGeom>
          <a:solidFill>
            <a:srgbClr val="9389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6</a:t>
            </a:r>
            <a:endParaRPr b="1" sz="2400">
              <a:solidFill>
                <a:schemeClr val="lt1"/>
              </a:solidFill>
              <a:latin typeface="Open Sans"/>
              <a:ea typeface="Open Sans"/>
              <a:cs typeface="Open Sans"/>
              <a:sym typeface="Open Sans"/>
            </a:endParaRPr>
          </a:p>
        </p:txBody>
      </p:sp>
      <p:sp>
        <p:nvSpPr>
          <p:cNvPr id="114" name="Google Shape;114;p4"/>
          <p:cNvSpPr/>
          <p:nvPr/>
        </p:nvSpPr>
        <p:spPr>
          <a:xfrm>
            <a:off x="5097434" y="2946494"/>
            <a:ext cx="656821" cy="659575"/>
          </a:xfrm>
          <a:prstGeom prst="roundRect">
            <a:avLst>
              <a:gd fmla="val 16667" name="adj"/>
            </a:avLst>
          </a:prstGeom>
          <a:solidFill>
            <a:srgbClr val="4F61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7</a:t>
            </a:r>
            <a:endParaRPr b="1" sz="2400">
              <a:solidFill>
                <a:schemeClr val="lt1"/>
              </a:solidFill>
              <a:latin typeface="Open Sans"/>
              <a:ea typeface="Open Sans"/>
              <a:cs typeface="Open Sans"/>
              <a:sym typeface="Open Sans"/>
            </a:endParaRPr>
          </a:p>
        </p:txBody>
      </p:sp>
      <p:sp>
        <p:nvSpPr>
          <p:cNvPr id="115" name="Google Shape;115;p4"/>
          <p:cNvSpPr/>
          <p:nvPr/>
        </p:nvSpPr>
        <p:spPr>
          <a:xfrm>
            <a:off x="5097434" y="4074985"/>
            <a:ext cx="656821" cy="653114"/>
          </a:xfrm>
          <a:prstGeom prst="roundRect">
            <a:avLst>
              <a:gd fmla="val 16667"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8</a:t>
            </a:r>
            <a:endParaRPr b="1" sz="2400">
              <a:solidFill>
                <a:schemeClr val="lt1"/>
              </a:solidFill>
              <a:latin typeface="Open Sans"/>
              <a:ea typeface="Open Sans"/>
              <a:cs typeface="Open Sans"/>
              <a:sym typeface="Open Sans"/>
            </a:endParaRPr>
          </a:p>
        </p:txBody>
      </p:sp>
      <p:sp>
        <p:nvSpPr>
          <p:cNvPr id="116" name="Google Shape;116;p4"/>
          <p:cNvSpPr txBox="1"/>
          <p:nvPr/>
        </p:nvSpPr>
        <p:spPr>
          <a:xfrm>
            <a:off x="1248441" y="2279467"/>
            <a:ext cx="348031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pen Sans"/>
                <a:ea typeface="Open Sans"/>
                <a:cs typeface="Open Sans"/>
                <a:sym typeface="Open Sans"/>
              </a:rPr>
              <a:t>Law No. 1 of 2004 about the State Treasury</a:t>
            </a:r>
            <a:endParaRPr/>
          </a:p>
        </p:txBody>
      </p:sp>
      <p:sp>
        <p:nvSpPr>
          <p:cNvPr id="117" name="Google Shape;117;p4"/>
          <p:cNvSpPr/>
          <p:nvPr/>
        </p:nvSpPr>
        <p:spPr>
          <a:xfrm>
            <a:off x="293314" y="4074985"/>
            <a:ext cx="639559" cy="626983"/>
          </a:xfrm>
          <a:prstGeom prst="roundRect">
            <a:avLst>
              <a:gd fmla="val 16667" name="adj"/>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4</a:t>
            </a:r>
            <a:endParaRPr b="1" sz="2400">
              <a:solidFill>
                <a:schemeClr val="lt1"/>
              </a:solidFill>
              <a:latin typeface="Open Sans"/>
              <a:ea typeface="Open Sans"/>
              <a:cs typeface="Open Sans"/>
              <a:sym typeface="Open Sans"/>
            </a:endParaRPr>
          </a:p>
        </p:txBody>
      </p:sp>
      <p:sp>
        <p:nvSpPr>
          <p:cNvPr id="118" name="Google Shape;118;p4"/>
          <p:cNvSpPr txBox="1"/>
          <p:nvPr/>
        </p:nvSpPr>
        <p:spPr>
          <a:xfrm>
            <a:off x="1248441" y="3991214"/>
            <a:ext cx="348031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pen Sans"/>
                <a:ea typeface="Open Sans"/>
                <a:cs typeface="Open Sans"/>
                <a:sym typeface="Open Sans"/>
              </a:rPr>
              <a:t>PP No. 23 of  2005 jo. PP No. 74 Tahun 2012 about financial management of public service bodies</a:t>
            </a:r>
            <a:endParaRPr/>
          </a:p>
        </p:txBody>
      </p:sp>
      <p:sp>
        <p:nvSpPr>
          <p:cNvPr id="119" name="Google Shape;119;p4"/>
          <p:cNvSpPr/>
          <p:nvPr/>
        </p:nvSpPr>
        <p:spPr>
          <a:xfrm>
            <a:off x="293314" y="5008802"/>
            <a:ext cx="639559" cy="626983"/>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5</a:t>
            </a:r>
            <a:endParaRPr b="1" sz="2400">
              <a:solidFill>
                <a:schemeClr val="lt1"/>
              </a:solidFill>
              <a:latin typeface="Open Sans"/>
              <a:ea typeface="Open Sans"/>
              <a:cs typeface="Open Sans"/>
              <a:sym typeface="Open Sans"/>
            </a:endParaRPr>
          </a:p>
        </p:txBody>
      </p:sp>
      <p:sp>
        <p:nvSpPr>
          <p:cNvPr id="120" name="Google Shape;120;p4"/>
          <p:cNvSpPr/>
          <p:nvPr/>
        </p:nvSpPr>
        <p:spPr>
          <a:xfrm>
            <a:off x="5097434" y="5039689"/>
            <a:ext cx="656821" cy="653114"/>
          </a:xfrm>
          <a:prstGeom prst="roundRect">
            <a:avLst>
              <a:gd fmla="val 16667"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Open Sans"/>
                <a:ea typeface="Open Sans"/>
                <a:cs typeface="Open Sans"/>
                <a:sym typeface="Open Sans"/>
              </a:rPr>
              <a:t>9</a:t>
            </a:r>
            <a:endParaRPr b="1" sz="2400">
              <a:solidFill>
                <a:schemeClr val="lt1"/>
              </a:solidFill>
              <a:latin typeface="Open Sans"/>
              <a:ea typeface="Open Sans"/>
              <a:cs typeface="Open Sans"/>
              <a:sym typeface="Open Sans"/>
            </a:endParaRPr>
          </a:p>
        </p:txBody>
      </p:sp>
      <p:sp>
        <p:nvSpPr>
          <p:cNvPr id="121" name="Google Shape;121;p4"/>
          <p:cNvSpPr txBox="1"/>
          <p:nvPr/>
        </p:nvSpPr>
        <p:spPr>
          <a:xfrm>
            <a:off x="5958238" y="4096088"/>
            <a:ext cx="375786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Open Sans"/>
                <a:ea typeface="Open Sans"/>
                <a:cs typeface="Open Sans"/>
                <a:sym typeface="Open Sans"/>
              </a:rPr>
              <a:t>Decree of Minister of Finance (KMK) No. 650 of 2015 about the Establishment of BPDPKS as Public Service Agency</a:t>
            </a:r>
            <a:endParaRPr sz="16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16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5"/>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Open Sans"/>
                <a:ea typeface="Open Sans"/>
                <a:cs typeface="Open Sans"/>
                <a:sym typeface="Open Sans"/>
              </a:rPr>
              <a:t>‹#›</a:t>
            </a:fld>
            <a:endParaRPr>
              <a:latin typeface="Open Sans"/>
              <a:ea typeface="Open Sans"/>
              <a:cs typeface="Open Sans"/>
              <a:sym typeface="Open Sans"/>
            </a:endParaRPr>
          </a:p>
        </p:txBody>
      </p:sp>
      <p:sp>
        <p:nvSpPr>
          <p:cNvPr id="127" name="Google Shape;127;p5"/>
          <p:cNvSpPr txBox="1"/>
          <p:nvPr/>
        </p:nvSpPr>
        <p:spPr>
          <a:xfrm>
            <a:off x="0" y="271749"/>
            <a:ext cx="9906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2"/>
                </a:solidFill>
                <a:latin typeface="Open Sans"/>
                <a:ea typeface="Open Sans"/>
                <a:cs typeface="Open Sans"/>
                <a:sym typeface="Open Sans"/>
              </a:rPr>
              <a:t>BPDPKS</a:t>
            </a:r>
            <a:r>
              <a:rPr b="1" lang="en-US" sz="2400">
                <a:solidFill>
                  <a:srgbClr val="E36C09"/>
                </a:solidFill>
                <a:latin typeface="Open Sans"/>
                <a:ea typeface="Open Sans"/>
                <a:cs typeface="Open Sans"/>
                <a:sym typeface="Open Sans"/>
              </a:rPr>
              <a:t> Organizational Structure </a:t>
            </a:r>
            <a:endParaRPr/>
          </a:p>
          <a:p>
            <a:pPr indent="0" lvl="0" marL="0" marR="0" rtl="0" algn="ctr">
              <a:spcBef>
                <a:spcPts val="0"/>
              </a:spcBef>
              <a:spcAft>
                <a:spcPts val="0"/>
              </a:spcAft>
              <a:buNone/>
            </a:pPr>
            <a:r>
              <a:rPr b="1" lang="en-US" sz="2400">
                <a:solidFill>
                  <a:srgbClr val="C00000"/>
                </a:solidFill>
                <a:latin typeface="Open Sans"/>
                <a:ea typeface="Open Sans"/>
                <a:cs typeface="Open Sans"/>
                <a:sym typeface="Open Sans"/>
              </a:rPr>
              <a:t>(Regulation of Minister of Finance No. 113/PMK.01/2015)</a:t>
            </a:r>
            <a:endParaRPr b="1" sz="2000">
              <a:solidFill>
                <a:srgbClr val="C00000"/>
              </a:solidFill>
              <a:latin typeface="Open Sans"/>
              <a:ea typeface="Open Sans"/>
              <a:cs typeface="Open Sans"/>
              <a:sym typeface="Open Sans"/>
            </a:endParaRPr>
          </a:p>
        </p:txBody>
      </p:sp>
      <p:grpSp>
        <p:nvGrpSpPr>
          <p:cNvPr id="128" name="Google Shape;128;p5"/>
          <p:cNvGrpSpPr/>
          <p:nvPr/>
        </p:nvGrpSpPr>
        <p:grpSpPr>
          <a:xfrm>
            <a:off x="306659" y="1182148"/>
            <a:ext cx="9504592" cy="5001545"/>
            <a:chOff x="362172" y="1307118"/>
            <a:chExt cx="9504592" cy="5001545"/>
          </a:xfrm>
        </p:grpSpPr>
        <p:sp>
          <p:nvSpPr>
            <p:cNvPr id="129" name="Google Shape;129;p5"/>
            <p:cNvSpPr/>
            <p:nvPr/>
          </p:nvSpPr>
          <p:spPr>
            <a:xfrm rot="10800000">
              <a:off x="5739724" y="1512259"/>
              <a:ext cx="475422" cy="398514"/>
            </a:xfrm>
            <a:prstGeom prst="rightArrow">
              <a:avLst>
                <a:gd fmla="val 50000" name="adj1"/>
                <a:gd fmla="val 50000"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30" name="Google Shape;130;p5"/>
            <p:cNvSpPr/>
            <p:nvPr/>
          </p:nvSpPr>
          <p:spPr>
            <a:xfrm>
              <a:off x="3480795" y="2077420"/>
              <a:ext cx="649677" cy="398514"/>
            </a:xfrm>
            <a:prstGeom prst="rightArrow">
              <a:avLst>
                <a:gd fmla="val 50000" name="adj1"/>
                <a:gd fmla="val 50000" name="adj2"/>
              </a:avLst>
            </a:prstGeom>
            <a:solidFill>
              <a:srgbClr val="7692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131" name="Google Shape;131;p5"/>
            <p:cNvCxnSpPr>
              <a:endCxn id="132" idx="0"/>
            </p:cNvCxnSpPr>
            <p:nvPr/>
          </p:nvCxnSpPr>
          <p:spPr>
            <a:xfrm flipH="1">
              <a:off x="4925738" y="1704059"/>
              <a:ext cx="14100" cy="3234300"/>
            </a:xfrm>
            <a:prstGeom prst="straightConnector1">
              <a:avLst/>
            </a:prstGeom>
            <a:noFill/>
            <a:ln cap="flat" cmpd="sng" w="19050">
              <a:solidFill>
                <a:srgbClr val="7F7F7F"/>
              </a:solidFill>
              <a:prstDash val="solid"/>
              <a:miter lim="800000"/>
              <a:headEnd len="sm" w="sm" type="none"/>
              <a:tailEnd len="sm" w="sm" type="none"/>
            </a:ln>
          </p:spPr>
        </p:cxnSp>
        <p:cxnSp>
          <p:nvCxnSpPr>
            <p:cNvPr id="133" name="Google Shape;133;p5"/>
            <p:cNvCxnSpPr/>
            <p:nvPr/>
          </p:nvCxnSpPr>
          <p:spPr>
            <a:xfrm>
              <a:off x="6858599" y="3762374"/>
              <a:ext cx="0" cy="2114079"/>
            </a:xfrm>
            <a:prstGeom prst="straightConnector1">
              <a:avLst/>
            </a:prstGeom>
            <a:noFill/>
            <a:ln cap="flat" cmpd="sng" w="19050">
              <a:solidFill>
                <a:srgbClr val="7F7F7F"/>
              </a:solidFill>
              <a:prstDash val="solid"/>
              <a:miter lim="800000"/>
              <a:headEnd len="sm" w="sm" type="none"/>
              <a:tailEnd len="sm" w="sm" type="none"/>
            </a:ln>
          </p:spPr>
        </p:cxnSp>
        <p:cxnSp>
          <p:nvCxnSpPr>
            <p:cNvPr id="134" name="Google Shape;134;p5"/>
            <p:cNvCxnSpPr>
              <a:endCxn id="135" idx="0"/>
            </p:cNvCxnSpPr>
            <p:nvPr/>
          </p:nvCxnSpPr>
          <p:spPr>
            <a:xfrm>
              <a:off x="3199634" y="3699534"/>
              <a:ext cx="0" cy="1236600"/>
            </a:xfrm>
            <a:prstGeom prst="straightConnector1">
              <a:avLst/>
            </a:prstGeom>
            <a:noFill/>
            <a:ln cap="flat" cmpd="sng" w="19050">
              <a:solidFill>
                <a:srgbClr val="7F7F7F"/>
              </a:solidFill>
              <a:prstDash val="solid"/>
              <a:miter lim="800000"/>
              <a:headEnd len="sm" w="sm" type="none"/>
              <a:tailEnd len="sm" w="sm" type="none"/>
            </a:ln>
          </p:spPr>
        </p:cxnSp>
        <p:sp>
          <p:nvSpPr>
            <p:cNvPr id="136" name="Google Shape;136;p5"/>
            <p:cNvSpPr/>
            <p:nvPr/>
          </p:nvSpPr>
          <p:spPr>
            <a:xfrm>
              <a:off x="1335819" y="3267985"/>
              <a:ext cx="7354956" cy="2608469"/>
            </a:xfrm>
            <a:custGeom>
              <a:rect b="b" l="l" r="r" t="t"/>
              <a:pathLst>
                <a:path extrusionOk="0" h="1033670" w="7506032">
                  <a:moveTo>
                    <a:pt x="0" y="1001864"/>
                  </a:moveTo>
                  <a:lnTo>
                    <a:pt x="0" y="0"/>
                  </a:lnTo>
                  <a:lnTo>
                    <a:pt x="7506032" y="0"/>
                  </a:lnTo>
                  <a:lnTo>
                    <a:pt x="7506032" y="1033670"/>
                  </a:lnTo>
                  <a:lnTo>
                    <a:pt x="7466275" y="1033670"/>
                  </a:lnTo>
                </a:path>
              </a:pathLst>
            </a:custGeom>
            <a:noFill/>
            <a:ln cap="flat" cmpd="sng" w="1905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37" name="Google Shape;137;p5"/>
            <p:cNvSpPr/>
            <p:nvPr/>
          </p:nvSpPr>
          <p:spPr>
            <a:xfrm>
              <a:off x="362172" y="1307118"/>
              <a:ext cx="3282176" cy="1408769"/>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38" name="Google Shape;138;p5"/>
            <p:cNvSpPr/>
            <p:nvPr/>
          </p:nvSpPr>
          <p:spPr>
            <a:xfrm>
              <a:off x="6064163" y="1310835"/>
              <a:ext cx="3590692" cy="140876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39" name="Google Shape;139;p5"/>
            <p:cNvSpPr txBox="1"/>
            <p:nvPr/>
          </p:nvSpPr>
          <p:spPr>
            <a:xfrm>
              <a:off x="4143695" y="1550101"/>
              <a:ext cx="1592104" cy="276999"/>
            </a:xfrm>
            <a:prstGeom prst="rect">
              <a:avLst/>
            </a:prstGeom>
            <a:solidFill>
              <a:schemeClr val="accent1">
                <a:alpha val="96862"/>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Steering Comittee</a:t>
              </a:r>
              <a:endParaRPr b="1" sz="1200">
                <a:solidFill>
                  <a:schemeClr val="lt1"/>
                </a:solidFill>
                <a:latin typeface="Open Sans"/>
                <a:ea typeface="Open Sans"/>
                <a:cs typeface="Open Sans"/>
                <a:sym typeface="Open Sans"/>
              </a:endParaRPr>
            </a:p>
          </p:txBody>
        </p:sp>
        <p:sp>
          <p:nvSpPr>
            <p:cNvPr id="140" name="Google Shape;140;p5"/>
            <p:cNvSpPr txBox="1"/>
            <p:nvPr/>
          </p:nvSpPr>
          <p:spPr>
            <a:xfrm>
              <a:off x="4225456" y="2131997"/>
              <a:ext cx="1428596" cy="276999"/>
            </a:xfrm>
            <a:prstGeom prst="rect">
              <a:avLst/>
            </a:prstGeom>
            <a:solidFill>
              <a:srgbClr val="3F3F3F">
                <a:alpha val="96862"/>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Supervisory Board</a:t>
              </a:r>
              <a:endParaRPr b="1" sz="1200">
                <a:solidFill>
                  <a:schemeClr val="lt1"/>
                </a:solidFill>
                <a:latin typeface="Open Sans"/>
                <a:ea typeface="Open Sans"/>
                <a:cs typeface="Open Sans"/>
                <a:sym typeface="Open Sans"/>
              </a:endParaRPr>
            </a:p>
          </p:txBody>
        </p:sp>
        <p:sp>
          <p:nvSpPr>
            <p:cNvPr id="141" name="Google Shape;141;p5"/>
            <p:cNvSpPr txBox="1"/>
            <p:nvPr/>
          </p:nvSpPr>
          <p:spPr>
            <a:xfrm>
              <a:off x="4143695" y="2826413"/>
              <a:ext cx="1592104" cy="276999"/>
            </a:xfrm>
            <a:prstGeom prst="rect">
              <a:avLst/>
            </a:prstGeom>
            <a:solidFill>
              <a:srgbClr val="953734">
                <a:alpha val="96862"/>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CEO</a:t>
              </a:r>
              <a:endParaRPr b="1" sz="1200">
                <a:solidFill>
                  <a:schemeClr val="lt1"/>
                </a:solidFill>
                <a:latin typeface="Open Sans"/>
                <a:ea typeface="Open Sans"/>
                <a:cs typeface="Open Sans"/>
                <a:sym typeface="Open Sans"/>
              </a:endParaRPr>
            </a:p>
          </p:txBody>
        </p:sp>
        <p:sp>
          <p:nvSpPr>
            <p:cNvPr id="142" name="Google Shape;142;p5"/>
            <p:cNvSpPr txBox="1"/>
            <p:nvPr/>
          </p:nvSpPr>
          <p:spPr>
            <a:xfrm>
              <a:off x="443168" y="3367300"/>
              <a:ext cx="1859532" cy="661720"/>
            </a:xfrm>
            <a:prstGeom prst="rect">
              <a:avLst/>
            </a:prstGeom>
            <a:solidFill>
              <a:srgbClr val="76923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Director of Finance, General, Compliance and Risk Management</a:t>
              </a:r>
              <a:endParaRPr b="1" sz="1200">
                <a:solidFill>
                  <a:schemeClr val="lt1"/>
                </a:solidFill>
                <a:latin typeface="Open Sans"/>
                <a:ea typeface="Open Sans"/>
                <a:cs typeface="Open Sans"/>
                <a:sym typeface="Open Sans"/>
              </a:endParaRPr>
            </a:p>
          </p:txBody>
        </p:sp>
        <p:sp>
          <p:nvSpPr>
            <p:cNvPr id="143" name="Google Shape;143;p5"/>
            <p:cNvSpPr txBox="1"/>
            <p:nvPr/>
          </p:nvSpPr>
          <p:spPr>
            <a:xfrm>
              <a:off x="2435817" y="3364188"/>
              <a:ext cx="1550760" cy="461665"/>
            </a:xfrm>
            <a:prstGeom prst="rect">
              <a:avLst/>
            </a:prstGeom>
            <a:solidFill>
              <a:srgbClr val="E36C0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Director of Fund Disbursements</a:t>
              </a:r>
              <a:endParaRPr b="1" sz="1200">
                <a:solidFill>
                  <a:schemeClr val="lt1"/>
                </a:solidFill>
                <a:latin typeface="Open Sans"/>
                <a:ea typeface="Open Sans"/>
                <a:cs typeface="Open Sans"/>
                <a:sym typeface="Open Sans"/>
              </a:endParaRPr>
            </a:p>
          </p:txBody>
        </p:sp>
        <p:sp>
          <p:nvSpPr>
            <p:cNvPr id="144" name="Google Shape;144;p5"/>
            <p:cNvSpPr txBox="1"/>
            <p:nvPr/>
          </p:nvSpPr>
          <p:spPr>
            <a:xfrm>
              <a:off x="4143696" y="3371049"/>
              <a:ext cx="1592103" cy="461665"/>
            </a:xfrm>
            <a:prstGeom prst="rect">
              <a:avLst/>
            </a:prstGeom>
            <a:solidFill>
              <a:srgbClr val="63242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Director of Fund Collection</a:t>
              </a:r>
              <a:endParaRPr b="1" sz="1200">
                <a:solidFill>
                  <a:schemeClr val="lt1"/>
                </a:solidFill>
                <a:latin typeface="Open Sans"/>
                <a:ea typeface="Open Sans"/>
                <a:cs typeface="Open Sans"/>
                <a:sym typeface="Open Sans"/>
              </a:endParaRPr>
            </a:p>
          </p:txBody>
        </p:sp>
        <p:sp>
          <p:nvSpPr>
            <p:cNvPr id="145" name="Google Shape;145;p5"/>
            <p:cNvSpPr txBox="1"/>
            <p:nvPr/>
          </p:nvSpPr>
          <p:spPr>
            <a:xfrm>
              <a:off x="5902503" y="3369068"/>
              <a:ext cx="1868424" cy="461665"/>
            </a:xfrm>
            <a:prstGeom prst="rect">
              <a:avLst/>
            </a:prstGeom>
            <a:solidFill>
              <a:srgbClr val="36609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Director of Planning and Fund Management</a:t>
              </a:r>
              <a:endParaRPr b="1" sz="1200">
                <a:solidFill>
                  <a:schemeClr val="lt1"/>
                </a:solidFill>
                <a:latin typeface="Open Sans"/>
                <a:ea typeface="Open Sans"/>
                <a:cs typeface="Open Sans"/>
                <a:sym typeface="Open Sans"/>
              </a:endParaRPr>
            </a:p>
          </p:txBody>
        </p:sp>
        <p:sp>
          <p:nvSpPr>
            <p:cNvPr id="146" name="Google Shape;146;p5"/>
            <p:cNvSpPr txBox="1"/>
            <p:nvPr/>
          </p:nvSpPr>
          <p:spPr>
            <a:xfrm>
              <a:off x="7831093" y="3369068"/>
              <a:ext cx="1729256" cy="276999"/>
            </a:xfrm>
            <a:prstGeom prst="rect">
              <a:avLst/>
            </a:prstGeom>
            <a:solidFill>
              <a:srgbClr val="5F497A"/>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Open Sans"/>
                  <a:ea typeface="Open Sans"/>
                  <a:cs typeface="Open Sans"/>
                  <a:sym typeface="Open Sans"/>
                </a:rPr>
                <a:t>Director of Partnership</a:t>
              </a:r>
              <a:endParaRPr b="1" sz="1200">
                <a:solidFill>
                  <a:schemeClr val="lt1"/>
                </a:solidFill>
                <a:latin typeface="Open Sans"/>
                <a:ea typeface="Open Sans"/>
                <a:cs typeface="Open Sans"/>
                <a:sym typeface="Open Sans"/>
              </a:endParaRPr>
            </a:p>
          </p:txBody>
        </p:sp>
        <p:sp>
          <p:nvSpPr>
            <p:cNvPr id="147" name="Google Shape;147;p5"/>
            <p:cNvSpPr txBox="1"/>
            <p:nvPr/>
          </p:nvSpPr>
          <p:spPr>
            <a:xfrm>
              <a:off x="443168" y="4282461"/>
              <a:ext cx="1859532" cy="430887"/>
            </a:xfrm>
            <a:prstGeom prst="rect">
              <a:avLst/>
            </a:prstGeom>
            <a:solidFill>
              <a:srgbClr val="C2D59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Fund and Accounting</a:t>
              </a:r>
              <a:endParaRPr b="1" sz="1100">
                <a:solidFill>
                  <a:schemeClr val="dk1"/>
                </a:solidFill>
                <a:latin typeface="Open Sans"/>
                <a:ea typeface="Open Sans"/>
                <a:cs typeface="Open Sans"/>
                <a:sym typeface="Open Sans"/>
              </a:endParaRPr>
            </a:p>
          </p:txBody>
        </p:sp>
        <p:sp>
          <p:nvSpPr>
            <p:cNvPr id="148" name="Google Shape;148;p5"/>
            <p:cNvSpPr txBox="1"/>
            <p:nvPr/>
          </p:nvSpPr>
          <p:spPr>
            <a:xfrm>
              <a:off x="447667" y="4936134"/>
              <a:ext cx="1855133" cy="430887"/>
            </a:xfrm>
            <a:prstGeom prst="rect">
              <a:avLst/>
            </a:prstGeom>
            <a:solidFill>
              <a:srgbClr val="C2D59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Human Resources</a:t>
              </a:r>
              <a:endParaRPr b="1" sz="1100">
                <a:solidFill>
                  <a:schemeClr val="dk1"/>
                </a:solidFill>
                <a:latin typeface="Open Sans"/>
                <a:ea typeface="Open Sans"/>
                <a:cs typeface="Open Sans"/>
                <a:sym typeface="Open Sans"/>
              </a:endParaRPr>
            </a:p>
          </p:txBody>
        </p:sp>
        <p:sp>
          <p:nvSpPr>
            <p:cNvPr id="149" name="Google Shape;149;p5"/>
            <p:cNvSpPr txBox="1"/>
            <p:nvPr/>
          </p:nvSpPr>
          <p:spPr>
            <a:xfrm>
              <a:off x="443168" y="5622866"/>
              <a:ext cx="1859416" cy="430887"/>
            </a:xfrm>
            <a:prstGeom prst="rect">
              <a:avLst/>
            </a:prstGeom>
            <a:solidFill>
              <a:srgbClr val="C2D59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Compliance and Risk Management</a:t>
              </a:r>
              <a:endParaRPr b="1" sz="1100">
                <a:solidFill>
                  <a:schemeClr val="dk1"/>
                </a:solidFill>
                <a:latin typeface="Open Sans"/>
                <a:ea typeface="Open Sans"/>
                <a:cs typeface="Open Sans"/>
                <a:sym typeface="Open Sans"/>
              </a:endParaRPr>
            </a:p>
          </p:txBody>
        </p:sp>
        <p:sp>
          <p:nvSpPr>
            <p:cNvPr id="150" name="Google Shape;150;p5"/>
            <p:cNvSpPr txBox="1"/>
            <p:nvPr/>
          </p:nvSpPr>
          <p:spPr>
            <a:xfrm>
              <a:off x="2435817" y="4281260"/>
              <a:ext cx="1550760" cy="430887"/>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Services Program</a:t>
              </a:r>
              <a:endParaRPr b="1" sz="1100">
                <a:solidFill>
                  <a:schemeClr val="dk1"/>
                </a:solidFill>
                <a:latin typeface="Open Sans"/>
                <a:ea typeface="Open Sans"/>
                <a:cs typeface="Open Sans"/>
                <a:sym typeface="Open Sans"/>
              </a:endParaRPr>
            </a:p>
          </p:txBody>
        </p:sp>
        <p:sp>
          <p:nvSpPr>
            <p:cNvPr id="135" name="Google Shape;135;p5"/>
            <p:cNvSpPr txBox="1"/>
            <p:nvPr/>
          </p:nvSpPr>
          <p:spPr>
            <a:xfrm>
              <a:off x="2423537" y="4936134"/>
              <a:ext cx="1552194" cy="430887"/>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Disbursement Unit</a:t>
              </a:r>
              <a:endParaRPr b="1" sz="1100">
                <a:solidFill>
                  <a:schemeClr val="dk1"/>
                </a:solidFill>
                <a:latin typeface="Open Sans"/>
                <a:ea typeface="Open Sans"/>
                <a:cs typeface="Open Sans"/>
                <a:sym typeface="Open Sans"/>
              </a:endParaRPr>
            </a:p>
          </p:txBody>
        </p:sp>
        <p:sp>
          <p:nvSpPr>
            <p:cNvPr id="151" name="Google Shape;151;p5"/>
            <p:cNvSpPr txBox="1"/>
            <p:nvPr/>
          </p:nvSpPr>
          <p:spPr>
            <a:xfrm>
              <a:off x="4143696" y="4290672"/>
              <a:ext cx="1592103" cy="600164"/>
            </a:xfrm>
            <a:prstGeom prst="rect">
              <a:avLst/>
            </a:prstGeom>
            <a:solidFill>
              <a:srgbClr val="DDD9C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Fund Collection and CPO Contribution</a:t>
              </a:r>
              <a:endParaRPr b="1" sz="1100">
                <a:solidFill>
                  <a:schemeClr val="dk1"/>
                </a:solidFill>
                <a:latin typeface="Open Sans"/>
                <a:ea typeface="Open Sans"/>
                <a:cs typeface="Open Sans"/>
                <a:sym typeface="Open Sans"/>
              </a:endParaRPr>
            </a:p>
          </p:txBody>
        </p:sp>
        <p:sp>
          <p:nvSpPr>
            <p:cNvPr id="132" name="Google Shape;132;p5"/>
            <p:cNvSpPr txBox="1"/>
            <p:nvPr/>
          </p:nvSpPr>
          <p:spPr>
            <a:xfrm>
              <a:off x="4129686" y="4938359"/>
              <a:ext cx="1592104" cy="430887"/>
            </a:xfrm>
            <a:prstGeom prst="rect">
              <a:avLst/>
            </a:prstGeom>
            <a:solidFill>
              <a:srgbClr val="DDD9C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Cost Collection</a:t>
              </a:r>
              <a:endParaRPr b="1" sz="1100">
                <a:solidFill>
                  <a:schemeClr val="dk1"/>
                </a:solidFill>
                <a:latin typeface="Open Sans"/>
                <a:ea typeface="Open Sans"/>
                <a:cs typeface="Open Sans"/>
                <a:sym typeface="Open Sans"/>
              </a:endParaRPr>
            </a:p>
          </p:txBody>
        </p:sp>
        <p:sp>
          <p:nvSpPr>
            <p:cNvPr id="152" name="Google Shape;152;p5"/>
            <p:cNvSpPr txBox="1"/>
            <p:nvPr/>
          </p:nvSpPr>
          <p:spPr>
            <a:xfrm>
              <a:off x="5892918" y="4270351"/>
              <a:ext cx="1878009" cy="430887"/>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Biodiesel Development</a:t>
              </a:r>
              <a:endParaRPr b="1" sz="1100">
                <a:solidFill>
                  <a:schemeClr val="dk1"/>
                </a:solidFill>
                <a:latin typeface="Open Sans"/>
                <a:ea typeface="Open Sans"/>
                <a:cs typeface="Open Sans"/>
                <a:sym typeface="Open Sans"/>
              </a:endParaRPr>
            </a:p>
          </p:txBody>
        </p:sp>
        <p:sp>
          <p:nvSpPr>
            <p:cNvPr id="153" name="Google Shape;153;p5"/>
            <p:cNvSpPr txBox="1"/>
            <p:nvPr/>
          </p:nvSpPr>
          <p:spPr>
            <a:xfrm>
              <a:off x="5892918" y="4938359"/>
              <a:ext cx="1881047" cy="600164"/>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Replanting, Reforestation, dan Promotion of Plantation</a:t>
              </a:r>
              <a:endParaRPr b="1" sz="1100">
                <a:solidFill>
                  <a:schemeClr val="dk1"/>
                </a:solidFill>
                <a:latin typeface="Open Sans"/>
                <a:ea typeface="Open Sans"/>
                <a:cs typeface="Open Sans"/>
                <a:sym typeface="Open Sans"/>
              </a:endParaRPr>
            </a:p>
          </p:txBody>
        </p:sp>
        <p:sp>
          <p:nvSpPr>
            <p:cNvPr id="154" name="Google Shape;154;p5"/>
            <p:cNvSpPr txBox="1"/>
            <p:nvPr/>
          </p:nvSpPr>
          <p:spPr>
            <a:xfrm>
              <a:off x="5914760" y="5708588"/>
              <a:ext cx="1856167" cy="430887"/>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HR Education, Training &amp; Development</a:t>
              </a:r>
              <a:endParaRPr b="1" sz="1100">
                <a:solidFill>
                  <a:schemeClr val="dk1"/>
                </a:solidFill>
                <a:latin typeface="Open Sans"/>
                <a:ea typeface="Open Sans"/>
                <a:cs typeface="Open Sans"/>
                <a:sym typeface="Open Sans"/>
              </a:endParaRPr>
            </a:p>
          </p:txBody>
        </p:sp>
        <p:sp>
          <p:nvSpPr>
            <p:cNvPr id="155" name="Google Shape;155;p5"/>
            <p:cNvSpPr txBox="1"/>
            <p:nvPr/>
          </p:nvSpPr>
          <p:spPr>
            <a:xfrm>
              <a:off x="8033199" y="4280800"/>
              <a:ext cx="1287945" cy="430887"/>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SME and Coop</a:t>
              </a:r>
              <a:endParaRPr b="1" sz="1100">
                <a:solidFill>
                  <a:schemeClr val="dk1"/>
                </a:solidFill>
                <a:latin typeface="Open Sans"/>
                <a:ea typeface="Open Sans"/>
                <a:cs typeface="Open Sans"/>
                <a:sym typeface="Open Sans"/>
              </a:endParaRPr>
            </a:p>
          </p:txBody>
        </p:sp>
        <p:sp>
          <p:nvSpPr>
            <p:cNvPr id="156" name="Google Shape;156;p5"/>
            <p:cNvSpPr txBox="1"/>
            <p:nvPr/>
          </p:nvSpPr>
          <p:spPr>
            <a:xfrm>
              <a:off x="8033197" y="4939636"/>
              <a:ext cx="1287945" cy="430887"/>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Company</a:t>
              </a:r>
              <a:endParaRPr b="1" sz="1100">
                <a:solidFill>
                  <a:schemeClr val="dk1"/>
                </a:solidFill>
                <a:latin typeface="Open Sans"/>
                <a:ea typeface="Open Sans"/>
                <a:cs typeface="Open Sans"/>
                <a:sym typeface="Open Sans"/>
              </a:endParaRPr>
            </a:p>
          </p:txBody>
        </p:sp>
        <p:sp>
          <p:nvSpPr>
            <p:cNvPr id="157" name="Google Shape;157;p5"/>
            <p:cNvSpPr txBox="1"/>
            <p:nvPr/>
          </p:nvSpPr>
          <p:spPr>
            <a:xfrm>
              <a:off x="8033197" y="5708499"/>
              <a:ext cx="1287945" cy="600164"/>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dk1"/>
                  </a:solidFill>
                  <a:latin typeface="Open Sans"/>
                  <a:ea typeface="Open Sans"/>
                  <a:cs typeface="Open Sans"/>
                  <a:sym typeface="Open Sans"/>
                </a:rPr>
                <a:t>Division of  Public Institution and Civil Society</a:t>
              </a:r>
              <a:endParaRPr/>
            </a:p>
          </p:txBody>
        </p:sp>
        <p:sp>
          <p:nvSpPr>
            <p:cNvPr id="158" name="Google Shape;158;p5"/>
            <p:cNvSpPr txBox="1"/>
            <p:nvPr/>
          </p:nvSpPr>
          <p:spPr>
            <a:xfrm>
              <a:off x="514332" y="1436255"/>
              <a:ext cx="2591094" cy="1107996"/>
            </a:xfrm>
            <a:prstGeom prst="rect">
              <a:avLst/>
            </a:prstGeom>
            <a:noFill/>
            <a:ln>
              <a:noFill/>
            </a:ln>
          </p:spPr>
          <p:txBody>
            <a:bodyPr anchorCtr="0" anchor="t" bIns="45700" lIns="91425" spcFirstLastPara="1" rIns="91425" wrap="square" tIns="45700">
              <a:spAutoFit/>
            </a:bodyPr>
            <a:lstStyle/>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Coordinating Ministry for Economics</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Ministry of Agriculture</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Ministry of Industry</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Ministry of Trade</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Ministry of Energy &amp; Mineral Resources</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Ministry of Finance</a:t>
              </a:r>
              <a:endParaRPr sz="1100">
                <a:solidFill>
                  <a:schemeClr val="dk1"/>
                </a:solidFill>
                <a:latin typeface="Open Sans"/>
                <a:ea typeface="Open Sans"/>
                <a:cs typeface="Open Sans"/>
                <a:sym typeface="Open Sans"/>
              </a:endParaRPr>
            </a:p>
          </p:txBody>
        </p:sp>
        <p:sp>
          <p:nvSpPr>
            <p:cNvPr id="159" name="Google Shape;159;p5"/>
            <p:cNvSpPr txBox="1"/>
            <p:nvPr/>
          </p:nvSpPr>
          <p:spPr>
            <a:xfrm>
              <a:off x="2773158" y="1449395"/>
              <a:ext cx="968855" cy="600164"/>
            </a:xfrm>
            <a:prstGeom prst="rect">
              <a:avLst/>
            </a:prstGeom>
            <a:noFill/>
            <a:ln>
              <a:noFill/>
            </a:ln>
          </p:spPr>
          <p:txBody>
            <a:bodyPr anchorCtr="0" anchor="t" bIns="45700" lIns="91425" spcFirstLastPara="1" rIns="91425" wrap="square" tIns="45700">
              <a:spAutoFit/>
            </a:bodyPr>
            <a:lstStyle/>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a:p>
              <a:pPr indent="-90488" lvl="0" marL="9048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p:txBody>
        </p:sp>
        <p:sp>
          <p:nvSpPr>
            <p:cNvPr id="160" name="Google Shape;160;p5"/>
            <p:cNvSpPr txBox="1"/>
            <p:nvPr/>
          </p:nvSpPr>
          <p:spPr>
            <a:xfrm>
              <a:off x="6000839" y="1399351"/>
              <a:ext cx="2841835" cy="1107996"/>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Coordinating Minister for Economics  </a:t>
              </a:r>
              <a:endParaRPr/>
            </a:p>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Agriculture</a:t>
              </a:r>
              <a:endParaRPr sz="1100">
                <a:solidFill>
                  <a:schemeClr val="dk1"/>
                </a:solidFill>
                <a:latin typeface="Open Sans"/>
                <a:ea typeface="Open Sans"/>
                <a:cs typeface="Open Sans"/>
                <a:sym typeface="Open Sans"/>
              </a:endParaRPr>
            </a:p>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Finance</a:t>
              </a:r>
              <a:endParaRPr sz="1100">
                <a:solidFill>
                  <a:schemeClr val="dk1"/>
                </a:solidFill>
                <a:latin typeface="Open Sans"/>
                <a:ea typeface="Open Sans"/>
                <a:cs typeface="Open Sans"/>
                <a:sym typeface="Open Sans"/>
              </a:endParaRPr>
            </a:p>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Industry</a:t>
              </a:r>
              <a:endParaRPr sz="1100">
                <a:solidFill>
                  <a:schemeClr val="dk1"/>
                </a:solidFill>
                <a:latin typeface="Open Sans"/>
                <a:ea typeface="Open Sans"/>
                <a:cs typeface="Open Sans"/>
                <a:sym typeface="Open Sans"/>
              </a:endParaRPr>
            </a:p>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Trade</a:t>
              </a:r>
              <a:endParaRPr sz="1100">
                <a:solidFill>
                  <a:schemeClr val="dk1"/>
                </a:solidFill>
                <a:latin typeface="Open Sans"/>
                <a:ea typeface="Open Sans"/>
                <a:cs typeface="Open Sans"/>
                <a:sym typeface="Open Sans"/>
              </a:endParaRPr>
            </a:p>
            <a:p>
              <a:pPr indent="-171450" lvl="0" marL="171450"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Energy &amp; MR</a:t>
              </a:r>
              <a:endParaRPr sz="1100">
                <a:solidFill>
                  <a:schemeClr val="dk1"/>
                </a:solidFill>
                <a:latin typeface="Open Sans"/>
                <a:ea typeface="Open Sans"/>
                <a:cs typeface="Open Sans"/>
                <a:sym typeface="Open Sans"/>
              </a:endParaRPr>
            </a:p>
          </p:txBody>
        </p:sp>
        <p:sp>
          <p:nvSpPr>
            <p:cNvPr id="161" name="Google Shape;161;p5"/>
            <p:cNvSpPr txBox="1"/>
            <p:nvPr/>
          </p:nvSpPr>
          <p:spPr>
            <a:xfrm>
              <a:off x="8312014" y="1384498"/>
              <a:ext cx="1554750" cy="1107996"/>
            </a:xfrm>
            <a:prstGeom prst="rect">
              <a:avLst/>
            </a:prstGeom>
            <a:noFill/>
            <a:ln>
              <a:noFill/>
            </a:ln>
          </p:spPr>
          <p:txBody>
            <a:bodyPr anchorCtr="0" anchor="t" bIns="45700" lIns="91425" spcFirstLastPara="1" rIns="91425" wrap="square" tIns="45700">
              <a:spAutoFit/>
            </a:bodyPr>
            <a:lstStyle/>
            <a:p>
              <a:pPr indent="-134938" lvl="0" marL="13493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SOE</a:t>
              </a:r>
              <a:endParaRPr sz="1100">
                <a:solidFill>
                  <a:schemeClr val="dk1"/>
                </a:solidFill>
                <a:latin typeface="Open Sans"/>
                <a:ea typeface="Open Sans"/>
                <a:cs typeface="Open Sans"/>
                <a:sym typeface="Open Sans"/>
              </a:endParaRPr>
            </a:p>
            <a:p>
              <a:pPr indent="-134938" lvl="0" marL="13493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Minister for National Dev’t/ Bappenas</a:t>
              </a:r>
              <a:endParaRPr sz="1100">
                <a:solidFill>
                  <a:schemeClr val="dk1"/>
                </a:solidFill>
                <a:latin typeface="Open Sans"/>
                <a:ea typeface="Open Sans"/>
                <a:cs typeface="Open Sans"/>
                <a:sym typeface="Open Sans"/>
              </a:endParaRPr>
            </a:p>
            <a:p>
              <a:pPr indent="-134938" lvl="0" marL="13493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a:p>
              <a:pPr indent="-134938" lvl="0" marL="13493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a:p>
              <a:pPr indent="-134938" lvl="0" marL="134938" marR="0" rtl="0" algn="l">
                <a:spcBef>
                  <a:spcPts val="0"/>
                </a:spcBef>
                <a:spcAft>
                  <a:spcPts val="0"/>
                </a:spcAft>
                <a:buClr>
                  <a:srgbClr val="E36C09"/>
                </a:buClr>
                <a:buSzPts val="1100"/>
                <a:buFont typeface="Arial"/>
                <a:buChar char="•"/>
              </a:pPr>
              <a:r>
                <a:rPr lang="en-US" sz="1100">
                  <a:solidFill>
                    <a:schemeClr val="dk1"/>
                  </a:solidFill>
                  <a:latin typeface="Open Sans"/>
                  <a:ea typeface="Open Sans"/>
                  <a:cs typeface="Open Sans"/>
                  <a:sym typeface="Open Sans"/>
                </a:rPr>
                <a:t>Professional</a:t>
              </a:r>
              <a:endParaRPr sz="1100">
                <a:solidFill>
                  <a:schemeClr val="dk1"/>
                </a:solidFill>
                <a:latin typeface="Open Sans"/>
                <a:ea typeface="Open Sans"/>
                <a:cs typeface="Open Sans"/>
                <a:sym typeface="Open Sans"/>
              </a:endParaRPr>
            </a:p>
          </p:txBody>
        </p:sp>
        <p:sp>
          <p:nvSpPr>
            <p:cNvPr id="162" name="Google Shape;162;p5"/>
            <p:cNvSpPr/>
            <p:nvPr/>
          </p:nvSpPr>
          <p:spPr>
            <a:xfrm>
              <a:off x="365889" y="2764208"/>
              <a:ext cx="9277815" cy="1383721"/>
            </a:xfrm>
            <a:prstGeom prst="rect">
              <a:avLst/>
            </a:prstGeom>
            <a:noFill/>
            <a:ln cap="flat" cmpd="sng" w="9525">
              <a:solidFill>
                <a:srgbClr val="938953">
                  <a:alpha val="74901"/>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163" name="Google Shape;163;p5"/>
            <p:cNvCxnSpPr/>
            <p:nvPr/>
          </p:nvCxnSpPr>
          <p:spPr>
            <a:xfrm>
              <a:off x="4939865" y="3191057"/>
              <a:ext cx="1458951" cy="0"/>
            </a:xfrm>
            <a:prstGeom prst="straightConnector1">
              <a:avLst/>
            </a:prstGeom>
            <a:noFill/>
            <a:ln cap="flat" cmpd="sng" w="9525">
              <a:solidFill>
                <a:srgbClr val="C00000"/>
              </a:solidFill>
              <a:prstDash val="solid"/>
              <a:miter lim="800000"/>
              <a:headEnd len="sm" w="sm" type="none"/>
              <a:tailEnd len="sm" w="sm" type="none"/>
            </a:ln>
          </p:spPr>
        </p:cxnSp>
        <p:sp>
          <p:nvSpPr>
            <p:cNvPr id="164" name="Google Shape;164;p5"/>
            <p:cNvSpPr txBox="1"/>
            <p:nvPr/>
          </p:nvSpPr>
          <p:spPr>
            <a:xfrm>
              <a:off x="6398700" y="3007886"/>
              <a:ext cx="198002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Open Sans"/>
                  <a:ea typeface="Open Sans"/>
                  <a:cs typeface="Open Sans"/>
                  <a:sym typeface="Open Sans"/>
                </a:rPr>
                <a:t>Internal Auditor Unit (SPI)</a:t>
              </a:r>
              <a:endParaRPr/>
            </a:p>
          </p:txBody>
        </p:sp>
        <p:sp>
          <p:nvSpPr>
            <p:cNvPr id="165" name="Google Shape;165;p5"/>
            <p:cNvSpPr txBox="1"/>
            <p:nvPr/>
          </p:nvSpPr>
          <p:spPr>
            <a:xfrm>
              <a:off x="424069" y="2782955"/>
              <a:ext cx="12554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100">
                  <a:solidFill>
                    <a:srgbClr val="632423"/>
                  </a:solidFill>
                  <a:latin typeface="Open Sans"/>
                  <a:ea typeface="Open Sans"/>
                  <a:cs typeface="Open Sans"/>
                  <a:sym typeface="Open Sans"/>
                </a:rPr>
                <a:t>Board of Directors</a:t>
              </a:r>
              <a:endParaRPr i="1" sz="1100">
                <a:solidFill>
                  <a:srgbClr val="632423"/>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grpSp>
        <p:nvGrpSpPr>
          <p:cNvPr id="170" name="Google Shape;170;p6"/>
          <p:cNvGrpSpPr/>
          <p:nvPr/>
        </p:nvGrpSpPr>
        <p:grpSpPr>
          <a:xfrm>
            <a:off x="1368120" y="2591798"/>
            <a:ext cx="7169760" cy="1487690"/>
            <a:chOff x="534863" y="2571965"/>
            <a:chExt cx="8824320" cy="1224221"/>
          </a:xfrm>
        </p:grpSpPr>
        <p:sp>
          <p:nvSpPr>
            <p:cNvPr id="171" name="Google Shape;171;p6"/>
            <p:cNvSpPr txBox="1"/>
            <p:nvPr/>
          </p:nvSpPr>
          <p:spPr>
            <a:xfrm>
              <a:off x="534863" y="3358402"/>
              <a:ext cx="8824320" cy="4377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400"/>
                <a:buFont typeface="Open Sans"/>
                <a:buNone/>
              </a:pPr>
              <a:r>
                <a:rPr b="1" lang="en-US" sz="2400">
                  <a:solidFill>
                    <a:srgbClr val="4F6128"/>
                  </a:solidFill>
                  <a:latin typeface="Open Sans"/>
                  <a:ea typeface="Open Sans"/>
                  <a:cs typeface="Open Sans"/>
                  <a:sym typeface="Open Sans"/>
                </a:rPr>
                <a:t>Funding Support Mechanism</a:t>
              </a:r>
              <a:endParaRPr/>
            </a:p>
          </p:txBody>
        </p:sp>
        <p:sp>
          <p:nvSpPr>
            <p:cNvPr id="172" name="Google Shape;172;p6"/>
            <p:cNvSpPr txBox="1"/>
            <p:nvPr/>
          </p:nvSpPr>
          <p:spPr>
            <a:xfrm>
              <a:off x="4623265" y="2571965"/>
              <a:ext cx="868482" cy="683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36C09"/>
                  </a:solidFill>
                  <a:latin typeface="Open Sans"/>
                  <a:ea typeface="Open Sans"/>
                  <a:cs typeface="Open Sans"/>
                  <a:sym typeface="Open Sans"/>
                </a:rPr>
                <a:t>2.</a:t>
              </a:r>
              <a:endParaRPr b="1" sz="4800">
                <a:solidFill>
                  <a:srgbClr val="E36C09"/>
                </a:solidFill>
                <a:latin typeface="Open Sans"/>
                <a:ea typeface="Open Sans"/>
                <a:cs typeface="Open Sans"/>
                <a:sym typeface="Open Sans"/>
              </a:endParaRPr>
            </a:p>
          </p:txBody>
        </p:sp>
      </p:grpSp>
      <p:cxnSp>
        <p:nvCxnSpPr>
          <p:cNvPr id="173" name="Google Shape;173;p6"/>
          <p:cNvCxnSpPr/>
          <p:nvPr/>
        </p:nvCxnSpPr>
        <p:spPr>
          <a:xfrm rot="10800000">
            <a:off x="4349365" y="4486497"/>
            <a:ext cx="1207270" cy="0"/>
          </a:xfrm>
          <a:prstGeom prst="straightConnector1">
            <a:avLst/>
          </a:prstGeom>
          <a:noFill/>
          <a:ln cap="flat" cmpd="sng" w="57150">
            <a:solidFill>
              <a:srgbClr val="E36C09"/>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7"/>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9" name="Google Shape;179;p7"/>
          <p:cNvSpPr txBox="1"/>
          <p:nvPr/>
        </p:nvSpPr>
        <p:spPr>
          <a:xfrm>
            <a:off x="-23702" y="311728"/>
            <a:ext cx="89887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2"/>
                </a:solidFill>
                <a:latin typeface="Open Sans"/>
                <a:ea typeface="Open Sans"/>
                <a:cs typeface="Open Sans"/>
                <a:sym typeface="Open Sans"/>
              </a:rPr>
              <a:t>BPDPKS Performance Supports the Indonesian Palm Sector</a:t>
            </a:r>
            <a:endParaRPr/>
          </a:p>
        </p:txBody>
      </p:sp>
      <p:sp>
        <p:nvSpPr>
          <p:cNvPr id="180" name="Google Shape;180;p7"/>
          <p:cNvSpPr txBox="1"/>
          <p:nvPr/>
        </p:nvSpPr>
        <p:spPr>
          <a:xfrm>
            <a:off x="-23702" y="1368224"/>
            <a:ext cx="990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BPDPKS performance is based on the ability to collect, manage and distribute funds. The funds channeled are expected to have an impact on improving the performance of the Indonesian palm oil sector.</a:t>
            </a:r>
            <a:endParaRPr/>
          </a:p>
        </p:txBody>
      </p:sp>
      <p:sp>
        <p:nvSpPr>
          <p:cNvPr id="181" name="Google Shape;181;p7"/>
          <p:cNvSpPr/>
          <p:nvPr/>
        </p:nvSpPr>
        <p:spPr>
          <a:xfrm>
            <a:off x="6623487" y="2539055"/>
            <a:ext cx="1210760" cy="829908"/>
          </a:xfrm>
          <a:prstGeom prst="rightArrow">
            <a:avLst>
              <a:gd fmla="val 50000" name="adj1"/>
              <a:gd fmla="val 50000" name="adj2"/>
            </a:avLst>
          </a:prstGeom>
          <a:solidFill>
            <a:srgbClr val="FABF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82" name="Google Shape;182;p7"/>
          <p:cNvSpPr/>
          <p:nvPr/>
        </p:nvSpPr>
        <p:spPr>
          <a:xfrm>
            <a:off x="5452053" y="2507341"/>
            <a:ext cx="1685649" cy="895092"/>
          </a:xfrm>
          <a:prstGeom prst="roundRect">
            <a:avLst>
              <a:gd fmla="val 16667" name="adj"/>
            </a:avLst>
          </a:prstGeom>
          <a:solidFill>
            <a:srgbClr val="FDE9D8"/>
          </a:solidFill>
          <a:ln cap="flat" cmpd="sng" w="28575">
            <a:solidFill>
              <a:srgbClr val="FABF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Distributing</a:t>
            </a:r>
            <a:endParaRPr b="1" sz="1800">
              <a:solidFill>
                <a:srgbClr val="244061"/>
              </a:solidFill>
              <a:latin typeface="Open Sans"/>
              <a:ea typeface="Open Sans"/>
              <a:cs typeface="Open Sans"/>
              <a:sym typeface="Open Sans"/>
            </a:endParaRPr>
          </a:p>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Funds</a:t>
            </a:r>
            <a:endParaRPr b="1" sz="1800">
              <a:solidFill>
                <a:srgbClr val="244061"/>
              </a:solidFill>
              <a:latin typeface="Open Sans"/>
              <a:ea typeface="Open Sans"/>
              <a:cs typeface="Open Sans"/>
              <a:sym typeface="Open Sans"/>
            </a:endParaRPr>
          </a:p>
        </p:txBody>
      </p:sp>
      <p:sp>
        <p:nvSpPr>
          <p:cNvPr id="183" name="Google Shape;183;p7"/>
          <p:cNvSpPr/>
          <p:nvPr/>
        </p:nvSpPr>
        <p:spPr>
          <a:xfrm>
            <a:off x="4210984" y="2555790"/>
            <a:ext cx="1210760" cy="829908"/>
          </a:xfrm>
          <a:prstGeom prst="rightArrow">
            <a:avLst>
              <a:gd fmla="val 50000" name="adj1"/>
              <a:gd fmla="val 50000" name="adj2"/>
            </a:avLst>
          </a:prstGeom>
          <a:solidFill>
            <a:srgbClr val="DDD9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84" name="Google Shape;184;p7"/>
          <p:cNvSpPr/>
          <p:nvPr/>
        </p:nvSpPr>
        <p:spPr>
          <a:xfrm>
            <a:off x="2895946" y="2516561"/>
            <a:ext cx="1854889" cy="895092"/>
          </a:xfrm>
          <a:prstGeom prst="roundRect">
            <a:avLst>
              <a:gd fmla="val 16667" name="adj"/>
            </a:avLst>
          </a:prstGeom>
          <a:solidFill>
            <a:schemeClr val="lt2"/>
          </a:solidFill>
          <a:ln cap="flat" cmpd="sng" w="28575">
            <a:solidFill>
              <a:srgbClr val="DDD9C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Managing Funds</a:t>
            </a:r>
            <a:endParaRPr b="1" sz="1800">
              <a:solidFill>
                <a:srgbClr val="244061"/>
              </a:solidFill>
              <a:latin typeface="Open Sans"/>
              <a:ea typeface="Open Sans"/>
              <a:cs typeface="Open Sans"/>
              <a:sym typeface="Open Sans"/>
            </a:endParaRPr>
          </a:p>
        </p:txBody>
      </p:sp>
      <p:sp>
        <p:nvSpPr>
          <p:cNvPr id="185" name="Google Shape;185;p7"/>
          <p:cNvSpPr/>
          <p:nvPr/>
        </p:nvSpPr>
        <p:spPr>
          <a:xfrm>
            <a:off x="1422658" y="2545110"/>
            <a:ext cx="1436773" cy="881350"/>
          </a:xfrm>
          <a:prstGeom prst="rightArrow">
            <a:avLst>
              <a:gd fmla="val 50000" name="adj1"/>
              <a:gd fmla="val 50000" name="adj2"/>
            </a:avLst>
          </a:pr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86" name="Google Shape;186;p7"/>
          <p:cNvSpPr/>
          <p:nvPr/>
        </p:nvSpPr>
        <p:spPr>
          <a:xfrm>
            <a:off x="276225" y="2502820"/>
            <a:ext cx="1961876" cy="908833"/>
          </a:xfrm>
          <a:prstGeom prst="roundRect">
            <a:avLst>
              <a:gd fmla="val 16667" name="adj"/>
            </a:avLst>
          </a:prstGeom>
          <a:solidFill>
            <a:srgbClr val="DAE5F1"/>
          </a:solidFill>
          <a:ln cap="flat" cmpd="sng" w="28575">
            <a:solidFill>
              <a:srgbClr val="93B3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Collecting Funds</a:t>
            </a:r>
            <a:endParaRPr b="1" sz="1800">
              <a:solidFill>
                <a:srgbClr val="244061"/>
              </a:solidFill>
              <a:latin typeface="Open Sans"/>
              <a:ea typeface="Open Sans"/>
              <a:cs typeface="Open Sans"/>
              <a:sym typeface="Open Sans"/>
            </a:endParaRPr>
          </a:p>
        </p:txBody>
      </p:sp>
      <p:sp>
        <p:nvSpPr>
          <p:cNvPr id="187" name="Google Shape;187;p7"/>
          <p:cNvSpPr/>
          <p:nvPr/>
        </p:nvSpPr>
        <p:spPr>
          <a:xfrm>
            <a:off x="7849751" y="2503669"/>
            <a:ext cx="1685649" cy="895092"/>
          </a:xfrm>
          <a:prstGeom prst="roundRect">
            <a:avLst>
              <a:gd fmla="val 16667" name="adj"/>
            </a:avLst>
          </a:prstGeom>
          <a:solidFill>
            <a:srgbClr val="EAF1DD"/>
          </a:solidFill>
          <a:ln cap="flat" cmpd="sng" w="28575">
            <a:solidFill>
              <a:srgbClr val="C2D5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244061"/>
                </a:solidFill>
                <a:latin typeface="Open Sans"/>
                <a:ea typeface="Open Sans"/>
                <a:cs typeface="Open Sans"/>
                <a:sym typeface="Open Sans"/>
              </a:rPr>
              <a:t>Impact</a:t>
            </a:r>
            <a:endParaRPr b="1" sz="1800">
              <a:solidFill>
                <a:srgbClr val="244061"/>
              </a:solidFill>
              <a:latin typeface="Open Sans"/>
              <a:ea typeface="Open Sans"/>
              <a:cs typeface="Open Sans"/>
              <a:sym typeface="Open Sans"/>
            </a:endParaRPr>
          </a:p>
        </p:txBody>
      </p:sp>
      <p:sp>
        <p:nvSpPr>
          <p:cNvPr id="188" name="Google Shape;188;p7"/>
          <p:cNvSpPr/>
          <p:nvPr/>
        </p:nvSpPr>
        <p:spPr>
          <a:xfrm>
            <a:off x="2827181" y="4280876"/>
            <a:ext cx="2429973" cy="738664"/>
          </a:xfrm>
          <a:prstGeom prst="rect">
            <a:avLst/>
          </a:prstGeom>
          <a:noFill/>
          <a:ln>
            <a:noFill/>
          </a:ln>
        </p:spPr>
        <p:txBody>
          <a:bodyPr anchorCtr="0" anchor="t" bIns="45700" lIns="91425" spcFirstLastPara="1" rIns="91425" wrap="square" tIns="45700">
            <a:spAutoFit/>
          </a:bodyPr>
          <a:lstStyle/>
          <a:p>
            <a:pPr indent="-141288" lvl="0" marL="141288"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Fund management accountability</a:t>
            </a:r>
            <a:endParaRPr/>
          </a:p>
          <a:p>
            <a:pPr indent="-141288" lvl="0" marL="141288"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Fund management results</a:t>
            </a:r>
            <a:endParaRPr/>
          </a:p>
        </p:txBody>
      </p:sp>
      <p:sp>
        <p:nvSpPr>
          <p:cNvPr id="189" name="Google Shape;189;p7"/>
          <p:cNvSpPr/>
          <p:nvPr/>
        </p:nvSpPr>
        <p:spPr>
          <a:xfrm>
            <a:off x="5132295" y="4280876"/>
            <a:ext cx="2239029" cy="1600438"/>
          </a:xfrm>
          <a:prstGeom prst="rect">
            <a:avLst/>
          </a:prstGeom>
          <a:noFill/>
          <a:ln>
            <a:noFill/>
          </a:ln>
        </p:spPr>
        <p:txBody>
          <a:bodyPr anchorCtr="0" anchor="t" bIns="45700" lIns="91425" spcFirstLastPara="1" rIns="91425" wrap="square" tIns="45700">
            <a:spAutoFit/>
          </a:bodyPr>
          <a:lstStyle/>
          <a:p>
            <a:pPr indent="-174625" lvl="0" marL="174625"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Innovation of Fund distribution program</a:t>
            </a:r>
            <a:endParaRPr/>
          </a:p>
          <a:p>
            <a:pPr indent="-174625" lvl="0" marL="174625"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Amount and uptake of funds that were successfully channeled</a:t>
            </a:r>
            <a:endParaRPr/>
          </a:p>
          <a:p>
            <a:pPr indent="-174625" lvl="0" marL="174625"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Distribution accountability</a:t>
            </a:r>
            <a:endParaRPr/>
          </a:p>
        </p:txBody>
      </p:sp>
      <p:sp>
        <p:nvSpPr>
          <p:cNvPr id="190" name="Google Shape;190;p7"/>
          <p:cNvSpPr/>
          <p:nvPr/>
        </p:nvSpPr>
        <p:spPr>
          <a:xfrm>
            <a:off x="367132" y="4280876"/>
            <a:ext cx="2335139" cy="738664"/>
          </a:xfrm>
          <a:prstGeom prst="rect">
            <a:avLst/>
          </a:prstGeom>
          <a:noFill/>
          <a:ln>
            <a:noFill/>
          </a:ln>
        </p:spPr>
        <p:txBody>
          <a:bodyPr anchorCtr="0" anchor="t" bIns="45700" lIns="91425" spcFirstLastPara="1" rIns="91425" wrap="square" tIns="45700">
            <a:spAutoFit/>
          </a:bodyPr>
          <a:lstStyle/>
          <a:p>
            <a:pPr indent="-141288" lvl="0" marL="141288"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Amount of funds raised</a:t>
            </a:r>
            <a:endParaRPr/>
          </a:p>
          <a:p>
            <a:pPr indent="-141288" lvl="0" marL="141288"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Sources of funds collected</a:t>
            </a:r>
            <a:endParaRPr/>
          </a:p>
        </p:txBody>
      </p:sp>
      <p:sp>
        <p:nvSpPr>
          <p:cNvPr id="191" name="Google Shape;191;p7"/>
          <p:cNvSpPr/>
          <p:nvPr/>
        </p:nvSpPr>
        <p:spPr>
          <a:xfrm>
            <a:off x="7241930" y="4280876"/>
            <a:ext cx="2532072" cy="2246769"/>
          </a:xfrm>
          <a:prstGeom prst="rect">
            <a:avLst/>
          </a:prstGeom>
          <a:noFill/>
          <a:ln>
            <a:noFill/>
          </a:ln>
        </p:spPr>
        <p:txBody>
          <a:bodyPr anchorCtr="0" anchor="t" bIns="45700" lIns="91425" spcFirstLastPara="1" rIns="91425" wrap="square" tIns="45700">
            <a:spAutoFit/>
          </a:bodyPr>
          <a:lstStyle/>
          <a:p>
            <a:pPr indent="-174625" lvl="0" marL="174625"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The success of program implementation</a:t>
            </a:r>
            <a:endParaRPr/>
          </a:p>
          <a:p>
            <a:pPr indent="-174625" lvl="0" marL="174625" marR="0" rtl="0" algn="l">
              <a:spcBef>
                <a:spcPts val="0"/>
              </a:spcBef>
              <a:spcAft>
                <a:spcPts val="0"/>
              </a:spcAft>
              <a:buClr>
                <a:srgbClr val="E36C09"/>
              </a:buClr>
              <a:buSzPts val="1400"/>
              <a:buFont typeface="Arial"/>
              <a:buChar char="•"/>
            </a:pPr>
            <a:r>
              <a:rPr lang="en-US" sz="1400">
                <a:solidFill>
                  <a:schemeClr val="dk1"/>
                </a:solidFill>
                <a:latin typeface="Open Sans"/>
                <a:ea typeface="Open Sans"/>
                <a:cs typeface="Open Sans"/>
                <a:sym typeface="Open Sans"/>
              </a:rPr>
              <a:t>Improving the performance of the palm oil sector: (1) Stabilization of the Price, (2) Improvement of Farmers' Welfare, (3) Development of a sustainable palm oil industry</a:t>
            </a:r>
            <a:endParaRPr/>
          </a:p>
        </p:txBody>
      </p:sp>
      <p:sp>
        <p:nvSpPr>
          <p:cNvPr id="192" name="Google Shape;192;p7"/>
          <p:cNvSpPr/>
          <p:nvPr/>
        </p:nvSpPr>
        <p:spPr>
          <a:xfrm>
            <a:off x="5152787" y="3693309"/>
            <a:ext cx="4382613" cy="241665"/>
          </a:xfrm>
          <a:prstGeom prst="leftRightArrow">
            <a:avLst>
              <a:gd fmla="val 50000" name="adj1"/>
              <a:gd fmla="val 50000" name="adj2"/>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7"/>
          <p:cNvSpPr/>
          <p:nvPr/>
        </p:nvSpPr>
        <p:spPr>
          <a:xfrm>
            <a:off x="367132" y="3696515"/>
            <a:ext cx="4759529" cy="238460"/>
          </a:xfrm>
          <a:prstGeom prst="leftRightArrow">
            <a:avLst>
              <a:gd fmla="val 50000" name="adj1"/>
              <a:gd fmla="val 50000" name="adj2"/>
            </a:avLst>
          </a:prstGeom>
          <a:solidFill>
            <a:srgbClr val="7692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7"/>
          <p:cNvSpPr txBox="1"/>
          <p:nvPr/>
        </p:nvSpPr>
        <p:spPr>
          <a:xfrm>
            <a:off x="1881184" y="3643743"/>
            <a:ext cx="20690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36C09"/>
                </a:solidFill>
                <a:latin typeface="Open Sans"/>
                <a:ea typeface="Open Sans"/>
                <a:cs typeface="Open Sans"/>
                <a:sym typeface="Open Sans"/>
              </a:rPr>
              <a:t>BPDPKS Performance</a:t>
            </a:r>
            <a:endParaRPr b="1" sz="1400">
              <a:solidFill>
                <a:srgbClr val="E36C09"/>
              </a:solidFill>
              <a:latin typeface="Open Sans"/>
              <a:ea typeface="Open Sans"/>
              <a:cs typeface="Open Sans"/>
              <a:sym typeface="Open Sans"/>
            </a:endParaRPr>
          </a:p>
        </p:txBody>
      </p:sp>
      <p:sp>
        <p:nvSpPr>
          <p:cNvPr id="195" name="Google Shape;195;p7"/>
          <p:cNvSpPr txBox="1"/>
          <p:nvPr/>
        </p:nvSpPr>
        <p:spPr>
          <a:xfrm>
            <a:off x="5868777" y="3529488"/>
            <a:ext cx="3096247"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36C09"/>
                </a:solidFill>
                <a:latin typeface="Open Sans"/>
                <a:ea typeface="Open Sans"/>
                <a:cs typeface="Open Sans"/>
                <a:sym typeface="Open Sans"/>
              </a:rPr>
              <a:t>BPDPKS Performance coperated with Program Owner</a:t>
            </a:r>
            <a:endParaRPr b="1" sz="1400">
              <a:solidFill>
                <a:srgbClr val="E36C09"/>
              </a:solidFill>
              <a:latin typeface="Open Sans"/>
              <a:ea typeface="Open Sans"/>
              <a:cs typeface="Open Sans"/>
              <a:sym typeface="Open Sans"/>
            </a:endParaRPr>
          </a:p>
        </p:txBody>
      </p:sp>
      <p:sp>
        <p:nvSpPr>
          <p:cNvPr id="196" name="Google Shape;196;p7"/>
          <p:cNvSpPr txBox="1"/>
          <p:nvPr/>
        </p:nvSpPr>
        <p:spPr>
          <a:xfrm>
            <a:off x="-389647" y="809018"/>
            <a:ext cx="9925047" cy="379591"/>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b="1" baseline="30000" lang="en-US" sz="2800">
                <a:solidFill>
                  <a:srgbClr val="C00000"/>
                </a:solidFill>
                <a:latin typeface="Open Sans"/>
                <a:ea typeface="Open Sans"/>
                <a:cs typeface="Open Sans"/>
                <a:sym typeface="Open Sans"/>
              </a:rPr>
              <a:t>Based on Perpres No. 61/2015 jo. Perpres No.66/2018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grpSp>
        <p:nvGrpSpPr>
          <p:cNvPr id="201" name="Google Shape;201;p8"/>
          <p:cNvGrpSpPr/>
          <p:nvPr/>
        </p:nvGrpSpPr>
        <p:grpSpPr>
          <a:xfrm>
            <a:off x="1368120" y="2591798"/>
            <a:ext cx="7169760" cy="1487690"/>
            <a:chOff x="534863" y="2571965"/>
            <a:chExt cx="8824320" cy="1224221"/>
          </a:xfrm>
        </p:grpSpPr>
        <p:sp>
          <p:nvSpPr>
            <p:cNvPr id="202" name="Google Shape;202;p8"/>
            <p:cNvSpPr txBox="1"/>
            <p:nvPr/>
          </p:nvSpPr>
          <p:spPr>
            <a:xfrm>
              <a:off x="534863" y="3358402"/>
              <a:ext cx="8824320" cy="4377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F6128"/>
                </a:buClr>
                <a:buSzPts val="2400"/>
                <a:buFont typeface="Open Sans"/>
                <a:buNone/>
              </a:pPr>
              <a:r>
                <a:rPr b="1" lang="en-US" sz="2400">
                  <a:solidFill>
                    <a:srgbClr val="4F6128"/>
                  </a:solidFill>
                  <a:latin typeface="Open Sans"/>
                  <a:ea typeface="Open Sans"/>
                  <a:cs typeface="Open Sans"/>
                  <a:sym typeface="Open Sans"/>
                </a:rPr>
                <a:t>Biodiesel Fund Support: </a:t>
              </a:r>
              <a:r>
                <a:rPr b="1" lang="en-US" sz="2400">
                  <a:solidFill>
                    <a:srgbClr val="C00000"/>
                  </a:solidFill>
                  <a:latin typeface="Open Sans"/>
                  <a:ea typeface="Open Sans"/>
                  <a:cs typeface="Open Sans"/>
                  <a:sym typeface="Open Sans"/>
                </a:rPr>
                <a:t>Background</a:t>
              </a:r>
              <a:endParaRPr b="1" sz="2400">
                <a:solidFill>
                  <a:srgbClr val="C00000"/>
                </a:solidFill>
                <a:latin typeface="Open Sans"/>
                <a:ea typeface="Open Sans"/>
                <a:cs typeface="Open Sans"/>
                <a:sym typeface="Open Sans"/>
              </a:endParaRPr>
            </a:p>
          </p:txBody>
        </p:sp>
        <p:sp>
          <p:nvSpPr>
            <p:cNvPr id="203" name="Google Shape;203;p8"/>
            <p:cNvSpPr txBox="1"/>
            <p:nvPr/>
          </p:nvSpPr>
          <p:spPr>
            <a:xfrm>
              <a:off x="4623265" y="2571965"/>
              <a:ext cx="868482" cy="683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36C09"/>
                  </a:solidFill>
                  <a:latin typeface="Open Sans"/>
                  <a:ea typeface="Open Sans"/>
                  <a:cs typeface="Open Sans"/>
                  <a:sym typeface="Open Sans"/>
                </a:rPr>
                <a:t>3.</a:t>
              </a:r>
              <a:endParaRPr b="1" sz="4800">
                <a:solidFill>
                  <a:srgbClr val="E36C09"/>
                </a:solidFill>
                <a:latin typeface="Open Sans"/>
                <a:ea typeface="Open Sans"/>
                <a:cs typeface="Open Sans"/>
                <a:sym typeface="Open Sans"/>
              </a:endParaRPr>
            </a:p>
          </p:txBody>
        </p:sp>
      </p:grpSp>
      <p:cxnSp>
        <p:nvCxnSpPr>
          <p:cNvPr id="204" name="Google Shape;204;p8"/>
          <p:cNvCxnSpPr/>
          <p:nvPr/>
        </p:nvCxnSpPr>
        <p:spPr>
          <a:xfrm rot="10800000">
            <a:off x="4349365" y="4486497"/>
            <a:ext cx="1207270" cy="0"/>
          </a:xfrm>
          <a:prstGeom prst="straightConnector1">
            <a:avLst/>
          </a:prstGeom>
          <a:noFill/>
          <a:ln cap="flat" cmpd="sng" w="57150">
            <a:solidFill>
              <a:srgbClr val="E36C09"/>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9"/>
          <p:cNvSpPr txBox="1"/>
          <p:nvPr>
            <p:ph idx="12" type="sldNum"/>
          </p:nvPr>
        </p:nvSpPr>
        <p:spPr>
          <a:xfrm>
            <a:off x="9413087" y="6485952"/>
            <a:ext cx="469211"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0" name="Google Shape;210;p9"/>
          <p:cNvSpPr/>
          <p:nvPr/>
        </p:nvSpPr>
        <p:spPr>
          <a:xfrm>
            <a:off x="0" y="410301"/>
            <a:ext cx="9906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F243E"/>
                </a:solidFill>
                <a:latin typeface="Open Sans"/>
                <a:ea typeface="Open Sans"/>
                <a:cs typeface="Open Sans"/>
                <a:sym typeface="Open Sans"/>
              </a:rPr>
              <a:t>Background: </a:t>
            </a:r>
            <a:r>
              <a:rPr b="1" lang="en-US" sz="2400">
                <a:solidFill>
                  <a:srgbClr val="C00000"/>
                </a:solidFill>
                <a:latin typeface="Open Sans"/>
                <a:ea typeface="Open Sans"/>
                <a:cs typeface="Open Sans"/>
                <a:sym typeface="Open Sans"/>
              </a:rPr>
              <a:t>Commitment  to SDGs</a:t>
            </a:r>
            <a:endParaRPr b="1" sz="2400">
              <a:solidFill>
                <a:srgbClr val="0F243E"/>
              </a:solidFill>
              <a:latin typeface="Open Sans"/>
              <a:ea typeface="Open Sans"/>
              <a:cs typeface="Open Sans"/>
              <a:sym typeface="Open Sans"/>
            </a:endParaRPr>
          </a:p>
        </p:txBody>
      </p:sp>
      <p:sp>
        <p:nvSpPr>
          <p:cNvPr id="211" name="Google Shape;211;p9"/>
          <p:cNvSpPr txBox="1"/>
          <p:nvPr/>
        </p:nvSpPr>
        <p:spPr>
          <a:xfrm>
            <a:off x="661483" y="883922"/>
            <a:ext cx="856073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Open Sans"/>
                <a:ea typeface="Open Sans"/>
                <a:cs typeface="Open Sans"/>
                <a:sym typeface="Open Sans"/>
              </a:rPr>
              <a:t>The use of palm-based biodiesel supports SDGs</a:t>
            </a:r>
            <a:endParaRPr/>
          </a:p>
        </p:txBody>
      </p:sp>
      <p:sp>
        <p:nvSpPr>
          <p:cNvPr id="212" name="Google Shape;212;p9"/>
          <p:cNvSpPr/>
          <p:nvPr/>
        </p:nvSpPr>
        <p:spPr>
          <a:xfrm>
            <a:off x="711873" y="1336379"/>
            <a:ext cx="4058725" cy="263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C0C0C"/>
              </a:solidFill>
              <a:latin typeface="Open Sans"/>
              <a:ea typeface="Open Sans"/>
              <a:cs typeface="Open Sans"/>
              <a:sym typeface="Open Sans"/>
            </a:endParaRPr>
          </a:p>
        </p:txBody>
      </p:sp>
      <p:sp>
        <p:nvSpPr>
          <p:cNvPr id="213" name="Google Shape;213;p9"/>
          <p:cNvSpPr txBox="1"/>
          <p:nvPr/>
        </p:nvSpPr>
        <p:spPr>
          <a:xfrm>
            <a:off x="1115169" y="3095095"/>
            <a:ext cx="32521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C0C0C"/>
                </a:solidFill>
                <a:latin typeface="Open Sans"/>
                <a:ea typeface="Open Sans"/>
                <a:cs typeface="Open Sans"/>
                <a:sym typeface="Open Sans"/>
              </a:rPr>
              <a:t>The use of palm-based biodiesel will create jobs, especially in rural areas</a:t>
            </a:r>
            <a:endParaRPr/>
          </a:p>
        </p:txBody>
      </p:sp>
      <p:sp>
        <p:nvSpPr>
          <p:cNvPr id="214" name="Google Shape;214;p9"/>
          <p:cNvSpPr/>
          <p:nvPr/>
        </p:nvSpPr>
        <p:spPr>
          <a:xfrm>
            <a:off x="4952999" y="4139942"/>
            <a:ext cx="4269213" cy="2146721"/>
          </a:xfrm>
          <a:prstGeom prst="rect">
            <a:avLst/>
          </a:prstGeom>
          <a:solidFill>
            <a:srgbClr val="E5DF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15" name="Google Shape;215;p9"/>
          <p:cNvSpPr/>
          <p:nvPr/>
        </p:nvSpPr>
        <p:spPr>
          <a:xfrm>
            <a:off x="4953000" y="1360698"/>
            <a:ext cx="4269213" cy="260968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id="216" name="Google Shape;216;p9"/>
          <p:cNvPicPr preferRelativeResize="0"/>
          <p:nvPr/>
        </p:nvPicPr>
        <p:blipFill rotWithShape="1">
          <a:blip r:embed="rId3">
            <a:alphaModFix/>
          </a:blip>
          <a:srcRect b="0" l="0" r="0" t="0"/>
          <a:stretch/>
        </p:blipFill>
        <p:spPr>
          <a:xfrm>
            <a:off x="5127997" y="4475384"/>
            <a:ext cx="1459396" cy="1459396"/>
          </a:xfrm>
          <a:prstGeom prst="rect">
            <a:avLst/>
          </a:prstGeom>
          <a:noFill/>
          <a:ln>
            <a:noFill/>
          </a:ln>
        </p:spPr>
      </p:pic>
      <p:pic>
        <p:nvPicPr>
          <p:cNvPr id="217" name="Google Shape;217;p9"/>
          <p:cNvPicPr preferRelativeResize="0"/>
          <p:nvPr/>
        </p:nvPicPr>
        <p:blipFill rotWithShape="1">
          <a:blip r:embed="rId4">
            <a:alphaModFix/>
          </a:blip>
          <a:srcRect b="0" l="0" r="0" t="0"/>
          <a:stretch/>
        </p:blipFill>
        <p:spPr>
          <a:xfrm>
            <a:off x="5219196" y="1599561"/>
            <a:ext cx="1459396" cy="1459396"/>
          </a:xfrm>
          <a:prstGeom prst="rect">
            <a:avLst/>
          </a:prstGeom>
          <a:noFill/>
          <a:ln>
            <a:noFill/>
          </a:ln>
        </p:spPr>
      </p:pic>
      <p:sp>
        <p:nvSpPr>
          <p:cNvPr id="218" name="Google Shape;218;p9"/>
          <p:cNvSpPr txBox="1"/>
          <p:nvPr/>
        </p:nvSpPr>
        <p:spPr>
          <a:xfrm>
            <a:off x="6678592" y="1530261"/>
            <a:ext cx="2515535" cy="2031325"/>
          </a:xfrm>
          <a:prstGeom prst="rect">
            <a:avLst/>
          </a:prstGeom>
          <a:noFill/>
          <a:ln>
            <a:noFill/>
          </a:ln>
        </p:spPr>
        <p:txBody>
          <a:bodyPr anchorCtr="0" anchor="t" bIns="45700" lIns="91425" spcFirstLastPara="1" rIns="91425" wrap="square" tIns="45700">
            <a:spAutoFit/>
          </a:bodyPr>
          <a:lstStyle/>
          <a:p>
            <a:pPr indent="-179388" lvl="0" marL="179388" marR="0" rtl="0" algn="l">
              <a:spcBef>
                <a:spcPts val="0"/>
              </a:spcBef>
              <a:spcAft>
                <a:spcPts val="0"/>
              </a:spcAft>
              <a:buClr>
                <a:srgbClr val="E36C09"/>
              </a:buClr>
              <a:buSzPts val="1400"/>
              <a:buFont typeface="Arial"/>
              <a:buChar char="•"/>
            </a:pPr>
            <a:r>
              <a:rPr b="1" lang="en-US" sz="1400">
                <a:solidFill>
                  <a:srgbClr val="0C0C0C"/>
                </a:solidFill>
                <a:latin typeface="Open Sans"/>
                <a:ea typeface="Open Sans"/>
                <a:cs typeface="Open Sans"/>
                <a:sym typeface="Open Sans"/>
              </a:rPr>
              <a:t>Play a role in the development of renewable energy and reducing emissions</a:t>
            </a:r>
            <a:endParaRPr/>
          </a:p>
          <a:p>
            <a:pPr indent="-179388" lvl="0" marL="179388" marR="0" rtl="0" algn="l">
              <a:spcBef>
                <a:spcPts val="0"/>
              </a:spcBef>
              <a:spcAft>
                <a:spcPts val="0"/>
              </a:spcAft>
              <a:buClr>
                <a:srgbClr val="E36C09"/>
              </a:buClr>
              <a:buSzPts val="1400"/>
              <a:buFont typeface="Arial"/>
              <a:buChar char="•"/>
            </a:pPr>
            <a:r>
              <a:rPr b="1" lang="en-US" sz="1400">
                <a:solidFill>
                  <a:srgbClr val="0C0C0C"/>
                </a:solidFill>
                <a:latin typeface="Open Sans"/>
                <a:ea typeface="Open Sans"/>
                <a:cs typeface="Open Sans"/>
                <a:sym typeface="Open Sans"/>
              </a:rPr>
              <a:t>Support the moratorium not to add new palm plantations</a:t>
            </a:r>
            <a:endParaRPr/>
          </a:p>
          <a:p>
            <a:pPr indent="-179388" lvl="0" marL="179388" marR="0" rtl="0" algn="l">
              <a:spcBef>
                <a:spcPts val="0"/>
              </a:spcBef>
              <a:spcAft>
                <a:spcPts val="0"/>
              </a:spcAft>
              <a:buClr>
                <a:srgbClr val="E36C09"/>
              </a:buClr>
              <a:buSzPts val="1400"/>
              <a:buFont typeface="Arial"/>
              <a:buChar char="•"/>
            </a:pPr>
            <a:r>
              <a:rPr b="1" lang="en-US" sz="1400">
                <a:solidFill>
                  <a:srgbClr val="0C0C0C"/>
                </a:solidFill>
                <a:latin typeface="Open Sans"/>
                <a:ea typeface="Open Sans"/>
                <a:cs typeface="Open Sans"/>
                <a:sym typeface="Open Sans"/>
              </a:rPr>
              <a:t>Support forest fire prevention efforts</a:t>
            </a:r>
            <a:endParaRPr/>
          </a:p>
        </p:txBody>
      </p:sp>
      <p:sp>
        <p:nvSpPr>
          <p:cNvPr id="219" name="Google Shape;219;p9"/>
          <p:cNvSpPr txBox="1"/>
          <p:nvPr/>
        </p:nvSpPr>
        <p:spPr>
          <a:xfrm>
            <a:off x="6762392" y="4512585"/>
            <a:ext cx="226586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C0C0C"/>
                </a:solidFill>
                <a:latin typeface="Open Sans"/>
                <a:ea typeface="Open Sans"/>
                <a:cs typeface="Open Sans"/>
                <a:sym typeface="Open Sans"/>
              </a:rPr>
              <a:t>Has an important role in economic development, creating jobs and saving foreign exchange</a:t>
            </a:r>
            <a:endParaRPr/>
          </a:p>
        </p:txBody>
      </p:sp>
      <p:pic>
        <p:nvPicPr>
          <p:cNvPr id="220" name="Google Shape;220;p9"/>
          <p:cNvPicPr preferRelativeResize="0"/>
          <p:nvPr/>
        </p:nvPicPr>
        <p:blipFill rotWithShape="1">
          <a:blip r:embed="rId5">
            <a:alphaModFix/>
          </a:blip>
          <a:srcRect b="0" l="0" r="0" t="0"/>
          <a:stretch/>
        </p:blipFill>
        <p:spPr>
          <a:xfrm>
            <a:off x="2825236" y="1600782"/>
            <a:ext cx="1459396" cy="1459396"/>
          </a:xfrm>
          <a:prstGeom prst="rect">
            <a:avLst/>
          </a:prstGeom>
          <a:noFill/>
          <a:ln>
            <a:noFill/>
          </a:ln>
        </p:spPr>
      </p:pic>
      <p:pic>
        <p:nvPicPr>
          <p:cNvPr id="221" name="Google Shape;221;p9"/>
          <p:cNvPicPr preferRelativeResize="0"/>
          <p:nvPr/>
        </p:nvPicPr>
        <p:blipFill rotWithShape="1">
          <a:blip r:embed="rId6">
            <a:alphaModFix/>
          </a:blip>
          <a:srcRect b="0" l="0" r="0" t="0"/>
          <a:stretch/>
        </p:blipFill>
        <p:spPr>
          <a:xfrm>
            <a:off x="1222303" y="1599561"/>
            <a:ext cx="1459396" cy="1459396"/>
          </a:xfrm>
          <a:prstGeom prst="rect">
            <a:avLst/>
          </a:prstGeom>
          <a:noFill/>
          <a:ln>
            <a:noFill/>
          </a:ln>
        </p:spPr>
      </p:pic>
      <p:sp>
        <p:nvSpPr>
          <p:cNvPr id="222" name="Google Shape;222;p9"/>
          <p:cNvSpPr/>
          <p:nvPr/>
        </p:nvSpPr>
        <p:spPr>
          <a:xfrm>
            <a:off x="711873" y="4139942"/>
            <a:ext cx="4058725" cy="2108398"/>
          </a:xfrm>
          <a:prstGeom prst="rect">
            <a:avLst/>
          </a:prstGeom>
          <a:solidFill>
            <a:srgbClr val="FDE9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C0C0C"/>
              </a:solidFill>
              <a:latin typeface="Open Sans"/>
              <a:ea typeface="Open Sans"/>
              <a:cs typeface="Open Sans"/>
              <a:sym typeface="Open Sans"/>
            </a:endParaRPr>
          </a:p>
        </p:txBody>
      </p:sp>
      <p:pic>
        <p:nvPicPr>
          <p:cNvPr id="223" name="Google Shape;223;p9"/>
          <p:cNvPicPr preferRelativeResize="0"/>
          <p:nvPr/>
        </p:nvPicPr>
        <p:blipFill rotWithShape="1">
          <a:blip r:embed="rId7">
            <a:alphaModFix/>
          </a:blip>
          <a:srcRect b="0" l="0" r="0" t="0"/>
          <a:stretch/>
        </p:blipFill>
        <p:spPr>
          <a:xfrm>
            <a:off x="969793" y="4475384"/>
            <a:ext cx="1459396" cy="1459396"/>
          </a:xfrm>
          <a:prstGeom prst="rect">
            <a:avLst/>
          </a:prstGeom>
          <a:noFill/>
          <a:ln>
            <a:noFill/>
          </a:ln>
        </p:spPr>
      </p:pic>
      <p:sp>
        <p:nvSpPr>
          <p:cNvPr id="224" name="Google Shape;224;p9"/>
          <p:cNvSpPr txBox="1"/>
          <p:nvPr/>
        </p:nvSpPr>
        <p:spPr>
          <a:xfrm>
            <a:off x="2520969" y="4602938"/>
            <a:ext cx="208633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C0C0C"/>
                </a:solidFill>
                <a:latin typeface="Open Sans"/>
                <a:ea typeface="Open Sans"/>
                <a:cs typeface="Open Sans"/>
                <a:sym typeface="Open Sans"/>
              </a:rPr>
              <a:t>Supporting energy security through the use of renewable energy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Blank">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2017-04-04T08:58:57Z</dcterms:created>
  <dc:creator>Ruddy Gobel</dc:creator>
</cp:coreProperties>
</file>