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19" autoAdjust="0"/>
  </p:normalViewPr>
  <p:slideViewPr>
    <p:cSldViewPr snapToGrid="0">
      <p:cViewPr varScale="1">
        <p:scale>
          <a:sx n="151" d="100"/>
          <a:sy n="151" d="100"/>
        </p:scale>
        <p:origin x="65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8T13:48:58.621"/>
    </inkml:context>
    <inkml:brush xml:id="br0">
      <inkml:brushProperty name="width" value="0.05" units="cm"/>
      <inkml:brushProperty name="height" value="0.05" units="cm"/>
      <inkml:brushProperty name="color" value="#E71224"/>
    </inkml:brush>
  </inkml:definitions>
  <inkml:trace contextRef="#ctx0" brushRef="#br0">3 4407 24575,'-1'-37'0,"0"21"0,1-1 0,0 1 0,1 0 0,0 0 0,1 0 0,1 0 0,1 0 0,9-26 0,35-83 0,-44 115 0,0-1 0,-1 0 0,0-1 0,0 1 0,-1 0 0,-1-1 0,0 1 0,-1-21 0,0 14 0,1 1 0,5-31 0,-2 29 0,-2 0 0,1-30 0,-2 30 0,0 0 0,6-33 0,29-123 0,-18 81 0,-12 61 0,18-65 0,-19 77 0,0 1 0,-1-1 0,1-25 0,1-7 0,-1 21 0,-3 12 0,1 1 0,0 0 0,2 1 0,7-20 0,-2 13 0,-1-1 0,-1 0 0,-2 0 0,6-38 0,-7 42 0,1 1 0,1 0 0,1 0 0,1 1 0,1 0 0,15-24 0,18-35 0,34-64 0,-38 76 0,-1 17 0,-31 43 0,0-1 0,0 0 0,-1 0 0,-1-1 0,8-14 0,1-4 0,1 1 0,29-41 0,13-18 0,-34 47 0,43-51 0,-9 12 0,22-22 0,-47 61 0,-9 10 0,37-56 0,-45 57 0,0-2 0,36-46 0,25-26 0,-51 63 0,-12 18 0,1 1 0,31-36 0,2 2 0,-36 39 0,1 1 0,0 0 0,1 0 0,18-13 0,95-67 0,-94 69 0,1 2 0,1 1 0,1 2 0,1 1 0,44-15 0,-67 28 0,-1-1 0,1 0 0,18-13 0,27-13 0,19-2 0,51-20 0,-3-7 0,20-1 0,96-52 0,-210 100 0,36-18 0,-52 23 0,0 1 0,1 1 0,28-9 0,25-12 0,51-27 0,-57 13 0,3 2 0,-48 28 0,-1 1 0,1 1 0,1 0 0,19-6 0,20-4 0,-29 8 0,1 1 0,1 2 0,0 2 0,0 0 0,60-4 0,-63 10 0,0-2 0,48-12 0,4-1 0,-39 10 0,-9 1 0,55-1 0,-71 5-125,1-1 1,0-1-1,0 0 0,-1-1 0,19-8 0,-24 9-491,1-1-6210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8T14:37:28.340"/>
    </inkml:context>
    <inkml:brush xml:id="br0">
      <inkml:brushProperty name="width" value="0.05" units="cm"/>
      <inkml:brushProperty name="height" value="0.05" units="cm"/>
      <inkml:brushProperty name="color" value="#E71224"/>
    </inkml:brush>
  </inkml:definitions>
  <inkml:trace contextRef="#ctx0" brushRef="#br0">0 0 24575,'3'0'0,"4"0"0,4 0 0,3 0 0,2 0 0,1 0 0,2 0 0,-1 0 0,0 0 0,1 0 0,-1 0 0,0 0 0,0 0 0,-1 0 0,1 0 0,0 0 0,-1 0 0,-2 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918D2F-EE4E-4532-B206-57B882637FF9}" type="datetimeFigureOut">
              <a:rPr lang="zh-TW" altLang="en-US" smtClean="0"/>
              <a:t>2022/11/19</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1C7F8A-7B5F-47E1-AA42-1DDE36A205E9}" type="slidenum">
              <a:rPr lang="zh-TW" altLang="en-US" smtClean="0"/>
              <a:t>‹#›</a:t>
            </a:fld>
            <a:endParaRPr lang="zh-TW" altLang="en-US"/>
          </a:p>
        </p:txBody>
      </p:sp>
    </p:spTree>
    <p:extLst>
      <p:ext uri="{BB962C8B-B14F-4D97-AF65-F5344CB8AC3E}">
        <p14:creationId xmlns:p14="http://schemas.microsoft.com/office/powerpoint/2010/main" val="957660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11C7F8A-7B5F-47E1-AA42-1DDE36A205E9}" type="slidenum">
              <a:rPr lang="zh-TW" altLang="en-US" smtClean="0"/>
              <a:t>1</a:t>
            </a:fld>
            <a:endParaRPr lang="zh-TW" altLang="en-US"/>
          </a:p>
        </p:txBody>
      </p:sp>
    </p:spTree>
    <p:extLst>
      <p:ext uri="{BB962C8B-B14F-4D97-AF65-F5344CB8AC3E}">
        <p14:creationId xmlns:p14="http://schemas.microsoft.com/office/powerpoint/2010/main" val="3114476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11C7F8A-7B5F-47E1-AA42-1DDE36A205E9}" type="slidenum">
              <a:rPr lang="zh-TW" altLang="en-US" smtClean="0"/>
              <a:t>11</a:t>
            </a:fld>
            <a:endParaRPr lang="zh-TW" altLang="en-US"/>
          </a:p>
        </p:txBody>
      </p:sp>
    </p:spTree>
    <p:extLst>
      <p:ext uri="{BB962C8B-B14F-4D97-AF65-F5344CB8AC3E}">
        <p14:creationId xmlns:p14="http://schemas.microsoft.com/office/powerpoint/2010/main" val="381361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zh-TW" altLang="en-US" sz="1800" b="0" i="0" u="none" strike="noStrike" baseline="0" dirty="0">
                <a:latin typeface="NimbusRomNo9L-Regu"/>
              </a:rPr>
              <a:t>再來是貢獻度的評估，在</a:t>
            </a:r>
            <a:r>
              <a:rPr lang="en-US" altLang="zh-TW" sz="1800" b="0" i="0" u="none" strike="noStrike" baseline="0" dirty="0">
                <a:latin typeface="NimbusRomNo9L-Regu"/>
              </a:rPr>
              <a:t>FL</a:t>
            </a:r>
            <a:r>
              <a:rPr lang="zh-TW" altLang="en-US" sz="1800" b="0" i="0" u="none" strike="noStrike" baseline="0" dirty="0">
                <a:latin typeface="NimbusRomNo9L-Regu"/>
              </a:rPr>
              <a:t>可以分為兩種的貢獻評估方法，分別是平均法跟邊緣收益法，但是這兩種方法都有各自的缺陷，像平均法雖然計算簡單，但是現實中每個參與端的資料不同，因此會不精確，而邊緣收益法因為要算出有</a:t>
            </a:r>
            <a:r>
              <a:rPr lang="en-US" altLang="zh-TW" sz="1800" b="0" i="0" u="none" strike="noStrike" baseline="0" dirty="0">
                <a:latin typeface="NimbusRomNo9L-Regu"/>
              </a:rPr>
              <a:t>K</a:t>
            </a:r>
            <a:r>
              <a:rPr lang="zh-TW" altLang="en-US" sz="1800" b="0" i="0" u="none" strike="noStrike" baseline="0" dirty="0">
                <a:latin typeface="NimbusRomNo9L-Regu"/>
              </a:rPr>
              <a:t>做參與端的訓練跟沒有地訓練，因此會造成計算上的浪費</a:t>
            </a:r>
            <a:endParaRPr lang="en-US" altLang="zh-TW" sz="1800" b="0" i="0" u="none" strike="noStrike" baseline="0" dirty="0">
              <a:latin typeface="NimbusRomNo9L-Regu"/>
            </a:endParaRPr>
          </a:p>
          <a:p>
            <a:pPr algn="l"/>
            <a:endParaRPr lang="en-US" altLang="zh-TW" sz="1800" b="0" i="0" u="none" strike="noStrike" baseline="0" dirty="0">
              <a:latin typeface="NimbusRomNo9L-Regu"/>
            </a:endParaRPr>
          </a:p>
          <a:p>
            <a:pPr algn="l"/>
            <a:r>
              <a:rPr lang="en-US" altLang="zh-TW" sz="1800" b="0" i="0" u="none" strike="noStrike" baseline="0" dirty="0">
                <a:latin typeface="CMMI10"/>
              </a:rPr>
              <a:t>B</a:t>
            </a:r>
            <a:r>
              <a:rPr lang="en-US" altLang="zh-TW" sz="1800" b="0" i="0" u="none" strike="noStrike" baseline="0" dirty="0">
                <a:latin typeface="CMR10"/>
              </a:rPr>
              <a:t>(</a:t>
            </a:r>
            <a:r>
              <a:rPr lang="en-US" altLang="zh-TW" sz="1800" b="0" i="0" u="none" strike="noStrike" baseline="0" dirty="0">
                <a:latin typeface="CMMI10"/>
              </a:rPr>
              <a:t>S</a:t>
            </a:r>
            <a:r>
              <a:rPr lang="en-US" altLang="zh-TW" sz="1800" b="0" i="0" u="none" strike="noStrike" baseline="0" dirty="0">
                <a:latin typeface="CMR10"/>
              </a:rPr>
              <a:t>) </a:t>
            </a:r>
            <a:r>
              <a:rPr lang="en-US" altLang="zh-TW" sz="1800" b="0" i="0" u="none" strike="noStrike" baseline="0" dirty="0">
                <a:latin typeface="NimbusRomNo9L-Regu"/>
              </a:rPr>
              <a:t>be the overall revenue</a:t>
            </a:r>
          </a:p>
          <a:p>
            <a:pPr algn="l"/>
            <a:r>
              <a:rPr lang="en-US" altLang="zh-TW" sz="1800" b="0" i="0" u="none" strike="noStrike" baseline="0" dirty="0">
                <a:latin typeface="NimbusRomNo9L-Regu"/>
              </a:rPr>
              <a:t>of the global model, where </a:t>
            </a:r>
            <a:r>
              <a:rPr lang="en-US" altLang="zh-TW" sz="1800" b="0" i="0" u="none" strike="noStrike" baseline="0" dirty="0">
                <a:latin typeface="CMMI10"/>
              </a:rPr>
              <a:t>S </a:t>
            </a:r>
            <a:r>
              <a:rPr lang="en-US" altLang="zh-TW" sz="1800" b="0" i="0" u="none" strike="noStrike" baseline="0" dirty="0">
                <a:latin typeface="NimbusRomNo9L-Regu"/>
              </a:rPr>
              <a:t>is the set of all participants.</a:t>
            </a:r>
            <a:endParaRPr lang="zh-TW" altLang="en-US" dirty="0"/>
          </a:p>
        </p:txBody>
      </p:sp>
      <p:sp>
        <p:nvSpPr>
          <p:cNvPr id="4" name="投影片編號版面配置區 3"/>
          <p:cNvSpPr>
            <a:spLocks noGrp="1"/>
          </p:cNvSpPr>
          <p:nvPr>
            <p:ph type="sldNum" sz="quarter" idx="5"/>
          </p:nvPr>
        </p:nvSpPr>
        <p:spPr/>
        <p:txBody>
          <a:bodyPr/>
          <a:lstStyle/>
          <a:p>
            <a:fld id="{811C7F8A-7B5F-47E1-AA42-1DDE36A205E9}" type="slidenum">
              <a:rPr lang="zh-TW" altLang="en-US" smtClean="0"/>
              <a:t>12</a:t>
            </a:fld>
            <a:endParaRPr lang="zh-TW" altLang="en-US"/>
          </a:p>
        </p:txBody>
      </p:sp>
    </p:spTree>
    <p:extLst>
      <p:ext uri="{BB962C8B-B14F-4D97-AF65-F5344CB8AC3E}">
        <p14:creationId xmlns:p14="http://schemas.microsoft.com/office/powerpoint/2010/main" val="1797393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在第</a:t>
            </a:r>
            <a:r>
              <a:rPr lang="en-US" altLang="zh-TW" dirty="0"/>
              <a:t>t</a:t>
            </a:r>
            <a:r>
              <a:rPr lang="zh-TW" altLang="en-US" dirty="0"/>
              <a:t>個</a:t>
            </a:r>
            <a:r>
              <a:rPr lang="en-US" altLang="zh-TW" dirty="0"/>
              <a:t>FL</a:t>
            </a:r>
            <a:r>
              <a:rPr lang="zh-TW" altLang="en-US" dirty="0"/>
              <a:t>的</a:t>
            </a:r>
            <a:r>
              <a:rPr lang="en-US" altLang="zh-TW" dirty="0"/>
              <a:t>iteration</a:t>
            </a:r>
            <a:r>
              <a:rPr lang="zh-TW" altLang="en-US" dirty="0"/>
              <a:t>中 </a:t>
            </a:r>
            <a:r>
              <a:rPr lang="en-US" altLang="zh-TW" dirty="0" err="1"/>
              <a:t>Ekt</a:t>
            </a:r>
            <a:r>
              <a:rPr lang="zh-TW" altLang="en-US" dirty="0"/>
              <a:t>其實就是參與端對</a:t>
            </a:r>
            <a:r>
              <a:rPr lang="en-US" altLang="zh-TW" dirty="0"/>
              <a:t>global model</a:t>
            </a:r>
            <a:r>
              <a:rPr lang="zh-TW" altLang="en-US" dirty="0"/>
              <a:t>的影響，也就是參與端要</a:t>
            </a:r>
            <a:r>
              <a:rPr lang="en-US" altLang="zh-TW" dirty="0"/>
              <a:t>upload</a:t>
            </a:r>
            <a:r>
              <a:rPr lang="zh-TW" altLang="en-US" dirty="0"/>
              <a:t>的</a:t>
            </a:r>
            <a:r>
              <a:rPr lang="en-US" altLang="zh-TW" dirty="0" err="1"/>
              <a:t>wlt</a:t>
            </a:r>
            <a:r>
              <a:rPr lang="zh-TW" altLang="en-US" dirty="0"/>
              <a:t>跟 </a:t>
            </a:r>
            <a:r>
              <a:rPr lang="en-US" altLang="zh-TW" dirty="0"/>
              <a:t>global model</a:t>
            </a:r>
            <a:r>
              <a:rPr lang="zh-TW" altLang="en-US" dirty="0"/>
              <a:t>的參數</a:t>
            </a:r>
            <a:r>
              <a:rPr lang="en-US" altLang="zh-TW" dirty="0"/>
              <a:t>wt-1</a:t>
            </a:r>
            <a:r>
              <a:rPr lang="zh-TW" altLang="en-US" dirty="0"/>
              <a:t>的差異。最後透過</a:t>
            </a:r>
            <a:r>
              <a:rPr lang="en-US" altLang="zh-TW" dirty="0"/>
              <a:t>Ek</a:t>
            </a:r>
            <a:r>
              <a:rPr lang="zh-TW" altLang="en-US" dirty="0"/>
              <a:t>來的出第</a:t>
            </a:r>
            <a:r>
              <a:rPr lang="en-US" altLang="zh-TW" dirty="0"/>
              <a:t>k</a:t>
            </a:r>
            <a:r>
              <a:rPr lang="zh-TW" altLang="en-US" dirty="0"/>
              <a:t>個參與端的貢獻度。</a:t>
            </a:r>
            <a:r>
              <a:rPr lang="en-US" altLang="zh-TW" dirty="0"/>
              <a:t>Dk</a:t>
            </a:r>
            <a:r>
              <a:rPr lang="zh-TW" altLang="en-US" dirty="0"/>
              <a:t>是資料量 </a:t>
            </a:r>
            <a:r>
              <a:rPr lang="en-US" altLang="zh-TW" dirty="0"/>
              <a:t>a</a:t>
            </a:r>
            <a:r>
              <a:rPr lang="zh-TW" altLang="en-US" dirty="0"/>
              <a:t>是權重參數</a:t>
            </a:r>
          </a:p>
        </p:txBody>
      </p:sp>
      <p:sp>
        <p:nvSpPr>
          <p:cNvPr id="4" name="投影片編號版面配置區 3"/>
          <p:cNvSpPr>
            <a:spLocks noGrp="1"/>
          </p:cNvSpPr>
          <p:nvPr>
            <p:ph type="sldNum" sz="quarter" idx="5"/>
          </p:nvPr>
        </p:nvSpPr>
        <p:spPr/>
        <p:txBody>
          <a:bodyPr/>
          <a:lstStyle/>
          <a:p>
            <a:fld id="{811C7F8A-7B5F-47E1-AA42-1DDE36A205E9}" type="slidenum">
              <a:rPr lang="zh-TW" altLang="en-US" smtClean="0"/>
              <a:t>13</a:t>
            </a:fld>
            <a:endParaRPr lang="zh-TW" altLang="en-US"/>
          </a:p>
        </p:txBody>
      </p:sp>
    </p:spTree>
    <p:extLst>
      <p:ext uri="{BB962C8B-B14F-4D97-AF65-F5344CB8AC3E}">
        <p14:creationId xmlns:p14="http://schemas.microsoft.com/office/powerpoint/2010/main" val="1777241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這篇論文用</a:t>
            </a:r>
            <a:r>
              <a:rPr lang="en-US" altLang="zh-TW" sz="1200" b="0" i="0" u="none" strike="noStrike" baseline="0" dirty="0">
                <a:latin typeface="NimbusRomNo9L-Regu"/>
              </a:rPr>
              <a:t> CICIDS2017 dataset</a:t>
            </a:r>
            <a:r>
              <a:rPr lang="zh-TW" altLang="en-US" sz="1200" b="0" i="0" u="none" strike="noStrike" baseline="0" dirty="0">
                <a:latin typeface="NimbusRomNo9L-Regu"/>
              </a:rPr>
              <a:t>來評估檢測模型，提供了機器學習的</a:t>
            </a:r>
            <a:r>
              <a:rPr lang="en-US" altLang="zh-TW" sz="1200" b="0" i="0" u="none" strike="noStrike" baseline="0" dirty="0">
                <a:latin typeface="NimbusRomNo9L-Regu"/>
              </a:rPr>
              <a:t>csv</a:t>
            </a:r>
            <a:r>
              <a:rPr lang="zh-TW" altLang="en-US" sz="1200" b="0" i="0" u="none" strike="noStrike" baseline="0" dirty="0">
                <a:latin typeface="NimbusRomNo9L-Regu"/>
              </a:rPr>
              <a:t>文件跟</a:t>
            </a:r>
            <a:r>
              <a:rPr lang="en-US" altLang="zh-TW" sz="1200" b="0" i="0" u="none" strike="noStrike" baseline="0" dirty="0" err="1">
                <a:latin typeface="NimbusRomNo9L-Regu"/>
              </a:rPr>
              <a:t>pcap</a:t>
            </a:r>
            <a:r>
              <a:rPr lang="zh-TW" altLang="en-US" sz="1200" b="0" i="0" u="none" strike="noStrike" baseline="0" dirty="0">
                <a:latin typeface="NimbusRomNo9L-Regu"/>
              </a:rPr>
              <a:t>的原始流量文件，其中包含</a:t>
            </a:r>
            <a:r>
              <a:rPr lang="en-US" altLang="zh-TW" sz="1200" b="0" i="0" u="none" strike="noStrike" baseline="0" dirty="0">
                <a:latin typeface="NimbusRomNo9L-Regu"/>
              </a:rPr>
              <a:t>5</a:t>
            </a:r>
            <a:r>
              <a:rPr lang="zh-TW" altLang="en-US" sz="1200" b="0" i="0" u="none" strike="noStrike" baseline="0" dirty="0">
                <a:latin typeface="NimbusRomNo9L-Regu"/>
              </a:rPr>
              <a:t>天的</a:t>
            </a:r>
            <a:r>
              <a:rPr lang="en-US" altLang="zh-TW" sz="1200" b="0" i="0" u="none" strike="noStrike" baseline="0" dirty="0">
                <a:latin typeface="NimbusRomNo9L-Regu"/>
              </a:rPr>
              <a:t>benign </a:t>
            </a:r>
            <a:r>
              <a:rPr lang="zh-TW" altLang="en-US" sz="1200" b="0" i="0" u="none" strike="noStrike" baseline="0" dirty="0">
                <a:latin typeface="NimbusRomNo9L-Regu"/>
              </a:rPr>
              <a:t>流量樣本跟不同網路攻擊樣本。</a:t>
            </a:r>
            <a:endParaRPr lang="en-US" altLang="zh-TW" sz="1200" b="0" i="0" u="none" strike="noStrike" baseline="0" dirty="0">
              <a:latin typeface="NimbusRomNo9L-Regu"/>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i="0" u="none" strike="noStrike" baseline="0" dirty="0">
              <a:latin typeface="NimbusRomNo9L-Regu"/>
            </a:endParaRPr>
          </a:p>
          <a:p>
            <a:pPr algn="l"/>
            <a:r>
              <a:rPr lang="en-US" altLang="zh-TW" sz="1800" b="0" i="0" u="none" strike="noStrike" baseline="0" dirty="0">
                <a:latin typeface="NimbusRomNo9L-Regu"/>
              </a:rPr>
              <a:t>reduces the number of benign samples in the</a:t>
            </a:r>
          </a:p>
          <a:p>
            <a:pPr algn="l"/>
            <a:r>
              <a:rPr lang="en-US" altLang="zh-TW" sz="1800" b="0" i="0" u="none" strike="noStrike" baseline="0">
                <a:latin typeface="NimbusRomNo9L-Regu"/>
              </a:rPr>
              <a:t>testing set (from 454619 to 109520</a:t>
            </a:r>
            <a:endParaRPr lang="en-US" altLang="zh-TW" sz="1200" b="0" i="0" u="none" strike="noStrike" baseline="0" dirty="0">
              <a:latin typeface="NimbusRomNo9L-Regu"/>
            </a:endParaRPr>
          </a:p>
          <a:p>
            <a:endParaRPr lang="zh-TW" altLang="en-US" dirty="0"/>
          </a:p>
        </p:txBody>
      </p:sp>
      <p:sp>
        <p:nvSpPr>
          <p:cNvPr id="4" name="投影片編號版面配置區 3"/>
          <p:cNvSpPr>
            <a:spLocks noGrp="1"/>
          </p:cNvSpPr>
          <p:nvPr>
            <p:ph type="sldNum" sz="quarter" idx="5"/>
          </p:nvPr>
        </p:nvSpPr>
        <p:spPr/>
        <p:txBody>
          <a:bodyPr/>
          <a:lstStyle/>
          <a:p>
            <a:fld id="{811C7F8A-7B5F-47E1-AA42-1DDE36A205E9}" type="slidenum">
              <a:rPr lang="zh-TW" altLang="en-US" smtClean="0"/>
              <a:t>14</a:t>
            </a:fld>
            <a:endParaRPr lang="zh-TW" altLang="en-US"/>
          </a:p>
        </p:txBody>
      </p:sp>
    </p:spTree>
    <p:extLst>
      <p:ext uri="{BB962C8B-B14F-4D97-AF65-F5344CB8AC3E}">
        <p14:creationId xmlns:p14="http://schemas.microsoft.com/office/powerpoint/2010/main" val="2339072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進行</a:t>
            </a:r>
            <a:r>
              <a:rPr lang="en-US" altLang="zh-TW" dirty="0"/>
              <a:t>FL</a:t>
            </a:r>
            <a:r>
              <a:rPr lang="zh-TW" altLang="en-US" dirty="0"/>
              <a:t>的過程中 特徵選擇他們是使用</a:t>
            </a:r>
            <a:r>
              <a:rPr lang="en-US" altLang="zh-TW" dirty="0"/>
              <a:t>chi square </a:t>
            </a:r>
            <a:r>
              <a:rPr lang="zh-TW" altLang="en-US" dirty="0"/>
              <a:t>的方法，他是一個統計的假設驗證方法，會計算出觀察值跟理論值的偏差程度，如果偏差太大就視為無效。而這邊取了前</a:t>
            </a:r>
            <a:r>
              <a:rPr lang="en-US" altLang="zh-TW" dirty="0"/>
              <a:t>20</a:t>
            </a:r>
            <a:r>
              <a:rPr lang="zh-TW" altLang="en-US" dirty="0"/>
              <a:t>個特徵來做實驗。之後參與端會再對特徵做標準化 </a:t>
            </a:r>
            <a:endParaRPr lang="en-US" altLang="zh-TW" dirty="0"/>
          </a:p>
          <a:p>
            <a:endParaRPr lang="en-US" altLang="zh-TW" dirty="0"/>
          </a:p>
          <a:p>
            <a:r>
              <a:rPr lang="en-US" altLang="zh-TW" dirty="0"/>
              <a:t>global</a:t>
            </a:r>
            <a:r>
              <a:rPr lang="zh-TW" altLang="en-US" dirty="0"/>
              <a:t>最大最小值</a:t>
            </a:r>
            <a:endParaRPr lang="en-US" altLang="zh-TW" dirty="0"/>
          </a:p>
        </p:txBody>
      </p:sp>
      <p:sp>
        <p:nvSpPr>
          <p:cNvPr id="4" name="投影片編號版面配置區 3"/>
          <p:cNvSpPr>
            <a:spLocks noGrp="1"/>
          </p:cNvSpPr>
          <p:nvPr>
            <p:ph type="sldNum" sz="quarter" idx="5"/>
          </p:nvPr>
        </p:nvSpPr>
        <p:spPr/>
        <p:txBody>
          <a:bodyPr/>
          <a:lstStyle/>
          <a:p>
            <a:fld id="{811C7F8A-7B5F-47E1-AA42-1DDE36A205E9}" type="slidenum">
              <a:rPr lang="zh-TW" altLang="en-US" smtClean="0"/>
              <a:t>15</a:t>
            </a:fld>
            <a:endParaRPr lang="zh-TW" altLang="en-US"/>
          </a:p>
        </p:txBody>
      </p:sp>
    </p:spTree>
    <p:extLst>
      <p:ext uri="{BB962C8B-B14F-4D97-AF65-F5344CB8AC3E}">
        <p14:creationId xmlns:p14="http://schemas.microsoft.com/office/powerpoint/2010/main" val="1254200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zh-TW" altLang="en-US" dirty="0"/>
              <a:t>這之後會將資料分成多數類別跟少數類別，分別進行</a:t>
            </a:r>
            <a:r>
              <a:rPr lang="en-US" altLang="zh-TW" dirty="0"/>
              <a:t>under-sampling</a:t>
            </a:r>
            <a:r>
              <a:rPr lang="zh-TW" altLang="en-US" dirty="0"/>
              <a:t>跟</a:t>
            </a:r>
            <a:r>
              <a:rPr lang="en-US" altLang="zh-TW" dirty="0"/>
              <a:t>SMOTE</a:t>
            </a:r>
            <a:endParaRPr lang="zh-TW" altLang="en-US" dirty="0"/>
          </a:p>
        </p:txBody>
      </p:sp>
      <p:sp>
        <p:nvSpPr>
          <p:cNvPr id="4" name="投影片編號版面配置區 3"/>
          <p:cNvSpPr>
            <a:spLocks noGrp="1"/>
          </p:cNvSpPr>
          <p:nvPr>
            <p:ph type="sldNum" sz="quarter" idx="5"/>
          </p:nvPr>
        </p:nvSpPr>
        <p:spPr/>
        <p:txBody>
          <a:bodyPr/>
          <a:lstStyle/>
          <a:p>
            <a:fld id="{811C7F8A-7B5F-47E1-AA42-1DDE36A205E9}" type="slidenum">
              <a:rPr lang="zh-TW" altLang="en-US" smtClean="0"/>
              <a:t>16</a:t>
            </a:fld>
            <a:endParaRPr lang="zh-TW" altLang="en-US"/>
          </a:p>
        </p:txBody>
      </p:sp>
    </p:spTree>
    <p:extLst>
      <p:ext uri="{BB962C8B-B14F-4D97-AF65-F5344CB8AC3E}">
        <p14:creationId xmlns:p14="http://schemas.microsoft.com/office/powerpoint/2010/main" val="15183342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endParaRPr lang="zh-TW" altLang="en-US" dirty="0"/>
          </a:p>
        </p:txBody>
      </p:sp>
      <p:sp>
        <p:nvSpPr>
          <p:cNvPr id="4" name="投影片編號版面配置區 3"/>
          <p:cNvSpPr>
            <a:spLocks noGrp="1"/>
          </p:cNvSpPr>
          <p:nvPr>
            <p:ph type="sldNum" sz="quarter" idx="5"/>
          </p:nvPr>
        </p:nvSpPr>
        <p:spPr/>
        <p:txBody>
          <a:bodyPr/>
          <a:lstStyle/>
          <a:p>
            <a:fld id="{811C7F8A-7B5F-47E1-AA42-1DDE36A205E9}" type="slidenum">
              <a:rPr lang="zh-TW" altLang="en-US" smtClean="0"/>
              <a:t>17</a:t>
            </a:fld>
            <a:endParaRPr lang="zh-TW" altLang="en-US"/>
          </a:p>
        </p:txBody>
      </p:sp>
    </p:spTree>
    <p:extLst>
      <p:ext uri="{BB962C8B-B14F-4D97-AF65-F5344CB8AC3E}">
        <p14:creationId xmlns:p14="http://schemas.microsoft.com/office/powerpoint/2010/main" val="1790683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zh-TW" altLang="en-US" dirty="0"/>
              <a:t>這篇使用</a:t>
            </a:r>
            <a:r>
              <a:rPr lang="en-US" altLang="zh-TW" sz="1200" b="0" i="0" u="none" strike="noStrike" baseline="0" dirty="0">
                <a:latin typeface="NimbusRomNo9L-Regu"/>
              </a:rPr>
              <a:t>Accuracy, Detection Rate, Precision and, F1-measure </a:t>
            </a:r>
            <a:r>
              <a:rPr lang="zh-TW" altLang="en-US" sz="1200" b="0" i="0" u="none" strike="noStrike" baseline="0" dirty="0">
                <a:latin typeface="NimbusRomNo9L-Regu"/>
              </a:rPr>
              <a:t>來做為評估 。並且</a:t>
            </a:r>
            <a:r>
              <a:rPr lang="zh-TW" altLang="en-US" dirty="0"/>
              <a:t>比較了協同集中式學習使用</a:t>
            </a:r>
            <a:r>
              <a:rPr lang="en-US" altLang="zh-TW" dirty="0"/>
              <a:t>CNN</a:t>
            </a:r>
            <a:r>
              <a:rPr lang="zh-TW" altLang="en-US" dirty="0"/>
              <a:t>跟本篇文章的兩種</a:t>
            </a:r>
            <a:r>
              <a:rPr lang="en-US" altLang="zh-TW" dirty="0"/>
              <a:t>FL</a:t>
            </a:r>
            <a:r>
              <a:rPr lang="zh-TW" altLang="en-US" dirty="0"/>
              <a:t>模型的</a:t>
            </a:r>
            <a:r>
              <a:rPr lang="en-US" altLang="zh-TW" dirty="0"/>
              <a:t>performance</a:t>
            </a:r>
            <a:r>
              <a:rPr lang="zh-TW" altLang="en-US" dirty="0"/>
              <a:t>，結果顯示</a:t>
            </a:r>
            <a:r>
              <a:rPr lang="en-US" altLang="zh-TW" dirty="0"/>
              <a:t>FL</a:t>
            </a:r>
            <a:r>
              <a:rPr lang="zh-TW" altLang="en-US" dirty="0"/>
              <a:t>用</a:t>
            </a:r>
            <a:r>
              <a:rPr lang="en-US" altLang="zh-TW" dirty="0"/>
              <a:t>CNN</a:t>
            </a:r>
            <a:r>
              <a:rPr lang="zh-TW" altLang="en-US" dirty="0"/>
              <a:t>的方式其實在訓練之後可以達到跟集中式模型有幾乎一樣的效能，而</a:t>
            </a:r>
            <a:r>
              <a:rPr lang="en-US" altLang="zh-TW" dirty="0"/>
              <a:t>MLP</a:t>
            </a:r>
            <a:r>
              <a:rPr lang="zh-TW" altLang="en-US" dirty="0"/>
              <a:t>則是低了一點，但是是在保證資料隱私的情況</a:t>
            </a:r>
          </a:p>
        </p:txBody>
      </p:sp>
      <p:sp>
        <p:nvSpPr>
          <p:cNvPr id="4" name="投影片編號版面配置區 3"/>
          <p:cNvSpPr>
            <a:spLocks noGrp="1"/>
          </p:cNvSpPr>
          <p:nvPr>
            <p:ph type="sldNum" sz="quarter" idx="5"/>
          </p:nvPr>
        </p:nvSpPr>
        <p:spPr/>
        <p:txBody>
          <a:bodyPr/>
          <a:lstStyle/>
          <a:p>
            <a:fld id="{811C7F8A-7B5F-47E1-AA42-1DDE36A205E9}" type="slidenum">
              <a:rPr lang="zh-TW" altLang="en-US" smtClean="0"/>
              <a:t>18</a:t>
            </a:fld>
            <a:endParaRPr lang="zh-TW" altLang="en-US"/>
          </a:p>
        </p:txBody>
      </p:sp>
    </p:spTree>
    <p:extLst>
      <p:ext uri="{BB962C8B-B14F-4D97-AF65-F5344CB8AC3E}">
        <p14:creationId xmlns:p14="http://schemas.microsoft.com/office/powerpoint/2010/main" val="4790616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這邊是</a:t>
            </a:r>
            <a:r>
              <a:rPr lang="en-US" altLang="zh-TW" dirty="0"/>
              <a:t>FL</a:t>
            </a:r>
            <a:r>
              <a:rPr lang="zh-TW" altLang="en-US" dirty="0"/>
              <a:t>有沒有做</a:t>
            </a:r>
            <a:r>
              <a:rPr lang="en-US" altLang="zh-TW" dirty="0" err="1"/>
              <a:t>resmapling</a:t>
            </a:r>
            <a:r>
              <a:rPr lang="zh-TW" altLang="en-US" dirty="0"/>
              <a:t>的比較，可以看出再</a:t>
            </a:r>
            <a:r>
              <a:rPr lang="en-US" altLang="zh-TW" dirty="0"/>
              <a:t>detection rate </a:t>
            </a:r>
            <a:r>
              <a:rPr lang="zh-TW" altLang="en-US" dirty="0"/>
              <a:t>上有相當大的差異，</a:t>
            </a:r>
          </a:p>
        </p:txBody>
      </p:sp>
      <p:sp>
        <p:nvSpPr>
          <p:cNvPr id="4" name="投影片編號版面配置區 3"/>
          <p:cNvSpPr>
            <a:spLocks noGrp="1"/>
          </p:cNvSpPr>
          <p:nvPr>
            <p:ph type="sldNum" sz="quarter" idx="5"/>
          </p:nvPr>
        </p:nvSpPr>
        <p:spPr/>
        <p:txBody>
          <a:bodyPr/>
          <a:lstStyle/>
          <a:p>
            <a:fld id="{811C7F8A-7B5F-47E1-AA42-1DDE36A205E9}" type="slidenum">
              <a:rPr lang="zh-TW" altLang="en-US" smtClean="0"/>
              <a:t>19</a:t>
            </a:fld>
            <a:endParaRPr lang="zh-TW" altLang="en-US"/>
          </a:p>
        </p:txBody>
      </p:sp>
    </p:spTree>
    <p:extLst>
      <p:ext uri="{BB962C8B-B14F-4D97-AF65-F5344CB8AC3E}">
        <p14:creationId xmlns:p14="http://schemas.microsoft.com/office/powerpoint/2010/main" val="27543977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這邊評估了每個參與端對</a:t>
            </a:r>
            <a:r>
              <a:rPr lang="en-US" altLang="zh-TW" dirty="0"/>
              <a:t>global model</a:t>
            </a:r>
            <a:r>
              <a:rPr lang="zh-TW" altLang="en-US" dirty="0"/>
              <a:t>的貢獻度，在這邊他的</a:t>
            </a:r>
            <a:r>
              <a:rPr lang="en-US" altLang="zh-TW" dirty="0"/>
              <a:t>weight factor=2</a:t>
            </a:r>
            <a:r>
              <a:rPr lang="zh-TW" altLang="en-US" dirty="0"/>
              <a:t> ，但因為訓練資料是隨機平均分配給</a:t>
            </a:r>
            <a:r>
              <a:rPr lang="en-US" altLang="zh-TW" dirty="0"/>
              <a:t>10</a:t>
            </a:r>
            <a:r>
              <a:rPr lang="zh-TW" altLang="en-US" dirty="0"/>
              <a:t>個參與端，所以其實每個參與端的貢獻程度差異不高。</a:t>
            </a:r>
            <a:endParaRPr lang="en-US" altLang="zh-TW" dirty="0"/>
          </a:p>
        </p:txBody>
      </p:sp>
      <p:sp>
        <p:nvSpPr>
          <p:cNvPr id="4" name="投影片編號版面配置區 3"/>
          <p:cNvSpPr>
            <a:spLocks noGrp="1"/>
          </p:cNvSpPr>
          <p:nvPr>
            <p:ph type="sldNum" sz="quarter" idx="5"/>
          </p:nvPr>
        </p:nvSpPr>
        <p:spPr/>
        <p:txBody>
          <a:bodyPr/>
          <a:lstStyle/>
          <a:p>
            <a:fld id="{811C7F8A-7B5F-47E1-AA42-1DDE36A205E9}" type="slidenum">
              <a:rPr lang="zh-TW" altLang="en-US" smtClean="0"/>
              <a:t>20</a:t>
            </a:fld>
            <a:endParaRPr lang="zh-TW" altLang="en-US"/>
          </a:p>
        </p:txBody>
      </p:sp>
    </p:spTree>
    <p:extLst>
      <p:ext uri="{BB962C8B-B14F-4D97-AF65-F5344CB8AC3E}">
        <p14:creationId xmlns:p14="http://schemas.microsoft.com/office/powerpoint/2010/main" val="2640109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11C7F8A-7B5F-47E1-AA42-1DDE36A205E9}" type="slidenum">
              <a:rPr lang="zh-TW" altLang="en-US" smtClean="0"/>
              <a:t>2</a:t>
            </a:fld>
            <a:endParaRPr lang="zh-TW" altLang="en-US"/>
          </a:p>
        </p:txBody>
      </p:sp>
    </p:spTree>
    <p:extLst>
      <p:ext uri="{BB962C8B-B14F-4D97-AF65-F5344CB8AC3E}">
        <p14:creationId xmlns:p14="http://schemas.microsoft.com/office/powerpoint/2010/main" val="37677375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zh-TW" altLang="en-US" dirty="0"/>
              <a:t>所以他們之後將參與端分為三組 第一組 </a:t>
            </a:r>
            <a:r>
              <a:rPr lang="en-US" altLang="zh-TW" dirty="0"/>
              <a:t>1</a:t>
            </a:r>
            <a:r>
              <a:rPr lang="zh-TW" altLang="en-US" dirty="0"/>
              <a:t> </a:t>
            </a:r>
            <a:r>
              <a:rPr lang="en-US" altLang="zh-TW" dirty="0"/>
              <a:t>2</a:t>
            </a:r>
            <a:r>
              <a:rPr lang="zh-TW" altLang="en-US" dirty="0"/>
              <a:t> </a:t>
            </a:r>
            <a:r>
              <a:rPr lang="en-US" altLang="zh-TW" dirty="0"/>
              <a:t>3</a:t>
            </a:r>
            <a:r>
              <a:rPr lang="zh-TW" altLang="en-US" dirty="0"/>
              <a:t>分別有加入一些攻擊樣本， 而第三組則是當中數據量最大的。再由這個數據來測試貢獻程度，可以看出第一組的</a:t>
            </a:r>
            <a:r>
              <a:rPr lang="en-US" altLang="zh-TW" dirty="0"/>
              <a:t>123</a:t>
            </a:r>
            <a:r>
              <a:rPr lang="zh-TW" altLang="en-US" dirty="0"/>
              <a:t>有相當高的貢獻度，這是因為他有較多種的模式資料，對</a:t>
            </a:r>
            <a:r>
              <a:rPr lang="en-US" altLang="zh-TW" dirty="0"/>
              <a:t>global model </a:t>
            </a:r>
            <a:r>
              <a:rPr lang="zh-TW" altLang="en-US" dirty="0"/>
              <a:t>影響較好。而第三組因為數據量較高所以跟第二組的數據相比也有較好的貢獻度。</a:t>
            </a:r>
          </a:p>
        </p:txBody>
      </p:sp>
      <p:sp>
        <p:nvSpPr>
          <p:cNvPr id="4" name="投影片編號版面配置區 3"/>
          <p:cNvSpPr>
            <a:spLocks noGrp="1"/>
          </p:cNvSpPr>
          <p:nvPr>
            <p:ph type="sldNum" sz="quarter" idx="5"/>
          </p:nvPr>
        </p:nvSpPr>
        <p:spPr/>
        <p:txBody>
          <a:bodyPr/>
          <a:lstStyle/>
          <a:p>
            <a:fld id="{811C7F8A-7B5F-47E1-AA42-1DDE36A205E9}" type="slidenum">
              <a:rPr lang="zh-TW" altLang="en-US" smtClean="0"/>
              <a:t>21</a:t>
            </a:fld>
            <a:endParaRPr lang="zh-TW" altLang="en-US"/>
          </a:p>
        </p:txBody>
      </p:sp>
    </p:spTree>
    <p:extLst>
      <p:ext uri="{BB962C8B-B14F-4D97-AF65-F5344CB8AC3E}">
        <p14:creationId xmlns:p14="http://schemas.microsoft.com/office/powerpoint/2010/main" val="2240391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這篇文章在保護資料隱私的前提下實作了</a:t>
            </a:r>
            <a:r>
              <a:rPr lang="en-US" altLang="zh-TW" dirty="0"/>
              <a:t>FL</a:t>
            </a:r>
            <a:r>
              <a:rPr lang="zh-TW" altLang="en-US" dirty="0"/>
              <a:t>模型，並提出了一個用</a:t>
            </a:r>
            <a:r>
              <a:rPr lang="en-US" altLang="zh-TW" dirty="0"/>
              <a:t>resampling</a:t>
            </a:r>
            <a:r>
              <a:rPr lang="zh-TW" altLang="en-US" dirty="0"/>
              <a:t>解決資料不平衡的情況，再分析不同參與端的貢獻度，最終結果顯示提出的</a:t>
            </a:r>
            <a:r>
              <a:rPr lang="en-US" altLang="zh-TW" dirty="0"/>
              <a:t>FL</a:t>
            </a:r>
            <a:r>
              <a:rPr lang="zh-TW" altLang="en-US" dirty="0"/>
              <a:t>模型也達到跟集中式學習有幾乎同等的效能。</a:t>
            </a:r>
          </a:p>
        </p:txBody>
      </p:sp>
      <p:sp>
        <p:nvSpPr>
          <p:cNvPr id="4" name="投影片編號版面配置區 3"/>
          <p:cNvSpPr>
            <a:spLocks noGrp="1"/>
          </p:cNvSpPr>
          <p:nvPr>
            <p:ph type="sldNum" sz="quarter" idx="5"/>
          </p:nvPr>
        </p:nvSpPr>
        <p:spPr/>
        <p:txBody>
          <a:bodyPr/>
          <a:lstStyle/>
          <a:p>
            <a:fld id="{811C7F8A-7B5F-47E1-AA42-1DDE36A205E9}" type="slidenum">
              <a:rPr lang="zh-TW" altLang="en-US" smtClean="0"/>
              <a:t>22</a:t>
            </a:fld>
            <a:endParaRPr lang="zh-TW" altLang="en-US"/>
          </a:p>
        </p:txBody>
      </p:sp>
    </p:spTree>
    <p:extLst>
      <p:ext uri="{BB962C8B-B14F-4D97-AF65-F5344CB8AC3E}">
        <p14:creationId xmlns:p14="http://schemas.microsoft.com/office/powerpoint/2010/main" val="1090881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機器學習和深度學習方法已廣泛用於網絡的入侵檢測，然而還是有許多問題需要解決，首先像是標記訓練資料的稀缺性，跟數據不平衡等等。</a:t>
            </a:r>
          </a:p>
        </p:txBody>
      </p:sp>
      <p:sp>
        <p:nvSpPr>
          <p:cNvPr id="4" name="投影片編號版面配置區 3"/>
          <p:cNvSpPr>
            <a:spLocks noGrp="1"/>
          </p:cNvSpPr>
          <p:nvPr>
            <p:ph type="sldNum" sz="quarter" idx="5"/>
          </p:nvPr>
        </p:nvSpPr>
        <p:spPr/>
        <p:txBody>
          <a:bodyPr/>
          <a:lstStyle/>
          <a:p>
            <a:fld id="{811C7F8A-7B5F-47E1-AA42-1DDE36A205E9}" type="slidenum">
              <a:rPr lang="zh-TW" altLang="en-US" smtClean="0"/>
              <a:t>4</a:t>
            </a:fld>
            <a:endParaRPr lang="zh-TW" altLang="en-US"/>
          </a:p>
        </p:txBody>
      </p:sp>
    </p:spTree>
    <p:extLst>
      <p:ext uri="{BB962C8B-B14F-4D97-AF65-F5344CB8AC3E}">
        <p14:creationId xmlns:p14="http://schemas.microsoft.com/office/powerpoint/2010/main" val="2900350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由於網絡流量數據包含用戶信息，數據所有者不希望與第三方共享標記的私有數據集，以致於形成數據孤島的情況，進一步加劇了訓練數據稀缺的問題。</a:t>
            </a:r>
            <a:endParaRPr lang="en-US" altLang="zh-TW" dirty="0"/>
          </a:p>
          <a:p>
            <a:r>
              <a:rPr lang="zh-TW" altLang="en-US" dirty="0"/>
              <a:t>而</a:t>
            </a:r>
            <a:r>
              <a:rPr lang="en-US" altLang="zh-TW" dirty="0"/>
              <a:t>FL</a:t>
            </a:r>
            <a:r>
              <a:rPr lang="zh-TW" altLang="en-US" dirty="0"/>
              <a:t>可以有效地解決，因為他的參與端會在本地訓練模型，並且只將本地模型參數上傳到</a:t>
            </a:r>
            <a:r>
              <a:rPr lang="en-US" altLang="zh-TW" dirty="0"/>
              <a:t>server</a:t>
            </a:r>
            <a:endParaRPr lang="zh-TW" altLang="en-US" dirty="0"/>
          </a:p>
        </p:txBody>
      </p:sp>
      <p:sp>
        <p:nvSpPr>
          <p:cNvPr id="4" name="投影片編號版面配置區 3"/>
          <p:cNvSpPr>
            <a:spLocks noGrp="1"/>
          </p:cNvSpPr>
          <p:nvPr>
            <p:ph type="sldNum" sz="quarter" idx="5"/>
          </p:nvPr>
        </p:nvSpPr>
        <p:spPr/>
        <p:txBody>
          <a:bodyPr/>
          <a:lstStyle/>
          <a:p>
            <a:fld id="{811C7F8A-7B5F-47E1-AA42-1DDE36A205E9}" type="slidenum">
              <a:rPr lang="zh-TW" altLang="en-US" smtClean="0"/>
              <a:t>5</a:t>
            </a:fld>
            <a:endParaRPr lang="zh-TW" altLang="en-US"/>
          </a:p>
        </p:txBody>
      </p:sp>
    </p:spTree>
    <p:extLst>
      <p:ext uri="{BB962C8B-B14F-4D97-AF65-F5344CB8AC3E}">
        <p14:creationId xmlns:p14="http://schemas.microsoft.com/office/powerpoint/2010/main" val="2204338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真實的網絡流量中，良性樣本通常是主要部分，如果使用不平衡的數據集來訓練入侵檢測模型時，可以良好的辨識良性樣本，但相反地也導致攻擊流量辨識結果變差，形成漏報，而漏報對於網絡安全有更嚴重地影響，所以在構建入侵檢測模型時，訓練數據分佈的不平衡性也是相當重要的關鍵。</a:t>
            </a:r>
          </a:p>
        </p:txBody>
      </p:sp>
      <p:sp>
        <p:nvSpPr>
          <p:cNvPr id="4" name="投影片編號版面配置區 3"/>
          <p:cNvSpPr>
            <a:spLocks noGrp="1"/>
          </p:cNvSpPr>
          <p:nvPr>
            <p:ph type="sldNum" sz="quarter" idx="5"/>
          </p:nvPr>
        </p:nvSpPr>
        <p:spPr/>
        <p:txBody>
          <a:bodyPr/>
          <a:lstStyle/>
          <a:p>
            <a:fld id="{811C7F8A-7B5F-47E1-AA42-1DDE36A205E9}" type="slidenum">
              <a:rPr lang="zh-TW" altLang="en-US" smtClean="0"/>
              <a:t>6</a:t>
            </a:fld>
            <a:endParaRPr lang="zh-TW" altLang="en-US"/>
          </a:p>
        </p:txBody>
      </p:sp>
    </p:spTree>
    <p:extLst>
      <p:ext uri="{BB962C8B-B14F-4D97-AF65-F5344CB8AC3E}">
        <p14:creationId xmlns:p14="http://schemas.microsoft.com/office/powerpoint/2010/main" val="2049929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zh-TW" altLang="en-US" dirty="0"/>
              <a:t>而在</a:t>
            </a:r>
            <a:r>
              <a:rPr lang="en-US" altLang="zh-TW" dirty="0"/>
              <a:t>FL</a:t>
            </a:r>
            <a:r>
              <a:rPr lang="zh-TW" altLang="en-US" dirty="0"/>
              <a:t>訓練過程中，一個好的貢獻度評斷方法使參與端可以更有效的訓練整個模型，所以這篇論文也提出了一個貢獻度的評估方法。來觀察每個參與端的貢獻程度。</a:t>
            </a:r>
          </a:p>
        </p:txBody>
      </p:sp>
      <p:sp>
        <p:nvSpPr>
          <p:cNvPr id="4" name="投影片編號版面配置區 3"/>
          <p:cNvSpPr>
            <a:spLocks noGrp="1"/>
          </p:cNvSpPr>
          <p:nvPr>
            <p:ph type="sldNum" sz="quarter" idx="5"/>
          </p:nvPr>
        </p:nvSpPr>
        <p:spPr/>
        <p:txBody>
          <a:bodyPr/>
          <a:lstStyle/>
          <a:p>
            <a:fld id="{811C7F8A-7B5F-47E1-AA42-1DDE36A205E9}" type="slidenum">
              <a:rPr lang="zh-TW" altLang="en-US" smtClean="0"/>
              <a:t>7</a:t>
            </a:fld>
            <a:endParaRPr lang="zh-TW" altLang="en-US"/>
          </a:p>
        </p:txBody>
      </p:sp>
    </p:spTree>
    <p:extLst>
      <p:ext uri="{BB962C8B-B14F-4D97-AF65-F5344CB8AC3E}">
        <p14:creationId xmlns:p14="http://schemas.microsoft.com/office/powerpoint/2010/main" val="1946325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FL</a:t>
            </a:r>
            <a:r>
              <a:rPr lang="zh-TW" altLang="en-US" dirty="0"/>
              <a:t>的校園網路入侵檢測的主要有三個目標設定，首先整體目標是識別網絡流量中的攻擊以確保網絡安全，並且會有個公平的貢獻評估機制，來量化每個參與端對全局模型的貢獻。</a:t>
            </a:r>
            <a:endParaRPr lang="en-US" altLang="zh-TW" dirty="0"/>
          </a:p>
          <a:p>
            <a:r>
              <a:rPr lang="zh-TW" altLang="en-US" dirty="0"/>
              <a:t>而參與端的目標是會提供</a:t>
            </a:r>
            <a:r>
              <a:rPr lang="en-US" altLang="zh-TW" dirty="0"/>
              <a:t>local resource</a:t>
            </a:r>
            <a:r>
              <a:rPr lang="zh-TW" altLang="en-US" dirty="0"/>
              <a:t>給</a:t>
            </a:r>
            <a:r>
              <a:rPr lang="en-US" altLang="zh-TW" dirty="0"/>
              <a:t>global model</a:t>
            </a:r>
            <a:r>
              <a:rPr lang="zh-TW" altLang="en-US" dirty="0"/>
              <a:t>來改善檢測效能，並且也保護自己的數據隱私。</a:t>
            </a:r>
            <a:endParaRPr lang="en-US" altLang="zh-TW" dirty="0"/>
          </a:p>
          <a:p>
            <a:r>
              <a:rPr lang="zh-TW" altLang="en-US" dirty="0"/>
              <a:t>第三個是安全性設置，在不同攻擊之下攻擊者可能會偽裝成良性參與者來參與</a:t>
            </a:r>
            <a:r>
              <a:rPr lang="en-US" altLang="zh-TW" dirty="0"/>
              <a:t>FL</a:t>
            </a:r>
            <a:r>
              <a:rPr lang="zh-TW" altLang="en-US" dirty="0"/>
              <a:t>，而這邊使用的參與者是學校的網絡管理機構，因此都被視為是驗證過的合法參與端。</a:t>
            </a:r>
          </a:p>
        </p:txBody>
      </p:sp>
      <p:sp>
        <p:nvSpPr>
          <p:cNvPr id="4" name="投影片編號版面配置區 3"/>
          <p:cNvSpPr>
            <a:spLocks noGrp="1"/>
          </p:cNvSpPr>
          <p:nvPr>
            <p:ph type="sldNum" sz="quarter" idx="5"/>
          </p:nvPr>
        </p:nvSpPr>
        <p:spPr/>
        <p:txBody>
          <a:bodyPr/>
          <a:lstStyle/>
          <a:p>
            <a:fld id="{811C7F8A-7B5F-47E1-AA42-1DDE36A205E9}" type="slidenum">
              <a:rPr lang="zh-TW" altLang="en-US" smtClean="0"/>
              <a:t>8</a:t>
            </a:fld>
            <a:endParaRPr lang="zh-TW" altLang="en-US"/>
          </a:p>
        </p:txBody>
      </p:sp>
    </p:spTree>
    <p:extLst>
      <p:ext uri="{BB962C8B-B14F-4D97-AF65-F5344CB8AC3E}">
        <p14:creationId xmlns:p14="http://schemas.microsoft.com/office/powerpoint/2010/main" val="3792482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1.</a:t>
            </a:r>
            <a:r>
              <a:rPr lang="zh-TW" altLang="en-US" dirty="0"/>
              <a:t>送參與端資訊給</a:t>
            </a:r>
            <a:r>
              <a:rPr lang="en-US" altLang="zh-TW" dirty="0"/>
              <a:t>server</a:t>
            </a:r>
            <a:r>
              <a:rPr lang="zh-TW" altLang="en-US" dirty="0"/>
              <a:t>，辨識別是否是合法參與者，</a:t>
            </a:r>
            <a:endParaRPr lang="en-US" altLang="zh-TW" dirty="0"/>
          </a:p>
          <a:p>
            <a:r>
              <a:rPr lang="en-US" altLang="zh-TW" dirty="0"/>
              <a:t>2.server</a:t>
            </a:r>
            <a:r>
              <a:rPr lang="zh-TW" altLang="en-US" dirty="0"/>
              <a:t>會分配參數給參與端，並用來做參與端的訓練。 </a:t>
            </a:r>
            <a:endParaRPr lang="en-US" altLang="zh-TW" dirty="0"/>
          </a:p>
          <a:p>
            <a:r>
              <a:rPr lang="en-US" altLang="zh-TW" dirty="0"/>
              <a:t>3.</a:t>
            </a:r>
            <a:r>
              <a:rPr lang="zh-TW" altLang="en-US" dirty="0"/>
              <a:t>再來會對</a:t>
            </a:r>
            <a:r>
              <a:rPr lang="en-US" altLang="zh-TW" dirty="0"/>
              <a:t>local data</a:t>
            </a:r>
            <a:r>
              <a:rPr lang="zh-TW" altLang="en-US" dirty="0"/>
              <a:t>做資料前處理，將少量的多數樣本做隨機取樣的</a:t>
            </a:r>
            <a:r>
              <a:rPr lang="en-US" altLang="zh-TW" dirty="0"/>
              <a:t>under sampling</a:t>
            </a:r>
            <a:r>
              <a:rPr lang="zh-TW" altLang="en-US" dirty="0"/>
              <a:t>，並對少數樣本做</a:t>
            </a:r>
            <a:r>
              <a:rPr lang="en-US" altLang="zh-TW" dirty="0"/>
              <a:t>SMOTE</a:t>
            </a:r>
            <a:r>
              <a:rPr lang="zh-TW" altLang="en-US" dirty="0"/>
              <a:t>方式的 </a:t>
            </a:r>
            <a:r>
              <a:rPr lang="en-US" altLang="zh-TW" dirty="0"/>
              <a:t>over sampling</a:t>
            </a:r>
            <a:r>
              <a:rPr lang="zh-TW" altLang="en-US" dirty="0"/>
              <a:t>，</a:t>
            </a:r>
            <a:r>
              <a:rPr lang="en-US" altLang="zh-TW" dirty="0"/>
              <a:t>training</a:t>
            </a:r>
            <a:r>
              <a:rPr lang="zh-TW" altLang="en-US" dirty="0"/>
              <a:t>階段是使用</a:t>
            </a:r>
            <a:r>
              <a:rPr lang="en-US" altLang="zh-TW" dirty="0"/>
              <a:t>cross entropy</a:t>
            </a:r>
            <a:r>
              <a:rPr lang="zh-TW" altLang="en-US" dirty="0"/>
              <a:t>作為</a:t>
            </a:r>
            <a:r>
              <a:rPr lang="en-US" altLang="zh-TW" dirty="0"/>
              <a:t>local model</a:t>
            </a:r>
            <a:r>
              <a:rPr lang="zh-TW" altLang="en-US" dirty="0"/>
              <a:t>的</a:t>
            </a:r>
            <a:r>
              <a:rPr lang="en-US" altLang="zh-TW" dirty="0"/>
              <a:t>Loss function</a:t>
            </a:r>
            <a:r>
              <a:rPr lang="zh-TW" altLang="en-US" dirty="0"/>
              <a:t>，之後會透過</a:t>
            </a:r>
            <a:r>
              <a:rPr lang="en-US" altLang="zh-TW" dirty="0"/>
              <a:t>(2)upload model</a:t>
            </a:r>
            <a:r>
              <a:rPr lang="zh-TW" altLang="en-US" dirty="0"/>
              <a:t> 經過最後這個</a:t>
            </a:r>
            <a:r>
              <a:rPr lang="en-US" altLang="zh-TW" dirty="0"/>
              <a:t>iteration </a:t>
            </a:r>
            <a:r>
              <a:rPr lang="zh-TW" altLang="en-US" dirty="0"/>
              <a:t>，</a:t>
            </a:r>
            <a:r>
              <a:rPr lang="en-US" altLang="zh-TW" dirty="0" err="1"/>
              <a:t>wtk</a:t>
            </a:r>
            <a:r>
              <a:rPr lang="zh-TW" altLang="en-US" dirty="0"/>
              <a:t>會被傳到</a:t>
            </a:r>
            <a:r>
              <a:rPr lang="en-US" altLang="zh-TW" dirty="0"/>
              <a:t>server</a:t>
            </a:r>
            <a:r>
              <a:rPr lang="zh-TW" altLang="en-US" dirty="0"/>
              <a:t>。</a:t>
            </a:r>
            <a:endParaRPr lang="en-US" altLang="zh-TW" dirty="0"/>
          </a:p>
          <a:p>
            <a:r>
              <a:rPr lang="en-US" altLang="zh-TW" dirty="0"/>
              <a:t>4.</a:t>
            </a:r>
            <a:r>
              <a:rPr lang="en-US" altLang="zh-TW" sz="1800" b="0" i="0" u="none" strike="noStrike" baseline="0" dirty="0">
                <a:latin typeface="NimbusRomNo9L-Regu"/>
              </a:rPr>
              <a:t> </a:t>
            </a:r>
            <a:r>
              <a:rPr lang="zh-TW" altLang="en-US" sz="1800" b="0" i="0" u="none" strike="noStrike" baseline="0" dirty="0">
                <a:latin typeface="NimbusRomNo9L-Regu"/>
              </a:rPr>
              <a:t>接收</a:t>
            </a:r>
            <a:r>
              <a:rPr lang="en-US" altLang="zh-TW" sz="1800" b="0" i="0" u="none" strike="noStrike" baseline="0" dirty="0">
                <a:latin typeface="NimbusRomNo9L-Regu"/>
              </a:rPr>
              <a:t>local model</a:t>
            </a:r>
            <a:r>
              <a:rPr lang="zh-TW" altLang="en-US" sz="1800" b="0" i="0" u="none" strike="noStrike" baseline="0" dirty="0">
                <a:latin typeface="NimbusRomNo9L-Regu"/>
              </a:rPr>
              <a:t>更新後計算貢獻度，並使用</a:t>
            </a:r>
            <a:r>
              <a:rPr lang="en-US" altLang="zh-TW" sz="1800" b="0" i="0" u="none" strike="noStrike" baseline="0" dirty="0">
                <a:latin typeface="NimbusRomNo9L-Regu"/>
              </a:rPr>
              <a:t>federated average algorithm</a:t>
            </a:r>
            <a:r>
              <a:rPr lang="zh-TW" altLang="en-US" sz="1800" b="0" i="0" u="none" strike="noStrike" baseline="0" dirty="0">
                <a:latin typeface="NimbusRomNo9L-Regu"/>
              </a:rPr>
              <a:t>來更新</a:t>
            </a:r>
            <a:r>
              <a:rPr lang="en-US" altLang="zh-TW" sz="1800" b="0" i="0" u="none" strike="noStrike" baseline="0" dirty="0">
                <a:latin typeface="NimbusRomNo9L-Regu"/>
              </a:rPr>
              <a:t>global model</a:t>
            </a:r>
            <a:r>
              <a:rPr lang="zh-TW" altLang="en-US" sz="1800" b="0" i="0" u="none" strike="noStrike" baseline="0" dirty="0">
                <a:latin typeface="NimbusRomNo9L-Regu"/>
              </a:rPr>
              <a:t>，之後再送到參與端。</a:t>
            </a:r>
            <a:endParaRPr lang="en-US" altLang="zh-TW" sz="1800" b="0" i="0" u="none" strike="noStrike" baseline="0" dirty="0">
              <a:latin typeface="NimbusRomNo9L-Regu"/>
            </a:endParaRPr>
          </a:p>
          <a:p>
            <a:r>
              <a:rPr lang="en-US" altLang="zh-TW" sz="1800" b="0" i="0" u="none" strike="noStrike" baseline="0" dirty="0">
                <a:latin typeface="NimbusRomNo9L-Regu"/>
              </a:rPr>
              <a:t>5.</a:t>
            </a:r>
            <a:r>
              <a:rPr lang="zh-TW" altLang="en-US" sz="1800" b="0" i="0" u="none" strike="noStrike" baseline="0" dirty="0">
                <a:latin typeface="NimbusRomNo9L-Regu"/>
              </a:rPr>
              <a:t>由</a:t>
            </a:r>
            <a:r>
              <a:rPr lang="en-US" altLang="zh-TW" sz="1800" b="0" i="0" u="none" strike="noStrike" baseline="0" dirty="0">
                <a:latin typeface="NimbusRomNo9L-Regu"/>
              </a:rPr>
              <a:t>(4)</a:t>
            </a:r>
            <a:r>
              <a:rPr lang="zh-TW" altLang="en-US" sz="1800" b="0" i="0" u="none" strike="noStrike" baseline="0" dirty="0">
                <a:latin typeface="NimbusRomNo9L-Regu"/>
              </a:rPr>
              <a:t>參與端更新</a:t>
            </a:r>
            <a:r>
              <a:rPr lang="en-US" altLang="zh-TW" sz="1800" b="0" i="0" u="none" strike="noStrike" baseline="0" dirty="0">
                <a:latin typeface="NimbusRomNo9L-Regu"/>
              </a:rPr>
              <a:t>local model</a:t>
            </a:r>
            <a:r>
              <a:rPr lang="zh-TW" altLang="en-US" sz="1800" b="0" i="0" u="none" strike="noStrike" baseline="0" dirty="0">
                <a:latin typeface="NimbusRomNo9L-Regu"/>
              </a:rPr>
              <a:t>後再進行</a:t>
            </a:r>
            <a:r>
              <a:rPr lang="en-US" altLang="zh-TW" sz="1800" b="0" i="0" u="none" strike="noStrike" baseline="0" dirty="0">
                <a:latin typeface="NimbusRomNo9L-Regu"/>
              </a:rPr>
              <a:t>local train</a:t>
            </a:r>
            <a:r>
              <a:rPr lang="zh-TW" altLang="en-US" sz="1800" b="0" i="0" u="none" strike="noStrike" baseline="0" dirty="0">
                <a:latin typeface="NimbusRomNo9L-Regu"/>
              </a:rPr>
              <a:t>並重複更新直到中止條件成立。</a:t>
            </a:r>
            <a:endParaRPr lang="zh-TW" altLang="en-US" dirty="0"/>
          </a:p>
        </p:txBody>
      </p:sp>
      <p:sp>
        <p:nvSpPr>
          <p:cNvPr id="4" name="投影片編號版面配置區 3"/>
          <p:cNvSpPr>
            <a:spLocks noGrp="1"/>
          </p:cNvSpPr>
          <p:nvPr>
            <p:ph type="sldNum" sz="quarter" idx="5"/>
          </p:nvPr>
        </p:nvSpPr>
        <p:spPr/>
        <p:txBody>
          <a:bodyPr/>
          <a:lstStyle/>
          <a:p>
            <a:fld id="{811C7F8A-7B5F-47E1-AA42-1DDE36A205E9}" type="slidenum">
              <a:rPr lang="zh-TW" altLang="en-US" smtClean="0"/>
              <a:t>9</a:t>
            </a:fld>
            <a:endParaRPr lang="zh-TW" altLang="en-US"/>
          </a:p>
        </p:txBody>
      </p:sp>
    </p:spTree>
    <p:extLst>
      <p:ext uri="{BB962C8B-B14F-4D97-AF65-F5344CB8AC3E}">
        <p14:creationId xmlns:p14="http://schemas.microsoft.com/office/powerpoint/2010/main" val="1011308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zh-TW" altLang="en-US" dirty="0"/>
              <a:t>這邊是</a:t>
            </a:r>
            <a:r>
              <a:rPr lang="en-US" altLang="zh-TW" dirty="0"/>
              <a:t>CNN</a:t>
            </a:r>
            <a:r>
              <a:rPr lang="zh-TW" altLang="en-US" dirty="0"/>
              <a:t>跟</a:t>
            </a:r>
            <a:r>
              <a:rPr lang="en-US" altLang="zh-TW" dirty="0"/>
              <a:t>MLP</a:t>
            </a:r>
            <a:r>
              <a:rPr lang="zh-TW" altLang="en-US" dirty="0"/>
              <a:t>的網路架構。</a:t>
            </a:r>
          </a:p>
        </p:txBody>
      </p:sp>
      <p:sp>
        <p:nvSpPr>
          <p:cNvPr id="4" name="投影片編號版面配置區 3"/>
          <p:cNvSpPr>
            <a:spLocks noGrp="1"/>
          </p:cNvSpPr>
          <p:nvPr>
            <p:ph type="sldNum" sz="quarter" idx="5"/>
          </p:nvPr>
        </p:nvSpPr>
        <p:spPr/>
        <p:txBody>
          <a:bodyPr/>
          <a:lstStyle/>
          <a:p>
            <a:fld id="{811C7F8A-7B5F-47E1-AA42-1DDE36A205E9}" type="slidenum">
              <a:rPr lang="zh-TW" altLang="en-US" smtClean="0"/>
              <a:t>10</a:t>
            </a:fld>
            <a:endParaRPr lang="zh-TW" altLang="en-US"/>
          </a:p>
        </p:txBody>
      </p:sp>
    </p:spTree>
    <p:extLst>
      <p:ext uri="{BB962C8B-B14F-4D97-AF65-F5344CB8AC3E}">
        <p14:creationId xmlns:p14="http://schemas.microsoft.com/office/powerpoint/2010/main" val="2535234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03AC7F-97DB-630E-3C3E-09743679A6DA}"/>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38E9D652-BAA3-BF8C-67F1-EAADB23E21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55C61A22-3F90-952C-82AB-746A22105A61}"/>
              </a:ext>
            </a:extLst>
          </p:cNvPr>
          <p:cNvSpPr>
            <a:spLocks noGrp="1"/>
          </p:cNvSpPr>
          <p:nvPr>
            <p:ph type="dt" sz="half" idx="10"/>
          </p:nvPr>
        </p:nvSpPr>
        <p:spPr/>
        <p:txBody>
          <a:bodyPr/>
          <a:lstStyle/>
          <a:p>
            <a:fld id="{45027716-34DC-4B6E-897F-8EFEDAA13313}" type="datetimeFigureOut">
              <a:rPr lang="zh-TW" altLang="en-US" smtClean="0"/>
              <a:t>2022/11/19</a:t>
            </a:fld>
            <a:endParaRPr lang="zh-TW" altLang="en-US"/>
          </a:p>
        </p:txBody>
      </p:sp>
      <p:sp>
        <p:nvSpPr>
          <p:cNvPr id="5" name="頁尾版面配置區 4">
            <a:extLst>
              <a:ext uri="{FF2B5EF4-FFF2-40B4-BE49-F238E27FC236}">
                <a16:creationId xmlns:a16="http://schemas.microsoft.com/office/drawing/2014/main" id="{8A05E520-E80B-F3AD-2B38-5BB8F9A31A9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F559E58-BF7F-ED21-22BC-DA7AE851F189}"/>
              </a:ext>
            </a:extLst>
          </p:cNvPr>
          <p:cNvSpPr>
            <a:spLocks noGrp="1"/>
          </p:cNvSpPr>
          <p:nvPr>
            <p:ph type="sldNum" sz="quarter" idx="12"/>
          </p:nvPr>
        </p:nvSpPr>
        <p:spPr/>
        <p:txBody>
          <a:bodyPr/>
          <a:lstStyle/>
          <a:p>
            <a:fld id="{E84AC559-FE64-4A89-9774-83CCDA7B32DF}" type="slidenum">
              <a:rPr lang="zh-TW" altLang="en-US" smtClean="0"/>
              <a:t>‹#›</a:t>
            </a:fld>
            <a:endParaRPr lang="zh-TW" altLang="en-US"/>
          </a:p>
        </p:txBody>
      </p:sp>
    </p:spTree>
    <p:extLst>
      <p:ext uri="{BB962C8B-B14F-4D97-AF65-F5344CB8AC3E}">
        <p14:creationId xmlns:p14="http://schemas.microsoft.com/office/powerpoint/2010/main" val="629953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092907-E535-9311-DB04-9912BEB4CE66}"/>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4F8F518B-4E23-BEC1-2945-9D489EED50F1}"/>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1A1F84A-809B-1B9E-6105-F6F0D4E05B34}"/>
              </a:ext>
            </a:extLst>
          </p:cNvPr>
          <p:cNvSpPr>
            <a:spLocks noGrp="1"/>
          </p:cNvSpPr>
          <p:nvPr>
            <p:ph type="dt" sz="half" idx="10"/>
          </p:nvPr>
        </p:nvSpPr>
        <p:spPr/>
        <p:txBody>
          <a:bodyPr/>
          <a:lstStyle/>
          <a:p>
            <a:fld id="{45027716-34DC-4B6E-897F-8EFEDAA13313}" type="datetimeFigureOut">
              <a:rPr lang="zh-TW" altLang="en-US" smtClean="0"/>
              <a:t>2022/11/19</a:t>
            </a:fld>
            <a:endParaRPr lang="zh-TW" altLang="en-US"/>
          </a:p>
        </p:txBody>
      </p:sp>
      <p:sp>
        <p:nvSpPr>
          <p:cNvPr id="5" name="頁尾版面配置區 4">
            <a:extLst>
              <a:ext uri="{FF2B5EF4-FFF2-40B4-BE49-F238E27FC236}">
                <a16:creationId xmlns:a16="http://schemas.microsoft.com/office/drawing/2014/main" id="{10D68129-0E53-BDDD-ABDB-2457CA39164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B03665B-39BA-1DFF-0A9D-203716097A0B}"/>
              </a:ext>
            </a:extLst>
          </p:cNvPr>
          <p:cNvSpPr>
            <a:spLocks noGrp="1"/>
          </p:cNvSpPr>
          <p:nvPr>
            <p:ph type="sldNum" sz="quarter" idx="12"/>
          </p:nvPr>
        </p:nvSpPr>
        <p:spPr/>
        <p:txBody>
          <a:bodyPr/>
          <a:lstStyle/>
          <a:p>
            <a:fld id="{E84AC559-FE64-4A89-9774-83CCDA7B32DF}" type="slidenum">
              <a:rPr lang="zh-TW" altLang="en-US" smtClean="0"/>
              <a:t>‹#›</a:t>
            </a:fld>
            <a:endParaRPr lang="zh-TW" altLang="en-US"/>
          </a:p>
        </p:txBody>
      </p:sp>
    </p:spTree>
    <p:extLst>
      <p:ext uri="{BB962C8B-B14F-4D97-AF65-F5344CB8AC3E}">
        <p14:creationId xmlns:p14="http://schemas.microsoft.com/office/powerpoint/2010/main" val="3043836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5E51D130-7E25-39AD-7001-0F2790038CBA}"/>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E0EC62DD-1C0B-00C4-4C83-D297FD0EE298}"/>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ACE6370-4BAA-9057-57CD-7B8446440D5F}"/>
              </a:ext>
            </a:extLst>
          </p:cNvPr>
          <p:cNvSpPr>
            <a:spLocks noGrp="1"/>
          </p:cNvSpPr>
          <p:nvPr>
            <p:ph type="dt" sz="half" idx="10"/>
          </p:nvPr>
        </p:nvSpPr>
        <p:spPr/>
        <p:txBody>
          <a:bodyPr/>
          <a:lstStyle/>
          <a:p>
            <a:fld id="{45027716-34DC-4B6E-897F-8EFEDAA13313}" type="datetimeFigureOut">
              <a:rPr lang="zh-TW" altLang="en-US" smtClean="0"/>
              <a:t>2022/11/19</a:t>
            </a:fld>
            <a:endParaRPr lang="zh-TW" altLang="en-US"/>
          </a:p>
        </p:txBody>
      </p:sp>
      <p:sp>
        <p:nvSpPr>
          <p:cNvPr id="5" name="頁尾版面配置區 4">
            <a:extLst>
              <a:ext uri="{FF2B5EF4-FFF2-40B4-BE49-F238E27FC236}">
                <a16:creationId xmlns:a16="http://schemas.microsoft.com/office/drawing/2014/main" id="{B3AEA55F-9055-7D1A-FD8C-D2724E4060C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3D59A81-B4EC-4FF4-E62A-52721635F06E}"/>
              </a:ext>
            </a:extLst>
          </p:cNvPr>
          <p:cNvSpPr>
            <a:spLocks noGrp="1"/>
          </p:cNvSpPr>
          <p:nvPr>
            <p:ph type="sldNum" sz="quarter" idx="12"/>
          </p:nvPr>
        </p:nvSpPr>
        <p:spPr/>
        <p:txBody>
          <a:bodyPr/>
          <a:lstStyle/>
          <a:p>
            <a:fld id="{E84AC559-FE64-4A89-9774-83CCDA7B32DF}" type="slidenum">
              <a:rPr lang="zh-TW" altLang="en-US" smtClean="0"/>
              <a:t>‹#›</a:t>
            </a:fld>
            <a:endParaRPr lang="zh-TW" altLang="en-US"/>
          </a:p>
        </p:txBody>
      </p:sp>
    </p:spTree>
    <p:extLst>
      <p:ext uri="{BB962C8B-B14F-4D97-AF65-F5344CB8AC3E}">
        <p14:creationId xmlns:p14="http://schemas.microsoft.com/office/powerpoint/2010/main" val="3405761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6FB405-1974-010E-B18A-508566257D64}"/>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A5ACF07-EF2F-F2CF-1F48-22F55E6258BF}"/>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2CF69B4-CEF3-6F43-9756-F2C50B013C08}"/>
              </a:ext>
            </a:extLst>
          </p:cNvPr>
          <p:cNvSpPr>
            <a:spLocks noGrp="1"/>
          </p:cNvSpPr>
          <p:nvPr>
            <p:ph type="dt" sz="half" idx="10"/>
          </p:nvPr>
        </p:nvSpPr>
        <p:spPr/>
        <p:txBody>
          <a:bodyPr/>
          <a:lstStyle/>
          <a:p>
            <a:fld id="{45027716-34DC-4B6E-897F-8EFEDAA13313}" type="datetimeFigureOut">
              <a:rPr lang="zh-TW" altLang="en-US" smtClean="0"/>
              <a:t>2022/11/19</a:t>
            </a:fld>
            <a:endParaRPr lang="zh-TW" altLang="en-US"/>
          </a:p>
        </p:txBody>
      </p:sp>
      <p:sp>
        <p:nvSpPr>
          <p:cNvPr id="5" name="頁尾版面配置區 4">
            <a:extLst>
              <a:ext uri="{FF2B5EF4-FFF2-40B4-BE49-F238E27FC236}">
                <a16:creationId xmlns:a16="http://schemas.microsoft.com/office/drawing/2014/main" id="{815B4107-12E2-8BB6-0EEB-89BBD893673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4E9A01B-E97B-C830-201D-0522FD17A754}"/>
              </a:ext>
            </a:extLst>
          </p:cNvPr>
          <p:cNvSpPr>
            <a:spLocks noGrp="1"/>
          </p:cNvSpPr>
          <p:nvPr>
            <p:ph type="sldNum" sz="quarter" idx="12"/>
          </p:nvPr>
        </p:nvSpPr>
        <p:spPr/>
        <p:txBody>
          <a:bodyPr/>
          <a:lstStyle/>
          <a:p>
            <a:fld id="{E84AC559-FE64-4A89-9774-83CCDA7B32DF}" type="slidenum">
              <a:rPr lang="zh-TW" altLang="en-US" smtClean="0"/>
              <a:t>‹#›</a:t>
            </a:fld>
            <a:endParaRPr lang="zh-TW" altLang="en-US"/>
          </a:p>
        </p:txBody>
      </p:sp>
    </p:spTree>
    <p:extLst>
      <p:ext uri="{BB962C8B-B14F-4D97-AF65-F5344CB8AC3E}">
        <p14:creationId xmlns:p14="http://schemas.microsoft.com/office/powerpoint/2010/main" val="4168664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C01CD7-490C-5644-9006-436471AB95B9}"/>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204CFF53-9F3E-F7CC-E889-CF1BFE5981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0621F6AA-0C6F-016C-D6CE-F0AE7CBF22D7}"/>
              </a:ext>
            </a:extLst>
          </p:cNvPr>
          <p:cNvSpPr>
            <a:spLocks noGrp="1"/>
          </p:cNvSpPr>
          <p:nvPr>
            <p:ph type="dt" sz="half" idx="10"/>
          </p:nvPr>
        </p:nvSpPr>
        <p:spPr/>
        <p:txBody>
          <a:bodyPr/>
          <a:lstStyle/>
          <a:p>
            <a:fld id="{45027716-34DC-4B6E-897F-8EFEDAA13313}" type="datetimeFigureOut">
              <a:rPr lang="zh-TW" altLang="en-US" smtClean="0"/>
              <a:t>2022/11/19</a:t>
            </a:fld>
            <a:endParaRPr lang="zh-TW" altLang="en-US"/>
          </a:p>
        </p:txBody>
      </p:sp>
      <p:sp>
        <p:nvSpPr>
          <p:cNvPr id="5" name="頁尾版面配置區 4">
            <a:extLst>
              <a:ext uri="{FF2B5EF4-FFF2-40B4-BE49-F238E27FC236}">
                <a16:creationId xmlns:a16="http://schemas.microsoft.com/office/drawing/2014/main" id="{F2D9EC1B-9B20-D709-2441-D9702D06FB0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C0F8DC6-F8D9-F81B-9C57-F7FC72FF1F69}"/>
              </a:ext>
            </a:extLst>
          </p:cNvPr>
          <p:cNvSpPr>
            <a:spLocks noGrp="1"/>
          </p:cNvSpPr>
          <p:nvPr>
            <p:ph type="sldNum" sz="quarter" idx="12"/>
          </p:nvPr>
        </p:nvSpPr>
        <p:spPr/>
        <p:txBody>
          <a:bodyPr/>
          <a:lstStyle/>
          <a:p>
            <a:fld id="{E84AC559-FE64-4A89-9774-83CCDA7B32DF}" type="slidenum">
              <a:rPr lang="zh-TW" altLang="en-US" smtClean="0"/>
              <a:t>‹#›</a:t>
            </a:fld>
            <a:endParaRPr lang="zh-TW" altLang="en-US"/>
          </a:p>
        </p:txBody>
      </p:sp>
    </p:spTree>
    <p:extLst>
      <p:ext uri="{BB962C8B-B14F-4D97-AF65-F5344CB8AC3E}">
        <p14:creationId xmlns:p14="http://schemas.microsoft.com/office/powerpoint/2010/main" val="1537508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27FBFB-9799-B7AE-A9DA-A0C69F2B64D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5FAD70F-6C86-556E-ACB0-E8699D0EC207}"/>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1D8A94DD-5204-2B34-B914-17CDDA90A247}"/>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504BBD04-26A1-4033-CF23-C92F1BFF0A99}"/>
              </a:ext>
            </a:extLst>
          </p:cNvPr>
          <p:cNvSpPr>
            <a:spLocks noGrp="1"/>
          </p:cNvSpPr>
          <p:nvPr>
            <p:ph type="dt" sz="half" idx="10"/>
          </p:nvPr>
        </p:nvSpPr>
        <p:spPr/>
        <p:txBody>
          <a:bodyPr/>
          <a:lstStyle/>
          <a:p>
            <a:fld id="{45027716-34DC-4B6E-897F-8EFEDAA13313}" type="datetimeFigureOut">
              <a:rPr lang="zh-TW" altLang="en-US" smtClean="0"/>
              <a:t>2022/11/19</a:t>
            </a:fld>
            <a:endParaRPr lang="zh-TW" altLang="en-US"/>
          </a:p>
        </p:txBody>
      </p:sp>
      <p:sp>
        <p:nvSpPr>
          <p:cNvPr id="6" name="頁尾版面配置區 5">
            <a:extLst>
              <a:ext uri="{FF2B5EF4-FFF2-40B4-BE49-F238E27FC236}">
                <a16:creationId xmlns:a16="http://schemas.microsoft.com/office/drawing/2014/main" id="{DBE6A56E-1FBD-A8B0-868A-152A9D57528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5EB0235-D3AB-FEDF-60DC-A1AC15D6BB24}"/>
              </a:ext>
            </a:extLst>
          </p:cNvPr>
          <p:cNvSpPr>
            <a:spLocks noGrp="1"/>
          </p:cNvSpPr>
          <p:nvPr>
            <p:ph type="sldNum" sz="quarter" idx="12"/>
          </p:nvPr>
        </p:nvSpPr>
        <p:spPr/>
        <p:txBody>
          <a:bodyPr/>
          <a:lstStyle/>
          <a:p>
            <a:fld id="{E84AC559-FE64-4A89-9774-83CCDA7B32DF}" type="slidenum">
              <a:rPr lang="zh-TW" altLang="en-US" smtClean="0"/>
              <a:t>‹#›</a:t>
            </a:fld>
            <a:endParaRPr lang="zh-TW" altLang="en-US"/>
          </a:p>
        </p:txBody>
      </p:sp>
    </p:spTree>
    <p:extLst>
      <p:ext uri="{BB962C8B-B14F-4D97-AF65-F5344CB8AC3E}">
        <p14:creationId xmlns:p14="http://schemas.microsoft.com/office/powerpoint/2010/main" val="24026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9E46AD-D552-3D0E-8502-22178C341884}"/>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C2ADCBC-FDCF-E130-6171-3FD1191ACB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913F4448-A3E3-8594-4C0B-6F4952965416}"/>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3C4A5C2F-FADD-02AC-A435-7C78B5612E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7FFFE86E-240C-9E3E-C039-2F7FF433F6F4}"/>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E349D16A-0244-7AD8-4DF3-C47C0BD52E5E}"/>
              </a:ext>
            </a:extLst>
          </p:cNvPr>
          <p:cNvSpPr>
            <a:spLocks noGrp="1"/>
          </p:cNvSpPr>
          <p:nvPr>
            <p:ph type="dt" sz="half" idx="10"/>
          </p:nvPr>
        </p:nvSpPr>
        <p:spPr/>
        <p:txBody>
          <a:bodyPr/>
          <a:lstStyle/>
          <a:p>
            <a:fld id="{45027716-34DC-4B6E-897F-8EFEDAA13313}" type="datetimeFigureOut">
              <a:rPr lang="zh-TW" altLang="en-US" smtClean="0"/>
              <a:t>2022/11/19</a:t>
            </a:fld>
            <a:endParaRPr lang="zh-TW" altLang="en-US"/>
          </a:p>
        </p:txBody>
      </p:sp>
      <p:sp>
        <p:nvSpPr>
          <p:cNvPr id="8" name="頁尾版面配置區 7">
            <a:extLst>
              <a:ext uri="{FF2B5EF4-FFF2-40B4-BE49-F238E27FC236}">
                <a16:creationId xmlns:a16="http://schemas.microsoft.com/office/drawing/2014/main" id="{BF845634-83CD-5502-8584-009AB227FDB9}"/>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1DB7C7F1-0F11-94A9-68DA-98476BE23ED5}"/>
              </a:ext>
            </a:extLst>
          </p:cNvPr>
          <p:cNvSpPr>
            <a:spLocks noGrp="1"/>
          </p:cNvSpPr>
          <p:nvPr>
            <p:ph type="sldNum" sz="quarter" idx="12"/>
          </p:nvPr>
        </p:nvSpPr>
        <p:spPr/>
        <p:txBody>
          <a:bodyPr/>
          <a:lstStyle/>
          <a:p>
            <a:fld id="{E84AC559-FE64-4A89-9774-83CCDA7B32DF}" type="slidenum">
              <a:rPr lang="zh-TW" altLang="en-US" smtClean="0"/>
              <a:t>‹#›</a:t>
            </a:fld>
            <a:endParaRPr lang="zh-TW" altLang="en-US"/>
          </a:p>
        </p:txBody>
      </p:sp>
    </p:spTree>
    <p:extLst>
      <p:ext uri="{BB962C8B-B14F-4D97-AF65-F5344CB8AC3E}">
        <p14:creationId xmlns:p14="http://schemas.microsoft.com/office/powerpoint/2010/main" val="1441274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9DE3D2-D2BD-2CC7-702B-180DEA625C46}"/>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9CDC0F3E-507E-AB93-AB03-F440F41C7406}"/>
              </a:ext>
            </a:extLst>
          </p:cNvPr>
          <p:cNvSpPr>
            <a:spLocks noGrp="1"/>
          </p:cNvSpPr>
          <p:nvPr>
            <p:ph type="dt" sz="half" idx="10"/>
          </p:nvPr>
        </p:nvSpPr>
        <p:spPr/>
        <p:txBody>
          <a:bodyPr/>
          <a:lstStyle/>
          <a:p>
            <a:fld id="{45027716-34DC-4B6E-897F-8EFEDAA13313}" type="datetimeFigureOut">
              <a:rPr lang="zh-TW" altLang="en-US" smtClean="0"/>
              <a:t>2022/11/19</a:t>
            </a:fld>
            <a:endParaRPr lang="zh-TW" altLang="en-US"/>
          </a:p>
        </p:txBody>
      </p:sp>
      <p:sp>
        <p:nvSpPr>
          <p:cNvPr id="4" name="頁尾版面配置區 3">
            <a:extLst>
              <a:ext uri="{FF2B5EF4-FFF2-40B4-BE49-F238E27FC236}">
                <a16:creationId xmlns:a16="http://schemas.microsoft.com/office/drawing/2014/main" id="{BB081C44-5815-14F4-CDEA-8125030B685A}"/>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73556F74-AF4F-08BD-7536-63452B24A668}"/>
              </a:ext>
            </a:extLst>
          </p:cNvPr>
          <p:cNvSpPr>
            <a:spLocks noGrp="1"/>
          </p:cNvSpPr>
          <p:nvPr>
            <p:ph type="sldNum" sz="quarter" idx="12"/>
          </p:nvPr>
        </p:nvSpPr>
        <p:spPr/>
        <p:txBody>
          <a:bodyPr/>
          <a:lstStyle/>
          <a:p>
            <a:fld id="{E84AC559-FE64-4A89-9774-83CCDA7B32DF}" type="slidenum">
              <a:rPr lang="zh-TW" altLang="en-US" smtClean="0"/>
              <a:t>‹#›</a:t>
            </a:fld>
            <a:endParaRPr lang="zh-TW" altLang="en-US"/>
          </a:p>
        </p:txBody>
      </p:sp>
    </p:spTree>
    <p:extLst>
      <p:ext uri="{BB962C8B-B14F-4D97-AF65-F5344CB8AC3E}">
        <p14:creationId xmlns:p14="http://schemas.microsoft.com/office/powerpoint/2010/main" val="3609959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1766F486-822F-4774-6BEE-DDF2B6449F69}"/>
              </a:ext>
            </a:extLst>
          </p:cNvPr>
          <p:cNvSpPr>
            <a:spLocks noGrp="1"/>
          </p:cNvSpPr>
          <p:nvPr>
            <p:ph type="dt" sz="half" idx="10"/>
          </p:nvPr>
        </p:nvSpPr>
        <p:spPr/>
        <p:txBody>
          <a:bodyPr/>
          <a:lstStyle/>
          <a:p>
            <a:fld id="{45027716-34DC-4B6E-897F-8EFEDAA13313}" type="datetimeFigureOut">
              <a:rPr lang="zh-TW" altLang="en-US" smtClean="0"/>
              <a:t>2022/11/19</a:t>
            </a:fld>
            <a:endParaRPr lang="zh-TW" altLang="en-US"/>
          </a:p>
        </p:txBody>
      </p:sp>
      <p:sp>
        <p:nvSpPr>
          <p:cNvPr id="3" name="頁尾版面配置區 2">
            <a:extLst>
              <a:ext uri="{FF2B5EF4-FFF2-40B4-BE49-F238E27FC236}">
                <a16:creationId xmlns:a16="http://schemas.microsoft.com/office/drawing/2014/main" id="{7AD1AAC5-2C21-4016-D6C3-8C7A0F2D0334}"/>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EA738F32-6BF2-72B8-D9EE-5F3B8B30ECF5}"/>
              </a:ext>
            </a:extLst>
          </p:cNvPr>
          <p:cNvSpPr>
            <a:spLocks noGrp="1"/>
          </p:cNvSpPr>
          <p:nvPr>
            <p:ph type="sldNum" sz="quarter" idx="12"/>
          </p:nvPr>
        </p:nvSpPr>
        <p:spPr/>
        <p:txBody>
          <a:bodyPr/>
          <a:lstStyle/>
          <a:p>
            <a:fld id="{E84AC559-FE64-4A89-9774-83CCDA7B32DF}" type="slidenum">
              <a:rPr lang="zh-TW" altLang="en-US" smtClean="0"/>
              <a:t>‹#›</a:t>
            </a:fld>
            <a:endParaRPr lang="zh-TW" altLang="en-US"/>
          </a:p>
        </p:txBody>
      </p:sp>
    </p:spTree>
    <p:extLst>
      <p:ext uri="{BB962C8B-B14F-4D97-AF65-F5344CB8AC3E}">
        <p14:creationId xmlns:p14="http://schemas.microsoft.com/office/powerpoint/2010/main" val="2670933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46747B-AC69-A440-98BC-786784FB986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29E609FC-B9E6-9161-FA9B-E6282B39B3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C1CC5369-0B86-F0D9-EB33-48D677D47B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A30A6B97-1352-512E-330F-693C830833F3}"/>
              </a:ext>
            </a:extLst>
          </p:cNvPr>
          <p:cNvSpPr>
            <a:spLocks noGrp="1"/>
          </p:cNvSpPr>
          <p:nvPr>
            <p:ph type="dt" sz="half" idx="10"/>
          </p:nvPr>
        </p:nvSpPr>
        <p:spPr/>
        <p:txBody>
          <a:bodyPr/>
          <a:lstStyle/>
          <a:p>
            <a:fld id="{45027716-34DC-4B6E-897F-8EFEDAA13313}" type="datetimeFigureOut">
              <a:rPr lang="zh-TW" altLang="en-US" smtClean="0"/>
              <a:t>2022/11/19</a:t>
            </a:fld>
            <a:endParaRPr lang="zh-TW" altLang="en-US"/>
          </a:p>
        </p:txBody>
      </p:sp>
      <p:sp>
        <p:nvSpPr>
          <p:cNvPr id="6" name="頁尾版面配置區 5">
            <a:extLst>
              <a:ext uri="{FF2B5EF4-FFF2-40B4-BE49-F238E27FC236}">
                <a16:creationId xmlns:a16="http://schemas.microsoft.com/office/drawing/2014/main" id="{4A85D2B8-9A25-4113-3716-CF1DDEC0B66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5B33086-E2E6-7CC1-5008-4468D75A8822}"/>
              </a:ext>
            </a:extLst>
          </p:cNvPr>
          <p:cNvSpPr>
            <a:spLocks noGrp="1"/>
          </p:cNvSpPr>
          <p:nvPr>
            <p:ph type="sldNum" sz="quarter" idx="12"/>
          </p:nvPr>
        </p:nvSpPr>
        <p:spPr/>
        <p:txBody>
          <a:bodyPr/>
          <a:lstStyle/>
          <a:p>
            <a:fld id="{E84AC559-FE64-4A89-9774-83CCDA7B32DF}" type="slidenum">
              <a:rPr lang="zh-TW" altLang="en-US" smtClean="0"/>
              <a:t>‹#›</a:t>
            </a:fld>
            <a:endParaRPr lang="zh-TW" altLang="en-US"/>
          </a:p>
        </p:txBody>
      </p:sp>
    </p:spTree>
    <p:extLst>
      <p:ext uri="{BB962C8B-B14F-4D97-AF65-F5344CB8AC3E}">
        <p14:creationId xmlns:p14="http://schemas.microsoft.com/office/powerpoint/2010/main" val="632466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D0A841-C21B-6F9B-0439-63BAC4280166}"/>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7B738D70-06EA-95F6-55BB-D8349DD213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886298FC-F07E-C568-DA4D-0CF086385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B6AAA37-B757-B5C1-5F47-62EE7A8FB046}"/>
              </a:ext>
            </a:extLst>
          </p:cNvPr>
          <p:cNvSpPr>
            <a:spLocks noGrp="1"/>
          </p:cNvSpPr>
          <p:nvPr>
            <p:ph type="dt" sz="half" idx="10"/>
          </p:nvPr>
        </p:nvSpPr>
        <p:spPr/>
        <p:txBody>
          <a:bodyPr/>
          <a:lstStyle/>
          <a:p>
            <a:fld id="{45027716-34DC-4B6E-897F-8EFEDAA13313}" type="datetimeFigureOut">
              <a:rPr lang="zh-TW" altLang="en-US" smtClean="0"/>
              <a:t>2022/11/19</a:t>
            </a:fld>
            <a:endParaRPr lang="zh-TW" altLang="en-US"/>
          </a:p>
        </p:txBody>
      </p:sp>
      <p:sp>
        <p:nvSpPr>
          <p:cNvPr id="6" name="頁尾版面配置區 5">
            <a:extLst>
              <a:ext uri="{FF2B5EF4-FFF2-40B4-BE49-F238E27FC236}">
                <a16:creationId xmlns:a16="http://schemas.microsoft.com/office/drawing/2014/main" id="{4C77B8A3-9A19-5196-E686-DFBB973389E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08B052F-4ACC-1FE1-A4BC-C4686175386E}"/>
              </a:ext>
            </a:extLst>
          </p:cNvPr>
          <p:cNvSpPr>
            <a:spLocks noGrp="1"/>
          </p:cNvSpPr>
          <p:nvPr>
            <p:ph type="sldNum" sz="quarter" idx="12"/>
          </p:nvPr>
        </p:nvSpPr>
        <p:spPr/>
        <p:txBody>
          <a:bodyPr/>
          <a:lstStyle/>
          <a:p>
            <a:fld id="{E84AC559-FE64-4A89-9774-83CCDA7B32DF}" type="slidenum">
              <a:rPr lang="zh-TW" altLang="en-US" smtClean="0"/>
              <a:t>‹#›</a:t>
            </a:fld>
            <a:endParaRPr lang="zh-TW" altLang="en-US"/>
          </a:p>
        </p:txBody>
      </p:sp>
    </p:spTree>
    <p:extLst>
      <p:ext uri="{BB962C8B-B14F-4D97-AF65-F5344CB8AC3E}">
        <p14:creationId xmlns:p14="http://schemas.microsoft.com/office/powerpoint/2010/main" val="646661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E87EA272-1DB3-BE74-060B-AF749CC4EE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52C3705-0E0B-3C7F-5E43-905FC070B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E2D2482-3B8B-13CC-053D-06D3FF8A92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27716-34DC-4B6E-897F-8EFEDAA13313}" type="datetimeFigureOut">
              <a:rPr lang="zh-TW" altLang="en-US" smtClean="0"/>
              <a:t>2022/11/19</a:t>
            </a:fld>
            <a:endParaRPr lang="zh-TW" altLang="en-US"/>
          </a:p>
        </p:txBody>
      </p:sp>
      <p:sp>
        <p:nvSpPr>
          <p:cNvPr id="5" name="頁尾版面配置區 4">
            <a:extLst>
              <a:ext uri="{FF2B5EF4-FFF2-40B4-BE49-F238E27FC236}">
                <a16:creationId xmlns:a16="http://schemas.microsoft.com/office/drawing/2014/main" id="{13E02505-3B45-D88F-1B9A-8CB81FF06E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F415748B-EA92-117A-EB2E-B13BF6ED22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4AC559-FE64-4A89-9774-83CCDA7B32DF}" type="slidenum">
              <a:rPr lang="zh-TW" altLang="en-US" smtClean="0"/>
              <a:t>‹#›</a:t>
            </a:fld>
            <a:endParaRPr lang="zh-TW" altLang="en-US"/>
          </a:p>
        </p:txBody>
      </p:sp>
    </p:spTree>
    <p:extLst>
      <p:ext uri="{BB962C8B-B14F-4D97-AF65-F5344CB8AC3E}">
        <p14:creationId xmlns:p14="http://schemas.microsoft.com/office/powerpoint/2010/main" val="2077350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customXml" Target="../ink/ink1.xml"/><Relationship Id="rId9" Type="http://schemas.openxmlformats.org/officeDocument/2006/relationships/customXml" Target="../ink/ink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0FC915-A9F6-866C-AF97-4755F69C7691}"/>
              </a:ext>
            </a:extLst>
          </p:cNvPr>
          <p:cNvSpPr>
            <a:spLocks noGrp="1"/>
          </p:cNvSpPr>
          <p:nvPr>
            <p:ph type="ctrTitle"/>
          </p:nvPr>
        </p:nvSpPr>
        <p:spPr/>
        <p:txBody>
          <a:bodyPr>
            <a:normAutofit fontScale="90000"/>
          </a:bodyPr>
          <a:lstStyle/>
          <a:p>
            <a:r>
              <a:rPr lang="en-US" altLang="zh-TW" dirty="0"/>
              <a:t>Campus Network Intrusion Detection based on Federated Learning </a:t>
            </a:r>
            <a:endParaRPr lang="zh-TW" altLang="en-US" dirty="0"/>
          </a:p>
        </p:txBody>
      </p:sp>
      <p:sp>
        <p:nvSpPr>
          <p:cNvPr id="3" name="副標題 2">
            <a:extLst>
              <a:ext uri="{FF2B5EF4-FFF2-40B4-BE49-F238E27FC236}">
                <a16:creationId xmlns:a16="http://schemas.microsoft.com/office/drawing/2014/main" id="{93D16CD7-E4C3-3FC5-2091-0CFE4E9DF756}"/>
              </a:ext>
            </a:extLst>
          </p:cNvPr>
          <p:cNvSpPr>
            <a:spLocks noGrp="1"/>
          </p:cNvSpPr>
          <p:nvPr>
            <p:ph type="subTitle" idx="1"/>
          </p:nvPr>
        </p:nvSpPr>
        <p:spPr>
          <a:xfrm>
            <a:off x="215900" y="3919538"/>
            <a:ext cx="11696700" cy="1655762"/>
          </a:xfrm>
        </p:spPr>
        <p:txBody>
          <a:bodyPr>
            <a:normAutofit fontScale="92500" lnSpcReduction="10000"/>
          </a:bodyPr>
          <a:lstStyle/>
          <a:p>
            <a:r>
              <a:rPr lang="en-US" altLang="zh-TW" b="0" i="0" dirty="0">
                <a:effectLst/>
                <a:latin typeface="Arial" panose="020B0604020202020204" pitchFamily="34" charset="0"/>
              </a:rPr>
              <a:t>July 2022</a:t>
            </a:r>
          </a:p>
          <a:p>
            <a:r>
              <a:rPr lang="en-US" altLang="zh-TW" dirty="0"/>
              <a:t>2022 International Joint Conference on Neural Networks(IJCNN)</a:t>
            </a:r>
          </a:p>
          <a:p>
            <a:r>
              <a:rPr lang="en-US" altLang="zh-TW" dirty="0" err="1"/>
              <a:t>Author:Junjun</a:t>
            </a:r>
            <a:r>
              <a:rPr lang="en-US" altLang="zh-TW" dirty="0"/>
              <a:t> Chen; </a:t>
            </a:r>
            <a:r>
              <a:rPr lang="en-US" altLang="zh-TW" dirty="0" err="1"/>
              <a:t>Qiang</a:t>
            </a:r>
            <a:r>
              <a:rPr lang="en-US" altLang="zh-TW" dirty="0"/>
              <a:t> Guo; </a:t>
            </a:r>
            <a:r>
              <a:rPr lang="en-US" altLang="zh-TW" dirty="0" err="1"/>
              <a:t>Zhongnan</a:t>
            </a:r>
            <a:r>
              <a:rPr lang="en-US" altLang="zh-TW" dirty="0"/>
              <a:t> Fu; </a:t>
            </a:r>
            <a:r>
              <a:rPr lang="en-US" altLang="zh-TW" dirty="0" err="1"/>
              <a:t>Qun</a:t>
            </a:r>
            <a:r>
              <a:rPr lang="en-US" altLang="zh-TW" dirty="0"/>
              <a:t> Shang; Hao Ma; Di Wu(Peking University)</a:t>
            </a:r>
          </a:p>
          <a:p>
            <a:r>
              <a:rPr lang="en-US" altLang="zh-TW" dirty="0"/>
              <a:t>Tim </a:t>
            </a:r>
            <a:r>
              <a:rPr lang="en-US" altLang="zh-TW" dirty="0" err="1"/>
              <a:t>chen</a:t>
            </a:r>
            <a:endParaRPr lang="en-US" altLang="zh-TW" dirty="0"/>
          </a:p>
          <a:p>
            <a:endParaRPr lang="zh-TW" altLang="en-US" dirty="0"/>
          </a:p>
        </p:txBody>
      </p:sp>
    </p:spTree>
    <p:extLst>
      <p:ext uri="{BB962C8B-B14F-4D97-AF65-F5344CB8AC3E}">
        <p14:creationId xmlns:p14="http://schemas.microsoft.com/office/powerpoint/2010/main" val="3373905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F2DA8E-5344-6A9B-AAEC-30C34717F5F7}"/>
              </a:ext>
            </a:extLst>
          </p:cNvPr>
          <p:cNvSpPr>
            <a:spLocks noGrp="1"/>
          </p:cNvSpPr>
          <p:nvPr>
            <p:ph type="title"/>
          </p:nvPr>
        </p:nvSpPr>
        <p:spPr/>
        <p:txBody>
          <a:bodyPr/>
          <a:lstStyle/>
          <a:p>
            <a:r>
              <a:rPr lang="en-US" altLang="zh-TW" sz="4400" i="0" u="none" strike="noStrike" baseline="0" dirty="0"/>
              <a:t>Proposed approach</a:t>
            </a:r>
            <a:endParaRPr lang="zh-TW" altLang="en-US" dirty="0"/>
          </a:p>
        </p:txBody>
      </p:sp>
      <p:sp>
        <p:nvSpPr>
          <p:cNvPr id="3" name="內容版面配置區 2">
            <a:extLst>
              <a:ext uri="{FF2B5EF4-FFF2-40B4-BE49-F238E27FC236}">
                <a16:creationId xmlns:a16="http://schemas.microsoft.com/office/drawing/2014/main" id="{7F81A982-E706-5AF3-1571-9A66BD1A9164}"/>
              </a:ext>
            </a:extLst>
          </p:cNvPr>
          <p:cNvSpPr>
            <a:spLocks noGrp="1"/>
          </p:cNvSpPr>
          <p:nvPr>
            <p:ph idx="1"/>
          </p:nvPr>
        </p:nvSpPr>
        <p:spPr>
          <a:xfrm>
            <a:off x="838200" y="1831975"/>
            <a:ext cx="10515600" cy="4351338"/>
          </a:xfrm>
        </p:spPr>
        <p:txBody>
          <a:bodyPr/>
          <a:lstStyle/>
          <a:p>
            <a:pPr algn="l"/>
            <a:r>
              <a:rPr lang="en-US" altLang="zh-TW" sz="2800" b="0" i="0" u="none" strike="noStrike" baseline="0" dirty="0">
                <a:latin typeface="NimbusRomNo9L-Regu"/>
              </a:rPr>
              <a:t>Intrusion detection</a:t>
            </a:r>
            <a:r>
              <a:rPr lang="zh-TW" altLang="en-US" sz="2800" b="0" i="0" u="none" strike="noStrike" baseline="0" dirty="0">
                <a:latin typeface="NimbusRomNo9L-Regu"/>
              </a:rPr>
              <a:t> </a:t>
            </a:r>
            <a:r>
              <a:rPr lang="en-US" altLang="zh-TW" sz="2800" b="0" i="0" u="none" strike="noStrike" baseline="0" dirty="0">
                <a:latin typeface="NimbusRomNo9L-Regu"/>
              </a:rPr>
              <a:t>models</a:t>
            </a:r>
            <a:endParaRPr lang="zh-TW" altLang="en-US" dirty="0"/>
          </a:p>
          <a:p>
            <a:endParaRPr lang="zh-TW" altLang="en-US" dirty="0"/>
          </a:p>
        </p:txBody>
      </p:sp>
      <p:pic>
        <p:nvPicPr>
          <p:cNvPr id="7" name="圖片 6">
            <a:extLst>
              <a:ext uri="{FF2B5EF4-FFF2-40B4-BE49-F238E27FC236}">
                <a16:creationId xmlns:a16="http://schemas.microsoft.com/office/drawing/2014/main" id="{7A6FF147-8412-AF3E-9582-242B44E82C4F}"/>
              </a:ext>
            </a:extLst>
          </p:cNvPr>
          <p:cNvPicPr>
            <a:picLocks noChangeAspect="1"/>
          </p:cNvPicPr>
          <p:nvPr/>
        </p:nvPicPr>
        <p:blipFill>
          <a:blip r:embed="rId3"/>
          <a:stretch>
            <a:fillRect/>
          </a:stretch>
        </p:blipFill>
        <p:spPr>
          <a:xfrm>
            <a:off x="1080627" y="2850921"/>
            <a:ext cx="5437188" cy="2698979"/>
          </a:xfrm>
          <a:prstGeom prst="rect">
            <a:avLst/>
          </a:prstGeom>
        </p:spPr>
      </p:pic>
    </p:spTree>
    <p:extLst>
      <p:ext uri="{BB962C8B-B14F-4D97-AF65-F5344CB8AC3E}">
        <p14:creationId xmlns:p14="http://schemas.microsoft.com/office/powerpoint/2010/main" val="3384274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1978F3-D9D5-FA7C-FA65-3419D245256C}"/>
              </a:ext>
            </a:extLst>
          </p:cNvPr>
          <p:cNvSpPr>
            <a:spLocks noGrp="1"/>
          </p:cNvSpPr>
          <p:nvPr>
            <p:ph type="title"/>
          </p:nvPr>
        </p:nvSpPr>
        <p:spPr/>
        <p:txBody>
          <a:bodyPr/>
          <a:lstStyle/>
          <a:p>
            <a:r>
              <a:rPr lang="en-US" altLang="zh-TW" sz="4400" i="0" u="none" strike="noStrike" baseline="0" dirty="0"/>
              <a:t>Proposed approach</a:t>
            </a:r>
            <a:endParaRPr lang="zh-TW" altLang="en-US" dirty="0"/>
          </a:p>
        </p:txBody>
      </p:sp>
      <p:sp>
        <p:nvSpPr>
          <p:cNvPr id="3" name="內容版面配置區 2">
            <a:extLst>
              <a:ext uri="{FF2B5EF4-FFF2-40B4-BE49-F238E27FC236}">
                <a16:creationId xmlns:a16="http://schemas.microsoft.com/office/drawing/2014/main" id="{26AB5975-609E-7415-B8D4-A17A6351570A}"/>
              </a:ext>
            </a:extLst>
          </p:cNvPr>
          <p:cNvSpPr>
            <a:spLocks noGrp="1"/>
          </p:cNvSpPr>
          <p:nvPr>
            <p:ph idx="1"/>
          </p:nvPr>
        </p:nvSpPr>
        <p:spPr/>
        <p:txBody>
          <a:bodyPr/>
          <a:lstStyle/>
          <a:p>
            <a:r>
              <a:rPr lang="en-US" altLang="zh-TW" dirty="0"/>
              <a:t>Data preprocess flow chart</a:t>
            </a:r>
            <a:endParaRPr lang="zh-TW" altLang="en-US" dirty="0"/>
          </a:p>
        </p:txBody>
      </p:sp>
      <p:pic>
        <p:nvPicPr>
          <p:cNvPr id="5" name="圖片 4">
            <a:extLst>
              <a:ext uri="{FF2B5EF4-FFF2-40B4-BE49-F238E27FC236}">
                <a16:creationId xmlns:a16="http://schemas.microsoft.com/office/drawing/2014/main" id="{18AD5813-3FAF-424A-22CA-3FE361BF5F06}"/>
              </a:ext>
            </a:extLst>
          </p:cNvPr>
          <p:cNvPicPr>
            <a:picLocks noChangeAspect="1"/>
          </p:cNvPicPr>
          <p:nvPr/>
        </p:nvPicPr>
        <p:blipFill rotWithShape="1">
          <a:blip r:embed="rId3"/>
          <a:srcRect l="269" t="4240"/>
          <a:stretch/>
        </p:blipFill>
        <p:spPr>
          <a:xfrm>
            <a:off x="2228850" y="2392733"/>
            <a:ext cx="3149600" cy="4175969"/>
          </a:xfrm>
          <a:prstGeom prst="rect">
            <a:avLst/>
          </a:prstGeom>
        </p:spPr>
      </p:pic>
    </p:spTree>
    <p:extLst>
      <p:ext uri="{BB962C8B-B14F-4D97-AF65-F5344CB8AC3E}">
        <p14:creationId xmlns:p14="http://schemas.microsoft.com/office/powerpoint/2010/main" val="1089275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B8F728-024D-9C49-942D-D70332D75C44}"/>
              </a:ext>
            </a:extLst>
          </p:cNvPr>
          <p:cNvSpPr>
            <a:spLocks noGrp="1"/>
          </p:cNvSpPr>
          <p:nvPr>
            <p:ph type="title"/>
          </p:nvPr>
        </p:nvSpPr>
        <p:spPr/>
        <p:txBody>
          <a:bodyPr/>
          <a:lstStyle/>
          <a:p>
            <a:r>
              <a:rPr lang="en-US" altLang="zh-TW" sz="4400" i="0" u="none" strike="noStrike" baseline="0" dirty="0"/>
              <a:t>Proposed approach</a:t>
            </a:r>
            <a:endParaRPr lang="zh-TW" altLang="en-US" dirty="0"/>
          </a:p>
        </p:txBody>
      </p:sp>
      <p:sp>
        <p:nvSpPr>
          <p:cNvPr id="3" name="內容版面配置區 2">
            <a:extLst>
              <a:ext uri="{FF2B5EF4-FFF2-40B4-BE49-F238E27FC236}">
                <a16:creationId xmlns:a16="http://schemas.microsoft.com/office/drawing/2014/main" id="{548F60D2-3ED0-9A3A-3062-1480CBD660E1}"/>
              </a:ext>
            </a:extLst>
          </p:cNvPr>
          <p:cNvSpPr>
            <a:spLocks noGrp="1"/>
          </p:cNvSpPr>
          <p:nvPr>
            <p:ph idx="1"/>
          </p:nvPr>
        </p:nvSpPr>
        <p:spPr/>
        <p:txBody>
          <a:bodyPr/>
          <a:lstStyle/>
          <a:p>
            <a:r>
              <a:rPr lang="en-US" altLang="zh-TW" sz="2800" b="0" i="0" u="none" strike="noStrike" baseline="0" dirty="0">
                <a:latin typeface="NimbusRomNo9L-ReguItal"/>
              </a:rPr>
              <a:t>Contribution Evaluation</a:t>
            </a:r>
            <a:endParaRPr lang="zh-TW" altLang="en-US" dirty="0"/>
          </a:p>
          <a:p>
            <a:pPr lvl="1"/>
            <a:endParaRPr lang="en-US" altLang="zh-TW" b="0" i="0" u="none" strike="noStrike" baseline="0" dirty="0">
              <a:latin typeface="NimbusRomNo9L-Regu"/>
            </a:endParaRPr>
          </a:p>
          <a:p>
            <a:pPr lvl="1"/>
            <a:r>
              <a:rPr lang="en-US" altLang="zh-TW" b="0" i="0" u="none" strike="noStrike" baseline="0" dirty="0">
                <a:latin typeface="NimbusRomNo9L-Regu"/>
              </a:rPr>
              <a:t>average method -&gt;</a:t>
            </a:r>
          </a:p>
          <a:p>
            <a:pPr lvl="1"/>
            <a:endParaRPr lang="en-US" altLang="zh-TW" dirty="0">
              <a:latin typeface="NimbusRomNo9L-Regu"/>
            </a:endParaRPr>
          </a:p>
          <a:p>
            <a:pPr lvl="1"/>
            <a:r>
              <a:rPr lang="en-US" altLang="zh-TW" b="0" i="0" u="none" strike="noStrike" baseline="0" dirty="0">
                <a:latin typeface="NimbusRomNo9L-Regu"/>
              </a:rPr>
              <a:t>marginal revenue method-&gt;</a:t>
            </a:r>
            <a:endParaRPr lang="zh-TW" altLang="en-US" dirty="0"/>
          </a:p>
          <a:p>
            <a:pPr lvl="1"/>
            <a:endParaRPr lang="zh-TW" altLang="en-US" dirty="0"/>
          </a:p>
        </p:txBody>
      </p:sp>
      <p:pic>
        <p:nvPicPr>
          <p:cNvPr id="5" name="圖片 4">
            <a:extLst>
              <a:ext uri="{FF2B5EF4-FFF2-40B4-BE49-F238E27FC236}">
                <a16:creationId xmlns:a16="http://schemas.microsoft.com/office/drawing/2014/main" id="{174E1873-B8DC-4DCF-84D5-45F0A11159C9}"/>
              </a:ext>
            </a:extLst>
          </p:cNvPr>
          <p:cNvPicPr>
            <a:picLocks noChangeAspect="1"/>
          </p:cNvPicPr>
          <p:nvPr/>
        </p:nvPicPr>
        <p:blipFill rotWithShape="1">
          <a:blip r:embed="rId3"/>
          <a:srcRect r="15487" b="45669"/>
          <a:stretch/>
        </p:blipFill>
        <p:spPr>
          <a:xfrm>
            <a:off x="4082710" y="2628900"/>
            <a:ext cx="3098482" cy="552449"/>
          </a:xfrm>
          <a:prstGeom prst="rect">
            <a:avLst/>
          </a:prstGeom>
        </p:spPr>
      </p:pic>
      <p:pic>
        <p:nvPicPr>
          <p:cNvPr id="7" name="圖片 6">
            <a:extLst>
              <a:ext uri="{FF2B5EF4-FFF2-40B4-BE49-F238E27FC236}">
                <a16:creationId xmlns:a16="http://schemas.microsoft.com/office/drawing/2014/main" id="{B71CEC91-C63A-49A3-FEE0-178931A26F81}"/>
              </a:ext>
            </a:extLst>
          </p:cNvPr>
          <p:cNvPicPr>
            <a:picLocks noChangeAspect="1"/>
          </p:cNvPicPr>
          <p:nvPr/>
        </p:nvPicPr>
        <p:blipFill rotWithShape="1">
          <a:blip r:embed="rId3"/>
          <a:srcRect t="58450" r="27270" b="909"/>
          <a:stretch/>
        </p:blipFill>
        <p:spPr>
          <a:xfrm>
            <a:off x="5238409" y="3429000"/>
            <a:ext cx="2743541" cy="425194"/>
          </a:xfrm>
          <a:prstGeom prst="rect">
            <a:avLst/>
          </a:prstGeom>
        </p:spPr>
      </p:pic>
    </p:spTree>
    <p:extLst>
      <p:ext uri="{BB962C8B-B14F-4D97-AF65-F5344CB8AC3E}">
        <p14:creationId xmlns:p14="http://schemas.microsoft.com/office/powerpoint/2010/main" val="321304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EC0286-4ABB-5485-FE84-F24CD61EB7FC}"/>
              </a:ext>
            </a:extLst>
          </p:cNvPr>
          <p:cNvSpPr>
            <a:spLocks noGrp="1"/>
          </p:cNvSpPr>
          <p:nvPr>
            <p:ph type="title"/>
          </p:nvPr>
        </p:nvSpPr>
        <p:spPr/>
        <p:txBody>
          <a:bodyPr/>
          <a:lstStyle/>
          <a:p>
            <a:r>
              <a:rPr lang="en-US" altLang="zh-TW" sz="4400" i="0" u="none" strike="noStrike" baseline="0" dirty="0"/>
              <a:t>Proposed approach</a:t>
            </a:r>
            <a:endParaRPr lang="zh-TW" altLang="en-US" dirty="0"/>
          </a:p>
        </p:txBody>
      </p:sp>
      <p:sp>
        <p:nvSpPr>
          <p:cNvPr id="3" name="內容版面配置區 2">
            <a:extLst>
              <a:ext uri="{FF2B5EF4-FFF2-40B4-BE49-F238E27FC236}">
                <a16:creationId xmlns:a16="http://schemas.microsoft.com/office/drawing/2014/main" id="{2659CE94-F0B3-D3D2-57E3-AB4992A3B866}"/>
              </a:ext>
            </a:extLst>
          </p:cNvPr>
          <p:cNvSpPr>
            <a:spLocks noGrp="1"/>
          </p:cNvSpPr>
          <p:nvPr>
            <p:ph idx="1"/>
          </p:nvPr>
        </p:nvSpPr>
        <p:spPr/>
        <p:txBody>
          <a:bodyPr/>
          <a:lstStyle/>
          <a:p>
            <a:r>
              <a:rPr lang="en-US" altLang="zh-TW" sz="2800" b="0" i="0" u="none" strike="noStrike" baseline="0" dirty="0">
                <a:latin typeface="NimbusRomNo9L-ReguItal"/>
              </a:rPr>
              <a:t>Contribution Evaluation</a:t>
            </a:r>
          </a:p>
          <a:p>
            <a:pPr lvl="1"/>
            <a:endParaRPr lang="en-US" altLang="zh-TW" sz="2400" b="0" i="0" u="none" strike="noStrike" baseline="0" dirty="0">
              <a:latin typeface="NimbusRomNo9L-Regu"/>
            </a:endParaRPr>
          </a:p>
          <a:p>
            <a:pPr lvl="1"/>
            <a:endParaRPr lang="en-US" altLang="zh-TW" dirty="0">
              <a:latin typeface="NimbusRomNo9L-Regu"/>
            </a:endParaRPr>
          </a:p>
          <a:p>
            <a:pPr lvl="1"/>
            <a:r>
              <a:rPr lang="en-US" altLang="zh-TW" sz="2400" b="0" i="0" u="none" strike="noStrike" baseline="0" dirty="0">
                <a:latin typeface="NimbusRomNo9L-Regu"/>
              </a:rPr>
              <a:t>Influence of the participants -&gt;</a:t>
            </a:r>
          </a:p>
          <a:p>
            <a:pPr lvl="1"/>
            <a:endParaRPr lang="en-US" altLang="zh-TW" b="0" i="0" u="none" strike="noStrike" baseline="0" dirty="0">
              <a:latin typeface="NimbusRomNo9L-Regu"/>
            </a:endParaRPr>
          </a:p>
          <a:p>
            <a:pPr lvl="1"/>
            <a:endParaRPr lang="en-US" altLang="zh-TW" dirty="0">
              <a:latin typeface="NimbusRomNo9L-Regu"/>
            </a:endParaRPr>
          </a:p>
          <a:p>
            <a:pPr lvl="1"/>
            <a:r>
              <a:rPr lang="en-US" altLang="zh-TW" b="0" i="0" u="none" strike="noStrike" baseline="0" dirty="0">
                <a:latin typeface="NimbusRomNo9L-Regu"/>
              </a:rPr>
              <a:t>Contribution of the </a:t>
            </a:r>
            <a:r>
              <a:rPr lang="en-US" altLang="zh-TW" b="0" i="0" u="none" strike="noStrike" baseline="0" dirty="0">
                <a:latin typeface="CMMI10"/>
              </a:rPr>
              <a:t>k</a:t>
            </a:r>
            <a:r>
              <a:rPr lang="en-US" altLang="zh-TW" b="0" i="0" u="none" strike="noStrike" baseline="0" dirty="0">
                <a:latin typeface="NimbusRomNo9L-Regu"/>
              </a:rPr>
              <a:t>-</a:t>
            </a:r>
            <a:r>
              <a:rPr lang="en-US" altLang="zh-TW" b="0" i="0" u="none" strike="noStrike" baseline="0" dirty="0" err="1">
                <a:latin typeface="NimbusRomNo9L-Regu"/>
              </a:rPr>
              <a:t>th</a:t>
            </a:r>
            <a:r>
              <a:rPr lang="en-US" altLang="zh-TW" b="0" i="0" u="none" strike="noStrike" baseline="0" dirty="0">
                <a:latin typeface="NimbusRomNo9L-Regu"/>
              </a:rPr>
              <a:t> participant-&gt;</a:t>
            </a:r>
            <a:endParaRPr lang="zh-TW" altLang="en-US" dirty="0"/>
          </a:p>
          <a:p>
            <a:endParaRPr lang="zh-TW" altLang="en-US" dirty="0"/>
          </a:p>
        </p:txBody>
      </p:sp>
      <p:pic>
        <p:nvPicPr>
          <p:cNvPr id="4" name="圖片 3">
            <a:extLst>
              <a:ext uri="{FF2B5EF4-FFF2-40B4-BE49-F238E27FC236}">
                <a16:creationId xmlns:a16="http://schemas.microsoft.com/office/drawing/2014/main" id="{9AD99E06-04BC-4F42-5DC9-93E5E45733A5}"/>
              </a:ext>
            </a:extLst>
          </p:cNvPr>
          <p:cNvPicPr>
            <a:picLocks noChangeAspect="1"/>
          </p:cNvPicPr>
          <p:nvPr/>
        </p:nvPicPr>
        <p:blipFill rotWithShape="1">
          <a:blip r:embed="rId3"/>
          <a:srcRect b="50000"/>
          <a:stretch/>
        </p:blipFill>
        <p:spPr>
          <a:xfrm>
            <a:off x="6210300" y="4001294"/>
            <a:ext cx="3896683" cy="799017"/>
          </a:xfrm>
          <a:prstGeom prst="rect">
            <a:avLst/>
          </a:prstGeom>
        </p:spPr>
      </p:pic>
      <p:pic>
        <p:nvPicPr>
          <p:cNvPr id="5" name="圖片 4">
            <a:extLst>
              <a:ext uri="{FF2B5EF4-FFF2-40B4-BE49-F238E27FC236}">
                <a16:creationId xmlns:a16="http://schemas.microsoft.com/office/drawing/2014/main" id="{87FF33B2-00F0-ADA9-D28E-F3F35C1AFDBF}"/>
              </a:ext>
            </a:extLst>
          </p:cNvPr>
          <p:cNvPicPr>
            <a:picLocks noChangeAspect="1"/>
          </p:cNvPicPr>
          <p:nvPr/>
        </p:nvPicPr>
        <p:blipFill rotWithShape="1">
          <a:blip r:embed="rId3"/>
          <a:srcRect t="50000"/>
          <a:stretch/>
        </p:blipFill>
        <p:spPr>
          <a:xfrm>
            <a:off x="5563708" y="2934239"/>
            <a:ext cx="3896683" cy="799017"/>
          </a:xfrm>
          <a:prstGeom prst="rect">
            <a:avLst/>
          </a:prstGeom>
        </p:spPr>
      </p:pic>
    </p:spTree>
    <p:extLst>
      <p:ext uri="{BB962C8B-B14F-4D97-AF65-F5344CB8AC3E}">
        <p14:creationId xmlns:p14="http://schemas.microsoft.com/office/powerpoint/2010/main" val="172249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F8476C-A0F5-BE72-6627-48AEF46D32E5}"/>
              </a:ext>
            </a:extLst>
          </p:cNvPr>
          <p:cNvSpPr>
            <a:spLocks noGrp="1"/>
          </p:cNvSpPr>
          <p:nvPr>
            <p:ph type="title"/>
          </p:nvPr>
        </p:nvSpPr>
        <p:spPr/>
        <p:txBody>
          <a:bodyPr/>
          <a:lstStyle/>
          <a:p>
            <a:r>
              <a:rPr lang="en-US" altLang="zh-TW" sz="4400" b="0" i="0" u="none" strike="noStrike" baseline="0" dirty="0"/>
              <a:t>Experimental results and evaluation</a:t>
            </a:r>
            <a:endParaRPr lang="zh-TW" altLang="en-US" dirty="0"/>
          </a:p>
        </p:txBody>
      </p:sp>
      <p:sp>
        <p:nvSpPr>
          <p:cNvPr id="3" name="內容版面配置區 2">
            <a:extLst>
              <a:ext uri="{FF2B5EF4-FFF2-40B4-BE49-F238E27FC236}">
                <a16:creationId xmlns:a16="http://schemas.microsoft.com/office/drawing/2014/main" id="{10EAC3E5-D3B7-3394-F6E5-E961C628D8D4}"/>
              </a:ext>
            </a:extLst>
          </p:cNvPr>
          <p:cNvSpPr>
            <a:spLocks noGrp="1"/>
          </p:cNvSpPr>
          <p:nvPr>
            <p:ph idx="1"/>
          </p:nvPr>
        </p:nvSpPr>
        <p:spPr/>
        <p:txBody>
          <a:bodyPr/>
          <a:lstStyle/>
          <a:p>
            <a:r>
              <a:rPr lang="en-US" altLang="zh-TW" sz="2800" b="0" i="0" u="none" strike="noStrike" baseline="0" dirty="0">
                <a:latin typeface="NimbusRomNo9L-ReguItal"/>
              </a:rPr>
              <a:t>Dataset</a:t>
            </a:r>
          </a:p>
          <a:p>
            <a:pPr lvl="1"/>
            <a:r>
              <a:rPr lang="en-US" altLang="zh-TW" sz="2400" b="0" i="0" u="none" strike="noStrike" baseline="0" dirty="0">
                <a:latin typeface="NimbusRomNo9L-Regu"/>
              </a:rPr>
              <a:t>This paper applies the CICIDS2017 dataset</a:t>
            </a:r>
          </a:p>
          <a:p>
            <a:pPr marL="457200" lvl="1" indent="0">
              <a:buNone/>
            </a:pPr>
            <a:r>
              <a:rPr lang="en-US" altLang="zh-TW" sz="2000" b="0" i="0" u="none" strike="noStrike" baseline="0" dirty="0">
                <a:latin typeface="NimbusRomNo9L-Regu"/>
              </a:rPr>
              <a:t>Including 5 days of benign</a:t>
            </a:r>
            <a:r>
              <a:rPr lang="zh-TW" altLang="en-US" sz="2000" b="0" i="0" u="none" strike="noStrike" baseline="0" dirty="0">
                <a:latin typeface="NimbusRomNo9L-Regu"/>
              </a:rPr>
              <a:t> </a:t>
            </a:r>
            <a:r>
              <a:rPr lang="en-US" altLang="zh-TW" sz="2000" b="0" i="0" u="none" strike="noStrike" baseline="0" dirty="0">
                <a:latin typeface="NimbusRomNo9L-Regu"/>
              </a:rPr>
              <a:t>network traffic samples and various network attack samples</a:t>
            </a:r>
            <a:endParaRPr lang="zh-TW" altLang="en-US" dirty="0"/>
          </a:p>
          <a:p>
            <a:pPr marL="457200" lvl="1" indent="0">
              <a:buNone/>
            </a:pPr>
            <a:endParaRPr lang="en-US" altLang="zh-TW" sz="2400" b="0" i="0" u="none" strike="noStrike" baseline="0" dirty="0">
              <a:latin typeface="NimbusRomNo9L-Regu"/>
            </a:endParaRPr>
          </a:p>
          <a:p>
            <a:pPr lvl="1"/>
            <a:endParaRPr lang="zh-TW" altLang="en-US" dirty="0"/>
          </a:p>
          <a:p>
            <a:pPr lvl="1"/>
            <a:endParaRPr lang="zh-TW" altLang="en-US" dirty="0"/>
          </a:p>
          <a:p>
            <a:pPr lvl="1"/>
            <a:endParaRPr lang="zh-TW" altLang="en-US" dirty="0"/>
          </a:p>
        </p:txBody>
      </p:sp>
      <p:pic>
        <p:nvPicPr>
          <p:cNvPr id="5" name="圖片 4">
            <a:extLst>
              <a:ext uri="{FF2B5EF4-FFF2-40B4-BE49-F238E27FC236}">
                <a16:creationId xmlns:a16="http://schemas.microsoft.com/office/drawing/2014/main" id="{604B2DA4-7F98-6BD7-BF1C-0B1919712146}"/>
              </a:ext>
            </a:extLst>
          </p:cNvPr>
          <p:cNvPicPr>
            <a:picLocks noChangeAspect="1"/>
          </p:cNvPicPr>
          <p:nvPr/>
        </p:nvPicPr>
        <p:blipFill>
          <a:blip r:embed="rId3"/>
          <a:stretch>
            <a:fillRect/>
          </a:stretch>
        </p:blipFill>
        <p:spPr>
          <a:xfrm>
            <a:off x="5638800" y="3797545"/>
            <a:ext cx="5880560" cy="2379418"/>
          </a:xfrm>
          <a:prstGeom prst="rect">
            <a:avLst/>
          </a:prstGeom>
        </p:spPr>
      </p:pic>
    </p:spTree>
    <p:extLst>
      <p:ext uri="{BB962C8B-B14F-4D97-AF65-F5344CB8AC3E}">
        <p14:creationId xmlns:p14="http://schemas.microsoft.com/office/powerpoint/2010/main" val="4081256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BD6910-BB7C-4D67-B30C-BAEFF68D3AB9}"/>
              </a:ext>
            </a:extLst>
          </p:cNvPr>
          <p:cNvSpPr>
            <a:spLocks noGrp="1"/>
          </p:cNvSpPr>
          <p:nvPr>
            <p:ph type="title"/>
          </p:nvPr>
        </p:nvSpPr>
        <p:spPr/>
        <p:txBody>
          <a:bodyPr/>
          <a:lstStyle/>
          <a:p>
            <a:r>
              <a:rPr lang="en-US" altLang="zh-TW" sz="4400" b="0" i="0" u="none" strike="noStrike" baseline="0" dirty="0"/>
              <a:t>Experimental results and evaluation</a:t>
            </a:r>
            <a:endParaRPr lang="zh-TW" altLang="en-US" dirty="0"/>
          </a:p>
        </p:txBody>
      </p:sp>
      <p:sp>
        <p:nvSpPr>
          <p:cNvPr id="3" name="內容版面配置區 2">
            <a:extLst>
              <a:ext uri="{FF2B5EF4-FFF2-40B4-BE49-F238E27FC236}">
                <a16:creationId xmlns:a16="http://schemas.microsoft.com/office/drawing/2014/main" id="{F0577222-867A-F7D1-C3E5-88E2AEED4D06}"/>
              </a:ext>
            </a:extLst>
          </p:cNvPr>
          <p:cNvSpPr>
            <a:spLocks noGrp="1"/>
          </p:cNvSpPr>
          <p:nvPr>
            <p:ph idx="1"/>
          </p:nvPr>
        </p:nvSpPr>
        <p:spPr/>
        <p:txBody>
          <a:bodyPr/>
          <a:lstStyle/>
          <a:p>
            <a:r>
              <a:rPr lang="en-US" altLang="zh-TW" dirty="0"/>
              <a:t>Feature selection</a:t>
            </a:r>
          </a:p>
          <a:p>
            <a:pPr lvl="1"/>
            <a:r>
              <a:rPr lang="en-US" altLang="zh-TW" sz="2400" b="0" i="0" u="none" strike="noStrike" baseline="0" dirty="0">
                <a:latin typeface="NimbusRomNo9L-Regu"/>
              </a:rPr>
              <a:t>Using the chi-square feature selection method.</a:t>
            </a:r>
            <a:endParaRPr lang="en-US" altLang="zh-TW" dirty="0"/>
          </a:p>
          <a:p>
            <a:endParaRPr lang="en-US" altLang="zh-TW" dirty="0"/>
          </a:p>
          <a:p>
            <a:endParaRPr lang="en-US" altLang="zh-TW" dirty="0"/>
          </a:p>
          <a:p>
            <a:endParaRPr lang="en-US" altLang="zh-TW" dirty="0"/>
          </a:p>
          <a:p>
            <a:endParaRPr lang="en-US" altLang="zh-TW" dirty="0"/>
          </a:p>
          <a:p>
            <a:endParaRPr lang="en-US" altLang="zh-TW" dirty="0"/>
          </a:p>
          <a:p>
            <a:r>
              <a:rPr lang="en-US" altLang="zh-TW" dirty="0"/>
              <a:t>Data normalization</a:t>
            </a:r>
          </a:p>
          <a:p>
            <a:pPr lvl="1"/>
            <a:endParaRPr lang="en-US" altLang="zh-TW" dirty="0"/>
          </a:p>
          <a:p>
            <a:pPr lvl="1"/>
            <a:endParaRPr lang="zh-TW" altLang="en-US" dirty="0"/>
          </a:p>
        </p:txBody>
      </p:sp>
      <p:pic>
        <p:nvPicPr>
          <p:cNvPr id="5" name="圖片 4">
            <a:extLst>
              <a:ext uri="{FF2B5EF4-FFF2-40B4-BE49-F238E27FC236}">
                <a16:creationId xmlns:a16="http://schemas.microsoft.com/office/drawing/2014/main" id="{9E1DA0CE-0DBD-E1D8-C25C-12113640244F}"/>
              </a:ext>
            </a:extLst>
          </p:cNvPr>
          <p:cNvPicPr>
            <a:picLocks noChangeAspect="1"/>
          </p:cNvPicPr>
          <p:nvPr/>
        </p:nvPicPr>
        <p:blipFill>
          <a:blip r:embed="rId3"/>
          <a:stretch>
            <a:fillRect/>
          </a:stretch>
        </p:blipFill>
        <p:spPr>
          <a:xfrm>
            <a:off x="1416050" y="2655386"/>
            <a:ext cx="4568397" cy="2691816"/>
          </a:xfrm>
          <a:prstGeom prst="rect">
            <a:avLst/>
          </a:prstGeom>
        </p:spPr>
      </p:pic>
      <p:pic>
        <p:nvPicPr>
          <p:cNvPr id="7" name="圖片 6">
            <a:extLst>
              <a:ext uri="{FF2B5EF4-FFF2-40B4-BE49-F238E27FC236}">
                <a16:creationId xmlns:a16="http://schemas.microsoft.com/office/drawing/2014/main" id="{D3796481-A24D-7CD5-8266-1323A813A4B8}"/>
              </a:ext>
            </a:extLst>
          </p:cNvPr>
          <p:cNvPicPr>
            <a:picLocks noChangeAspect="1"/>
          </p:cNvPicPr>
          <p:nvPr/>
        </p:nvPicPr>
        <p:blipFill>
          <a:blip r:embed="rId4"/>
          <a:stretch>
            <a:fillRect/>
          </a:stretch>
        </p:blipFill>
        <p:spPr>
          <a:xfrm>
            <a:off x="1271408" y="5916557"/>
            <a:ext cx="2562583" cy="790685"/>
          </a:xfrm>
          <a:prstGeom prst="rect">
            <a:avLst/>
          </a:prstGeom>
        </p:spPr>
      </p:pic>
    </p:spTree>
    <p:extLst>
      <p:ext uri="{BB962C8B-B14F-4D97-AF65-F5344CB8AC3E}">
        <p14:creationId xmlns:p14="http://schemas.microsoft.com/office/powerpoint/2010/main" val="3443275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F3226A-F868-E092-E00E-C2AD68FEBD14}"/>
              </a:ext>
            </a:extLst>
          </p:cNvPr>
          <p:cNvSpPr>
            <a:spLocks noGrp="1"/>
          </p:cNvSpPr>
          <p:nvPr>
            <p:ph type="title"/>
          </p:nvPr>
        </p:nvSpPr>
        <p:spPr/>
        <p:txBody>
          <a:bodyPr/>
          <a:lstStyle/>
          <a:p>
            <a:r>
              <a:rPr lang="en-US" altLang="zh-TW" sz="4400" b="0" i="0" u="none" strike="noStrike" baseline="0" dirty="0"/>
              <a:t>Experimental results and evaluation</a:t>
            </a:r>
            <a:endParaRPr lang="zh-TW" altLang="en-US" dirty="0"/>
          </a:p>
        </p:txBody>
      </p:sp>
      <p:sp>
        <p:nvSpPr>
          <p:cNvPr id="3" name="內容版面配置區 2">
            <a:extLst>
              <a:ext uri="{FF2B5EF4-FFF2-40B4-BE49-F238E27FC236}">
                <a16:creationId xmlns:a16="http://schemas.microsoft.com/office/drawing/2014/main" id="{2A74FDB5-4D3F-4080-B098-20AE959B015C}"/>
              </a:ext>
            </a:extLst>
          </p:cNvPr>
          <p:cNvSpPr>
            <a:spLocks noGrp="1"/>
          </p:cNvSpPr>
          <p:nvPr>
            <p:ph idx="1"/>
          </p:nvPr>
        </p:nvSpPr>
        <p:spPr/>
        <p:txBody>
          <a:bodyPr/>
          <a:lstStyle/>
          <a:p>
            <a:r>
              <a:rPr lang="en-US" altLang="zh-TW" dirty="0"/>
              <a:t>Data splitting</a:t>
            </a:r>
          </a:p>
          <a:p>
            <a:pPr lvl="1"/>
            <a:r>
              <a:rPr lang="en-US" altLang="zh-TW" b="0" i="0" u="none" strike="noStrike" baseline="0" dirty="0">
                <a:latin typeface="NimbusRomNo9L-Regu"/>
              </a:rPr>
              <a:t>majority class(Benign and DoS): under-sampling (sampling ratio 50%).</a:t>
            </a:r>
          </a:p>
          <a:p>
            <a:pPr lvl="1"/>
            <a:endParaRPr lang="en-US" altLang="zh-TW" dirty="0">
              <a:latin typeface="NimbusRomNo9L-Regu"/>
            </a:endParaRPr>
          </a:p>
          <a:p>
            <a:pPr lvl="1"/>
            <a:r>
              <a:rPr lang="en-US" altLang="zh-TW" sz="2400" b="0" i="0" u="none" strike="noStrike" baseline="0" dirty="0">
                <a:latin typeface="NimbusRomNo9L-Regu"/>
              </a:rPr>
              <a:t>minority class(Port Scan, Brute </a:t>
            </a:r>
            <a:r>
              <a:rPr lang="en-US" altLang="zh-TW" sz="2400" b="0" i="0" u="none" strike="noStrike" baseline="0" dirty="0" err="1">
                <a:latin typeface="NimbusRomNo9L-Regu"/>
              </a:rPr>
              <a:t>Force,Web</a:t>
            </a:r>
            <a:r>
              <a:rPr lang="en-US" altLang="zh-TW" sz="2400" b="0" i="0" u="none" strike="noStrike" baseline="0" dirty="0">
                <a:latin typeface="NimbusRomNo9L-Regu"/>
              </a:rPr>
              <a:t> Attack, and Bot): SMOTE</a:t>
            </a:r>
            <a:endParaRPr lang="zh-TW" altLang="en-US" dirty="0"/>
          </a:p>
          <a:p>
            <a:pPr lvl="1"/>
            <a:endParaRPr lang="en-US" altLang="zh-TW" b="0" i="0" u="none" strike="noStrike" baseline="0" dirty="0">
              <a:latin typeface="NimbusRomNo9L-Regu"/>
            </a:endParaRPr>
          </a:p>
          <a:p>
            <a:pPr lvl="1"/>
            <a:endParaRPr lang="en-US" altLang="zh-TW" dirty="0"/>
          </a:p>
          <a:p>
            <a:pPr lvl="1"/>
            <a:endParaRPr lang="en-US" altLang="zh-TW" dirty="0"/>
          </a:p>
          <a:p>
            <a:pPr lvl="1"/>
            <a:endParaRPr lang="en-US" altLang="zh-TW" dirty="0">
              <a:latin typeface="NimbusRomNo9L-Regu"/>
            </a:endParaRPr>
          </a:p>
          <a:p>
            <a:pPr lvl="1"/>
            <a:endParaRPr lang="en-US" altLang="zh-TW" dirty="0"/>
          </a:p>
          <a:p>
            <a:pPr lvl="1"/>
            <a:endParaRPr lang="en-US" altLang="zh-TW" dirty="0"/>
          </a:p>
          <a:p>
            <a:endParaRPr lang="zh-TW" altLang="en-US" dirty="0"/>
          </a:p>
        </p:txBody>
      </p:sp>
    </p:spTree>
    <p:extLst>
      <p:ext uri="{BB962C8B-B14F-4D97-AF65-F5344CB8AC3E}">
        <p14:creationId xmlns:p14="http://schemas.microsoft.com/office/powerpoint/2010/main" val="3499442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627365-FAA4-BEC3-1041-59BE787C2115}"/>
              </a:ext>
            </a:extLst>
          </p:cNvPr>
          <p:cNvSpPr>
            <a:spLocks noGrp="1"/>
          </p:cNvSpPr>
          <p:nvPr>
            <p:ph type="title"/>
          </p:nvPr>
        </p:nvSpPr>
        <p:spPr/>
        <p:txBody>
          <a:bodyPr/>
          <a:lstStyle/>
          <a:p>
            <a:r>
              <a:rPr lang="en-US" altLang="zh-TW" sz="4400" b="0" i="0" u="none" strike="noStrike" baseline="0" dirty="0"/>
              <a:t>Experimental results and evaluation</a:t>
            </a:r>
            <a:endParaRPr lang="zh-TW" altLang="en-US" dirty="0"/>
          </a:p>
        </p:txBody>
      </p:sp>
      <p:sp>
        <p:nvSpPr>
          <p:cNvPr id="3" name="內容版面配置區 2">
            <a:extLst>
              <a:ext uri="{FF2B5EF4-FFF2-40B4-BE49-F238E27FC236}">
                <a16:creationId xmlns:a16="http://schemas.microsoft.com/office/drawing/2014/main" id="{4E5CEACA-D369-3270-263B-E979CE4055F0}"/>
              </a:ext>
            </a:extLst>
          </p:cNvPr>
          <p:cNvSpPr>
            <a:spLocks noGrp="1"/>
          </p:cNvSpPr>
          <p:nvPr>
            <p:ph idx="1"/>
          </p:nvPr>
        </p:nvSpPr>
        <p:spPr/>
        <p:txBody>
          <a:bodyPr/>
          <a:lstStyle/>
          <a:p>
            <a:r>
              <a:rPr lang="en-US" altLang="zh-TW" dirty="0"/>
              <a:t>Experimental environment</a:t>
            </a:r>
          </a:p>
          <a:p>
            <a:pPr lvl="1"/>
            <a:r>
              <a:rPr lang="en-US" altLang="zh-TW" sz="2400" b="0" i="0" u="none" strike="noStrike" baseline="0" dirty="0">
                <a:latin typeface="NimbusRomNo9L-Regu"/>
              </a:rPr>
              <a:t>Python and </a:t>
            </a:r>
            <a:r>
              <a:rPr lang="en-US" altLang="zh-TW" sz="2400" b="0" i="0" u="none" strike="noStrike" baseline="0" dirty="0" err="1">
                <a:latin typeface="NimbusRomNo9L-Regu"/>
              </a:rPr>
              <a:t>PyTorch</a:t>
            </a:r>
            <a:endParaRPr lang="en-US" altLang="zh-TW" sz="2400" b="0" i="0" u="none" strike="noStrike" baseline="0" dirty="0">
              <a:latin typeface="NimbusRomNo9L-Regu"/>
            </a:endParaRPr>
          </a:p>
          <a:p>
            <a:pPr lvl="1"/>
            <a:r>
              <a:rPr lang="en-US" altLang="zh-TW" sz="2400" b="0" i="0" u="none" strike="noStrike" baseline="0" dirty="0">
                <a:latin typeface="NimbusRomNo9L-Regu"/>
              </a:rPr>
              <a:t>Intel Core 10700 </a:t>
            </a:r>
          </a:p>
          <a:p>
            <a:pPr lvl="1"/>
            <a:r>
              <a:rPr lang="en-US" altLang="zh-TW" sz="2400" b="0" i="0" u="none" strike="noStrike" baseline="0" dirty="0">
                <a:latin typeface="NimbusRomNo9L-Regu"/>
              </a:rPr>
              <a:t>2.9GHz CPU </a:t>
            </a:r>
          </a:p>
          <a:p>
            <a:pPr lvl="1"/>
            <a:r>
              <a:rPr lang="en-US" altLang="zh-TW" sz="2400" b="0" i="0" u="none" strike="noStrike" baseline="0" dirty="0">
                <a:latin typeface="NimbusRomNo9L-Regu"/>
              </a:rPr>
              <a:t>Nvidia RTX 2060 Super GPU</a:t>
            </a:r>
            <a:endParaRPr lang="zh-TW" altLang="en-US" dirty="0"/>
          </a:p>
          <a:p>
            <a:pPr lvl="1"/>
            <a:endParaRPr lang="zh-TW" altLang="en-US" dirty="0"/>
          </a:p>
          <a:p>
            <a:pPr lvl="1"/>
            <a:endParaRPr lang="zh-TW" altLang="en-US" dirty="0"/>
          </a:p>
        </p:txBody>
      </p:sp>
    </p:spTree>
    <p:extLst>
      <p:ext uri="{BB962C8B-B14F-4D97-AF65-F5344CB8AC3E}">
        <p14:creationId xmlns:p14="http://schemas.microsoft.com/office/powerpoint/2010/main" val="2957160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881E14-5E5B-84EB-1621-B79C64E8AFFF}"/>
              </a:ext>
            </a:extLst>
          </p:cNvPr>
          <p:cNvSpPr>
            <a:spLocks noGrp="1"/>
          </p:cNvSpPr>
          <p:nvPr>
            <p:ph type="title"/>
          </p:nvPr>
        </p:nvSpPr>
        <p:spPr/>
        <p:txBody>
          <a:bodyPr/>
          <a:lstStyle/>
          <a:p>
            <a:r>
              <a:rPr lang="en-US" altLang="zh-TW" sz="4400" b="0" i="0" u="none" strike="noStrike" baseline="0" dirty="0"/>
              <a:t>Experimental results and evaluation</a:t>
            </a:r>
            <a:endParaRPr lang="zh-TW" altLang="en-US" dirty="0"/>
          </a:p>
        </p:txBody>
      </p:sp>
      <p:sp>
        <p:nvSpPr>
          <p:cNvPr id="3" name="內容版面配置區 2">
            <a:extLst>
              <a:ext uri="{FF2B5EF4-FFF2-40B4-BE49-F238E27FC236}">
                <a16:creationId xmlns:a16="http://schemas.microsoft.com/office/drawing/2014/main" id="{CBC80A0C-68B1-1499-EA7A-F2C0FADE631C}"/>
              </a:ext>
            </a:extLst>
          </p:cNvPr>
          <p:cNvSpPr>
            <a:spLocks noGrp="1"/>
          </p:cNvSpPr>
          <p:nvPr>
            <p:ph idx="1"/>
          </p:nvPr>
        </p:nvSpPr>
        <p:spPr/>
        <p:txBody>
          <a:bodyPr/>
          <a:lstStyle/>
          <a:p>
            <a:r>
              <a:rPr lang="en-US" altLang="zh-TW" sz="2800" b="0" i="0" u="none" strike="noStrike" baseline="0" dirty="0">
                <a:latin typeface="NimbusRomNo9L-ReguItal"/>
              </a:rPr>
              <a:t>Results</a:t>
            </a:r>
          </a:p>
          <a:p>
            <a:pPr lvl="1"/>
            <a:r>
              <a:rPr lang="en-US" altLang="zh-TW" dirty="0"/>
              <a:t>Performance metrics: </a:t>
            </a:r>
            <a:r>
              <a:rPr lang="en-US" altLang="zh-TW" sz="2400" b="0" i="0" u="none" strike="noStrike" baseline="0" dirty="0">
                <a:latin typeface="NimbusRomNo9L-Regu"/>
              </a:rPr>
              <a:t>Accuracy, Detection Rate, Precision and, F1-measure</a:t>
            </a:r>
          </a:p>
          <a:p>
            <a:pPr lvl="1"/>
            <a:r>
              <a:rPr lang="en-US" altLang="zh-TW" dirty="0"/>
              <a:t>centralized collaborative learning</a:t>
            </a:r>
            <a:r>
              <a:rPr lang="zh-TW" altLang="en-US" dirty="0">
                <a:latin typeface="NimbusRomNo9L-Regu"/>
              </a:rPr>
              <a:t> </a:t>
            </a:r>
            <a:r>
              <a:rPr lang="en-US" altLang="zh-TW" dirty="0" err="1">
                <a:latin typeface="NimbusRomNo9L-Regu"/>
              </a:rPr>
              <a:t>v.s</a:t>
            </a:r>
            <a:r>
              <a:rPr lang="en-US" altLang="zh-TW" dirty="0">
                <a:latin typeface="NimbusRomNo9L-Regu"/>
              </a:rPr>
              <a:t>. </a:t>
            </a:r>
            <a:r>
              <a:rPr lang="en-US" altLang="zh-TW" sz="2400" b="0" i="0" u="none" strike="noStrike" baseline="0" dirty="0">
                <a:latin typeface="NimbusRomNo9L-Regu"/>
              </a:rPr>
              <a:t>federated learning </a:t>
            </a:r>
            <a:endParaRPr lang="zh-TW" altLang="en-US" dirty="0"/>
          </a:p>
          <a:p>
            <a:pPr lvl="1"/>
            <a:endParaRPr lang="zh-TW" altLang="en-US" dirty="0"/>
          </a:p>
          <a:p>
            <a:endParaRPr lang="zh-TW" altLang="en-US" dirty="0"/>
          </a:p>
        </p:txBody>
      </p:sp>
      <p:pic>
        <p:nvPicPr>
          <p:cNvPr id="5" name="圖片 4">
            <a:extLst>
              <a:ext uri="{FF2B5EF4-FFF2-40B4-BE49-F238E27FC236}">
                <a16:creationId xmlns:a16="http://schemas.microsoft.com/office/drawing/2014/main" id="{0ED702E5-1514-402A-9AA6-805621730328}"/>
              </a:ext>
            </a:extLst>
          </p:cNvPr>
          <p:cNvPicPr>
            <a:picLocks noChangeAspect="1"/>
          </p:cNvPicPr>
          <p:nvPr/>
        </p:nvPicPr>
        <p:blipFill>
          <a:blip r:embed="rId3"/>
          <a:stretch>
            <a:fillRect/>
          </a:stretch>
        </p:blipFill>
        <p:spPr>
          <a:xfrm>
            <a:off x="1671280" y="3556000"/>
            <a:ext cx="4242534" cy="3127653"/>
          </a:xfrm>
          <a:prstGeom prst="rect">
            <a:avLst/>
          </a:prstGeom>
        </p:spPr>
      </p:pic>
      <p:pic>
        <p:nvPicPr>
          <p:cNvPr id="7" name="圖片 6">
            <a:extLst>
              <a:ext uri="{FF2B5EF4-FFF2-40B4-BE49-F238E27FC236}">
                <a16:creationId xmlns:a16="http://schemas.microsoft.com/office/drawing/2014/main" id="{EBDC9A88-EC92-A303-6A35-1F4689725FD0}"/>
              </a:ext>
            </a:extLst>
          </p:cNvPr>
          <p:cNvPicPr>
            <a:picLocks noChangeAspect="1"/>
          </p:cNvPicPr>
          <p:nvPr/>
        </p:nvPicPr>
        <p:blipFill>
          <a:blip r:embed="rId4"/>
          <a:stretch>
            <a:fillRect/>
          </a:stretch>
        </p:blipFill>
        <p:spPr>
          <a:xfrm>
            <a:off x="6619516" y="3710729"/>
            <a:ext cx="3813550" cy="2883745"/>
          </a:xfrm>
          <a:prstGeom prst="rect">
            <a:avLst/>
          </a:prstGeom>
        </p:spPr>
      </p:pic>
    </p:spTree>
    <p:extLst>
      <p:ext uri="{BB962C8B-B14F-4D97-AF65-F5344CB8AC3E}">
        <p14:creationId xmlns:p14="http://schemas.microsoft.com/office/powerpoint/2010/main" val="2863747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DEAA10-E9A4-F01D-2496-30C5D500C5C6}"/>
              </a:ext>
            </a:extLst>
          </p:cNvPr>
          <p:cNvSpPr>
            <a:spLocks noGrp="1"/>
          </p:cNvSpPr>
          <p:nvPr>
            <p:ph type="title"/>
          </p:nvPr>
        </p:nvSpPr>
        <p:spPr/>
        <p:txBody>
          <a:bodyPr/>
          <a:lstStyle/>
          <a:p>
            <a:r>
              <a:rPr lang="en-US" altLang="zh-TW" sz="4400" b="0" i="0" u="none" strike="noStrike" baseline="0" dirty="0"/>
              <a:t>Experimental results and evaluation</a:t>
            </a:r>
            <a:endParaRPr lang="zh-TW" altLang="en-US" dirty="0"/>
          </a:p>
        </p:txBody>
      </p:sp>
      <p:sp>
        <p:nvSpPr>
          <p:cNvPr id="3" name="內容版面配置區 2">
            <a:extLst>
              <a:ext uri="{FF2B5EF4-FFF2-40B4-BE49-F238E27FC236}">
                <a16:creationId xmlns:a16="http://schemas.microsoft.com/office/drawing/2014/main" id="{D831392C-5668-AA9E-E9AA-7D60C17C58C8}"/>
              </a:ext>
            </a:extLst>
          </p:cNvPr>
          <p:cNvSpPr>
            <a:spLocks noGrp="1"/>
          </p:cNvSpPr>
          <p:nvPr>
            <p:ph idx="1"/>
          </p:nvPr>
        </p:nvSpPr>
        <p:spPr/>
        <p:txBody>
          <a:bodyPr/>
          <a:lstStyle/>
          <a:p>
            <a:r>
              <a:rPr lang="en-US" altLang="zh-TW" sz="2800" b="0" i="0" u="none" strike="noStrike" baseline="0" dirty="0">
                <a:latin typeface="NimbusRomNo9L-Regu"/>
              </a:rPr>
              <a:t>Detection rate</a:t>
            </a:r>
            <a:r>
              <a:rPr lang="zh-TW" altLang="en-US" sz="2800" b="0" i="0" u="none" strike="noStrike" baseline="0" dirty="0">
                <a:latin typeface="NimbusRomNo9L-Regu"/>
              </a:rPr>
              <a:t> </a:t>
            </a:r>
            <a:r>
              <a:rPr lang="en-US" altLang="zh-TW" sz="2800" b="0" i="0" u="none" strike="noStrike" baseline="0" dirty="0">
                <a:latin typeface="NimbusRomNo9L-Regu"/>
              </a:rPr>
              <a:t>of federated learning</a:t>
            </a:r>
            <a:r>
              <a:rPr lang="zh-TW" altLang="en-US" sz="2800" b="0" i="0" u="none" strike="noStrike" baseline="0" dirty="0">
                <a:latin typeface="NimbusRomNo9L-Regu"/>
              </a:rPr>
              <a:t> </a:t>
            </a:r>
            <a:r>
              <a:rPr lang="en-US" altLang="zh-TW" sz="2800" b="0" i="0" u="none" strike="noStrike" baseline="0" dirty="0">
                <a:latin typeface="NimbusRomNo9L-Regu"/>
              </a:rPr>
              <a:t>with resampling</a:t>
            </a:r>
            <a:endParaRPr lang="zh-TW" altLang="en-US" dirty="0"/>
          </a:p>
          <a:p>
            <a:endParaRPr lang="zh-TW" altLang="en-US" dirty="0"/>
          </a:p>
          <a:p>
            <a:endParaRPr lang="zh-TW" altLang="en-US" dirty="0"/>
          </a:p>
        </p:txBody>
      </p:sp>
      <p:pic>
        <p:nvPicPr>
          <p:cNvPr id="5" name="圖片 4">
            <a:extLst>
              <a:ext uri="{FF2B5EF4-FFF2-40B4-BE49-F238E27FC236}">
                <a16:creationId xmlns:a16="http://schemas.microsoft.com/office/drawing/2014/main" id="{117132F8-5699-FCCB-19CE-5EB7AE7221AA}"/>
              </a:ext>
            </a:extLst>
          </p:cNvPr>
          <p:cNvPicPr>
            <a:picLocks noChangeAspect="1"/>
          </p:cNvPicPr>
          <p:nvPr/>
        </p:nvPicPr>
        <p:blipFill>
          <a:blip r:embed="rId3"/>
          <a:stretch>
            <a:fillRect/>
          </a:stretch>
        </p:blipFill>
        <p:spPr>
          <a:xfrm>
            <a:off x="1272375" y="3242529"/>
            <a:ext cx="4070187" cy="3250346"/>
          </a:xfrm>
          <a:prstGeom prst="rect">
            <a:avLst/>
          </a:prstGeom>
        </p:spPr>
      </p:pic>
      <p:pic>
        <p:nvPicPr>
          <p:cNvPr id="7" name="圖片 6">
            <a:extLst>
              <a:ext uri="{FF2B5EF4-FFF2-40B4-BE49-F238E27FC236}">
                <a16:creationId xmlns:a16="http://schemas.microsoft.com/office/drawing/2014/main" id="{B8BA9C30-09E5-11F9-68ED-27D8D7ED34F0}"/>
              </a:ext>
            </a:extLst>
          </p:cNvPr>
          <p:cNvPicPr>
            <a:picLocks noChangeAspect="1"/>
          </p:cNvPicPr>
          <p:nvPr/>
        </p:nvPicPr>
        <p:blipFill>
          <a:blip r:embed="rId4"/>
          <a:stretch>
            <a:fillRect/>
          </a:stretch>
        </p:blipFill>
        <p:spPr>
          <a:xfrm>
            <a:off x="6391270" y="3182126"/>
            <a:ext cx="4149994" cy="3547810"/>
          </a:xfrm>
          <a:prstGeom prst="rect">
            <a:avLst/>
          </a:prstGeom>
        </p:spPr>
      </p:pic>
    </p:spTree>
    <p:extLst>
      <p:ext uri="{BB962C8B-B14F-4D97-AF65-F5344CB8AC3E}">
        <p14:creationId xmlns:p14="http://schemas.microsoft.com/office/powerpoint/2010/main" val="525337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55C69B-9A53-8385-4BD6-B3112A03E9E9}"/>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9B7A4625-0488-DD6B-1DAD-7A5CCDC9A98A}"/>
              </a:ext>
            </a:extLst>
          </p:cNvPr>
          <p:cNvSpPr>
            <a:spLocks noGrp="1"/>
          </p:cNvSpPr>
          <p:nvPr>
            <p:ph idx="1"/>
          </p:nvPr>
        </p:nvSpPr>
        <p:spPr/>
        <p:txBody>
          <a:bodyPr/>
          <a:lstStyle/>
          <a:p>
            <a:r>
              <a:rPr lang="en-US" altLang="zh-TW" dirty="0"/>
              <a:t>Abstract</a:t>
            </a:r>
          </a:p>
          <a:p>
            <a:r>
              <a:rPr lang="en-US" altLang="zh-TW" dirty="0"/>
              <a:t>Introduction</a:t>
            </a:r>
          </a:p>
          <a:p>
            <a:r>
              <a:rPr lang="en-US" altLang="zh-TW" sz="2800" b="0" i="0" u="none" strike="noStrike" baseline="0" dirty="0">
                <a:latin typeface="NimbusRomNo9L-Regu"/>
              </a:rPr>
              <a:t>Proposed approach</a:t>
            </a:r>
          </a:p>
          <a:p>
            <a:r>
              <a:rPr lang="en-US" altLang="zh-TW" sz="2800" b="0" i="0" u="none" strike="noStrike" baseline="0" dirty="0">
                <a:latin typeface="NimbusRomNo9L-Regu"/>
              </a:rPr>
              <a:t>Experimental results and evaluation</a:t>
            </a:r>
            <a:endParaRPr lang="zh-TW" altLang="en-US" dirty="0"/>
          </a:p>
          <a:p>
            <a:r>
              <a:rPr lang="en-US" altLang="zh-TW" sz="2800" b="0" i="0" u="none" strike="noStrike" baseline="0" dirty="0">
                <a:latin typeface="NimbusRomNo9L-Regu"/>
              </a:rPr>
              <a:t>Conclusion</a:t>
            </a:r>
          </a:p>
          <a:p>
            <a:endParaRPr lang="en-US" altLang="zh-TW" sz="2800" b="0" i="0" u="none" strike="noStrike" baseline="0" dirty="0">
              <a:latin typeface="NimbusRomNo9L-Regu"/>
            </a:endParaRPr>
          </a:p>
          <a:p>
            <a:endParaRPr lang="zh-TW" altLang="en-US" dirty="0"/>
          </a:p>
          <a:p>
            <a:endParaRPr lang="zh-TW" altLang="en-US" dirty="0"/>
          </a:p>
          <a:p>
            <a:endParaRPr lang="zh-TW" altLang="en-US" dirty="0"/>
          </a:p>
        </p:txBody>
      </p:sp>
    </p:spTree>
    <p:extLst>
      <p:ext uri="{BB962C8B-B14F-4D97-AF65-F5344CB8AC3E}">
        <p14:creationId xmlns:p14="http://schemas.microsoft.com/office/powerpoint/2010/main" val="1647957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9C04DB-BED4-6E69-9D1B-3209C6EB0109}"/>
              </a:ext>
            </a:extLst>
          </p:cNvPr>
          <p:cNvSpPr>
            <a:spLocks noGrp="1"/>
          </p:cNvSpPr>
          <p:nvPr>
            <p:ph type="title"/>
          </p:nvPr>
        </p:nvSpPr>
        <p:spPr/>
        <p:txBody>
          <a:bodyPr/>
          <a:lstStyle/>
          <a:p>
            <a:r>
              <a:rPr lang="en-US" altLang="zh-TW" sz="4400" b="0" i="0" u="none" strike="noStrike" baseline="0" dirty="0"/>
              <a:t>Experimental results and evaluation</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71A98502-B061-AC93-F947-256D0A135B57}"/>
                  </a:ext>
                </a:extLst>
              </p:cNvPr>
              <p:cNvSpPr>
                <a:spLocks noGrp="1"/>
              </p:cNvSpPr>
              <p:nvPr>
                <p:ph idx="1"/>
              </p:nvPr>
            </p:nvSpPr>
            <p:spPr/>
            <p:txBody>
              <a:bodyPr/>
              <a:lstStyle/>
              <a:p>
                <a:r>
                  <a:rPr lang="en-US" altLang="zh-TW" sz="2800" b="0" i="0" u="none" strike="noStrike" baseline="0" dirty="0">
                    <a:latin typeface="NimbusRomNo9L-ReguItal"/>
                  </a:rPr>
                  <a:t>Contribution Evaluation</a:t>
                </a:r>
                <a:endParaRPr lang="zh-TW" altLang="en-US" dirty="0"/>
              </a:p>
              <a:p>
                <a:pPr lvl="1"/>
                <a14:m>
                  <m:oMath xmlns:m="http://schemas.openxmlformats.org/officeDocument/2006/math">
                    <m:r>
                      <m:rPr>
                        <m:nor/>
                      </m:rPr>
                      <a:rPr lang="en-US" altLang="zh-TW">
                        <a:latin typeface="NimbusRomNo9L-Regu"/>
                      </a:rPr>
                      <m:t>weight</m:t>
                    </m:r>
                    <m:r>
                      <m:rPr>
                        <m:nor/>
                      </m:rPr>
                      <a:rPr lang="en-US" altLang="zh-TW">
                        <a:latin typeface="NimbusRomNo9L-Regu"/>
                      </a:rPr>
                      <m:t> </m:t>
                    </m:r>
                    <m:r>
                      <m:rPr>
                        <m:nor/>
                      </m:rPr>
                      <a:rPr lang="en-US" altLang="zh-TW">
                        <a:latin typeface="NimbusRomNo9L-Regu"/>
                      </a:rPr>
                      <m:t>factor</m:t>
                    </m:r>
                    <m:r>
                      <a:rPr lang="en-US" altLang="zh-TW" b="0" i="1" smtClean="0">
                        <a:latin typeface="Cambria Math" panose="02040503050406030204" pitchFamily="18" charset="0"/>
                      </a:rPr>
                      <m:t> </m:t>
                    </m:r>
                    <m:r>
                      <a:rPr lang="zh-TW" altLang="en-US" i="1" smtClean="0">
                        <a:latin typeface="Cambria Math" panose="02040503050406030204" pitchFamily="18" charset="0"/>
                      </a:rPr>
                      <m:t>𝛼</m:t>
                    </m:r>
                  </m:oMath>
                </a14:m>
                <a:r>
                  <a:rPr lang="en-US" altLang="zh-TW" dirty="0"/>
                  <a:t>=2</a:t>
                </a:r>
              </a:p>
              <a:p>
                <a:pPr lvl="1"/>
                <a:r>
                  <a:rPr lang="en-US" altLang="zh-TW" sz="2400" b="0" i="0" u="none" strike="noStrike" baseline="0" dirty="0">
                    <a:latin typeface="NimbusRomNo9L-Regu"/>
                  </a:rPr>
                  <a:t>The training data is randomly</a:t>
                </a:r>
                <a:r>
                  <a:rPr lang="zh-TW" altLang="en-US" sz="2400" b="0" i="0" u="none" strike="noStrike" baseline="0" dirty="0">
                    <a:latin typeface="NimbusRomNo9L-Regu"/>
                  </a:rPr>
                  <a:t> </a:t>
                </a:r>
                <a:r>
                  <a:rPr lang="en-US" altLang="zh-TW" sz="2400" b="0" i="0" u="none" strike="noStrike" baseline="0" dirty="0">
                    <a:latin typeface="NimbusRomNo9L-Regu"/>
                  </a:rPr>
                  <a:t>and equally distributed to 10 participants</a:t>
                </a:r>
                <a:endParaRPr lang="zh-TW" altLang="en-US" dirty="0"/>
              </a:p>
              <a:p>
                <a:pPr lvl="1"/>
                <a:endParaRPr lang="zh-TW" altLang="en-US" dirty="0"/>
              </a:p>
            </p:txBody>
          </p:sp>
        </mc:Choice>
        <mc:Fallback>
          <p:sp>
            <p:nvSpPr>
              <p:cNvPr id="3" name="內容版面配置區 2">
                <a:extLst>
                  <a:ext uri="{FF2B5EF4-FFF2-40B4-BE49-F238E27FC236}">
                    <a16:creationId xmlns:a16="http://schemas.microsoft.com/office/drawing/2014/main" id="{71A98502-B061-AC93-F947-256D0A135B57}"/>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zh-TW" altLang="en-US">
                    <a:noFill/>
                  </a:rPr>
                  <a:t> </a:t>
                </a:r>
              </a:p>
            </p:txBody>
          </p:sp>
        </mc:Fallback>
      </mc:AlternateContent>
      <p:pic>
        <p:nvPicPr>
          <p:cNvPr id="7" name="圖片 6">
            <a:extLst>
              <a:ext uri="{FF2B5EF4-FFF2-40B4-BE49-F238E27FC236}">
                <a16:creationId xmlns:a16="http://schemas.microsoft.com/office/drawing/2014/main" id="{05D82E66-18FA-27FF-8E94-D0EDAE42C6EB}"/>
              </a:ext>
            </a:extLst>
          </p:cNvPr>
          <p:cNvPicPr>
            <a:picLocks noChangeAspect="1"/>
          </p:cNvPicPr>
          <p:nvPr/>
        </p:nvPicPr>
        <p:blipFill>
          <a:blip r:embed="rId4"/>
          <a:stretch>
            <a:fillRect/>
          </a:stretch>
        </p:blipFill>
        <p:spPr>
          <a:xfrm>
            <a:off x="3652571" y="4052094"/>
            <a:ext cx="4409146" cy="2197100"/>
          </a:xfrm>
          <a:prstGeom prst="rect">
            <a:avLst/>
          </a:prstGeom>
        </p:spPr>
      </p:pic>
    </p:spTree>
    <p:extLst>
      <p:ext uri="{BB962C8B-B14F-4D97-AF65-F5344CB8AC3E}">
        <p14:creationId xmlns:p14="http://schemas.microsoft.com/office/powerpoint/2010/main" val="941668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ED84B4-F7EA-3E79-5089-62E2F3C0DC59}"/>
              </a:ext>
            </a:extLst>
          </p:cNvPr>
          <p:cNvSpPr>
            <a:spLocks noGrp="1"/>
          </p:cNvSpPr>
          <p:nvPr>
            <p:ph type="title"/>
          </p:nvPr>
        </p:nvSpPr>
        <p:spPr/>
        <p:txBody>
          <a:bodyPr/>
          <a:lstStyle/>
          <a:p>
            <a:r>
              <a:rPr lang="en-US" altLang="zh-TW" sz="4400" b="0" i="0" u="none" strike="noStrike" baseline="0" dirty="0"/>
              <a:t>Experimental results and evaluation</a:t>
            </a:r>
            <a:endParaRPr lang="zh-TW" altLang="en-US" dirty="0"/>
          </a:p>
        </p:txBody>
      </p:sp>
      <p:sp>
        <p:nvSpPr>
          <p:cNvPr id="3" name="內容版面配置區 2">
            <a:extLst>
              <a:ext uri="{FF2B5EF4-FFF2-40B4-BE49-F238E27FC236}">
                <a16:creationId xmlns:a16="http://schemas.microsoft.com/office/drawing/2014/main" id="{FAEBF154-0B12-7F1F-46E5-43D29AE05A32}"/>
              </a:ext>
            </a:extLst>
          </p:cNvPr>
          <p:cNvSpPr>
            <a:spLocks noGrp="1"/>
          </p:cNvSpPr>
          <p:nvPr>
            <p:ph idx="1"/>
          </p:nvPr>
        </p:nvSpPr>
        <p:spPr>
          <a:xfrm>
            <a:off x="838200" y="1819275"/>
            <a:ext cx="10515600" cy="4351338"/>
          </a:xfrm>
        </p:spPr>
        <p:txBody>
          <a:bodyPr/>
          <a:lstStyle/>
          <a:p>
            <a:r>
              <a:rPr lang="en-US" altLang="zh-TW" sz="2800" b="0" i="0" u="none" strike="noStrike" baseline="0" dirty="0">
                <a:latin typeface="NimbusRomNo9L-ReguItal"/>
              </a:rPr>
              <a:t>Contribution Evaluation</a:t>
            </a:r>
          </a:p>
          <a:p>
            <a:pPr lvl="1"/>
            <a:r>
              <a:rPr lang="en-US" altLang="zh-TW" dirty="0"/>
              <a:t>Group 1: </a:t>
            </a:r>
            <a:r>
              <a:rPr lang="en-US" altLang="zh-TW" sz="2400" b="0" i="0" u="none" strike="noStrike" baseline="0" dirty="0">
                <a:latin typeface="NimbusRomNo9L-Regu"/>
              </a:rPr>
              <a:t>participant 1,2,3 (exclusive Bot,</a:t>
            </a:r>
            <a:r>
              <a:rPr lang="fr-FR" altLang="zh-TW" sz="2400" b="0" i="0" u="none" strike="noStrike" baseline="0" dirty="0">
                <a:latin typeface="NimbusRomNo9L-Regu"/>
              </a:rPr>
              <a:t> </a:t>
            </a:r>
            <a:r>
              <a:rPr lang="en-US" altLang="zh-TW" sz="2400" b="0" i="0" u="none" strike="noStrike" baseline="0" dirty="0">
                <a:latin typeface="NimbusRomNo9L-Regu"/>
              </a:rPr>
              <a:t>Web Attack</a:t>
            </a:r>
            <a:r>
              <a:rPr lang="fr-FR" altLang="zh-TW" sz="2400" b="0" i="0" u="none" strike="noStrike" baseline="0" dirty="0">
                <a:latin typeface="NimbusRomNo9L-Regu"/>
              </a:rPr>
              <a:t>,</a:t>
            </a:r>
            <a:r>
              <a:rPr lang="en-US" altLang="zh-TW" sz="2400" b="0" i="0" u="none" strike="noStrike" baseline="0" dirty="0">
                <a:latin typeface="NimbusRomNo9L-Regu"/>
              </a:rPr>
              <a:t> </a:t>
            </a:r>
            <a:r>
              <a:rPr lang="fr-FR" altLang="zh-TW" sz="2400" b="0" i="0" u="none" strike="noStrike" baseline="0" dirty="0">
                <a:latin typeface="NimbusRomNo9L-Regu"/>
              </a:rPr>
              <a:t>Brute Force </a:t>
            </a:r>
            <a:r>
              <a:rPr lang="en-US" altLang="zh-TW" sz="2400" b="0" i="0" u="none" strike="noStrike" baseline="0" dirty="0">
                <a:latin typeface="NimbusRomNo9L-Regu"/>
              </a:rPr>
              <a:t>respectively)</a:t>
            </a:r>
          </a:p>
          <a:p>
            <a:pPr lvl="1"/>
            <a:r>
              <a:rPr lang="en-US" altLang="zh-TW" dirty="0">
                <a:latin typeface="NimbusRomNo9L-Regu"/>
              </a:rPr>
              <a:t>Group 2: </a:t>
            </a:r>
            <a:r>
              <a:rPr lang="en-US" altLang="zh-TW" sz="2400" b="0" i="0" u="none" strike="noStrike" baseline="0" dirty="0">
                <a:latin typeface="NimbusRomNo9L-Regu"/>
              </a:rPr>
              <a:t>participant 4,5,6,7</a:t>
            </a:r>
          </a:p>
          <a:p>
            <a:pPr lvl="1"/>
            <a:r>
              <a:rPr lang="en-US" altLang="zh-TW" dirty="0">
                <a:latin typeface="NimbusRomNo9L-Regu"/>
              </a:rPr>
              <a:t>Group 3: </a:t>
            </a:r>
            <a:r>
              <a:rPr lang="en-US" altLang="zh-TW" sz="2400" b="0" i="0" u="none" strike="noStrike" baseline="0" dirty="0">
                <a:latin typeface="NimbusRomNo9L-Regu"/>
              </a:rPr>
              <a:t>participant</a:t>
            </a:r>
            <a:r>
              <a:rPr lang="en-US" altLang="zh-TW" dirty="0">
                <a:latin typeface="NimbusRomNo9L-Regu"/>
              </a:rPr>
              <a:t> 8,9,10(highest amount)</a:t>
            </a:r>
            <a:endParaRPr lang="zh-TW" altLang="en-US" dirty="0"/>
          </a:p>
          <a:p>
            <a:pPr lvl="1"/>
            <a:endParaRPr lang="zh-TW" altLang="en-US" dirty="0"/>
          </a:p>
          <a:p>
            <a:endParaRPr lang="zh-TW" altLang="en-US" dirty="0"/>
          </a:p>
        </p:txBody>
      </p:sp>
      <p:pic>
        <p:nvPicPr>
          <p:cNvPr id="5" name="圖片 4">
            <a:extLst>
              <a:ext uri="{FF2B5EF4-FFF2-40B4-BE49-F238E27FC236}">
                <a16:creationId xmlns:a16="http://schemas.microsoft.com/office/drawing/2014/main" id="{209BD8DE-7465-7E90-4E87-3D0E70F0F70A}"/>
              </a:ext>
            </a:extLst>
          </p:cNvPr>
          <p:cNvPicPr>
            <a:picLocks noChangeAspect="1"/>
          </p:cNvPicPr>
          <p:nvPr/>
        </p:nvPicPr>
        <p:blipFill>
          <a:blip r:embed="rId3"/>
          <a:stretch>
            <a:fillRect/>
          </a:stretch>
        </p:blipFill>
        <p:spPr>
          <a:xfrm>
            <a:off x="1098551" y="3697660"/>
            <a:ext cx="4543880" cy="2795215"/>
          </a:xfrm>
          <a:prstGeom prst="rect">
            <a:avLst/>
          </a:prstGeom>
        </p:spPr>
      </p:pic>
      <p:pic>
        <p:nvPicPr>
          <p:cNvPr id="7" name="圖片 6">
            <a:extLst>
              <a:ext uri="{FF2B5EF4-FFF2-40B4-BE49-F238E27FC236}">
                <a16:creationId xmlns:a16="http://schemas.microsoft.com/office/drawing/2014/main" id="{4FC060EB-9AFB-4F62-36F3-78F674C25943}"/>
              </a:ext>
            </a:extLst>
          </p:cNvPr>
          <p:cNvPicPr>
            <a:picLocks noChangeAspect="1"/>
          </p:cNvPicPr>
          <p:nvPr/>
        </p:nvPicPr>
        <p:blipFill>
          <a:blip r:embed="rId4"/>
          <a:stretch>
            <a:fillRect/>
          </a:stretch>
        </p:blipFill>
        <p:spPr>
          <a:xfrm>
            <a:off x="6489700" y="3885316"/>
            <a:ext cx="4864100" cy="2607559"/>
          </a:xfrm>
          <a:prstGeom prst="rect">
            <a:avLst/>
          </a:prstGeom>
        </p:spPr>
      </p:pic>
    </p:spTree>
    <p:extLst>
      <p:ext uri="{BB962C8B-B14F-4D97-AF65-F5344CB8AC3E}">
        <p14:creationId xmlns:p14="http://schemas.microsoft.com/office/powerpoint/2010/main" val="3411208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666F78-667D-EC93-1E09-F990B1CC1F57}"/>
              </a:ext>
            </a:extLst>
          </p:cNvPr>
          <p:cNvSpPr>
            <a:spLocks noGrp="1"/>
          </p:cNvSpPr>
          <p:nvPr>
            <p:ph type="title"/>
          </p:nvPr>
        </p:nvSpPr>
        <p:spPr/>
        <p:txBody>
          <a:bodyPr/>
          <a:lstStyle/>
          <a:p>
            <a:r>
              <a:rPr lang="en-US" altLang="zh-TW" sz="4400" b="0" i="0" u="none" strike="noStrike" baseline="0" dirty="0"/>
              <a:t>Conclusion</a:t>
            </a:r>
            <a:endParaRPr lang="zh-TW" altLang="en-US" dirty="0"/>
          </a:p>
        </p:txBody>
      </p:sp>
      <p:sp>
        <p:nvSpPr>
          <p:cNvPr id="3" name="內容版面配置區 2">
            <a:extLst>
              <a:ext uri="{FF2B5EF4-FFF2-40B4-BE49-F238E27FC236}">
                <a16:creationId xmlns:a16="http://schemas.microsoft.com/office/drawing/2014/main" id="{12CBE837-D627-8383-5E19-13E1552117A2}"/>
              </a:ext>
            </a:extLst>
          </p:cNvPr>
          <p:cNvSpPr>
            <a:spLocks noGrp="1"/>
          </p:cNvSpPr>
          <p:nvPr>
            <p:ph idx="1"/>
          </p:nvPr>
        </p:nvSpPr>
        <p:spPr/>
        <p:txBody>
          <a:bodyPr/>
          <a:lstStyle/>
          <a:p>
            <a:r>
              <a:rPr lang="en-US" altLang="zh-TW" dirty="0"/>
              <a:t>This paper proposed a resampling method to solve the data imbalance problem and evaluate the contribution of different participants with the FL methods and achieve high performance.</a:t>
            </a:r>
          </a:p>
          <a:p>
            <a:endParaRPr lang="en-US" altLang="zh-TW" dirty="0"/>
          </a:p>
          <a:p>
            <a:endParaRPr lang="en-US" altLang="zh-TW" dirty="0"/>
          </a:p>
          <a:p>
            <a:endParaRPr lang="zh-TW" altLang="en-US" dirty="0"/>
          </a:p>
        </p:txBody>
      </p:sp>
    </p:spTree>
    <p:extLst>
      <p:ext uri="{BB962C8B-B14F-4D97-AF65-F5344CB8AC3E}">
        <p14:creationId xmlns:p14="http://schemas.microsoft.com/office/powerpoint/2010/main" val="1725838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D8E89C-3575-B73B-AB30-A74800FFCB0C}"/>
              </a:ext>
            </a:extLst>
          </p:cNvPr>
          <p:cNvSpPr>
            <a:spLocks noGrp="1"/>
          </p:cNvSpPr>
          <p:nvPr>
            <p:ph type="title"/>
          </p:nvPr>
        </p:nvSpPr>
        <p:spPr/>
        <p:txBody>
          <a:bodyPr/>
          <a:lstStyle/>
          <a:p>
            <a:r>
              <a:rPr lang="en-US" altLang="zh-TW" dirty="0"/>
              <a:t>Abstract</a:t>
            </a:r>
            <a:endParaRPr lang="zh-TW" altLang="en-US" dirty="0"/>
          </a:p>
        </p:txBody>
      </p:sp>
      <p:sp>
        <p:nvSpPr>
          <p:cNvPr id="3" name="內容版面配置區 2">
            <a:extLst>
              <a:ext uri="{FF2B5EF4-FFF2-40B4-BE49-F238E27FC236}">
                <a16:creationId xmlns:a16="http://schemas.microsoft.com/office/drawing/2014/main" id="{B7A6CC98-B62A-DCD3-4FCA-F1F798407256}"/>
              </a:ext>
            </a:extLst>
          </p:cNvPr>
          <p:cNvSpPr>
            <a:spLocks noGrp="1"/>
          </p:cNvSpPr>
          <p:nvPr>
            <p:ph idx="1"/>
          </p:nvPr>
        </p:nvSpPr>
        <p:spPr/>
        <p:txBody>
          <a:bodyPr/>
          <a:lstStyle/>
          <a:p>
            <a:r>
              <a:rPr lang="en-US" altLang="zh-TW" dirty="0"/>
              <a:t>To solve the problem of data scarcity and data silos in campus network intrusion detection, an intrusion detection method based on federated learning is proposed. The federated learning training process uses the resampling method to improve the global detection model’s performance on rare class data. Besides, a contribution evaluation method is proposed, evaluating participants’ contribution to federated learning from data quality and quantity aspects. Experimental results show that the proposed method can achieve intrusion detection performance similar to traditional centralized collaborative learning under the premise of protecting participant data privacy.</a:t>
            </a:r>
            <a:endParaRPr lang="zh-TW" altLang="en-US" dirty="0"/>
          </a:p>
        </p:txBody>
      </p:sp>
    </p:spTree>
    <p:extLst>
      <p:ext uri="{BB962C8B-B14F-4D97-AF65-F5344CB8AC3E}">
        <p14:creationId xmlns:p14="http://schemas.microsoft.com/office/powerpoint/2010/main" val="2343095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7174D6-D8E3-0AA7-451C-C1F0EA8A0A42}"/>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7E50C10F-E3D2-22BE-A2CB-7B655F85A90C}"/>
              </a:ext>
            </a:extLst>
          </p:cNvPr>
          <p:cNvSpPr>
            <a:spLocks noGrp="1"/>
          </p:cNvSpPr>
          <p:nvPr>
            <p:ph idx="1"/>
          </p:nvPr>
        </p:nvSpPr>
        <p:spPr/>
        <p:txBody>
          <a:bodyPr/>
          <a:lstStyle/>
          <a:p>
            <a:r>
              <a:rPr lang="en-US" altLang="zh-TW" dirty="0"/>
              <a:t>Machine learning and deep learning approaches have been widely used in network intrusion detection</a:t>
            </a:r>
          </a:p>
          <a:p>
            <a:pPr lvl="1"/>
            <a:r>
              <a:rPr lang="en-US" altLang="zh-TW" dirty="0"/>
              <a:t>Scarcity of labeled training data</a:t>
            </a:r>
          </a:p>
          <a:p>
            <a:pPr lvl="1"/>
            <a:endParaRPr lang="en-US" altLang="zh-TW" dirty="0"/>
          </a:p>
          <a:p>
            <a:pPr lvl="1"/>
            <a:r>
              <a:rPr lang="en-US" altLang="zh-TW" dirty="0"/>
              <a:t>Data imbalance</a:t>
            </a:r>
          </a:p>
          <a:p>
            <a:pPr lvl="1"/>
            <a:endParaRPr lang="en-US" altLang="zh-TW" dirty="0"/>
          </a:p>
          <a:p>
            <a:pPr lvl="1"/>
            <a:endParaRPr lang="en-US" altLang="zh-TW" dirty="0"/>
          </a:p>
          <a:p>
            <a:pPr lvl="1"/>
            <a:endParaRPr lang="en-US" altLang="zh-TW" dirty="0"/>
          </a:p>
          <a:p>
            <a:endParaRPr lang="en-US" altLang="zh-TW" dirty="0"/>
          </a:p>
          <a:p>
            <a:endParaRPr lang="en-US" altLang="zh-TW" dirty="0"/>
          </a:p>
          <a:p>
            <a:endParaRPr lang="zh-TW" altLang="en-US" dirty="0"/>
          </a:p>
        </p:txBody>
      </p:sp>
    </p:spTree>
    <p:extLst>
      <p:ext uri="{BB962C8B-B14F-4D97-AF65-F5344CB8AC3E}">
        <p14:creationId xmlns:p14="http://schemas.microsoft.com/office/powerpoint/2010/main" val="4156198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384058-4E18-5B4E-F063-CAD118C663CA}"/>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412D6F42-F05A-7B3A-0BC0-9CEBB27A2CFF}"/>
              </a:ext>
            </a:extLst>
          </p:cNvPr>
          <p:cNvSpPr>
            <a:spLocks noGrp="1"/>
          </p:cNvSpPr>
          <p:nvPr>
            <p:ph idx="1"/>
          </p:nvPr>
        </p:nvSpPr>
        <p:spPr/>
        <p:txBody>
          <a:bodyPr/>
          <a:lstStyle/>
          <a:p>
            <a:r>
              <a:rPr lang="en-US" altLang="zh-TW" dirty="0"/>
              <a:t>Scarcity of labeled training data</a:t>
            </a:r>
          </a:p>
          <a:p>
            <a:pPr lvl="1"/>
            <a:r>
              <a:rPr lang="en-US" altLang="zh-TW" dirty="0"/>
              <a:t>Federated Learning</a:t>
            </a:r>
            <a:r>
              <a:rPr lang="zh-TW" altLang="en-US" dirty="0"/>
              <a:t> </a:t>
            </a:r>
            <a:endParaRPr lang="en-US" altLang="zh-TW" dirty="0"/>
          </a:p>
          <a:p>
            <a:pPr marL="457200" lvl="1" indent="0">
              <a:buNone/>
            </a:pPr>
            <a:r>
              <a:rPr lang="en-US" altLang="zh-TW" dirty="0"/>
              <a:t>The participants train the model locally and only upload the local model parameters to the central server</a:t>
            </a:r>
          </a:p>
          <a:p>
            <a:endParaRPr lang="zh-TW" altLang="en-US" dirty="0"/>
          </a:p>
        </p:txBody>
      </p:sp>
    </p:spTree>
    <p:extLst>
      <p:ext uri="{BB962C8B-B14F-4D97-AF65-F5344CB8AC3E}">
        <p14:creationId xmlns:p14="http://schemas.microsoft.com/office/powerpoint/2010/main" val="3079805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505D7C-0A20-F613-F4EE-6E4E8638FED3}"/>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55CD87D8-A357-8A2D-CE59-37682EF813AE}"/>
              </a:ext>
            </a:extLst>
          </p:cNvPr>
          <p:cNvSpPr>
            <a:spLocks noGrp="1"/>
          </p:cNvSpPr>
          <p:nvPr>
            <p:ph idx="1"/>
          </p:nvPr>
        </p:nvSpPr>
        <p:spPr/>
        <p:txBody>
          <a:bodyPr/>
          <a:lstStyle/>
          <a:p>
            <a:r>
              <a:rPr lang="en-US" altLang="zh-TW" dirty="0"/>
              <a:t>Data imbalance</a:t>
            </a:r>
          </a:p>
          <a:p>
            <a:pPr lvl="1"/>
            <a:r>
              <a:rPr lang="en-US" altLang="zh-TW" dirty="0"/>
              <a:t>In real network traffic, benign samples are usually the major part. The trained model will better identify benign samples.</a:t>
            </a:r>
          </a:p>
          <a:p>
            <a:pPr lvl="1"/>
            <a:endParaRPr lang="en-US" altLang="zh-TW" dirty="0"/>
          </a:p>
          <a:p>
            <a:pPr lvl="1"/>
            <a:r>
              <a:rPr lang="en-US" altLang="zh-TW" b="0" i="0" dirty="0">
                <a:effectLst/>
                <a:latin typeface="Roboto" panose="02000000000000000000" pitchFamily="2" charset="0"/>
              </a:rPr>
              <a:t>Conversely, the performance on attacking samples will be poor.</a:t>
            </a:r>
            <a:endParaRPr lang="en-US" altLang="zh-TW" dirty="0"/>
          </a:p>
          <a:p>
            <a:pPr lvl="1"/>
            <a:endParaRPr lang="zh-TW" altLang="en-US" dirty="0"/>
          </a:p>
        </p:txBody>
      </p:sp>
    </p:spTree>
    <p:extLst>
      <p:ext uri="{BB962C8B-B14F-4D97-AF65-F5344CB8AC3E}">
        <p14:creationId xmlns:p14="http://schemas.microsoft.com/office/powerpoint/2010/main" val="1352629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D0B201-35FD-B84C-92FF-BD74FE72A475}"/>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44BD9607-6015-03C0-6B85-31FD2DC3E3CB}"/>
              </a:ext>
            </a:extLst>
          </p:cNvPr>
          <p:cNvSpPr>
            <a:spLocks noGrp="1"/>
          </p:cNvSpPr>
          <p:nvPr>
            <p:ph idx="1"/>
          </p:nvPr>
        </p:nvSpPr>
        <p:spPr/>
        <p:txBody>
          <a:bodyPr/>
          <a:lstStyle/>
          <a:p>
            <a:r>
              <a:rPr lang="en-US" altLang="zh-TW" sz="2800" b="0" i="0" u="none" strike="noStrike" baseline="0" dirty="0">
                <a:latin typeface="NimbusRomNo9L-Regu"/>
              </a:rPr>
              <a:t>Contributions of participants</a:t>
            </a:r>
          </a:p>
          <a:p>
            <a:pPr lvl="1"/>
            <a:r>
              <a:rPr lang="en-US" altLang="zh-TW" sz="2400" b="0" i="0" u="none" strike="noStrike" baseline="0" dirty="0">
                <a:latin typeface="NimbusRomNo9L-Regu"/>
              </a:rPr>
              <a:t>A fair evaluation mechanism can motivate participants to</a:t>
            </a:r>
            <a:r>
              <a:rPr lang="zh-TW" altLang="en-US" sz="2400" b="0" i="0" u="none" strike="noStrike" baseline="0" dirty="0">
                <a:latin typeface="NimbusRomNo9L-Regu"/>
              </a:rPr>
              <a:t> </a:t>
            </a:r>
            <a:r>
              <a:rPr lang="en-US" altLang="zh-TW" sz="2400" b="0" i="0" u="none" strike="noStrike" baseline="0" dirty="0">
                <a:latin typeface="NimbusRomNo9L-Regu"/>
              </a:rPr>
              <a:t>participate in model training and contribute various</a:t>
            </a:r>
            <a:r>
              <a:rPr lang="zh-TW" altLang="en-US" sz="2400" b="0" i="0" u="none" strike="noStrike" baseline="0" dirty="0">
                <a:latin typeface="NimbusRomNo9L-Regu"/>
              </a:rPr>
              <a:t> </a:t>
            </a:r>
            <a:r>
              <a:rPr lang="en-US" altLang="zh-TW" sz="2400" b="0" i="0" u="none" strike="noStrike" baseline="0" dirty="0">
                <a:latin typeface="NimbusRomNo9L-Regu"/>
              </a:rPr>
              <a:t>collaborative.</a:t>
            </a:r>
            <a:endParaRPr lang="zh-TW" altLang="en-US" dirty="0"/>
          </a:p>
          <a:p>
            <a:pPr lvl="1"/>
            <a:endParaRPr lang="zh-TW" altLang="en-US" dirty="0"/>
          </a:p>
          <a:p>
            <a:pPr lvl="1"/>
            <a:endParaRPr lang="zh-TW" altLang="en-US" dirty="0"/>
          </a:p>
        </p:txBody>
      </p:sp>
    </p:spTree>
    <p:extLst>
      <p:ext uri="{BB962C8B-B14F-4D97-AF65-F5344CB8AC3E}">
        <p14:creationId xmlns:p14="http://schemas.microsoft.com/office/powerpoint/2010/main" val="803481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7D784A-1372-725E-CC78-62AC22304960}"/>
              </a:ext>
            </a:extLst>
          </p:cNvPr>
          <p:cNvSpPr>
            <a:spLocks noGrp="1"/>
          </p:cNvSpPr>
          <p:nvPr>
            <p:ph type="title"/>
          </p:nvPr>
        </p:nvSpPr>
        <p:spPr/>
        <p:txBody>
          <a:bodyPr/>
          <a:lstStyle/>
          <a:p>
            <a:r>
              <a:rPr lang="en-US" altLang="zh-TW" sz="4400" i="0" u="none" strike="noStrike" baseline="0" dirty="0"/>
              <a:t>Proposed approach</a:t>
            </a:r>
            <a:endParaRPr lang="zh-TW" altLang="en-US" dirty="0"/>
          </a:p>
        </p:txBody>
      </p:sp>
      <p:sp>
        <p:nvSpPr>
          <p:cNvPr id="3" name="內容版面配置區 2">
            <a:extLst>
              <a:ext uri="{FF2B5EF4-FFF2-40B4-BE49-F238E27FC236}">
                <a16:creationId xmlns:a16="http://schemas.microsoft.com/office/drawing/2014/main" id="{7CC237E6-7528-10EA-4579-E62F25C674E5}"/>
              </a:ext>
            </a:extLst>
          </p:cNvPr>
          <p:cNvSpPr>
            <a:spLocks noGrp="1"/>
          </p:cNvSpPr>
          <p:nvPr>
            <p:ph idx="1"/>
          </p:nvPr>
        </p:nvSpPr>
        <p:spPr/>
        <p:txBody>
          <a:bodyPr/>
          <a:lstStyle/>
          <a:p>
            <a:r>
              <a:rPr lang="en-US" altLang="zh-TW" dirty="0"/>
              <a:t>Federated learning</a:t>
            </a:r>
          </a:p>
          <a:p>
            <a:pPr lvl="1"/>
            <a:r>
              <a:rPr lang="en-US" altLang="zh-TW" dirty="0"/>
              <a:t>Overall Goals: To identify attacks in network traffic to ensure network security and to quantify each participant’s contribution to the global detection model.</a:t>
            </a:r>
          </a:p>
          <a:p>
            <a:pPr lvl="1"/>
            <a:endParaRPr lang="en-US" altLang="zh-TW" dirty="0"/>
          </a:p>
          <a:p>
            <a:pPr lvl="1"/>
            <a:r>
              <a:rPr lang="en-US" altLang="zh-TW" dirty="0"/>
              <a:t>Participant’s Goals: Contributing local resources to improve the detection performance of the global model.</a:t>
            </a:r>
          </a:p>
          <a:p>
            <a:pPr lvl="1"/>
            <a:endParaRPr lang="en-US" altLang="zh-TW" dirty="0"/>
          </a:p>
          <a:p>
            <a:pPr lvl="1"/>
            <a:r>
              <a:rPr lang="en-US" altLang="zh-TW" dirty="0"/>
              <a:t>Security Settings: The attacker pretends to be a benign participant to join federated learning; All participants are honest participants who have passed the identity audit and will not attack federated learning. </a:t>
            </a:r>
            <a:endParaRPr lang="zh-TW" altLang="en-US" dirty="0"/>
          </a:p>
          <a:p>
            <a:endParaRPr lang="zh-TW" altLang="en-US" b="1" dirty="0"/>
          </a:p>
        </p:txBody>
      </p:sp>
    </p:spTree>
    <p:extLst>
      <p:ext uri="{BB962C8B-B14F-4D97-AF65-F5344CB8AC3E}">
        <p14:creationId xmlns:p14="http://schemas.microsoft.com/office/powerpoint/2010/main" val="2475541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305715-D272-9EA7-7AC1-ACAD1CAA1F28}"/>
              </a:ext>
            </a:extLst>
          </p:cNvPr>
          <p:cNvSpPr>
            <a:spLocks noGrp="1"/>
          </p:cNvSpPr>
          <p:nvPr>
            <p:ph type="title"/>
          </p:nvPr>
        </p:nvSpPr>
        <p:spPr/>
        <p:txBody>
          <a:bodyPr/>
          <a:lstStyle/>
          <a:p>
            <a:r>
              <a:rPr lang="en-US" altLang="zh-TW" sz="4400" i="0" u="none" strike="noStrike" baseline="0" dirty="0"/>
              <a:t>Proposed approach</a:t>
            </a:r>
            <a:endParaRPr lang="zh-TW" altLang="en-US" dirty="0"/>
          </a:p>
        </p:txBody>
      </p:sp>
      <p:sp>
        <p:nvSpPr>
          <p:cNvPr id="3" name="內容版面配置區 2">
            <a:extLst>
              <a:ext uri="{FF2B5EF4-FFF2-40B4-BE49-F238E27FC236}">
                <a16:creationId xmlns:a16="http://schemas.microsoft.com/office/drawing/2014/main" id="{3E4335FD-7A67-9C0E-0FF0-FAE2565DADB1}"/>
              </a:ext>
            </a:extLst>
          </p:cNvPr>
          <p:cNvSpPr>
            <a:spLocks noGrp="1"/>
          </p:cNvSpPr>
          <p:nvPr>
            <p:ph idx="1"/>
          </p:nvPr>
        </p:nvSpPr>
        <p:spPr/>
        <p:txBody>
          <a:bodyPr/>
          <a:lstStyle/>
          <a:p>
            <a:r>
              <a:rPr lang="en-US" altLang="zh-TW" sz="2800" b="0" i="0" u="none" strike="noStrike" baseline="0" dirty="0">
                <a:latin typeface="NimbusRomNo9L-ReguItal"/>
              </a:rPr>
              <a:t>Model framework</a:t>
            </a:r>
            <a:endParaRPr lang="zh-TW" altLang="en-US" dirty="0"/>
          </a:p>
          <a:p>
            <a:endParaRPr lang="zh-TW" altLang="en-US" dirty="0"/>
          </a:p>
        </p:txBody>
      </p:sp>
      <p:pic>
        <p:nvPicPr>
          <p:cNvPr id="5" name="圖片 4">
            <a:extLst>
              <a:ext uri="{FF2B5EF4-FFF2-40B4-BE49-F238E27FC236}">
                <a16:creationId xmlns:a16="http://schemas.microsoft.com/office/drawing/2014/main" id="{1241298A-F7E7-4269-6131-E83BFD862432}"/>
              </a:ext>
            </a:extLst>
          </p:cNvPr>
          <p:cNvPicPr>
            <a:picLocks noChangeAspect="1"/>
          </p:cNvPicPr>
          <p:nvPr/>
        </p:nvPicPr>
        <p:blipFill rotWithShape="1">
          <a:blip r:embed="rId3"/>
          <a:srcRect t="5351"/>
          <a:stretch/>
        </p:blipFill>
        <p:spPr>
          <a:xfrm>
            <a:off x="838200" y="2727382"/>
            <a:ext cx="7469079" cy="3519431"/>
          </a:xfrm>
          <a:prstGeom prst="rect">
            <a:avLst/>
          </a:prstGeom>
        </p:spPr>
      </p:pic>
      <p:grpSp>
        <p:nvGrpSpPr>
          <p:cNvPr id="13" name="群組 12">
            <a:extLst>
              <a:ext uri="{FF2B5EF4-FFF2-40B4-BE49-F238E27FC236}">
                <a16:creationId xmlns:a16="http://schemas.microsoft.com/office/drawing/2014/main" id="{50628F60-5AAC-FD3F-3876-AB294B532B26}"/>
              </a:ext>
            </a:extLst>
          </p:cNvPr>
          <p:cNvGrpSpPr/>
          <p:nvPr/>
        </p:nvGrpSpPr>
        <p:grpSpPr>
          <a:xfrm>
            <a:off x="4355050" y="2188416"/>
            <a:ext cx="5658900" cy="1977514"/>
            <a:chOff x="4355050" y="2188416"/>
            <a:chExt cx="5658900" cy="1977514"/>
          </a:xfrm>
        </p:grpSpPr>
        <mc:AlternateContent xmlns:mc="http://schemas.openxmlformats.org/markup-compatibility/2006" xmlns:p14="http://schemas.microsoft.com/office/powerpoint/2010/main">
          <mc:Choice Requires="p14">
            <p:contentPart p14:bwMode="auto" r:id="rId4">
              <p14:nvContentPartPr>
                <p14:cNvPr id="11" name="筆跡 10">
                  <a:extLst>
                    <a:ext uri="{FF2B5EF4-FFF2-40B4-BE49-F238E27FC236}">
                      <a16:creationId xmlns:a16="http://schemas.microsoft.com/office/drawing/2014/main" id="{A2693738-3CFA-4EED-F0DB-9E20BB1F8BFC}"/>
                    </a:ext>
                  </a:extLst>
                </p14:cNvPr>
                <p14:cNvContentPartPr/>
                <p14:nvPr/>
              </p14:nvContentPartPr>
              <p14:xfrm>
                <a:off x="4355050" y="2579050"/>
                <a:ext cx="1481400" cy="1586880"/>
              </p14:xfrm>
            </p:contentPart>
          </mc:Choice>
          <mc:Fallback xmlns="">
            <p:pic>
              <p:nvPicPr>
                <p:cNvPr id="11" name="筆跡 10">
                  <a:extLst>
                    <a:ext uri="{FF2B5EF4-FFF2-40B4-BE49-F238E27FC236}">
                      <a16:creationId xmlns:a16="http://schemas.microsoft.com/office/drawing/2014/main" id="{A2693738-3CFA-4EED-F0DB-9E20BB1F8BFC}"/>
                    </a:ext>
                  </a:extLst>
                </p:cNvPr>
                <p:cNvPicPr/>
                <p:nvPr/>
              </p:nvPicPr>
              <p:blipFill>
                <a:blip r:embed="rId5"/>
                <a:stretch>
                  <a:fillRect/>
                </a:stretch>
              </p:blipFill>
              <p:spPr>
                <a:xfrm>
                  <a:off x="4346410" y="2570050"/>
                  <a:ext cx="1499040" cy="1604520"/>
                </a:xfrm>
                <a:prstGeom prst="rect">
                  <a:avLst/>
                </a:prstGeom>
              </p:spPr>
            </p:pic>
          </mc:Fallback>
        </mc:AlternateContent>
        <p:sp>
          <p:nvSpPr>
            <p:cNvPr id="12" name="文字方塊 11">
              <a:extLst>
                <a:ext uri="{FF2B5EF4-FFF2-40B4-BE49-F238E27FC236}">
                  <a16:creationId xmlns:a16="http://schemas.microsoft.com/office/drawing/2014/main" id="{37F83625-FD42-007B-B478-5F980A0339BB}"/>
                </a:ext>
              </a:extLst>
            </p:cNvPr>
            <p:cNvSpPr txBox="1"/>
            <p:nvPr/>
          </p:nvSpPr>
          <p:spPr>
            <a:xfrm>
              <a:off x="5836450" y="2188416"/>
              <a:ext cx="4177500" cy="646331"/>
            </a:xfrm>
            <a:prstGeom prst="rect">
              <a:avLst/>
            </a:prstGeom>
            <a:noFill/>
          </p:spPr>
          <p:txBody>
            <a:bodyPr wrap="square" rtlCol="0">
              <a:spAutoFit/>
            </a:bodyPr>
            <a:lstStyle/>
            <a:p>
              <a:pPr algn="l"/>
              <a:r>
                <a:rPr lang="en-US" altLang="zh-TW" sz="1800" b="0" i="0" u="none" strike="noStrike" baseline="0" dirty="0">
                  <a:latin typeface="NimbusRomNo9L-Regu"/>
                </a:rPr>
                <a:t>Majority class samples-&gt;under-sampling</a:t>
              </a:r>
            </a:p>
            <a:p>
              <a:pPr algn="l"/>
              <a:r>
                <a:rPr lang="en-US" altLang="zh-TW" sz="1800" b="0" i="0" u="none" strike="noStrike" baseline="0" dirty="0">
                  <a:latin typeface="NimbusRomNo9L-Regu"/>
                </a:rPr>
                <a:t>Minority class samples-&gt;over-sampling</a:t>
              </a:r>
              <a:endParaRPr lang="zh-TW" altLang="en-US" dirty="0"/>
            </a:p>
          </p:txBody>
        </p:sp>
      </p:grpSp>
      <p:pic>
        <p:nvPicPr>
          <p:cNvPr id="14" name="圖片 13">
            <a:extLst>
              <a:ext uri="{FF2B5EF4-FFF2-40B4-BE49-F238E27FC236}">
                <a16:creationId xmlns:a16="http://schemas.microsoft.com/office/drawing/2014/main" id="{EF84AB91-6B3C-0DFE-3A34-4429B7E98363}"/>
              </a:ext>
            </a:extLst>
          </p:cNvPr>
          <p:cNvPicPr>
            <a:picLocks noChangeAspect="1"/>
          </p:cNvPicPr>
          <p:nvPr/>
        </p:nvPicPr>
        <p:blipFill>
          <a:blip r:embed="rId6"/>
          <a:stretch>
            <a:fillRect/>
          </a:stretch>
        </p:blipFill>
        <p:spPr>
          <a:xfrm>
            <a:off x="7875657" y="3067050"/>
            <a:ext cx="3948472" cy="1504950"/>
          </a:xfrm>
          <a:prstGeom prst="rect">
            <a:avLst/>
          </a:prstGeom>
        </p:spPr>
      </p:pic>
      <p:pic>
        <p:nvPicPr>
          <p:cNvPr id="18" name="圖片 17">
            <a:extLst>
              <a:ext uri="{FF2B5EF4-FFF2-40B4-BE49-F238E27FC236}">
                <a16:creationId xmlns:a16="http://schemas.microsoft.com/office/drawing/2014/main" id="{4D37ECE5-0967-DDFD-DBD2-1B363B03B199}"/>
              </a:ext>
            </a:extLst>
          </p:cNvPr>
          <p:cNvPicPr>
            <a:picLocks noChangeAspect="1"/>
          </p:cNvPicPr>
          <p:nvPr/>
        </p:nvPicPr>
        <p:blipFill>
          <a:blip r:embed="rId7"/>
          <a:stretch>
            <a:fillRect/>
          </a:stretch>
        </p:blipFill>
        <p:spPr>
          <a:xfrm>
            <a:off x="8502038" y="5584403"/>
            <a:ext cx="3442312" cy="708712"/>
          </a:xfrm>
          <a:prstGeom prst="rect">
            <a:avLst/>
          </a:prstGeom>
        </p:spPr>
      </p:pic>
      <p:grpSp>
        <p:nvGrpSpPr>
          <p:cNvPr id="23" name="群組 22">
            <a:extLst>
              <a:ext uri="{FF2B5EF4-FFF2-40B4-BE49-F238E27FC236}">
                <a16:creationId xmlns:a16="http://schemas.microsoft.com/office/drawing/2014/main" id="{26314022-A8B6-9C5E-9AD6-3B316E95059A}"/>
              </a:ext>
            </a:extLst>
          </p:cNvPr>
          <p:cNvGrpSpPr/>
          <p:nvPr/>
        </p:nvGrpSpPr>
        <p:grpSpPr>
          <a:xfrm>
            <a:off x="8307279" y="4638990"/>
            <a:ext cx="3516850" cy="943952"/>
            <a:chOff x="8307279" y="4638990"/>
            <a:chExt cx="3516850" cy="943952"/>
          </a:xfrm>
        </p:grpSpPr>
        <p:pic>
          <p:nvPicPr>
            <p:cNvPr id="16" name="圖片 15">
              <a:extLst>
                <a:ext uri="{FF2B5EF4-FFF2-40B4-BE49-F238E27FC236}">
                  <a16:creationId xmlns:a16="http://schemas.microsoft.com/office/drawing/2014/main" id="{DF3AA499-C715-0B99-230F-BA504815E947}"/>
                </a:ext>
              </a:extLst>
            </p:cNvPr>
            <p:cNvPicPr>
              <a:picLocks noChangeAspect="1"/>
            </p:cNvPicPr>
            <p:nvPr/>
          </p:nvPicPr>
          <p:blipFill>
            <a:blip r:embed="rId8"/>
            <a:stretch>
              <a:fillRect/>
            </a:stretch>
          </p:blipFill>
          <p:spPr>
            <a:xfrm>
              <a:off x="8307279" y="4638990"/>
              <a:ext cx="3516850" cy="943952"/>
            </a:xfrm>
            <a:prstGeom prst="rect">
              <a:avLst/>
            </a:prstGeom>
          </p:spPr>
        </p:pic>
        <mc:AlternateContent xmlns:mc="http://schemas.openxmlformats.org/markup-compatibility/2006" xmlns:p14="http://schemas.microsoft.com/office/powerpoint/2010/main">
          <mc:Choice Requires="p14">
            <p:contentPart p14:bwMode="auto" r:id="rId9">
              <p14:nvContentPartPr>
                <p14:cNvPr id="19" name="筆跡 18">
                  <a:extLst>
                    <a:ext uri="{FF2B5EF4-FFF2-40B4-BE49-F238E27FC236}">
                      <a16:creationId xmlns:a16="http://schemas.microsoft.com/office/drawing/2014/main" id="{872AFFC8-A6E7-CAD1-66F2-A16E379A76B3}"/>
                    </a:ext>
                  </a:extLst>
                </p14:cNvPr>
                <p14:cNvContentPartPr/>
                <p14:nvPr/>
              </p14:nvContentPartPr>
              <p14:xfrm>
                <a:off x="9143770" y="5340250"/>
                <a:ext cx="101160" cy="360"/>
              </p14:xfrm>
            </p:contentPart>
          </mc:Choice>
          <mc:Fallback xmlns="">
            <p:pic>
              <p:nvPicPr>
                <p:cNvPr id="19" name="筆跡 18">
                  <a:extLst>
                    <a:ext uri="{FF2B5EF4-FFF2-40B4-BE49-F238E27FC236}">
                      <a16:creationId xmlns:a16="http://schemas.microsoft.com/office/drawing/2014/main" id="{872AFFC8-A6E7-CAD1-66F2-A16E379A76B3}"/>
                    </a:ext>
                  </a:extLst>
                </p:cNvPr>
                <p:cNvPicPr/>
                <p:nvPr/>
              </p:nvPicPr>
              <p:blipFill>
                <a:blip r:embed="rId10"/>
                <a:stretch>
                  <a:fillRect/>
                </a:stretch>
              </p:blipFill>
              <p:spPr>
                <a:xfrm>
                  <a:off x="9134770" y="5331250"/>
                  <a:ext cx="118800" cy="18000"/>
                </a:xfrm>
                <a:prstGeom prst="rect">
                  <a:avLst/>
                </a:prstGeom>
              </p:spPr>
            </p:pic>
          </mc:Fallback>
        </mc:AlternateContent>
      </p:grpSp>
    </p:spTree>
    <p:extLst>
      <p:ext uri="{BB962C8B-B14F-4D97-AF65-F5344CB8AC3E}">
        <p14:creationId xmlns:p14="http://schemas.microsoft.com/office/powerpoint/2010/main" val="258300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3543</TotalTime>
  <Words>1758</Words>
  <Application>Microsoft Office PowerPoint</Application>
  <PresentationFormat>寬螢幕</PresentationFormat>
  <Paragraphs>167</Paragraphs>
  <Slides>22</Slides>
  <Notes>21</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22</vt:i4>
      </vt:variant>
    </vt:vector>
  </HeadingPairs>
  <TitlesOfParts>
    <vt:vector size="32" baseType="lpstr">
      <vt:lpstr>CMMI10</vt:lpstr>
      <vt:lpstr>CMR10</vt:lpstr>
      <vt:lpstr>NimbusRomNo9L-Regu</vt:lpstr>
      <vt:lpstr>NimbusRomNo9L-ReguItal</vt:lpstr>
      <vt:lpstr>Arial</vt:lpstr>
      <vt:lpstr>Calibri</vt:lpstr>
      <vt:lpstr>Calibri Light</vt:lpstr>
      <vt:lpstr>Cambria Math</vt:lpstr>
      <vt:lpstr>Roboto</vt:lpstr>
      <vt:lpstr>Office 佈景主題</vt:lpstr>
      <vt:lpstr>Campus Network Intrusion Detection based on Federated Learning </vt:lpstr>
      <vt:lpstr>Outline</vt:lpstr>
      <vt:lpstr>Abstract</vt:lpstr>
      <vt:lpstr>Introduction</vt:lpstr>
      <vt:lpstr>Introduction</vt:lpstr>
      <vt:lpstr>Introduction</vt:lpstr>
      <vt:lpstr>Introduction</vt:lpstr>
      <vt:lpstr>Proposed approach</vt:lpstr>
      <vt:lpstr>Proposed approach</vt:lpstr>
      <vt:lpstr>Proposed approach</vt:lpstr>
      <vt:lpstr>Proposed approach</vt:lpstr>
      <vt:lpstr>Proposed approach</vt:lpstr>
      <vt:lpstr>Proposed approach</vt:lpstr>
      <vt:lpstr>Experimental results and evaluation</vt:lpstr>
      <vt:lpstr>Experimental results and evaluation</vt:lpstr>
      <vt:lpstr>Experimental results and evaluation</vt:lpstr>
      <vt:lpstr>Experimental results and evaluation</vt:lpstr>
      <vt:lpstr>Experimental results and evaluation</vt:lpstr>
      <vt:lpstr>Experimental results and evaluation</vt:lpstr>
      <vt:lpstr>Experimental results and evaluation</vt:lpstr>
      <vt:lpstr>Experimental results and evaluation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Campus Network Intrusion Detection based on Federated Learning </dc:title>
  <dc:creator>陳煒庭</dc:creator>
  <cp:lastModifiedBy>陳煒庭</cp:lastModifiedBy>
  <cp:revision>31</cp:revision>
  <dcterms:created xsi:type="dcterms:W3CDTF">2022-11-17T17:59:51Z</dcterms:created>
  <dcterms:modified xsi:type="dcterms:W3CDTF">2022-11-20T05:03:58Z</dcterms:modified>
</cp:coreProperties>
</file>