
<file path=[Content_Types].xml><?xml version="1.0" encoding="utf-8"?>
<Types xmlns="http://schemas.openxmlformats.org/package/2006/content-types">
  <Default Extension="bin" ContentType="application/vnd.openxmlformats-officedocument.oleObject"/>
  <Default Extension="png" ContentType="image/png"/>
  <Default Extension="tmp"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63" r:id="rId2"/>
    <p:sldId id="262" r:id="rId3"/>
    <p:sldId id="268" r:id="rId4"/>
    <p:sldId id="267" r:id="rId5"/>
    <p:sldId id="276" r:id="rId6"/>
    <p:sldId id="265" r:id="rId7"/>
    <p:sldId id="270" r:id="rId8"/>
    <p:sldId id="272" r:id="rId9"/>
    <p:sldId id="271" r:id="rId10"/>
    <p:sldId id="273" r:id="rId11"/>
    <p:sldId id="274" r:id="rId12"/>
    <p:sldId id="277" r:id="rId13"/>
    <p:sldId id="275" r:id="rId14"/>
    <p:sldId id="264" r:id="rId15"/>
  </p:sldIdLst>
  <p:sldSz cx="11520488" cy="64801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41" userDrawn="1">
          <p15:clr>
            <a:srgbClr val="A4A3A4"/>
          </p15:clr>
        </p15:guide>
        <p15:guide id="2" pos="362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48"/>
    <p:restoredTop sz="71904"/>
  </p:normalViewPr>
  <p:slideViewPr>
    <p:cSldViewPr snapToGrid="0" snapToObjects="1">
      <p:cViewPr varScale="1">
        <p:scale>
          <a:sx n="93" d="100"/>
          <a:sy n="93" d="100"/>
        </p:scale>
        <p:origin x="952" y="192"/>
      </p:cViewPr>
      <p:guideLst>
        <p:guide orient="horz" pos="2041"/>
        <p:guide pos="3629"/>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7F9418-78E7-4BDB-B155-A3B05B0B269E}" type="datetimeFigureOut">
              <a:rPr lang="en-US" smtClean="0"/>
              <a:t>3/28/18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800010-6DB5-49B0-AB34-0C45A183D8CB}" type="slidenum">
              <a:rPr lang="en-US" smtClean="0"/>
              <a:t>‹#›</a:t>
            </a:fld>
            <a:endParaRPr lang="en-US"/>
          </a:p>
        </p:txBody>
      </p:sp>
    </p:spTree>
    <p:extLst>
      <p:ext uri="{BB962C8B-B14F-4D97-AF65-F5344CB8AC3E}">
        <p14:creationId xmlns:p14="http://schemas.microsoft.com/office/powerpoint/2010/main" val="34280871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CDC: https://</a:t>
            </a:r>
            <a:r>
              <a:rPr lang="en-US" dirty="0" err="1"/>
              <a:t>docs.microsoft.com</a:t>
            </a:r>
            <a:r>
              <a:rPr lang="en-US" dirty="0"/>
              <a:t>/</a:t>
            </a:r>
            <a:r>
              <a:rPr lang="en-US" dirty="0" err="1"/>
              <a:t>en</a:t>
            </a:r>
            <a:r>
              <a:rPr lang="en-US" dirty="0"/>
              <a:t>-us/</a:t>
            </a:r>
            <a:r>
              <a:rPr lang="en-US" dirty="0" err="1"/>
              <a:t>sql</a:t>
            </a:r>
            <a:r>
              <a:rPr lang="en-US" dirty="0"/>
              <a:t>/relational-databases/track-changes/about-change-data-capture-</a:t>
            </a:r>
            <a:r>
              <a:rPr lang="en-US" dirty="0" err="1"/>
              <a:t>sql</a:t>
            </a:r>
            <a:r>
              <a:rPr lang="en-US" dirty="0"/>
              <a:t>-server</a:t>
            </a:r>
          </a:p>
          <a:p>
            <a:endParaRPr lang="en-US" dirty="0"/>
          </a:p>
          <a:p>
            <a:r>
              <a:rPr lang="en-US" dirty="0"/>
              <a:t>CT: https://</a:t>
            </a:r>
            <a:r>
              <a:rPr lang="en-US" dirty="0" err="1"/>
              <a:t>docs.microsoft.com</a:t>
            </a:r>
            <a:r>
              <a:rPr lang="en-US" dirty="0"/>
              <a:t>/</a:t>
            </a:r>
            <a:r>
              <a:rPr lang="en-US" dirty="0" err="1"/>
              <a:t>en</a:t>
            </a:r>
            <a:r>
              <a:rPr lang="en-US" dirty="0"/>
              <a:t>-us/</a:t>
            </a:r>
            <a:r>
              <a:rPr lang="en-US" dirty="0" err="1"/>
              <a:t>sql</a:t>
            </a:r>
            <a:r>
              <a:rPr lang="en-US" dirty="0"/>
              <a:t>/relational-databases/track-changes/about-change-tracking-</a:t>
            </a:r>
            <a:r>
              <a:rPr lang="en-US" dirty="0" err="1"/>
              <a:t>sql</a:t>
            </a:r>
            <a:r>
              <a:rPr lang="en-US" dirty="0"/>
              <a:t>-server</a:t>
            </a:r>
          </a:p>
          <a:p>
            <a:endParaRPr lang="en-US" dirty="0"/>
          </a:p>
          <a:p>
            <a:r>
              <a:rPr lang="en-US" dirty="0"/>
              <a:t>Temporal: https://</a:t>
            </a:r>
            <a:r>
              <a:rPr lang="en-US" dirty="0" err="1"/>
              <a:t>docs.microsoft.com</a:t>
            </a:r>
            <a:r>
              <a:rPr lang="en-US" dirty="0"/>
              <a:t>/</a:t>
            </a:r>
            <a:r>
              <a:rPr lang="en-US" dirty="0" err="1"/>
              <a:t>en</a:t>
            </a:r>
            <a:r>
              <a:rPr lang="en-US" dirty="0"/>
              <a:t>-us/</a:t>
            </a:r>
            <a:r>
              <a:rPr lang="en-US" dirty="0" err="1"/>
              <a:t>sql</a:t>
            </a:r>
            <a:r>
              <a:rPr lang="en-US" dirty="0"/>
              <a:t>/relational-databases/tables/temporal-tables</a:t>
            </a:r>
          </a:p>
          <a:p>
            <a:endParaRPr lang="en-US" dirty="0"/>
          </a:p>
          <a:p>
            <a:r>
              <a:rPr lang="en-US" dirty="0"/>
              <a:t>Triggers: https://</a:t>
            </a:r>
            <a:r>
              <a:rPr lang="en-US" dirty="0" err="1"/>
              <a:t>docs.microsoft.com</a:t>
            </a:r>
            <a:r>
              <a:rPr lang="en-US" dirty="0"/>
              <a:t>/</a:t>
            </a:r>
            <a:r>
              <a:rPr lang="en-US" dirty="0" err="1"/>
              <a:t>en</a:t>
            </a:r>
            <a:r>
              <a:rPr lang="en-US" dirty="0"/>
              <a:t>-us/</a:t>
            </a:r>
            <a:r>
              <a:rPr lang="en-US" dirty="0" err="1"/>
              <a:t>sql</a:t>
            </a:r>
            <a:r>
              <a:rPr lang="en-US" dirty="0"/>
              <a:t>/relational-databases/triggers/</a:t>
            </a:r>
            <a:r>
              <a:rPr lang="en-US" dirty="0" err="1"/>
              <a:t>dml</a:t>
            </a:r>
            <a:r>
              <a:rPr lang="en-US" dirty="0"/>
              <a:t>-triggers</a:t>
            </a:r>
          </a:p>
          <a:p>
            <a:endParaRPr lang="en-US" dirty="0"/>
          </a:p>
        </p:txBody>
      </p:sp>
      <p:sp>
        <p:nvSpPr>
          <p:cNvPr id="4" name="Slide Number Placeholder 3"/>
          <p:cNvSpPr>
            <a:spLocks noGrp="1"/>
          </p:cNvSpPr>
          <p:nvPr>
            <p:ph type="sldNum" sz="quarter" idx="10"/>
          </p:nvPr>
        </p:nvSpPr>
        <p:spPr/>
        <p:txBody>
          <a:bodyPr/>
          <a:lstStyle/>
          <a:p>
            <a:fld id="{2E800010-6DB5-49B0-AB34-0C45A183D8CB}" type="slidenum">
              <a:rPr lang="en-US" smtClean="0"/>
              <a:t>6</a:t>
            </a:fld>
            <a:endParaRPr lang="en-US"/>
          </a:p>
        </p:txBody>
      </p:sp>
    </p:spTree>
    <p:extLst>
      <p:ext uri="{BB962C8B-B14F-4D97-AF65-F5344CB8AC3E}">
        <p14:creationId xmlns:p14="http://schemas.microsoft.com/office/powerpoint/2010/main" val="2209513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CDC: Enable at DB level first (</a:t>
            </a:r>
            <a:r>
              <a:rPr lang="en-US" dirty="0" err="1"/>
              <a:t>sys.sp_cdc_enable_db</a:t>
            </a:r>
            <a:r>
              <a:rPr lang="en-US" dirty="0"/>
              <a:t>), then table (</a:t>
            </a:r>
            <a:r>
              <a:rPr lang="en-US" dirty="0" err="1"/>
              <a:t>sys.sp_cdc_enable_table</a:t>
            </a:r>
            <a:r>
              <a:rPr lang="en-US" dirty="0"/>
              <a:t>; </a:t>
            </a:r>
            <a:r>
              <a:rPr lang="en-US" dirty="0" err="1"/>
              <a:t>lotsa</a:t>
            </a:r>
            <a:r>
              <a:rPr lang="en-US" dirty="0"/>
              <a:t> parameters here)</a:t>
            </a:r>
          </a:p>
          <a:p>
            <a:pPr marL="628650" lvl="1" indent="-171450">
              <a:buFont typeface="Arial" panose="020B0604020202020204" pitchFamily="34" charset="0"/>
              <a:buChar char="•"/>
            </a:pPr>
            <a:r>
              <a:rPr lang="en-US" dirty="0"/>
              <a:t>All the required stuff is created for you – change tables, metadata tables (created before you even enable a capture instance on a table), jobs</a:t>
            </a:r>
          </a:p>
          <a:p>
            <a:pPr marL="628650" lvl="1" indent="-171450">
              <a:buFont typeface="Arial" panose="020B0604020202020204" pitchFamily="34" charset="0"/>
              <a:buChar char="•"/>
            </a:pPr>
            <a:r>
              <a:rPr lang="en-US" dirty="0"/>
              <a:t>Tables can have up to two capture instances going, and you can specify different subsets of columns if you want, </a:t>
            </a:r>
            <a:r>
              <a:rPr lang="en-US" dirty="0" err="1"/>
              <a:t>filegroup</a:t>
            </a:r>
            <a:r>
              <a:rPr lang="en-US" dirty="0"/>
              <a:t>, </a:t>
            </a:r>
            <a:r>
              <a:rPr lang="en-US" dirty="0" err="1"/>
              <a:t>etc</a:t>
            </a:r>
            <a:endParaRPr lang="en-US" dirty="0"/>
          </a:p>
          <a:p>
            <a:pPr marL="628650" lvl="1" indent="-171450">
              <a:buFont typeface="Arial" panose="020B0604020202020204" pitchFamily="34" charset="0"/>
              <a:buChar char="•"/>
            </a:pPr>
            <a:r>
              <a:rPr lang="en-US" dirty="0"/>
              <a:t>You can specify the retention period, </a:t>
            </a:r>
          </a:p>
          <a:p>
            <a:r>
              <a:rPr lang="en-US" dirty="0"/>
              <a:t>CT: MS recommends SNAPSHOT isolation be set up here (optimistic concurrency, row versioning in </a:t>
            </a:r>
            <a:r>
              <a:rPr lang="en-US" dirty="0" err="1"/>
              <a:t>TempDB</a:t>
            </a:r>
            <a:r>
              <a:rPr lang="en-US" dirty="0"/>
              <a:t>; https://</a:t>
            </a:r>
            <a:r>
              <a:rPr lang="en-US" dirty="0" err="1"/>
              <a:t>docs.microsoft.com</a:t>
            </a:r>
            <a:r>
              <a:rPr lang="en-US" dirty="0"/>
              <a:t>/</a:t>
            </a:r>
            <a:r>
              <a:rPr lang="en-US" dirty="0" err="1"/>
              <a:t>en</a:t>
            </a:r>
            <a:r>
              <a:rPr lang="en-US" dirty="0"/>
              <a:t>-us/</a:t>
            </a:r>
            <a:r>
              <a:rPr lang="en-US" dirty="0" err="1"/>
              <a:t>dotnet</a:t>
            </a:r>
            <a:r>
              <a:rPr lang="en-US" dirty="0"/>
              <a:t>/framework/data/</a:t>
            </a:r>
            <a:r>
              <a:rPr lang="en-US" dirty="0" err="1"/>
              <a:t>adonet</a:t>
            </a:r>
            <a:r>
              <a:rPr lang="en-US" dirty="0"/>
              <a:t>/</a:t>
            </a:r>
            <a:r>
              <a:rPr lang="en-US" dirty="0" err="1"/>
              <a:t>sql</a:t>
            </a:r>
            <a:r>
              <a:rPr lang="en-US" dirty="0"/>
              <a:t>/snapshot-isolation-in-</a:t>
            </a:r>
            <a:r>
              <a:rPr lang="en-US" dirty="0" err="1"/>
              <a:t>sql</a:t>
            </a:r>
            <a:r>
              <a:rPr lang="en-US" dirty="0"/>
              <a:t>-server for more detail)</a:t>
            </a:r>
          </a:p>
          <a:p>
            <a:pPr marL="628650" lvl="1" indent="-171450">
              <a:buFont typeface="Arial" panose="020B0604020202020204" pitchFamily="34" charset="0"/>
              <a:buChar char="•"/>
            </a:pPr>
            <a:r>
              <a:rPr lang="en-US" dirty="0"/>
              <a:t>ALTER DATABASE &lt;</a:t>
            </a:r>
            <a:r>
              <a:rPr lang="en-US" dirty="0" err="1"/>
              <a:t>db</a:t>
            </a:r>
            <a:r>
              <a:rPr lang="en-US" dirty="0"/>
              <a:t>&gt; SET CHANGE_TRACKING = ON – as part of this you set retention period and duration, and whether auto cleanup is on (you want it to be)</a:t>
            </a:r>
          </a:p>
          <a:p>
            <a:pPr marL="628650" lvl="1" indent="-171450">
              <a:buFont typeface="Arial" panose="020B0604020202020204" pitchFamily="34" charset="0"/>
              <a:buChar char="•"/>
            </a:pPr>
            <a:r>
              <a:rPr lang="en-US" dirty="0"/>
              <a:t>ALTER TABLE &lt;table&gt; ENABLE CHANGE_TRACKING – as part of this you set whether tracking which columns are updated is on or off – this can’t be changed later!</a:t>
            </a:r>
          </a:p>
          <a:p>
            <a:r>
              <a:rPr lang="en-US" dirty="0"/>
              <a:t>Temporal: Set up as part of the table creation</a:t>
            </a:r>
          </a:p>
          <a:p>
            <a:r>
              <a:rPr lang="en-US" dirty="0"/>
              <a:t>Triggers: Standard DML trigger setup and configuration</a:t>
            </a:r>
          </a:p>
          <a:p>
            <a:endParaRPr lang="en-US" dirty="0"/>
          </a:p>
        </p:txBody>
      </p:sp>
      <p:sp>
        <p:nvSpPr>
          <p:cNvPr id="4" name="Slide Number Placeholder 3"/>
          <p:cNvSpPr>
            <a:spLocks noGrp="1"/>
          </p:cNvSpPr>
          <p:nvPr>
            <p:ph type="sldNum" sz="quarter" idx="10"/>
          </p:nvPr>
        </p:nvSpPr>
        <p:spPr/>
        <p:txBody>
          <a:bodyPr/>
          <a:lstStyle/>
          <a:p>
            <a:fld id="{2E800010-6DB5-49B0-AB34-0C45A183D8CB}" type="slidenum">
              <a:rPr lang="en-US" smtClean="0"/>
              <a:t>7</a:t>
            </a:fld>
            <a:endParaRPr lang="en-US"/>
          </a:p>
        </p:txBody>
      </p:sp>
    </p:spTree>
    <p:extLst>
      <p:ext uri="{BB962C8B-B14F-4D97-AF65-F5344CB8AC3E}">
        <p14:creationId xmlns:p14="http://schemas.microsoft.com/office/powerpoint/2010/main" val="14228496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CDC: </a:t>
            </a:r>
            <a:r>
              <a:rPr lang="en-US" dirty="0" err="1"/>
              <a:t>msdb.dbo.cdc_jobs</a:t>
            </a:r>
            <a:r>
              <a:rPr lang="en-US" dirty="0"/>
              <a:t> contains job configuration – </a:t>
            </a:r>
            <a:r>
              <a:rPr lang="en-US" dirty="0" err="1"/>
              <a:t>maxscans</a:t>
            </a:r>
            <a:r>
              <a:rPr lang="en-US" dirty="0"/>
              <a:t>, </a:t>
            </a:r>
            <a:r>
              <a:rPr lang="en-US" dirty="0" err="1"/>
              <a:t>maxtrans</a:t>
            </a:r>
            <a:r>
              <a:rPr lang="en-US" dirty="0"/>
              <a:t>, polling interval/continuous for capture; retention period and max deletes for cleanup</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err="1">
                <a:solidFill>
                  <a:srgbClr val="008000"/>
                </a:solidFill>
                <a:latin typeface="Consolas" charset="0"/>
              </a:rPr>
              <a:t>sys</a:t>
            </a:r>
            <a:r>
              <a:rPr lang="en-US" dirty="0" err="1">
                <a:solidFill>
                  <a:srgbClr val="808080"/>
                </a:solidFill>
                <a:latin typeface="Consolas" charset="0"/>
              </a:rPr>
              <a:t>.</a:t>
            </a:r>
            <a:r>
              <a:rPr lang="en-US" dirty="0" err="1">
                <a:solidFill>
                  <a:srgbClr val="800000"/>
                </a:solidFill>
                <a:latin typeface="Consolas" charset="0"/>
              </a:rPr>
              <a:t>sp_cdc_help_change_data_capture</a:t>
            </a:r>
            <a:r>
              <a:rPr lang="en-US" dirty="0">
                <a:solidFill>
                  <a:srgbClr val="800000"/>
                </a:solidFill>
                <a:latin typeface="Consolas" charset="0"/>
              </a:rPr>
              <a:t> to see the configuration as well</a:t>
            </a:r>
            <a:endParaRPr lang="en-US" dirty="0"/>
          </a:p>
          <a:p>
            <a:pPr marL="628650" lvl="1" indent="-171450">
              <a:buFont typeface="Arial" panose="020B0604020202020204" pitchFamily="34" charset="0"/>
              <a:buChar char="•"/>
            </a:pPr>
            <a:r>
              <a:rPr lang="en-US" baseline="0" dirty="0" err="1"/>
              <a:t>Sys.sp_cdc_change_job</a:t>
            </a:r>
            <a:r>
              <a:rPr lang="en-US" baseline="0" dirty="0"/>
              <a:t> allows changes to the jobs</a:t>
            </a:r>
          </a:p>
          <a:p>
            <a:pPr marL="628650" lvl="1" indent="-171450">
              <a:buFont typeface="Arial" panose="020B0604020202020204" pitchFamily="34" charset="0"/>
              <a:buChar char="•"/>
            </a:pPr>
            <a:r>
              <a:rPr lang="en-US" baseline="0" dirty="0" err="1"/>
              <a:t>sys.sp_cdc_add_job</a:t>
            </a:r>
            <a:r>
              <a:rPr lang="en-US" baseline="0" dirty="0"/>
              <a:t> and </a:t>
            </a:r>
            <a:r>
              <a:rPr lang="en-US" baseline="0" dirty="0" err="1"/>
              <a:t>sys_sp_cdc_drop_job</a:t>
            </a:r>
            <a:r>
              <a:rPr lang="en-US" baseline="0" dirty="0"/>
              <a:t> allow adding and removing jobs (but you generally won’t need to)</a:t>
            </a:r>
          </a:p>
          <a:p>
            <a:pPr marL="628650" lvl="1" indent="-171450">
              <a:buFont typeface="Arial" panose="020B0604020202020204" pitchFamily="34" charset="0"/>
              <a:buChar char="•"/>
            </a:pPr>
            <a:r>
              <a:rPr lang="en-US" dirty="0" err="1">
                <a:solidFill>
                  <a:srgbClr val="008000"/>
                </a:solidFill>
                <a:latin typeface="Consolas" charset="0"/>
              </a:rPr>
              <a:t>sys</a:t>
            </a:r>
            <a:r>
              <a:rPr lang="en-US" dirty="0" err="1">
                <a:solidFill>
                  <a:srgbClr val="808080"/>
                </a:solidFill>
                <a:latin typeface="Consolas" charset="0"/>
              </a:rPr>
              <a:t>.</a:t>
            </a:r>
            <a:r>
              <a:rPr lang="en-US" dirty="0" err="1">
                <a:solidFill>
                  <a:srgbClr val="008000"/>
                </a:solidFill>
                <a:latin typeface="Consolas" charset="0"/>
              </a:rPr>
              <a:t>dm_cdc_log_scan_sessions</a:t>
            </a:r>
            <a:r>
              <a:rPr lang="en-US" dirty="0">
                <a:solidFill>
                  <a:srgbClr val="008000"/>
                </a:solidFill>
                <a:latin typeface="Consolas" charset="0"/>
              </a:rPr>
              <a:t> to see what’s up</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err="1">
                <a:solidFill>
                  <a:srgbClr val="008000"/>
                </a:solidFill>
                <a:latin typeface="Consolas" charset="0"/>
              </a:rPr>
              <a:t>sys</a:t>
            </a:r>
            <a:r>
              <a:rPr lang="en-US" dirty="0" err="1">
                <a:solidFill>
                  <a:srgbClr val="808080"/>
                </a:solidFill>
                <a:latin typeface="Consolas" charset="0"/>
              </a:rPr>
              <a:t>.</a:t>
            </a:r>
            <a:r>
              <a:rPr lang="en-US" dirty="0" err="1">
                <a:solidFill>
                  <a:srgbClr val="008000"/>
                </a:solidFill>
                <a:latin typeface="Consolas" charset="0"/>
              </a:rPr>
              <a:t>dm_cdc_errors</a:t>
            </a:r>
            <a:r>
              <a:rPr lang="en-US" baseline="0" dirty="0">
                <a:solidFill>
                  <a:srgbClr val="008000"/>
                </a:solidFill>
                <a:latin typeface="Consolas" charset="0"/>
              </a:rPr>
              <a:t> for the errors</a:t>
            </a:r>
            <a:endParaRPr lang="en-US" baseline="0" dirty="0"/>
          </a:p>
          <a:p>
            <a:r>
              <a:rPr lang="en-US" dirty="0"/>
              <a:t>CT: Some DMVs to manage, but they’re not super-helpful on their own; write some queries to get the info out in more useful forms</a:t>
            </a:r>
          </a:p>
          <a:p>
            <a:pPr marL="628650" lvl="1" indent="-171450">
              <a:buFont typeface="Arial" panose="020B0604020202020204" pitchFamily="34" charset="0"/>
              <a:buChar char="•"/>
            </a:pPr>
            <a:r>
              <a:rPr lang="en-US" dirty="0" err="1">
                <a:solidFill>
                  <a:srgbClr val="008000"/>
                </a:solidFill>
                <a:latin typeface="Consolas" panose="020B0609020204030204" pitchFamily="49" charset="0"/>
              </a:rPr>
              <a:t>sys</a:t>
            </a:r>
            <a:r>
              <a:rPr lang="en-US" dirty="0" err="1">
                <a:solidFill>
                  <a:srgbClr val="808080"/>
                </a:solidFill>
                <a:latin typeface="Consolas" panose="020B0609020204030204" pitchFamily="49" charset="0"/>
              </a:rPr>
              <a:t>.</a:t>
            </a:r>
            <a:r>
              <a:rPr lang="en-US" dirty="0" err="1">
                <a:solidFill>
                  <a:srgbClr val="008000"/>
                </a:solidFill>
                <a:latin typeface="Consolas" panose="020B0609020204030204" pitchFamily="49" charset="0"/>
              </a:rPr>
              <a:t>change_tracking_databases</a:t>
            </a:r>
            <a:endParaRPr lang="en-US" dirty="0">
              <a:solidFill>
                <a:srgbClr val="008000"/>
              </a:solidFill>
              <a:latin typeface="Consolas" panose="020B0609020204030204" pitchFamily="49" charset="0"/>
            </a:endParaRPr>
          </a:p>
          <a:p>
            <a:pPr marL="628650" lvl="1" indent="-171450">
              <a:buFont typeface="Arial" panose="020B0604020202020204" pitchFamily="34" charset="0"/>
              <a:buChar char="•"/>
            </a:pPr>
            <a:r>
              <a:rPr lang="en-US" dirty="0" err="1">
                <a:solidFill>
                  <a:srgbClr val="008000"/>
                </a:solidFill>
                <a:latin typeface="Consolas" panose="020B0609020204030204" pitchFamily="49" charset="0"/>
              </a:rPr>
              <a:t>sys</a:t>
            </a:r>
            <a:r>
              <a:rPr lang="en-US" dirty="0" err="1">
                <a:solidFill>
                  <a:srgbClr val="808080"/>
                </a:solidFill>
                <a:latin typeface="Consolas" panose="020B0609020204030204" pitchFamily="49" charset="0"/>
              </a:rPr>
              <a:t>.</a:t>
            </a:r>
            <a:r>
              <a:rPr lang="en-US" dirty="0" err="1">
                <a:solidFill>
                  <a:srgbClr val="008000"/>
                </a:solidFill>
                <a:latin typeface="Consolas" panose="020B0609020204030204" pitchFamily="49" charset="0"/>
              </a:rPr>
              <a:t>change_tracking_tables</a:t>
            </a:r>
            <a:endParaRPr lang="en-US" dirty="0">
              <a:solidFill>
                <a:srgbClr val="008000"/>
              </a:solidFill>
              <a:latin typeface="Consolas" panose="020B0609020204030204" pitchFamily="49" charset="0"/>
            </a:endParaRPr>
          </a:p>
          <a:p>
            <a:pPr marL="628650" lvl="1" indent="-171450">
              <a:buFont typeface="Arial" panose="020B0604020202020204" pitchFamily="34" charset="0"/>
              <a:buChar char="•"/>
            </a:pPr>
            <a:r>
              <a:rPr lang="en-US" dirty="0" err="1">
                <a:solidFill>
                  <a:srgbClr val="008000"/>
                </a:solidFill>
                <a:latin typeface="Consolas" panose="020B0609020204030204" pitchFamily="49" charset="0"/>
              </a:rPr>
              <a:t>sys</a:t>
            </a:r>
            <a:r>
              <a:rPr lang="en-US" dirty="0" err="1">
                <a:solidFill>
                  <a:srgbClr val="808080"/>
                </a:solidFill>
                <a:latin typeface="Consolas" panose="020B0609020204030204" pitchFamily="49" charset="0"/>
              </a:rPr>
              <a:t>.</a:t>
            </a:r>
            <a:r>
              <a:rPr lang="en-US" dirty="0" err="1">
                <a:solidFill>
                  <a:srgbClr val="008000"/>
                </a:solidFill>
                <a:latin typeface="Consolas" panose="020B0609020204030204" pitchFamily="49" charset="0"/>
              </a:rPr>
              <a:t>internal_tables</a:t>
            </a:r>
            <a:endParaRPr lang="en-US" dirty="0">
              <a:solidFill>
                <a:srgbClr val="008000"/>
              </a:solidFill>
              <a:latin typeface="Consolas" panose="020B0609020204030204" pitchFamily="49" charset="0"/>
            </a:endParaRPr>
          </a:p>
          <a:p>
            <a:pPr marL="628650" lvl="1" indent="-171450">
              <a:buFont typeface="Arial" panose="020B0604020202020204" pitchFamily="34" charset="0"/>
              <a:buChar char="•"/>
            </a:pPr>
            <a:r>
              <a:rPr lang="en-US" dirty="0" err="1">
                <a:solidFill>
                  <a:srgbClr val="008000"/>
                </a:solidFill>
                <a:latin typeface="Consolas" panose="020B0609020204030204" pitchFamily="49" charset="0"/>
              </a:rPr>
              <a:t>sys</a:t>
            </a:r>
            <a:r>
              <a:rPr lang="en-US" dirty="0" err="1">
                <a:solidFill>
                  <a:srgbClr val="808080"/>
                </a:solidFill>
                <a:latin typeface="Consolas" panose="020B0609020204030204" pitchFamily="49" charset="0"/>
              </a:rPr>
              <a:t>.</a:t>
            </a:r>
            <a:r>
              <a:rPr lang="en-US" dirty="0" err="1">
                <a:solidFill>
                  <a:srgbClr val="008000"/>
                </a:solidFill>
                <a:latin typeface="Consolas" panose="020B0609020204030204" pitchFamily="49" charset="0"/>
              </a:rPr>
              <a:t>dm_tran_commit_table</a:t>
            </a:r>
            <a:endParaRPr lang="en-US" dirty="0">
              <a:solidFill>
                <a:srgbClr val="008000"/>
              </a:solidFill>
              <a:latin typeface="Consolas" panose="020B0609020204030204" pitchFamily="49" charset="0"/>
            </a:endParaRPr>
          </a:p>
          <a:p>
            <a:pPr marL="628650" lvl="1" indent="-171450">
              <a:buFont typeface="Arial" panose="020B0604020202020204" pitchFamily="34" charset="0"/>
              <a:buChar char="•"/>
            </a:pPr>
            <a:r>
              <a:rPr lang="en-US" dirty="0" err="1">
                <a:latin typeface="Consolas" charset="0"/>
              </a:rPr>
              <a:t>sp_flush_CT_internal_table_on_demand</a:t>
            </a:r>
            <a:r>
              <a:rPr lang="en-US" dirty="0">
                <a:latin typeface="Consolas" charset="0"/>
              </a:rPr>
              <a:t> is flaky; Kendra Little documented her problems well</a:t>
            </a:r>
            <a:endParaRPr lang="en-US" dirty="0">
              <a:solidFill>
                <a:srgbClr val="008000"/>
              </a:solidFill>
              <a:latin typeface="Consolas" panose="020B0609020204030204" pitchFamily="49" charset="0"/>
            </a:endParaRPr>
          </a:p>
          <a:p>
            <a:endParaRPr lang="en-US" dirty="0"/>
          </a:p>
          <a:p>
            <a:r>
              <a:rPr lang="en-US" dirty="0"/>
              <a:t>Temporal: Managing the history table is your job</a:t>
            </a:r>
          </a:p>
          <a:p>
            <a:pPr marL="628650" lvl="1" indent="-171450">
              <a:buFont typeface="Arial" panose="020B0604020202020204" pitchFamily="34" charset="0"/>
              <a:buChar char="•"/>
            </a:pPr>
            <a:r>
              <a:rPr lang="en-US" dirty="0"/>
              <a:t>Stretching the table (all or part) to Azure is one suggestion</a:t>
            </a:r>
          </a:p>
          <a:p>
            <a:pPr marL="628650" lvl="1" indent="-171450">
              <a:buFont typeface="Arial" panose="020B0604020202020204" pitchFamily="34" charset="0"/>
              <a:buChar char="•"/>
            </a:pPr>
            <a:r>
              <a:rPr lang="en-US" dirty="0"/>
              <a:t>Partitioning the history table is another option</a:t>
            </a:r>
          </a:p>
          <a:p>
            <a:pPr marL="628650" lvl="1" indent="-171450">
              <a:buFont typeface="Arial" panose="020B0604020202020204" pitchFamily="34" charset="0"/>
              <a:buChar char="•"/>
            </a:pPr>
            <a:r>
              <a:rPr lang="en-US" dirty="0"/>
              <a:t>Manual cleanup is a possibility, but is only possible when system versioning is disabled!</a:t>
            </a:r>
          </a:p>
          <a:p>
            <a:pPr marL="628650" lvl="1" indent="-171450">
              <a:buFont typeface="Arial" panose="020B0604020202020204" pitchFamily="34" charset="0"/>
              <a:buChar char="•"/>
            </a:pPr>
            <a:r>
              <a:rPr lang="en-US" dirty="0"/>
              <a:t>In 2017, TEMPORAL_HISTORY_RETENTION is added, governed by the HISTORY_RETENTION_PERIOD parameter specified in the SYSTEM_VERSIONING section of the current table creation script</a:t>
            </a:r>
          </a:p>
          <a:p>
            <a:pPr marL="1085850" lvl="2" indent="-171450">
              <a:buFont typeface="Arial" panose="020B0604020202020204" pitchFamily="34" charset="0"/>
              <a:buChar char="•"/>
            </a:pPr>
            <a:r>
              <a:rPr lang="en-US" dirty="0"/>
              <a:t>You must have a clustered index (b-tree/</a:t>
            </a:r>
            <a:r>
              <a:rPr lang="en-US" dirty="0" err="1"/>
              <a:t>rowstore</a:t>
            </a:r>
            <a:r>
              <a:rPr lang="en-US" dirty="0"/>
              <a:t> or </a:t>
            </a:r>
            <a:r>
              <a:rPr lang="en-US" dirty="0" err="1"/>
              <a:t>columnstore</a:t>
            </a:r>
            <a:r>
              <a:rPr lang="en-US" dirty="0"/>
              <a:t>) on the history table in order to use this, but by default there’s a clustered </a:t>
            </a:r>
            <a:r>
              <a:rPr lang="en-US" dirty="0" err="1"/>
              <a:t>columnstore</a:t>
            </a:r>
            <a:r>
              <a:rPr lang="en-US" dirty="0"/>
              <a:t> index created on the period columns so this should be fine</a:t>
            </a:r>
          </a:p>
          <a:p>
            <a:pPr marL="1085850" lvl="2" indent="-171450">
              <a:buFont typeface="Arial" panose="020B0604020202020204" pitchFamily="34" charset="0"/>
              <a:buChar char="•"/>
            </a:pPr>
            <a:r>
              <a:rPr lang="en-US" dirty="0"/>
              <a:t>Background task handles cleanup</a:t>
            </a:r>
          </a:p>
          <a:p>
            <a:pPr marL="1085850" lvl="2" indent="-171450">
              <a:buFont typeface="Arial" panose="020B0604020202020204" pitchFamily="34" charset="0"/>
              <a:buChar char="•"/>
            </a:pPr>
            <a:r>
              <a:rPr lang="en-US" dirty="0" err="1"/>
              <a:t>Rowstore</a:t>
            </a:r>
            <a:r>
              <a:rPr lang="en-US" dirty="0"/>
              <a:t> index cleanup deletes old rows in chunks up to 10,000 rows, but the order isn’t guaranteed</a:t>
            </a:r>
          </a:p>
          <a:p>
            <a:pPr marL="1085850" lvl="2" indent="-171450">
              <a:buFont typeface="Arial" panose="020B0604020202020204" pitchFamily="34" charset="0"/>
              <a:buChar char="•"/>
            </a:pPr>
            <a:r>
              <a:rPr lang="en-US" dirty="0" err="1"/>
              <a:t>Columnstore</a:t>
            </a:r>
            <a:r>
              <a:rPr lang="en-US" dirty="0"/>
              <a:t> index cleanup deletes entire row groups (~1,000,000 rows), so it’s pretty darn efficient</a:t>
            </a:r>
          </a:p>
          <a:p>
            <a:endParaRPr lang="en-US" dirty="0"/>
          </a:p>
          <a:p>
            <a:r>
              <a:rPr lang="en-US" dirty="0"/>
              <a:t>Triggers: Manage them as you normally would a trigger</a:t>
            </a:r>
          </a:p>
          <a:p>
            <a:endParaRPr lang="en-US" dirty="0"/>
          </a:p>
        </p:txBody>
      </p:sp>
      <p:sp>
        <p:nvSpPr>
          <p:cNvPr id="4" name="Slide Number Placeholder 3"/>
          <p:cNvSpPr>
            <a:spLocks noGrp="1"/>
          </p:cNvSpPr>
          <p:nvPr>
            <p:ph type="sldNum" sz="quarter" idx="10"/>
          </p:nvPr>
        </p:nvSpPr>
        <p:spPr/>
        <p:txBody>
          <a:bodyPr/>
          <a:lstStyle/>
          <a:p>
            <a:fld id="{2E800010-6DB5-49B0-AB34-0C45A183D8CB}" type="slidenum">
              <a:rPr lang="en-US" smtClean="0"/>
              <a:t>8</a:t>
            </a:fld>
            <a:endParaRPr lang="en-US"/>
          </a:p>
        </p:txBody>
      </p:sp>
    </p:spTree>
    <p:extLst>
      <p:ext uri="{BB962C8B-B14F-4D97-AF65-F5344CB8AC3E}">
        <p14:creationId xmlns:p14="http://schemas.microsoft.com/office/powerpoint/2010/main" val="17994269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CDC: While CDC is generally reliable, there are a few things that can make it go wrong – </a:t>
            </a:r>
          </a:p>
          <a:p>
            <a:pPr marL="628650" lvl="1" indent="-171450">
              <a:buFont typeface="Arial" panose="020B0604020202020204" pitchFamily="34" charset="0"/>
              <a:buChar char="•"/>
            </a:pPr>
            <a:r>
              <a:rPr lang="en-US" dirty="0"/>
              <a:t>replication log reader and CDC together can make troubleshooting log reader issues much harder as it uses the same mechanism; delivering a new snapshot to a tracked subscriber table will disable CDC without warning, fun stuff like that</a:t>
            </a:r>
          </a:p>
          <a:p>
            <a:pPr marL="628650" lvl="1" indent="-171450">
              <a:buFont typeface="Arial" panose="020B0604020202020204" pitchFamily="34" charset="0"/>
              <a:buChar char="•"/>
            </a:pPr>
            <a:r>
              <a:rPr lang="en-US" baseline="0" dirty="0"/>
              <a:t>For schema changes to the source tables, you will essentially need to create a new capture instance and turn the old one off after the retention period has elapsed. Tools that claim to work around this essentially do this under the covers, just hiding the operations from you</a:t>
            </a:r>
            <a:endParaRPr lang="en-US" dirty="0"/>
          </a:p>
          <a:p>
            <a:endParaRPr lang="en-US" dirty="0"/>
          </a:p>
          <a:p>
            <a:r>
              <a:rPr lang="en-US" dirty="0"/>
              <a:t>CT: As SNAPSHOT isolation keeps updated row version info in </a:t>
            </a:r>
            <a:r>
              <a:rPr lang="en-US" dirty="0" err="1"/>
              <a:t>TempDB</a:t>
            </a:r>
            <a:r>
              <a:rPr lang="en-US" dirty="0"/>
              <a:t>, it can cause some additional usage</a:t>
            </a:r>
          </a:p>
          <a:p>
            <a:pPr marL="628650" lvl="1" indent="-171450">
              <a:buFont typeface="Arial" panose="020B0604020202020204" pitchFamily="34" charset="0"/>
              <a:buChar char="•"/>
            </a:pPr>
            <a:r>
              <a:rPr lang="en-US" dirty="0"/>
              <a:t>The PK is the only thing from the tracked table that is recorded with the change info</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Temporal: </a:t>
            </a:r>
            <a:r>
              <a:rPr lang="en-US" sz="1200" dirty="0"/>
              <a:t>Good documentation on the limitations at https://</a:t>
            </a:r>
            <a:r>
              <a:rPr lang="en-US" sz="1200" dirty="0" err="1"/>
              <a:t>docs.microsoft.com</a:t>
            </a:r>
            <a:r>
              <a:rPr lang="en-US" sz="1200" dirty="0"/>
              <a:t>/</a:t>
            </a:r>
            <a:r>
              <a:rPr lang="en-US" sz="1200" dirty="0" err="1"/>
              <a:t>en</a:t>
            </a:r>
            <a:r>
              <a:rPr lang="en-US" sz="1200" dirty="0"/>
              <a:t>-us/</a:t>
            </a:r>
            <a:r>
              <a:rPr lang="en-US" sz="1200" dirty="0" err="1"/>
              <a:t>sql</a:t>
            </a:r>
            <a:r>
              <a:rPr lang="en-US" sz="1200" dirty="0"/>
              <a:t>/relational-databases/tables/temporal-table-considerations-and-limitations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If you have blob data in a temporal table, you’re going to have a lot of excitement around storage – plan accordingly</a:t>
            </a:r>
            <a:endParaRPr lang="en-US" dirty="0"/>
          </a:p>
          <a:p>
            <a:endParaRPr lang="en-US" dirty="0"/>
          </a:p>
          <a:p>
            <a:r>
              <a:rPr lang="en-US" dirty="0"/>
              <a:t>Triggers: All the fun of triggers, all the time!</a:t>
            </a:r>
          </a:p>
        </p:txBody>
      </p:sp>
      <p:sp>
        <p:nvSpPr>
          <p:cNvPr id="4" name="Slide Number Placeholder 3"/>
          <p:cNvSpPr>
            <a:spLocks noGrp="1"/>
          </p:cNvSpPr>
          <p:nvPr>
            <p:ph type="sldNum" sz="quarter" idx="10"/>
          </p:nvPr>
        </p:nvSpPr>
        <p:spPr/>
        <p:txBody>
          <a:bodyPr/>
          <a:lstStyle/>
          <a:p>
            <a:fld id="{2E800010-6DB5-49B0-AB34-0C45A183D8CB}" type="slidenum">
              <a:rPr lang="en-US" smtClean="0"/>
              <a:t>9</a:t>
            </a:fld>
            <a:endParaRPr lang="en-US"/>
          </a:p>
        </p:txBody>
      </p:sp>
    </p:spTree>
    <p:extLst>
      <p:ext uri="{BB962C8B-B14F-4D97-AF65-F5344CB8AC3E}">
        <p14:creationId xmlns:p14="http://schemas.microsoft.com/office/powerpoint/2010/main" val="24134864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CDC: Really, you should learn the functions and use ‘</a:t>
            </a:r>
            <a:r>
              <a:rPr lang="en-US" dirty="0" err="1"/>
              <a:t>em</a:t>
            </a:r>
            <a:r>
              <a:rPr lang="en-US" dirty="0"/>
              <a:t>. They’re not exactly intuitive, but they’re powerful when you get them down</a:t>
            </a:r>
          </a:p>
          <a:p>
            <a:pPr marL="628650" lvl="1" indent="-171450">
              <a:buFont typeface="Arial" panose="020B0604020202020204" pitchFamily="34" charset="0"/>
              <a:buChar char="•"/>
            </a:pPr>
            <a:r>
              <a:rPr lang="en-US" sz="1200" kern="1200" dirty="0" err="1">
                <a:solidFill>
                  <a:schemeClr val="tx1"/>
                </a:solidFill>
                <a:latin typeface="+mn-lt"/>
                <a:ea typeface="+mn-ea"/>
                <a:cs typeface="+mn-cs"/>
              </a:rPr>
              <a:t>cdc.fn_cdc_get_all_changes</a:t>
            </a:r>
            <a:r>
              <a:rPr lang="en-US" sz="1200" kern="1200" dirty="0">
                <a:solidFill>
                  <a:schemeClr val="tx1"/>
                </a:solidFill>
                <a:latin typeface="+mn-lt"/>
                <a:ea typeface="+mn-ea"/>
                <a:cs typeface="+mn-cs"/>
              </a:rPr>
              <a:t>_&lt;</a:t>
            </a:r>
            <a:r>
              <a:rPr lang="en-US" sz="1200" kern="1200" dirty="0" err="1">
                <a:solidFill>
                  <a:schemeClr val="tx1"/>
                </a:solidFill>
                <a:latin typeface="+mn-lt"/>
                <a:ea typeface="+mn-ea"/>
                <a:cs typeface="+mn-cs"/>
              </a:rPr>
              <a:t>capture_instance</a:t>
            </a:r>
            <a:r>
              <a:rPr lang="en-US" sz="1200" kern="1200" dirty="0">
                <a:solidFill>
                  <a:schemeClr val="tx1"/>
                </a:solidFill>
                <a:latin typeface="+mn-lt"/>
                <a:ea typeface="+mn-ea"/>
                <a:cs typeface="+mn-cs"/>
              </a:rPr>
              <a:t>&gt;</a:t>
            </a:r>
          </a:p>
          <a:p>
            <a:pPr marL="1085850" lvl="2" indent="-171450">
              <a:buFont typeface="Arial" charset="0"/>
              <a:buChar char="•"/>
            </a:pPr>
            <a:r>
              <a:rPr lang="en-US" sz="1200" kern="1200" dirty="0">
                <a:solidFill>
                  <a:schemeClr val="tx1"/>
                </a:solidFill>
                <a:latin typeface="+mn-lt"/>
                <a:ea typeface="+mn-ea"/>
                <a:cs typeface="+mn-cs"/>
              </a:rPr>
              <a:t>Returns one</a:t>
            </a:r>
            <a:r>
              <a:rPr lang="en-US" sz="1200" kern="1200" baseline="0" dirty="0">
                <a:solidFill>
                  <a:schemeClr val="tx1"/>
                </a:solidFill>
                <a:latin typeface="+mn-lt"/>
                <a:ea typeface="+mn-ea"/>
                <a:cs typeface="+mn-cs"/>
              </a:rPr>
              <a:t> row for each change to the source table within a specified LSN range</a:t>
            </a:r>
            <a:endParaRPr lang="en-US" sz="1200" kern="1200" dirty="0">
              <a:solidFill>
                <a:schemeClr val="tx1"/>
              </a:solidFill>
              <a:latin typeface="+mn-lt"/>
              <a:ea typeface="+mn-ea"/>
              <a:cs typeface="+mn-cs"/>
            </a:endParaRPr>
          </a:p>
          <a:p>
            <a:pPr marL="628650" lvl="1" indent="-171450">
              <a:buFont typeface="Arial" charset="0"/>
              <a:buChar char="•"/>
            </a:pPr>
            <a:r>
              <a:rPr lang="en-US" sz="1200" kern="1200" dirty="0" err="1">
                <a:solidFill>
                  <a:schemeClr val="tx1"/>
                </a:solidFill>
                <a:latin typeface="+mn-lt"/>
                <a:ea typeface="+mn-ea"/>
                <a:cs typeface="+mn-cs"/>
              </a:rPr>
              <a:t>cdc.fn_cdc_get_net_changes</a:t>
            </a:r>
            <a:r>
              <a:rPr lang="en-US" sz="1200" kern="1200" dirty="0">
                <a:solidFill>
                  <a:schemeClr val="tx1"/>
                </a:solidFill>
                <a:latin typeface="+mn-lt"/>
                <a:ea typeface="+mn-ea"/>
                <a:cs typeface="+mn-cs"/>
              </a:rPr>
              <a:t>_&lt;</a:t>
            </a:r>
            <a:r>
              <a:rPr lang="en-US" sz="1200" kern="1200" dirty="0" err="1">
                <a:solidFill>
                  <a:schemeClr val="tx1"/>
                </a:solidFill>
                <a:latin typeface="+mn-lt"/>
                <a:ea typeface="+mn-ea"/>
                <a:cs typeface="+mn-cs"/>
              </a:rPr>
              <a:t>capture_instance</a:t>
            </a:r>
            <a:r>
              <a:rPr lang="en-US" sz="1200" kern="1200" dirty="0">
                <a:solidFill>
                  <a:schemeClr val="tx1"/>
                </a:solidFill>
                <a:latin typeface="+mn-lt"/>
                <a:ea typeface="+mn-ea"/>
                <a:cs typeface="+mn-cs"/>
              </a:rPr>
              <a:t>&gt;</a:t>
            </a:r>
          </a:p>
          <a:p>
            <a:pPr marL="1085850" marR="0" lvl="3"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kern="1200" dirty="0">
                <a:solidFill>
                  <a:schemeClr val="tx1"/>
                </a:solidFill>
                <a:latin typeface="+mn-lt"/>
                <a:ea typeface="+mn-ea"/>
                <a:cs typeface="+mn-cs"/>
              </a:rPr>
              <a:t>Returns one</a:t>
            </a:r>
            <a:r>
              <a:rPr lang="en-US" sz="1200" kern="1200" baseline="0" dirty="0">
                <a:solidFill>
                  <a:schemeClr val="tx1"/>
                </a:solidFill>
                <a:latin typeface="+mn-lt"/>
                <a:ea typeface="+mn-ea"/>
                <a:cs typeface="+mn-cs"/>
              </a:rPr>
              <a:t> net change row for each source row within a specified LSN range</a:t>
            </a:r>
            <a:endParaRPr lang="en-US" sz="1200" kern="1200" dirty="0">
              <a:solidFill>
                <a:schemeClr val="tx1"/>
              </a:solidFill>
              <a:latin typeface="+mn-lt"/>
              <a:ea typeface="+mn-ea"/>
              <a:cs typeface="+mn-cs"/>
            </a:endParaRPr>
          </a:p>
          <a:p>
            <a:pPr marL="628650" lvl="1" indent="-171450">
              <a:buFont typeface="Arial" charset="0"/>
              <a:buChar char="•"/>
            </a:pPr>
            <a:r>
              <a:rPr lang="en-US" sz="1200" kern="1200" dirty="0" err="1">
                <a:solidFill>
                  <a:schemeClr val="tx1"/>
                </a:solidFill>
                <a:latin typeface="+mn-lt"/>
                <a:ea typeface="+mn-ea"/>
                <a:cs typeface="+mn-cs"/>
              </a:rPr>
              <a:t>sys.fn_cdc_has_column_changed</a:t>
            </a:r>
            <a:endParaRPr lang="en-US" sz="1200" kern="1200" dirty="0">
              <a:solidFill>
                <a:schemeClr val="tx1"/>
              </a:solidFill>
              <a:latin typeface="+mn-lt"/>
              <a:ea typeface="+mn-ea"/>
              <a:cs typeface="+mn-cs"/>
            </a:endParaRPr>
          </a:p>
          <a:p>
            <a:pPr marL="628650" lvl="1" indent="-171450">
              <a:buFont typeface="Arial" charset="0"/>
              <a:buChar char="•"/>
            </a:pPr>
            <a:r>
              <a:rPr lang="en-US" sz="1200" kern="1200" dirty="0" err="1">
                <a:solidFill>
                  <a:schemeClr val="tx1"/>
                </a:solidFill>
                <a:latin typeface="+mn-lt"/>
                <a:ea typeface="+mn-ea"/>
                <a:cs typeface="+mn-cs"/>
              </a:rPr>
              <a:t>sys.fn_cdc_increment_lsn</a:t>
            </a:r>
            <a:endParaRPr lang="en-US" sz="1200" kern="1200" dirty="0">
              <a:solidFill>
                <a:schemeClr val="tx1"/>
              </a:solidFill>
              <a:latin typeface="+mn-lt"/>
              <a:ea typeface="+mn-ea"/>
              <a:cs typeface="+mn-cs"/>
            </a:endParaRPr>
          </a:p>
          <a:p>
            <a:pPr marL="628650" lvl="1" indent="-171450">
              <a:buFont typeface="Arial" charset="0"/>
              <a:buChar char="•"/>
            </a:pPr>
            <a:r>
              <a:rPr lang="en-US" sz="1200" kern="1200" dirty="0" err="1">
                <a:solidFill>
                  <a:schemeClr val="tx1"/>
                </a:solidFill>
                <a:latin typeface="+mn-lt"/>
                <a:ea typeface="+mn-ea"/>
                <a:cs typeface="+mn-cs"/>
              </a:rPr>
              <a:t>sys.fn_cdc_decrement_lsn</a:t>
            </a:r>
            <a:endParaRPr lang="en-US" sz="1200" kern="1200" dirty="0">
              <a:solidFill>
                <a:schemeClr val="tx1"/>
              </a:solidFill>
              <a:latin typeface="+mn-lt"/>
              <a:ea typeface="+mn-ea"/>
              <a:cs typeface="+mn-cs"/>
            </a:endParaRPr>
          </a:p>
          <a:p>
            <a:pPr marL="1085850" lvl="2" indent="-171450">
              <a:buFont typeface="Arial" charset="0"/>
              <a:buChar char="•"/>
            </a:pPr>
            <a:r>
              <a:rPr lang="en-US" sz="1200" kern="1200" dirty="0">
                <a:solidFill>
                  <a:schemeClr val="tx1"/>
                </a:solidFill>
                <a:latin typeface="+mn-lt"/>
                <a:ea typeface="+mn-ea"/>
                <a:cs typeface="+mn-cs"/>
              </a:rPr>
              <a:t>One</a:t>
            </a:r>
            <a:r>
              <a:rPr lang="en-US" sz="1200" kern="1200" baseline="0" dirty="0">
                <a:solidFill>
                  <a:schemeClr val="tx1"/>
                </a:solidFill>
                <a:latin typeface="+mn-lt"/>
                <a:ea typeface="+mn-ea"/>
                <a:cs typeface="+mn-cs"/>
              </a:rPr>
              <a:t> greater or one less than the specified LSN</a:t>
            </a:r>
            <a:endParaRPr lang="en-US" sz="1200" kern="1200" dirty="0">
              <a:solidFill>
                <a:schemeClr val="tx1"/>
              </a:solidFill>
              <a:latin typeface="+mn-lt"/>
              <a:ea typeface="+mn-ea"/>
              <a:cs typeface="+mn-cs"/>
            </a:endParaRPr>
          </a:p>
          <a:p>
            <a:pPr marL="628650" lvl="1" indent="-171450">
              <a:buFont typeface="Arial" charset="0"/>
              <a:buChar char="•"/>
            </a:pPr>
            <a:r>
              <a:rPr lang="en-US" sz="1200" kern="1200" dirty="0" err="1">
                <a:solidFill>
                  <a:schemeClr val="tx1"/>
                </a:solidFill>
                <a:latin typeface="+mn-lt"/>
                <a:ea typeface="+mn-ea"/>
                <a:cs typeface="+mn-cs"/>
              </a:rPr>
              <a:t>sys.fn_cdc_is_bit_set</a:t>
            </a:r>
            <a:endParaRPr lang="en-US" sz="1200" kern="1200" dirty="0">
              <a:solidFill>
                <a:schemeClr val="tx1"/>
              </a:solidFill>
              <a:latin typeface="+mn-lt"/>
              <a:ea typeface="+mn-ea"/>
              <a:cs typeface="+mn-cs"/>
            </a:endParaRPr>
          </a:p>
          <a:p>
            <a:pPr marL="1085850" lvl="2" indent="-171450">
              <a:buFont typeface="Arial" charset="0"/>
              <a:buChar char="•"/>
            </a:pPr>
            <a:r>
              <a:rPr lang="en-US" sz="1200" kern="1200" dirty="0">
                <a:solidFill>
                  <a:schemeClr val="tx1"/>
                </a:solidFill>
                <a:latin typeface="+mn-lt"/>
                <a:ea typeface="+mn-ea"/>
                <a:cs typeface="+mn-cs"/>
              </a:rPr>
              <a:t>Checks the position in the mask to see if it’s changed</a:t>
            </a:r>
          </a:p>
          <a:p>
            <a:pPr marL="628650" lvl="1" indent="-171450">
              <a:buFont typeface="Arial" charset="0"/>
              <a:buChar char="•"/>
            </a:pPr>
            <a:r>
              <a:rPr lang="en-US" sz="1200" kern="1200" dirty="0" err="1">
                <a:solidFill>
                  <a:schemeClr val="tx1"/>
                </a:solidFill>
                <a:latin typeface="+mn-lt"/>
                <a:ea typeface="+mn-ea"/>
                <a:cs typeface="+mn-cs"/>
              </a:rPr>
              <a:t>sys.fn_cdc_get_column_ordinal</a:t>
            </a:r>
            <a:endParaRPr lang="en-US" sz="1200" kern="1200" dirty="0">
              <a:solidFill>
                <a:schemeClr val="tx1"/>
              </a:solidFill>
              <a:latin typeface="+mn-lt"/>
              <a:ea typeface="+mn-ea"/>
              <a:cs typeface="+mn-cs"/>
            </a:endParaRPr>
          </a:p>
          <a:p>
            <a:pPr marL="1085850" lvl="2" indent="-171450">
              <a:buFont typeface="Arial" charset="0"/>
              <a:buChar char="•"/>
            </a:pPr>
            <a:r>
              <a:rPr lang="en-US" sz="1200" kern="1200" dirty="0">
                <a:solidFill>
                  <a:schemeClr val="tx1"/>
                </a:solidFill>
                <a:latin typeface="+mn-lt"/>
                <a:ea typeface="+mn-ea"/>
                <a:cs typeface="+mn-cs"/>
              </a:rPr>
              <a:t>Get the ordinal of the column name in the capture instance</a:t>
            </a:r>
          </a:p>
          <a:p>
            <a:pPr marL="628650" lvl="1" indent="-171450">
              <a:buFont typeface="Arial" charset="0"/>
              <a:buChar char="•"/>
            </a:pPr>
            <a:r>
              <a:rPr lang="en-US" sz="1200" kern="1200" dirty="0" err="1">
                <a:solidFill>
                  <a:schemeClr val="tx1"/>
                </a:solidFill>
                <a:latin typeface="+mn-lt"/>
                <a:ea typeface="+mn-ea"/>
                <a:cs typeface="+mn-cs"/>
              </a:rPr>
              <a:t>sys.fn_cdc_map_lsn_to_time</a:t>
            </a:r>
            <a:endParaRPr lang="en-US" sz="1200" kern="1200" dirty="0">
              <a:solidFill>
                <a:schemeClr val="tx1"/>
              </a:solidFill>
              <a:latin typeface="+mn-lt"/>
              <a:ea typeface="+mn-ea"/>
              <a:cs typeface="+mn-cs"/>
            </a:endParaRPr>
          </a:p>
          <a:p>
            <a:pPr marL="628650" lvl="1" indent="-171450">
              <a:buFont typeface="Arial" charset="0"/>
              <a:buChar char="•"/>
            </a:pPr>
            <a:r>
              <a:rPr lang="en-US" sz="1200" kern="1200" dirty="0" err="1">
                <a:solidFill>
                  <a:schemeClr val="tx1"/>
                </a:solidFill>
                <a:latin typeface="+mn-lt"/>
                <a:ea typeface="+mn-ea"/>
                <a:cs typeface="+mn-cs"/>
              </a:rPr>
              <a:t>sys.fn_cdc_map_time_to_lsn</a:t>
            </a:r>
            <a:endParaRPr lang="en-US" sz="1200" kern="1200" dirty="0">
              <a:solidFill>
                <a:schemeClr val="tx1"/>
              </a:solidFill>
              <a:latin typeface="+mn-lt"/>
              <a:ea typeface="+mn-ea"/>
              <a:cs typeface="+mn-cs"/>
            </a:endParaRPr>
          </a:p>
          <a:p>
            <a:pPr marL="628650" lvl="1" indent="-171450">
              <a:buFont typeface="Arial" charset="0"/>
              <a:buChar char="•"/>
            </a:pPr>
            <a:r>
              <a:rPr lang="en-US" sz="1200" kern="1200" dirty="0" err="1">
                <a:solidFill>
                  <a:schemeClr val="tx1"/>
                </a:solidFill>
                <a:latin typeface="+mn-lt"/>
                <a:ea typeface="+mn-ea"/>
                <a:cs typeface="+mn-cs"/>
              </a:rPr>
              <a:t>sys.fn_cdc_get_max_lsn</a:t>
            </a:r>
            <a:endParaRPr lang="en-US" sz="1200" kern="1200" dirty="0">
              <a:solidFill>
                <a:schemeClr val="tx1"/>
              </a:solidFill>
              <a:latin typeface="+mn-lt"/>
              <a:ea typeface="+mn-ea"/>
              <a:cs typeface="+mn-cs"/>
            </a:endParaRPr>
          </a:p>
          <a:p>
            <a:pPr marL="628650" lvl="1" indent="-171450">
              <a:buFont typeface="Arial" charset="0"/>
              <a:buChar char="•"/>
            </a:pPr>
            <a:r>
              <a:rPr lang="en-US" sz="1200" kern="1200" dirty="0" err="1">
                <a:solidFill>
                  <a:schemeClr val="tx1"/>
                </a:solidFill>
                <a:latin typeface="+mn-lt"/>
                <a:ea typeface="+mn-ea"/>
                <a:cs typeface="+mn-cs"/>
              </a:rPr>
              <a:t>sys.fn_cdc_get_min_lsn</a:t>
            </a:r>
            <a:endParaRPr lang="en-US" sz="1200" kern="1200" dirty="0">
              <a:solidFill>
                <a:schemeClr val="tx1"/>
              </a:solidFill>
              <a:latin typeface="+mn-lt"/>
              <a:ea typeface="+mn-ea"/>
              <a:cs typeface="+mn-cs"/>
            </a:endParaRPr>
          </a:p>
          <a:p>
            <a:endParaRPr lang="en-US" dirty="0"/>
          </a:p>
          <a:p>
            <a:pPr lvl="1"/>
            <a:r>
              <a:rPr lang="en-US" dirty="0"/>
              <a:t>CT: CHANGETABLE (which must be aliased!) to get at the change data, and </a:t>
            </a:r>
            <a:r>
              <a:rPr lang="en-US" dirty="0">
                <a:solidFill>
                  <a:srgbClr val="FF00FF"/>
                </a:solidFill>
                <a:latin typeface="Consolas" panose="020B0609020204030204" pitchFamily="49" charset="0"/>
              </a:rPr>
              <a:t>CHANGE_TRACKING_CURRENT_VERSION</a:t>
            </a:r>
            <a:r>
              <a:rPr lang="en-US" dirty="0">
                <a:solidFill>
                  <a:srgbClr val="808080"/>
                </a:solidFill>
                <a:latin typeface="Consolas" panose="020B0609020204030204" pitchFamily="49" charset="0"/>
              </a:rPr>
              <a:t>() and </a:t>
            </a:r>
            <a:r>
              <a:rPr lang="en-US" dirty="0">
                <a:solidFill>
                  <a:srgbClr val="FF00FF"/>
                </a:solidFill>
                <a:latin typeface="Consolas" panose="020B0609020204030204" pitchFamily="49" charset="0"/>
              </a:rPr>
              <a:t>CHANGE_TRACKING_MIN_VALID_VERSION</a:t>
            </a:r>
            <a:r>
              <a:rPr lang="en-US" dirty="0">
                <a:solidFill>
                  <a:srgbClr val="808080"/>
                </a:solidFill>
                <a:latin typeface="Consolas" panose="020B0609020204030204" pitchFamily="49" charset="0"/>
              </a:rPr>
              <a:t>(&lt;</a:t>
            </a:r>
            <a:r>
              <a:rPr lang="en-US" dirty="0">
                <a:solidFill>
                  <a:prstClr val="black"/>
                </a:solidFill>
                <a:latin typeface="Consolas" panose="020B0609020204030204" pitchFamily="49" charset="0"/>
              </a:rPr>
              <a:t>table</a:t>
            </a:r>
            <a:r>
              <a:rPr lang="en-US" dirty="0">
                <a:solidFill>
                  <a:srgbClr val="808080"/>
                </a:solidFill>
                <a:latin typeface="Consolas" panose="020B0609020204030204" pitchFamily="49" charset="0"/>
              </a:rPr>
              <a:t> </a:t>
            </a:r>
            <a:r>
              <a:rPr lang="en-US" dirty="0">
                <a:solidFill>
                  <a:prstClr val="black"/>
                </a:solidFill>
                <a:latin typeface="Consolas" panose="020B0609020204030204" pitchFamily="49" charset="0"/>
              </a:rPr>
              <a:t>object id</a:t>
            </a:r>
            <a:r>
              <a:rPr lang="en-US" dirty="0">
                <a:solidFill>
                  <a:srgbClr val="808080"/>
                </a:solidFill>
                <a:latin typeface="Consolas" panose="020B0609020204030204" pitchFamily="49" charset="0"/>
              </a:rPr>
              <a:t>&gt;) for the version number</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 - OK, yes, you can use the DAC to do it, but if you’re doing this regularly I think you may need some adult supervision…</a:t>
            </a:r>
          </a:p>
          <a:p>
            <a:endParaRPr lang="en-US" dirty="0"/>
          </a:p>
          <a:p>
            <a:r>
              <a:rPr lang="en-US" dirty="0"/>
              <a:t>Temporal: The temporal-specific sub-clauses are</a:t>
            </a:r>
          </a:p>
          <a:p>
            <a:pPr marL="628650" lvl="1" indent="-171450">
              <a:buFont typeface="Arial" panose="020B0604020202020204" pitchFamily="34" charset="0"/>
              <a:buChar char="•"/>
            </a:pPr>
            <a:r>
              <a:rPr lang="en-US" dirty="0"/>
              <a:t>AS OF &lt;date time&gt;</a:t>
            </a:r>
          </a:p>
          <a:p>
            <a:pPr marL="628650" lvl="1" indent="-171450">
              <a:buFont typeface="Arial" panose="020B0604020202020204" pitchFamily="34" charset="0"/>
              <a:buChar char="•"/>
            </a:pPr>
            <a:r>
              <a:rPr lang="en-US" dirty="0"/>
              <a:t>FROM &lt;start date time&gt; TO &lt;end date time&gt;</a:t>
            </a:r>
          </a:p>
          <a:p>
            <a:pPr marL="628650" lvl="1" indent="-171450">
              <a:buFont typeface="Arial" panose="020B0604020202020204" pitchFamily="34" charset="0"/>
              <a:buChar char="•"/>
            </a:pPr>
            <a:r>
              <a:rPr lang="en-US" dirty="0"/>
              <a:t>BETWEEN &lt;start date time&gt; AND &lt;end date time&gt;</a:t>
            </a:r>
          </a:p>
          <a:p>
            <a:pPr marL="628650" lvl="1" indent="-171450">
              <a:buFont typeface="Arial" panose="020B0604020202020204" pitchFamily="34" charset="0"/>
              <a:buChar char="•"/>
            </a:pPr>
            <a:r>
              <a:rPr lang="en-US" dirty="0"/>
              <a:t>CONTAINED IN (&lt;start date time&gt;, &lt;end date time&gt;)</a:t>
            </a:r>
          </a:p>
          <a:p>
            <a:pPr marL="628650" lvl="1" indent="-171450">
              <a:buFont typeface="Arial" panose="020B0604020202020204" pitchFamily="34" charset="0"/>
              <a:buChar char="•"/>
            </a:pPr>
            <a:r>
              <a:rPr lang="en-US" dirty="0"/>
              <a:t>ALL</a:t>
            </a:r>
          </a:p>
          <a:p>
            <a:endParaRPr lang="en-US" dirty="0"/>
          </a:p>
          <a:p>
            <a:r>
              <a:rPr lang="en-US" dirty="0"/>
              <a:t>Triggers: Query ‘</a:t>
            </a:r>
            <a:r>
              <a:rPr lang="en-US" dirty="0" err="1"/>
              <a:t>em</a:t>
            </a:r>
            <a:r>
              <a:rPr lang="en-US" dirty="0"/>
              <a:t> like a normal table!</a:t>
            </a:r>
          </a:p>
        </p:txBody>
      </p:sp>
      <p:sp>
        <p:nvSpPr>
          <p:cNvPr id="4" name="Slide Number Placeholder 3"/>
          <p:cNvSpPr>
            <a:spLocks noGrp="1"/>
          </p:cNvSpPr>
          <p:nvPr>
            <p:ph type="sldNum" sz="quarter" idx="10"/>
          </p:nvPr>
        </p:nvSpPr>
        <p:spPr/>
        <p:txBody>
          <a:bodyPr/>
          <a:lstStyle/>
          <a:p>
            <a:fld id="{2E800010-6DB5-49B0-AB34-0C45A183D8CB}" type="slidenum">
              <a:rPr lang="en-US" smtClean="0"/>
              <a:t>10</a:t>
            </a:fld>
            <a:endParaRPr lang="en-US"/>
          </a:p>
        </p:txBody>
      </p:sp>
    </p:spTree>
    <p:extLst>
      <p:ext uri="{BB962C8B-B14F-4D97-AF65-F5344CB8AC3E}">
        <p14:creationId xmlns:p14="http://schemas.microsoft.com/office/powerpoint/2010/main" val="30322501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CDC: When you disable it, ALL THE THINGS go away immediately. Be careful.</a:t>
            </a:r>
          </a:p>
          <a:p>
            <a:r>
              <a:rPr lang="en-US" dirty="0"/>
              <a:t>CT: Also gets rid of everything when you disable</a:t>
            </a:r>
          </a:p>
          <a:p>
            <a:r>
              <a:rPr lang="en-US" dirty="0"/>
              <a:t>Temporal: History table is retained as a normal user table</a:t>
            </a:r>
          </a:p>
          <a:p>
            <a:r>
              <a:rPr lang="en-US" dirty="0"/>
              <a:t>Triggers: History tables remain as normal user tables</a:t>
            </a:r>
          </a:p>
          <a:p>
            <a:endParaRPr lang="en-US" dirty="0"/>
          </a:p>
        </p:txBody>
      </p:sp>
      <p:sp>
        <p:nvSpPr>
          <p:cNvPr id="4" name="Slide Number Placeholder 3"/>
          <p:cNvSpPr>
            <a:spLocks noGrp="1"/>
          </p:cNvSpPr>
          <p:nvPr>
            <p:ph type="sldNum" sz="quarter" idx="10"/>
          </p:nvPr>
        </p:nvSpPr>
        <p:spPr/>
        <p:txBody>
          <a:bodyPr/>
          <a:lstStyle/>
          <a:p>
            <a:fld id="{2E800010-6DB5-49B0-AB34-0C45A183D8CB}" type="slidenum">
              <a:rPr lang="en-US" smtClean="0"/>
              <a:t>11</a:t>
            </a:fld>
            <a:endParaRPr lang="en-US"/>
          </a:p>
        </p:txBody>
      </p:sp>
    </p:spTree>
    <p:extLst>
      <p:ext uri="{BB962C8B-B14F-4D97-AF65-F5344CB8AC3E}">
        <p14:creationId xmlns:p14="http://schemas.microsoft.com/office/powerpoint/2010/main" val="4458970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just </a:t>
            </a:r>
            <a:r>
              <a:rPr lang="en-US" dirty="0" err="1"/>
              <a:t>‘cause</a:t>
            </a:r>
            <a:r>
              <a:rPr lang="en-US" dirty="0"/>
              <a:t> it’s new – Temporal tables don’t require much to set up, they’re available in every edition of SQL Server (even Express)</a:t>
            </a:r>
          </a:p>
          <a:p>
            <a:endParaRPr lang="en-US" dirty="0"/>
          </a:p>
          <a:p>
            <a:r>
              <a:rPr lang="en-US" dirty="0"/>
              <a:t>I know CDC best; it’s finicky and somewhat cranky, but it can do a lot if you’re careful</a:t>
            </a:r>
          </a:p>
          <a:p>
            <a:endParaRPr lang="en-US" dirty="0"/>
          </a:p>
          <a:p>
            <a:r>
              <a:rPr lang="en-US" dirty="0"/>
              <a:t>Change Tracking is pretty simple, and if you don’t need a full change history is going to be your easiest bet</a:t>
            </a:r>
          </a:p>
          <a:p>
            <a:endParaRPr lang="en-US" dirty="0"/>
          </a:p>
          <a:p>
            <a:r>
              <a:rPr lang="en-US" dirty="0"/>
              <a:t>Triggers are, well, triggers. Overhead, complicated – but it’s a good option if you need full change history on older Standard instances, and you can also do some neat stuff with ‘</a:t>
            </a:r>
            <a:r>
              <a:rPr lang="en-US" dirty="0" err="1"/>
              <a:t>em</a:t>
            </a:r>
            <a:r>
              <a:rPr lang="en-US" dirty="0"/>
              <a:t> that you can’t do with anything else</a:t>
            </a:r>
          </a:p>
        </p:txBody>
      </p:sp>
      <p:sp>
        <p:nvSpPr>
          <p:cNvPr id="4" name="Slide Number Placeholder 3"/>
          <p:cNvSpPr>
            <a:spLocks noGrp="1"/>
          </p:cNvSpPr>
          <p:nvPr>
            <p:ph type="sldNum" sz="quarter" idx="10"/>
          </p:nvPr>
        </p:nvSpPr>
        <p:spPr/>
        <p:txBody>
          <a:bodyPr/>
          <a:lstStyle/>
          <a:p>
            <a:fld id="{2E800010-6DB5-49B0-AB34-0C45A183D8CB}" type="slidenum">
              <a:rPr lang="en-US" smtClean="0"/>
              <a:t>12</a:t>
            </a:fld>
            <a:endParaRPr lang="en-US"/>
          </a:p>
        </p:txBody>
      </p:sp>
    </p:spTree>
    <p:extLst>
      <p:ext uri="{BB962C8B-B14F-4D97-AF65-F5344CB8AC3E}">
        <p14:creationId xmlns:p14="http://schemas.microsoft.com/office/powerpoint/2010/main" val="5878706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599759-32A3-47F2-9A65-C15F67D32FC2}" type="slidenum">
              <a:rPr lang="en-US" smtClean="0"/>
              <a:t>14</a:t>
            </a:fld>
            <a:endParaRPr lang="en-US"/>
          </a:p>
        </p:txBody>
      </p:sp>
    </p:spTree>
    <p:extLst>
      <p:ext uri="{BB962C8B-B14F-4D97-AF65-F5344CB8AC3E}">
        <p14:creationId xmlns:p14="http://schemas.microsoft.com/office/powerpoint/2010/main" val="23268486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82245BA-3E6C-4FAA-8C55-9232354DEFFB}"/>
              </a:ext>
            </a:extLst>
          </p:cNvPr>
          <p:cNvPicPr>
            <a:picLocks noChangeAspect="1"/>
          </p:cNvPicPr>
          <p:nvPr userDrawn="1"/>
        </p:nvPicPr>
        <p:blipFill>
          <a:blip r:embed="rId2"/>
          <a:stretch>
            <a:fillRect/>
          </a:stretch>
        </p:blipFill>
        <p:spPr>
          <a:xfrm>
            <a:off x="6555600" y="-359912"/>
            <a:ext cx="5324400" cy="7200000"/>
          </a:xfrm>
          <a:prstGeom prst="rect">
            <a:avLst/>
          </a:prstGeom>
        </p:spPr>
      </p:pic>
      <p:sp>
        <p:nvSpPr>
          <p:cNvPr id="2" name="Title 1"/>
          <p:cNvSpPr>
            <a:spLocks noGrp="1"/>
          </p:cNvSpPr>
          <p:nvPr>
            <p:ph type="ctrTitle" hasCustomPrompt="1"/>
          </p:nvPr>
        </p:nvSpPr>
        <p:spPr>
          <a:xfrm>
            <a:off x="359907" y="3779838"/>
            <a:ext cx="10800218" cy="2339975"/>
          </a:xfrm>
        </p:spPr>
        <p:txBody>
          <a:bodyPr anchor="b">
            <a:noAutofit/>
          </a:bodyPr>
          <a:lstStyle>
            <a:lvl1pPr algn="l">
              <a:defRPr sz="6000">
                <a:solidFill>
                  <a:schemeClr val="tx1"/>
                </a:solidFill>
                <a:latin typeface="+mn-lt"/>
              </a:defRPr>
            </a:lvl1pPr>
          </a:lstStyle>
          <a:p>
            <a:r>
              <a:rPr lang="en-US" dirty="0"/>
              <a:t>Presentation Title</a:t>
            </a:r>
          </a:p>
        </p:txBody>
      </p:sp>
      <p:sp>
        <p:nvSpPr>
          <p:cNvPr id="14" name="Text Placeholder 13"/>
          <p:cNvSpPr>
            <a:spLocks noGrp="1"/>
          </p:cNvSpPr>
          <p:nvPr>
            <p:ph type="body" sz="quarter" idx="10" hasCustomPrompt="1"/>
          </p:nvPr>
        </p:nvSpPr>
        <p:spPr>
          <a:xfrm>
            <a:off x="361157" y="360588"/>
            <a:ext cx="10799762" cy="1079500"/>
          </a:xfrm>
        </p:spPr>
        <p:txBody>
          <a:bodyPr anchor="t">
            <a:noAutofit/>
          </a:bodyPr>
          <a:lstStyle>
            <a:lvl1pPr algn="l">
              <a:defRPr lang="en-US" sz="4000" b="0" kern="1200" dirty="0" smtClean="0">
                <a:solidFill>
                  <a:schemeClr val="accent1"/>
                </a:solidFill>
                <a:latin typeface="+mj-lt"/>
                <a:ea typeface="+mn-ea"/>
                <a:cs typeface="+mn-cs"/>
              </a:defRPr>
            </a:lvl1pPr>
          </a:lstStyle>
          <a:p>
            <a:pPr lvl="0"/>
            <a:r>
              <a:rPr lang="en-US" dirty="0"/>
              <a:t>Speaker Name</a:t>
            </a:r>
          </a:p>
        </p:txBody>
      </p:sp>
      <p:pic>
        <p:nvPicPr>
          <p:cNvPr id="6" name="Picture 5"/>
          <p:cNvPicPr>
            <a:picLocks noChangeAspect="1"/>
          </p:cNvPicPr>
          <p:nvPr userDrawn="1"/>
        </p:nvPicPr>
        <p:blipFill>
          <a:blip r:embed="rId3"/>
          <a:stretch>
            <a:fillRect/>
          </a:stretch>
        </p:blipFill>
        <p:spPr>
          <a:xfrm>
            <a:off x="8673244" y="3060087"/>
            <a:ext cx="2486881" cy="360000"/>
          </a:xfrm>
          <a:prstGeom prst="rect">
            <a:avLst/>
          </a:prstGeom>
        </p:spPr>
      </p:pic>
    </p:spTree>
    <p:extLst>
      <p:ext uri="{BB962C8B-B14F-4D97-AF65-F5344CB8AC3E}">
        <p14:creationId xmlns:p14="http://schemas.microsoft.com/office/powerpoint/2010/main" val="800730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97E2290-D773-46C2-A868-25CAA97A1972}"/>
              </a:ext>
            </a:extLst>
          </p:cNvPr>
          <p:cNvPicPr>
            <a:picLocks noChangeAspect="1"/>
          </p:cNvPicPr>
          <p:nvPr userDrawn="1"/>
        </p:nvPicPr>
        <p:blipFill>
          <a:blip r:embed="rId2"/>
          <a:stretch>
            <a:fillRect/>
          </a:stretch>
        </p:blipFill>
        <p:spPr>
          <a:xfrm>
            <a:off x="-360000" y="-359912"/>
            <a:ext cx="5328001" cy="7200000"/>
          </a:xfrm>
          <a:prstGeom prst="rect">
            <a:avLst/>
          </a:prstGeom>
        </p:spPr>
      </p:pic>
      <p:sp>
        <p:nvSpPr>
          <p:cNvPr id="2" name="Title 1"/>
          <p:cNvSpPr>
            <a:spLocks noGrp="1"/>
          </p:cNvSpPr>
          <p:nvPr>
            <p:ph type="title" hasCustomPrompt="1"/>
          </p:nvPr>
        </p:nvSpPr>
        <p:spPr>
          <a:xfrm>
            <a:off x="360364" y="360363"/>
            <a:ext cx="10799762" cy="5759449"/>
          </a:xfrm>
        </p:spPr>
        <p:txBody>
          <a:bodyPr anchor="ctr"/>
          <a:lstStyle>
            <a:lvl1pPr algn="r">
              <a:defRPr sz="6000" b="0" i="0" cap="none">
                <a:solidFill>
                  <a:schemeClr val="accent1"/>
                </a:solidFill>
                <a:latin typeface="+mj-lt"/>
                <a:cs typeface="Arial"/>
              </a:defRPr>
            </a:lvl1pPr>
          </a:lstStyle>
          <a:p>
            <a:r>
              <a:rPr lang="en-US" dirty="0"/>
              <a:t>Section Title</a:t>
            </a:r>
          </a:p>
        </p:txBody>
      </p:sp>
    </p:spTree>
    <p:extLst>
      <p:ext uri="{BB962C8B-B14F-4D97-AF65-F5344CB8AC3E}">
        <p14:creationId xmlns:p14="http://schemas.microsoft.com/office/powerpoint/2010/main" val="3510596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marL="0" indent="0">
              <a:buFont typeface="Wingdings" charset="2"/>
              <a:buNone/>
              <a:defRPr>
                <a:solidFill>
                  <a:schemeClr val="tx2"/>
                </a:solidFill>
              </a:defRPr>
            </a:lvl1pPr>
            <a:lvl2pPr marL="576027" indent="0">
              <a:buFont typeface="Wingdings" charset="2"/>
              <a:buNone/>
              <a:defRPr>
                <a:solidFill>
                  <a:srgbClr val="474947"/>
                </a:solidFill>
              </a:defRPr>
            </a:lvl2pPr>
            <a:lvl3pPr marL="1152053" indent="0">
              <a:buFont typeface="Wingdings" charset="2"/>
              <a:buNone/>
              <a:defRPr>
                <a:solidFill>
                  <a:srgbClr val="474947"/>
                </a:solidFill>
              </a:defRPr>
            </a:lvl3pPr>
            <a:lvl4pPr marL="1728079" indent="0">
              <a:buFont typeface="Wingdings" charset="2"/>
              <a:buNone/>
              <a:defRPr>
                <a:solidFill>
                  <a:srgbClr val="474947"/>
                </a:solidFill>
              </a:defRPr>
            </a:lvl4pPr>
            <a:lvl5pPr marL="2304105" indent="0">
              <a:buFont typeface="Wingdings" charset="2"/>
              <a:buNone/>
              <a:defRPr>
                <a:solidFill>
                  <a:srgbClr val="474947"/>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65140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21537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Only">
    <p:spTree>
      <p:nvGrpSpPr>
        <p:cNvPr id="1" name=""/>
        <p:cNvGrpSpPr/>
        <p:nvPr/>
      </p:nvGrpSpPr>
      <p:grpSpPr>
        <a:xfrm>
          <a:off x="0" y="0"/>
          <a:ext cx="0" cy="0"/>
          <a:chOff x="0" y="0"/>
          <a:chExt cx="0" cy="0"/>
        </a:xfrm>
      </p:grpSpPr>
      <p:sp>
        <p:nvSpPr>
          <p:cNvPr id="3" name="Content Placeholder 2"/>
          <p:cNvSpPr>
            <a:spLocks noGrp="1"/>
          </p:cNvSpPr>
          <p:nvPr>
            <p:ph idx="1"/>
          </p:nvPr>
        </p:nvSpPr>
        <p:spPr>
          <a:xfrm>
            <a:off x="360125" y="360363"/>
            <a:ext cx="10800000" cy="5759450"/>
          </a:xfrm>
        </p:spPr>
        <p:txBody>
          <a:bodyPr/>
          <a:lstStyle>
            <a:lvl1pPr marL="0" indent="0">
              <a:buFont typeface="Wingdings" charset="2"/>
              <a:buNone/>
              <a:defRPr>
                <a:solidFill>
                  <a:schemeClr val="tx2"/>
                </a:solidFill>
              </a:defRPr>
            </a:lvl1pPr>
            <a:lvl2pPr marL="576027" indent="0">
              <a:buFont typeface="Wingdings" charset="2"/>
              <a:buNone/>
              <a:defRPr>
                <a:solidFill>
                  <a:srgbClr val="474947"/>
                </a:solidFill>
              </a:defRPr>
            </a:lvl2pPr>
            <a:lvl3pPr marL="1152053" indent="0">
              <a:buFont typeface="Wingdings" charset="2"/>
              <a:buNone/>
              <a:defRPr>
                <a:solidFill>
                  <a:srgbClr val="474947"/>
                </a:solidFill>
              </a:defRPr>
            </a:lvl3pPr>
            <a:lvl4pPr marL="1728079" indent="0">
              <a:buFont typeface="Wingdings" charset="2"/>
              <a:buNone/>
              <a:defRPr>
                <a:solidFill>
                  <a:srgbClr val="474947"/>
                </a:solidFill>
              </a:defRPr>
            </a:lvl4pPr>
            <a:lvl5pPr marL="2304105" indent="0">
              <a:buFont typeface="Wingdings" charset="2"/>
              <a:buNone/>
              <a:defRPr>
                <a:solidFill>
                  <a:srgbClr val="474947"/>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90547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Content Placeholder 2"/>
          <p:cNvSpPr>
            <a:spLocks noGrp="1"/>
          </p:cNvSpPr>
          <p:nvPr>
            <p:ph sz="half" idx="1"/>
          </p:nvPr>
        </p:nvSpPr>
        <p:spPr>
          <a:xfrm>
            <a:off x="361038" y="1439863"/>
            <a:ext cx="5397726" cy="4679950"/>
          </a:xfrm>
        </p:spPr>
        <p:txBody>
          <a:bodyPr rIns="180000">
            <a:normAutofit/>
          </a:bodyPr>
          <a:lstStyle>
            <a:lvl1pPr>
              <a:defRPr sz="2800"/>
            </a:lvl1pPr>
            <a:lvl2pPr>
              <a:defRPr sz="2400"/>
            </a:lvl2pPr>
            <a:lvl3pPr>
              <a:defRPr sz="2000"/>
            </a:lvl3pPr>
            <a:lvl4pPr>
              <a:defRPr sz="1800"/>
            </a:lvl4pPr>
            <a:lvl5pPr>
              <a:defRPr sz="1800"/>
            </a:lvl5pPr>
            <a:lvl6pPr>
              <a:defRPr sz="2268"/>
            </a:lvl6pPr>
            <a:lvl7pPr>
              <a:defRPr sz="2268"/>
            </a:lvl7pPr>
            <a:lvl8pPr>
              <a:defRPr sz="2268"/>
            </a:lvl8pPr>
            <a:lvl9pPr>
              <a:defRPr sz="2268"/>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5761038" y="1439863"/>
            <a:ext cx="5399087" cy="4679950"/>
          </a:xfrm>
        </p:spPr>
        <p:txBody>
          <a:bodyPr lIns="180000">
            <a:normAutofit/>
          </a:bodyPr>
          <a:lstStyle>
            <a:lvl1pPr>
              <a:defRPr sz="2800"/>
            </a:lvl1pPr>
            <a:lvl2pPr>
              <a:defRPr sz="2400"/>
            </a:lvl2pPr>
            <a:lvl3pPr>
              <a:defRPr sz="2000"/>
            </a:lvl3pPr>
            <a:lvl4pPr>
              <a:defRPr sz="1800"/>
            </a:lvl4pPr>
            <a:lvl5pPr>
              <a:defRPr sz="1800"/>
            </a:lvl5pPr>
            <a:lvl6pPr>
              <a:defRPr sz="2268"/>
            </a:lvl6pPr>
            <a:lvl7pPr>
              <a:defRPr sz="2268"/>
            </a:lvl7pPr>
            <a:lvl8pPr>
              <a:defRPr sz="2268"/>
            </a:lvl8pPr>
            <a:lvl9pPr>
              <a:defRPr sz="2268"/>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62983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6986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wmf"/><Relationship Id="rId5" Type="http://schemas.openxmlformats.org/officeDocument/2006/relationships/slideLayout" Target="../slideLayouts/slideLayout5.xml"/><Relationship Id="rId10"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1038" y="360363"/>
            <a:ext cx="10800000" cy="720000"/>
          </a:xfrm>
          <a:prstGeom prst="rect">
            <a:avLst/>
          </a:prstGeom>
        </p:spPr>
        <p:txBody>
          <a:bodyPr vert="horz" lIns="0" tIns="0" rIns="0" bIns="0" rtlCol="0" anchor="ctr">
            <a:noAutofit/>
          </a:bodyPr>
          <a:lstStyle/>
          <a:p>
            <a:r>
              <a:rPr lang="en-US" dirty="0"/>
              <a:t>Click to edit Master title style</a:t>
            </a:r>
          </a:p>
        </p:txBody>
      </p:sp>
      <p:sp>
        <p:nvSpPr>
          <p:cNvPr id="3" name="Text Placeholder 2"/>
          <p:cNvSpPr>
            <a:spLocks noGrp="1"/>
          </p:cNvSpPr>
          <p:nvPr>
            <p:ph type="body" idx="1"/>
          </p:nvPr>
        </p:nvSpPr>
        <p:spPr>
          <a:xfrm>
            <a:off x="360125" y="1439813"/>
            <a:ext cx="10800000" cy="4680000"/>
          </a:xfrm>
          <a:prstGeom prst="rect">
            <a:avLst/>
          </a:prstGeom>
        </p:spPr>
        <p:txBody>
          <a:bodyPr vert="horz" lIns="0" tIns="0" rIns="0" bIns="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p:cNvSpPr txBox="1"/>
          <p:nvPr userDrawn="1"/>
        </p:nvSpPr>
        <p:spPr>
          <a:xfrm>
            <a:off x="1587525" y="1153073"/>
            <a:ext cx="184731" cy="441339"/>
          </a:xfrm>
          <a:prstGeom prst="rect">
            <a:avLst/>
          </a:prstGeom>
          <a:noFill/>
        </p:spPr>
        <p:txBody>
          <a:bodyPr wrap="none" rtlCol="0">
            <a:spAutoFit/>
          </a:bodyPr>
          <a:lstStyle/>
          <a:p>
            <a:endParaRPr lang="en-US" sz="2268" dirty="0"/>
          </a:p>
        </p:txBody>
      </p:sp>
      <p:graphicFrame>
        <p:nvGraphicFramePr>
          <p:cNvPr id="9" name="Object 8"/>
          <p:cNvGraphicFramePr>
            <a:graphicFrameLocks noChangeAspect="1"/>
          </p:cNvGraphicFramePr>
          <p:nvPr userDrawn="1">
            <p:extLst>
              <p:ext uri="{D42A27DB-BD31-4B8C-83A1-F6EECF244321}">
                <p14:modId xmlns:p14="http://schemas.microsoft.com/office/powerpoint/2010/main" val="1855242954"/>
              </p:ext>
            </p:extLst>
          </p:nvPr>
        </p:nvGraphicFramePr>
        <p:xfrm>
          <a:off x="10713600" y="5940175"/>
          <a:ext cx="626616" cy="360000"/>
        </p:xfrm>
        <a:graphic>
          <a:graphicData uri="http://schemas.openxmlformats.org/presentationml/2006/ole">
            <mc:AlternateContent xmlns:mc="http://schemas.openxmlformats.org/markup-compatibility/2006">
              <mc:Choice xmlns:v="urn:schemas-microsoft-com:vml" Requires="v">
                <p:oleObj spid="_x0000_s1072" name="Image" r:id="rId10" imgW="2279520" imgH="1310400" progId="Photoshop.Image.18">
                  <p:embed/>
                </p:oleObj>
              </mc:Choice>
              <mc:Fallback>
                <p:oleObj name="Image" r:id="rId10" imgW="2279520" imgH="1310400" progId="Photoshop.Image.18">
                  <p:embed/>
                  <p:pic>
                    <p:nvPicPr>
                      <p:cNvPr id="9" name="Object 8"/>
                      <p:cNvPicPr/>
                      <p:nvPr/>
                    </p:nvPicPr>
                    <p:blipFill>
                      <a:blip r:embed="rId11"/>
                      <a:stretch>
                        <a:fillRect/>
                      </a:stretch>
                    </p:blipFill>
                    <p:spPr>
                      <a:xfrm>
                        <a:off x="10713600" y="5940175"/>
                        <a:ext cx="626616" cy="360000"/>
                      </a:xfrm>
                      <a:prstGeom prst="rect">
                        <a:avLst/>
                      </a:prstGeom>
                    </p:spPr>
                  </p:pic>
                </p:oleObj>
              </mc:Fallback>
            </mc:AlternateContent>
          </a:graphicData>
        </a:graphic>
      </p:graphicFrame>
    </p:spTree>
    <p:extLst>
      <p:ext uri="{BB962C8B-B14F-4D97-AF65-F5344CB8AC3E}">
        <p14:creationId xmlns:p14="http://schemas.microsoft.com/office/powerpoint/2010/main" val="517766698"/>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4" r:id="rId4"/>
    <p:sldLayoutId id="2147483656" r:id="rId5"/>
    <p:sldLayoutId id="2147483652" r:id="rId6"/>
    <p:sldLayoutId id="2147483655" r:id="rId7"/>
  </p:sldLayoutIdLst>
  <p:txStyles>
    <p:titleStyle>
      <a:lvl1pPr algn="l" defTabSz="576026" rtl="0" eaLnBrk="1" latinLnBrk="0" hangingPunct="1">
        <a:spcBef>
          <a:spcPct val="0"/>
        </a:spcBef>
        <a:buNone/>
        <a:defRPr sz="4400" kern="1200">
          <a:solidFill>
            <a:schemeClr val="accent1"/>
          </a:solidFill>
          <a:latin typeface="+mj-lt"/>
          <a:ea typeface="+mj-ea"/>
          <a:cs typeface="+mj-cs"/>
        </a:defRPr>
      </a:lvl1pPr>
    </p:titleStyle>
    <p:bodyStyle>
      <a:lvl1pPr marL="0" indent="0" algn="l" defTabSz="576026" rtl="0" eaLnBrk="1" latinLnBrk="0" hangingPunct="1">
        <a:spcBef>
          <a:spcPct val="20000"/>
        </a:spcBef>
        <a:buFont typeface="Wingdings" charset="2"/>
        <a:buNone/>
        <a:defRPr sz="3600" kern="1200">
          <a:solidFill>
            <a:schemeClr val="tx2"/>
          </a:solidFill>
          <a:latin typeface="+mn-lt"/>
          <a:ea typeface="+mn-ea"/>
          <a:cs typeface="+mn-cs"/>
        </a:defRPr>
      </a:lvl1pPr>
      <a:lvl2pPr marL="576027" indent="0" algn="l" defTabSz="576026" rtl="0" eaLnBrk="1" latinLnBrk="0" hangingPunct="1">
        <a:spcBef>
          <a:spcPct val="20000"/>
        </a:spcBef>
        <a:buFont typeface="Wingdings" charset="2"/>
        <a:buNone/>
        <a:defRPr sz="3200" kern="1200">
          <a:solidFill>
            <a:schemeClr val="tx2"/>
          </a:solidFill>
          <a:latin typeface="+mn-lt"/>
          <a:ea typeface="+mn-ea"/>
          <a:cs typeface="+mn-cs"/>
        </a:defRPr>
      </a:lvl2pPr>
      <a:lvl3pPr marL="1152053" indent="0" algn="l" defTabSz="576026" rtl="0" eaLnBrk="1" latinLnBrk="0" hangingPunct="1">
        <a:spcBef>
          <a:spcPct val="20000"/>
        </a:spcBef>
        <a:buFont typeface="Wingdings" charset="2"/>
        <a:buNone/>
        <a:defRPr sz="2400" kern="1200">
          <a:solidFill>
            <a:schemeClr val="tx2"/>
          </a:solidFill>
          <a:latin typeface="+mn-lt"/>
          <a:ea typeface="+mn-ea"/>
          <a:cs typeface="+mn-cs"/>
        </a:defRPr>
      </a:lvl3pPr>
      <a:lvl4pPr marL="1728079" indent="0" algn="l" defTabSz="576026" rtl="0" eaLnBrk="1" latinLnBrk="0" hangingPunct="1">
        <a:spcBef>
          <a:spcPct val="20000"/>
        </a:spcBef>
        <a:buFont typeface="Wingdings" charset="2"/>
        <a:buNone/>
        <a:defRPr sz="2400" kern="1200">
          <a:solidFill>
            <a:schemeClr val="tx2"/>
          </a:solidFill>
          <a:latin typeface="+mn-lt"/>
          <a:ea typeface="+mn-ea"/>
          <a:cs typeface="+mn-cs"/>
        </a:defRPr>
      </a:lvl4pPr>
      <a:lvl5pPr marL="2304105" indent="0" algn="l" defTabSz="576026" rtl="0" eaLnBrk="1" latinLnBrk="0" hangingPunct="1">
        <a:spcBef>
          <a:spcPct val="20000"/>
        </a:spcBef>
        <a:buFont typeface="Wingdings" charset="2"/>
        <a:buNone/>
        <a:defRPr sz="2000" kern="1200">
          <a:solidFill>
            <a:schemeClr val="tx2"/>
          </a:solidFill>
          <a:latin typeface="+mn-lt"/>
          <a:ea typeface="+mn-ea"/>
          <a:cs typeface="+mn-cs"/>
        </a:defRPr>
      </a:lvl5pPr>
      <a:lvl6pPr marL="3168145" indent="-288013" algn="l" defTabSz="576026" rtl="0" eaLnBrk="1" latinLnBrk="0" hangingPunct="1">
        <a:spcBef>
          <a:spcPct val="20000"/>
        </a:spcBef>
        <a:buFont typeface="Arial"/>
        <a:buChar char="•"/>
        <a:defRPr sz="2520" kern="1200">
          <a:solidFill>
            <a:schemeClr val="tx1"/>
          </a:solidFill>
          <a:latin typeface="+mn-lt"/>
          <a:ea typeface="+mn-ea"/>
          <a:cs typeface="+mn-cs"/>
        </a:defRPr>
      </a:lvl6pPr>
      <a:lvl7pPr marL="3744171" indent="-288013" algn="l" defTabSz="576026" rtl="0" eaLnBrk="1" latinLnBrk="0" hangingPunct="1">
        <a:spcBef>
          <a:spcPct val="20000"/>
        </a:spcBef>
        <a:buFont typeface="Arial"/>
        <a:buChar char="•"/>
        <a:defRPr sz="2520" kern="1200">
          <a:solidFill>
            <a:schemeClr val="tx1"/>
          </a:solidFill>
          <a:latin typeface="+mn-lt"/>
          <a:ea typeface="+mn-ea"/>
          <a:cs typeface="+mn-cs"/>
        </a:defRPr>
      </a:lvl7pPr>
      <a:lvl8pPr marL="4320197" indent="-288013" algn="l" defTabSz="576026" rtl="0" eaLnBrk="1" latinLnBrk="0" hangingPunct="1">
        <a:spcBef>
          <a:spcPct val="20000"/>
        </a:spcBef>
        <a:buFont typeface="Arial"/>
        <a:buChar char="•"/>
        <a:defRPr sz="2520" kern="1200">
          <a:solidFill>
            <a:schemeClr val="tx1"/>
          </a:solidFill>
          <a:latin typeface="+mn-lt"/>
          <a:ea typeface="+mn-ea"/>
          <a:cs typeface="+mn-cs"/>
        </a:defRPr>
      </a:lvl8pPr>
      <a:lvl9pPr marL="4896223" indent="-288013" algn="l" defTabSz="576026" rtl="0" eaLnBrk="1" latinLnBrk="0" hangingPunct="1">
        <a:spcBef>
          <a:spcPct val="20000"/>
        </a:spcBef>
        <a:buFont typeface="Arial"/>
        <a:buChar char="•"/>
        <a:defRPr sz="2520" kern="1200">
          <a:solidFill>
            <a:schemeClr val="tx1"/>
          </a:solidFill>
          <a:latin typeface="+mn-lt"/>
          <a:ea typeface="+mn-ea"/>
          <a:cs typeface="+mn-cs"/>
        </a:defRPr>
      </a:lvl9pPr>
    </p:bodyStyle>
    <p:otherStyle>
      <a:defPPr>
        <a:defRPr lang="en-US"/>
      </a:defPPr>
      <a:lvl1pPr marL="0" algn="l" defTabSz="576026" rtl="0" eaLnBrk="1" latinLnBrk="0" hangingPunct="1">
        <a:defRPr sz="2268" kern="1200">
          <a:solidFill>
            <a:schemeClr val="tx1"/>
          </a:solidFill>
          <a:latin typeface="+mn-lt"/>
          <a:ea typeface="+mn-ea"/>
          <a:cs typeface="+mn-cs"/>
        </a:defRPr>
      </a:lvl1pPr>
      <a:lvl2pPr marL="576026" algn="l" defTabSz="576026" rtl="0" eaLnBrk="1" latinLnBrk="0" hangingPunct="1">
        <a:defRPr sz="2268" kern="1200">
          <a:solidFill>
            <a:schemeClr val="tx1"/>
          </a:solidFill>
          <a:latin typeface="+mn-lt"/>
          <a:ea typeface="+mn-ea"/>
          <a:cs typeface="+mn-cs"/>
        </a:defRPr>
      </a:lvl2pPr>
      <a:lvl3pPr marL="1152053" algn="l" defTabSz="576026" rtl="0" eaLnBrk="1" latinLnBrk="0" hangingPunct="1">
        <a:defRPr sz="2268" kern="1200">
          <a:solidFill>
            <a:schemeClr val="tx1"/>
          </a:solidFill>
          <a:latin typeface="+mn-lt"/>
          <a:ea typeface="+mn-ea"/>
          <a:cs typeface="+mn-cs"/>
        </a:defRPr>
      </a:lvl3pPr>
      <a:lvl4pPr marL="1728079" algn="l" defTabSz="576026" rtl="0" eaLnBrk="1" latinLnBrk="0" hangingPunct="1">
        <a:defRPr sz="2268" kern="1200">
          <a:solidFill>
            <a:schemeClr val="tx1"/>
          </a:solidFill>
          <a:latin typeface="+mn-lt"/>
          <a:ea typeface="+mn-ea"/>
          <a:cs typeface="+mn-cs"/>
        </a:defRPr>
      </a:lvl4pPr>
      <a:lvl5pPr marL="2304105" algn="l" defTabSz="576026" rtl="0" eaLnBrk="1" latinLnBrk="0" hangingPunct="1">
        <a:defRPr sz="2268" kern="1200">
          <a:solidFill>
            <a:schemeClr val="tx1"/>
          </a:solidFill>
          <a:latin typeface="+mn-lt"/>
          <a:ea typeface="+mn-ea"/>
          <a:cs typeface="+mn-cs"/>
        </a:defRPr>
      </a:lvl5pPr>
      <a:lvl6pPr marL="2880131" algn="l" defTabSz="576026" rtl="0" eaLnBrk="1" latinLnBrk="0" hangingPunct="1">
        <a:defRPr sz="2268" kern="1200">
          <a:solidFill>
            <a:schemeClr val="tx1"/>
          </a:solidFill>
          <a:latin typeface="+mn-lt"/>
          <a:ea typeface="+mn-ea"/>
          <a:cs typeface="+mn-cs"/>
        </a:defRPr>
      </a:lvl6pPr>
      <a:lvl7pPr marL="3456158" algn="l" defTabSz="576026" rtl="0" eaLnBrk="1" latinLnBrk="0" hangingPunct="1">
        <a:defRPr sz="2268" kern="1200">
          <a:solidFill>
            <a:schemeClr val="tx1"/>
          </a:solidFill>
          <a:latin typeface="+mn-lt"/>
          <a:ea typeface="+mn-ea"/>
          <a:cs typeface="+mn-cs"/>
        </a:defRPr>
      </a:lvl7pPr>
      <a:lvl8pPr marL="4032184" algn="l" defTabSz="576026" rtl="0" eaLnBrk="1" latinLnBrk="0" hangingPunct="1">
        <a:defRPr sz="2268" kern="1200">
          <a:solidFill>
            <a:schemeClr val="tx1"/>
          </a:solidFill>
          <a:latin typeface="+mn-lt"/>
          <a:ea typeface="+mn-ea"/>
          <a:cs typeface="+mn-cs"/>
        </a:defRPr>
      </a:lvl8pPr>
      <a:lvl9pPr marL="4608210" algn="l" defTabSz="576026" rtl="0" eaLnBrk="1" latinLnBrk="0" hangingPunct="1">
        <a:defRPr sz="2268"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381" userDrawn="1">
          <p15:clr>
            <a:srgbClr val="F26B43"/>
          </p15:clr>
        </p15:guide>
        <p15:guide id="2" pos="3629" userDrawn="1">
          <p15:clr>
            <a:srgbClr val="F26B43"/>
          </p15:clr>
        </p15:guide>
        <p15:guide id="3" pos="7030" userDrawn="1">
          <p15:clr>
            <a:srgbClr val="F26B43"/>
          </p15:clr>
        </p15:guide>
        <p15:guide id="4" pos="227" userDrawn="1">
          <p15:clr>
            <a:srgbClr val="F26B43"/>
          </p15:clr>
        </p15:guide>
        <p15:guide id="5" orient="horz" pos="227" userDrawn="1">
          <p15:clr>
            <a:srgbClr val="F26B43"/>
          </p15:clr>
        </p15:guide>
        <p15:guide id="7" orient="horz" pos="680" userDrawn="1">
          <p15:clr>
            <a:srgbClr val="F26B43"/>
          </p15:clr>
        </p15:guide>
        <p15:guide id="8" orient="horz" pos="907" userDrawn="1">
          <p15:clr>
            <a:srgbClr val="F26B43"/>
          </p15:clr>
        </p15:guide>
        <p15:guide id="9" orient="horz" pos="3855" userDrawn="1">
          <p15:clr>
            <a:srgbClr val="F26B43"/>
          </p15:clr>
        </p15:guide>
        <p15:guide id="10" orient="horz" pos="2041"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tmp"/><Relationship Id="rId7" Type="http://schemas.openxmlformats.org/officeDocument/2006/relationships/image" Target="../media/image10.jpeg"/><Relationship Id="rId12"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tmp"/><Relationship Id="rId10" Type="http://schemas.openxmlformats.org/officeDocument/2006/relationships/image" Target="../media/image13.png"/><Relationship Id="rId4" Type="http://schemas.openxmlformats.org/officeDocument/2006/relationships/image" Target="../media/image7.tmp"/><Relationship Id="rId9" Type="http://schemas.openxmlformats.org/officeDocument/2006/relationships/image" Target="../media/image12.png"/><Relationship Id="rId1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Ch</a:t>
            </a:r>
            <a:r>
              <a:rPr lang="en-US" dirty="0"/>
              <a:t>-</a:t>
            </a:r>
            <a:r>
              <a:rPr lang="en-US" dirty="0" err="1"/>
              <a:t>ch</a:t>
            </a:r>
            <a:r>
              <a:rPr lang="en-US" dirty="0"/>
              <a:t>-</a:t>
            </a:r>
            <a:r>
              <a:rPr lang="en-US" dirty="0" err="1"/>
              <a:t>ch</a:t>
            </a:r>
            <a:r>
              <a:rPr lang="en-US" dirty="0"/>
              <a:t>-changes! How to Keep Track of What’s Happening to Your Data</a:t>
            </a:r>
          </a:p>
        </p:txBody>
      </p:sp>
      <p:sp>
        <p:nvSpPr>
          <p:cNvPr id="3" name="Text Placeholder 2"/>
          <p:cNvSpPr>
            <a:spLocks noGrp="1"/>
          </p:cNvSpPr>
          <p:nvPr>
            <p:ph type="body" sz="quarter" idx="10"/>
          </p:nvPr>
        </p:nvSpPr>
        <p:spPr/>
        <p:txBody>
          <a:bodyPr/>
          <a:lstStyle/>
          <a:p>
            <a:r>
              <a:rPr lang="en-US" dirty="0"/>
              <a:t>Tim Weigel</a:t>
            </a:r>
          </a:p>
        </p:txBody>
      </p:sp>
      <p:sp>
        <p:nvSpPr>
          <p:cNvPr id="5" name="Rectangle 4"/>
          <p:cNvSpPr/>
          <p:nvPr/>
        </p:nvSpPr>
        <p:spPr>
          <a:xfrm>
            <a:off x="8517924" y="2957384"/>
            <a:ext cx="2642995" cy="626075"/>
          </a:xfrm>
          <a:prstGeom prst="rect">
            <a:avLst/>
          </a:prstGeom>
          <a:noFill/>
        </p:spPr>
        <p:txBody>
          <a:bodyPr lIns="0" tIns="0" rIns="0" bIns="0" rtlCol="0" anchor="ctr">
            <a:spAutoFit/>
          </a:bodyPr>
          <a:lstStyle/>
          <a:p>
            <a:pPr algn="l"/>
            <a:endParaRPr lang="en-US" sz="2400" dirty="0">
              <a:solidFill>
                <a:schemeClr val="accent1"/>
              </a:solidFill>
            </a:endParaRPr>
          </a:p>
        </p:txBody>
      </p:sp>
      <p:sp>
        <p:nvSpPr>
          <p:cNvPr id="6" name="Rectangle 5"/>
          <p:cNvSpPr/>
          <p:nvPr/>
        </p:nvSpPr>
        <p:spPr>
          <a:xfrm>
            <a:off x="8517924" y="2957384"/>
            <a:ext cx="2792627" cy="535459"/>
          </a:xfrm>
          <a:prstGeom prst="rect">
            <a:avLst/>
          </a:prstGeom>
        </p:spPr>
        <p:txBody>
          <a:bodyPr lIns="0" tIns="0" rIns="0" bIns="0" rtlCol="0" anchor="ctr">
            <a:spAutoFit/>
          </a:bodyPr>
          <a:lstStyle/>
          <a:p>
            <a:pPr algn="l"/>
            <a:endParaRPr lang="en-US" sz="2400" dirty="0">
              <a:solidFill>
                <a:schemeClr val="accent1"/>
              </a:solidFill>
            </a:endParaRPr>
          </a:p>
        </p:txBody>
      </p:sp>
      <p:sp>
        <p:nvSpPr>
          <p:cNvPr id="7" name="Rectangle 6"/>
          <p:cNvSpPr/>
          <p:nvPr/>
        </p:nvSpPr>
        <p:spPr>
          <a:xfrm>
            <a:off x="8583827" y="2878363"/>
            <a:ext cx="2726724" cy="705096"/>
          </a:xfrm>
          <a:prstGeom prst="rect">
            <a:avLst/>
          </a:prstGeom>
          <a:solidFill>
            <a:schemeClr val="bg1"/>
          </a:solidFill>
        </p:spPr>
        <p:txBody>
          <a:bodyPr lIns="0" tIns="0" rIns="0" bIns="0" rtlCol="0" anchor="ctr">
            <a:spAutoFit/>
          </a:bodyPr>
          <a:lstStyle/>
          <a:p>
            <a:pPr algn="l"/>
            <a:endParaRPr lang="en-US" sz="2400" dirty="0">
              <a:solidFill>
                <a:schemeClr val="accent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8785" y="1962846"/>
            <a:ext cx="5715000" cy="1438275"/>
          </a:xfrm>
          <a:prstGeom prst="rect">
            <a:avLst/>
          </a:prstGeom>
        </p:spPr>
      </p:pic>
    </p:spTree>
    <p:extLst>
      <p:ext uri="{BB962C8B-B14F-4D97-AF65-F5344CB8AC3E}">
        <p14:creationId xmlns:p14="http://schemas.microsoft.com/office/powerpoint/2010/main" val="3947886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79EB6-027B-AF43-B02A-6BB5B5483880}"/>
              </a:ext>
            </a:extLst>
          </p:cNvPr>
          <p:cNvSpPr>
            <a:spLocks noGrp="1"/>
          </p:cNvSpPr>
          <p:nvPr>
            <p:ph type="title"/>
          </p:nvPr>
        </p:nvSpPr>
        <p:spPr/>
        <p:txBody>
          <a:bodyPr/>
          <a:lstStyle/>
          <a:p>
            <a:pPr algn="ctr"/>
            <a:r>
              <a:rPr lang="en-US" sz="4000" dirty="0"/>
              <a:t>Querying</a:t>
            </a:r>
          </a:p>
        </p:txBody>
      </p:sp>
      <p:sp>
        <p:nvSpPr>
          <p:cNvPr id="3" name="Content Placeholder 2">
            <a:extLst>
              <a:ext uri="{FF2B5EF4-FFF2-40B4-BE49-F238E27FC236}">
                <a16:creationId xmlns:a16="http://schemas.microsoft.com/office/drawing/2014/main" id="{8DC94F6D-1289-9046-AE1C-7BCD047BA4AC}"/>
              </a:ext>
            </a:extLst>
          </p:cNvPr>
          <p:cNvSpPr>
            <a:spLocks noGrp="1"/>
          </p:cNvSpPr>
          <p:nvPr>
            <p:ph sz="half" idx="1"/>
          </p:nvPr>
        </p:nvSpPr>
        <p:spPr/>
        <p:txBody>
          <a:bodyPr>
            <a:normAutofit/>
          </a:bodyPr>
          <a:lstStyle/>
          <a:p>
            <a:r>
              <a:rPr lang="en-US" sz="2400" dirty="0"/>
              <a:t>Change Data Capture</a:t>
            </a:r>
          </a:p>
          <a:p>
            <a:pPr marL="457200" indent="-457200">
              <a:buFont typeface="Arial" panose="020B0604020202020204" pitchFamily="34" charset="0"/>
              <a:buChar char="•"/>
            </a:pPr>
            <a:r>
              <a:rPr lang="en-US" sz="2000" dirty="0"/>
              <a:t>There are functions to facilitate querying CDC tables</a:t>
            </a:r>
          </a:p>
          <a:p>
            <a:pPr marL="457200" indent="-457200">
              <a:buFont typeface="Arial" panose="020B0604020202020204" pitchFamily="34" charset="0"/>
              <a:buChar char="•"/>
            </a:pPr>
            <a:r>
              <a:rPr lang="en-US" sz="2000" dirty="0"/>
              <a:t>You CAN query the CDC tables directly, but you shouldn’t</a:t>
            </a:r>
          </a:p>
          <a:p>
            <a:endParaRPr lang="en-US" sz="2400" dirty="0"/>
          </a:p>
          <a:p>
            <a:r>
              <a:rPr lang="en-US" sz="2400" dirty="0"/>
              <a:t>Temporal Tables</a:t>
            </a:r>
          </a:p>
          <a:p>
            <a:pPr marL="457200" indent="-457200">
              <a:buFont typeface="Arial" panose="020B0604020202020204" pitchFamily="34" charset="0"/>
              <a:buChar char="•"/>
            </a:pPr>
            <a:r>
              <a:rPr lang="en-US" sz="2000" dirty="0"/>
              <a:t>Query as you would any other table</a:t>
            </a:r>
          </a:p>
          <a:p>
            <a:pPr marL="457200" indent="-457200">
              <a:buFont typeface="Arial" panose="020B0604020202020204" pitchFamily="34" charset="0"/>
              <a:buChar char="•"/>
            </a:pPr>
            <a:r>
              <a:rPr lang="en-US" sz="2000" dirty="0"/>
              <a:t>Use the FOR SYSTEM TIME clause with temporal-specific sub-clauses for time-based analysis</a:t>
            </a:r>
          </a:p>
          <a:p>
            <a:endParaRPr lang="en-US" sz="2400" dirty="0"/>
          </a:p>
        </p:txBody>
      </p:sp>
      <p:sp>
        <p:nvSpPr>
          <p:cNvPr id="4" name="Content Placeholder 3">
            <a:extLst>
              <a:ext uri="{FF2B5EF4-FFF2-40B4-BE49-F238E27FC236}">
                <a16:creationId xmlns:a16="http://schemas.microsoft.com/office/drawing/2014/main" id="{C3C97244-227F-3741-84AE-671516F7FA25}"/>
              </a:ext>
            </a:extLst>
          </p:cNvPr>
          <p:cNvSpPr>
            <a:spLocks noGrp="1"/>
          </p:cNvSpPr>
          <p:nvPr>
            <p:ph sz="half" idx="2"/>
          </p:nvPr>
        </p:nvSpPr>
        <p:spPr/>
        <p:txBody>
          <a:bodyPr>
            <a:normAutofit/>
          </a:bodyPr>
          <a:lstStyle/>
          <a:p>
            <a:r>
              <a:rPr lang="en-US" sz="2400" dirty="0"/>
              <a:t>Change Tracking</a:t>
            </a:r>
          </a:p>
          <a:p>
            <a:pPr marL="457200" indent="-457200">
              <a:buFont typeface="Arial" panose="020B0604020202020204" pitchFamily="34" charset="0"/>
              <a:buChar char="•"/>
            </a:pPr>
            <a:r>
              <a:rPr lang="en-US" sz="2000" dirty="0"/>
              <a:t>You must use the built-in functions to query change tables</a:t>
            </a:r>
          </a:p>
          <a:p>
            <a:pPr marL="457200" indent="-457200">
              <a:buFont typeface="Arial" panose="020B0604020202020204" pitchFamily="34" charset="0"/>
              <a:buChar char="•"/>
            </a:pPr>
            <a:r>
              <a:rPr lang="en-US" sz="2000" dirty="0"/>
              <a:t>There is no way to directly query them*! </a:t>
            </a:r>
          </a:p>
          <a:p>
            <a:endParaRPr lang="en-US" sz="2400" dirty="0"/>
          </a:p>
          <a:p>
            <a:r>
              <a:rPr lang="en-US" sz="2400" dirty="0"/>
              <a:t>Triggers</a:t>
            </a:r>
          </a:p>
          <a:p>
            <a:pPr marL="457200" indent="-457200">
              <a:buFont typeface="Arial" panose="020B0604020202020204" pitchFamily="34" charset="0"/>
              <a:buChar char="•"/>
            </a:pPr>
            <a:r>
              <a:rPr lang="en-US" sz="2000" dirty="0"/>
              <a:t>Query your destination tables as you would any other table</a:t>
            </a:r>
          </a:p>
          <a:p>
            <a:endParaRPr lang="en-US" sz="2400" dirty="0"/>
          </a:p>
        </p:txBody>
      </p:sp>
    </p:spTree>
    <p:extLst>
      <p:ext uri="{BB962C8B-B14F-4D97-AF65-F5344CB8AC3E}">
        <p14:creationId xmlns:p14="http://schemas.microsoft.com/office/powerpoint/2010/main" val="2193482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79EB6-027B-AF43-B02A-6BB5B5483880}"/>
              </a:ext>
            </a:extLst>
          </p:cNvPr>
          <p:cNvSpPr>
            <a:spLocks noGrp="1"/>
          </p:cNvSpPr>
          <p:nvPr>
            <p:ph type="title"/>
          </p:nvPr>
        </p:nvSpPr>
        <p:spPr/>
        <p:txBody>
          <a:bodyPr/>
          <a:lstStyle/>
          <a:p>
            <a:pPr algn="ctr"/>
            <a:r>
              <a:rPr lang="en-US" sz="4000" dirty="0"/>
              <a:t>Removing</a:t>
            </a:r>
          </a:p>
        </p:txBody>
      </p:sp>
      <p:sp>
        <p:nvSpPr>
          <p:cNvPr id="3" name="Content Placeholder 2">
            <a:extLst>
              <a:ext uri="{FF2B5EF4-FFF2-40B4-BE49-F238E27FC236}">
                <a16:creationId xmlns:a16="http://schemas.microsoft.com/office/drawing/2014/main" id="{8DC94F6D-1289-9046-AE1C-7BCD047BA4AC}"/>
              </a:ext>
            </a:extLst>
          </p:cNvPr>
          <p:cNvSpPr>
            <a:spLocks noGrp="1"/>
          </p:cNvSpPr>
          <p:nvPr>
            <p:ph sz="half" idx="1"/>
          </p:nvPr>
        </p:nvSpPr>
        <p:spPr/>
        <p:txBody>
          <a:bodyPr>
            <a:normAutofit/>
          </a:bodyPr>
          <a:lstStyle/>
          <a:p>
            <a:r>
              <a:rPr lang="en-US" sz="2400" dirty="0"/>
              <a:t>Change Data Capture</a:t>
            </a:r>
          </a:p>
          <a:p>
            <a:pPr marL="457200" indent="-457200">
              <a:buFont typeface="Arial" panose="020B0604020202020204" pitchFamily="34" charset="0"/>
              <a:buChar char="•"/>
            </a:pPr>
            <a:r>
              <a:rPr lang="en-US" sz="2000" dirty="0"/>
              <a:t>Stored procedures to remove at the table and database levels</a:t>
            </a:r>
          </a:p>
          <a:p>
            <a:pPr marL="457200" indent="-457200">
              <a:buFont typeface="Arial" panose="020B0604020202020204" pitchFamily="34" charset="0"/>
              <a:buChar char="•"/>
            </a:pPr>
            <a:r>
              <a:rPr lang="en-US" sz="2000" dirty="0"/>
              <a:t>Cleans up all objects automatically</a:t>
            </a:r>
          </a:p>
          <a:p>
            <a:endParaRPr lang="en-US" sz="2400" dirty="0"/>
          </a:p>
          <a:p>
            <a:r>
              <a:rPr lang="en-US" sz="2400" dirty="0"/>
              <a:t>Temporal Tables</a:t>
            </a:r>
          </a:p>
          <a:p>
            <a:pPr marL="457200" indent="-457200">
              <a:buFont typeface="Arial" panose="020B0604020202020204" pitchFamily="34" charset="0"/>
              <a:buChar char="•"/>
            </a:pPr>
            <a:r>
              <a:rPr lang="en-US" sz="2000" dirty="0"/>
              <a:t>ALTER TABLE statements to turn off versioning and/or revert the table to a non-temporal table</a:t>
            </a:r>
          </a:p>
          <a:p>
            <a:pPr marL="457200" indent="-457200">
              <a:buFont typeface="Arial" panose="020B0604020202020204" pitchFamily="34" charset="0"/>
              <a:buChar char="•"/>
            </a:pPr>
            <a:r>
              <a:rPr lang="en-US" sz="2000" dirty="0"/>
              <a:t>History table will remain</a:t>
            </a:r>
          </a:p>
          <a:p>
            <a:endParaRPr lang="en-US" sz="2400" dirty="0"/>
          </a:p>
        </p:txBody>
      </p:sp>
      <p:sp>
        <p:nvSpPr>
          <p:cNvPr id="4" name="Content Placeholder 3">
            <a:extLst>
              <a:ext uri="{FF2B5EF4-FFF2-40B4-BE49-F238E27FC236}">
                <a16:creationId xmlns:a16="http://schemas.microsoft.com/office/drawing/2014/main" id="{C3C97244-227F-3741-84AE-671516F7FA25}"/>
              </a:ext>
            </a:extLst>
          </p:cNvPr>
          <p:cNvSpPr>
            <a:spLocks noGrp="1"/>
          </p:cNvSpPr>
          <p:nvPr>
            <p:ph sz="half" idx="2"/>
          </p:nvPr>
        </p:nvSpPr>
        <p:spPr/>
        <p:txBody>
          <a:bodyPr>
            <a:normAutofit/>
          </a:bodyPr>
          <a:lstStyle/>
          <a:p>
            <a:r>
              <a:rPr lang="en-US" sz="2400" dirty="0"/>
              <a:t>Change Tracking</a:t>
            </a:r>
          </a:p>
          <a:p>
            <a:pPr marL="457200" indent="-457200">
              <a:buFont typeface="Arial" panose="020B0604020202020204" pitchFamily="34" charset="0"/>
              <a:buChar char="•"/>
            </a:pPr>
            <a:r>
              <a:rPr lang="en-US" sz="2000" dirty="0"/>
              <a:t>ALTER TABLE and ALTER DATABASE statements to disable it at the table and DB level</a:t>
            </a:r>
          </a:p>
          <a:p>
            <a:pPr marL="457200" indent="-457200">
              <a:buFont typeface="Arial" panose="020B0604020202020204" pitchFamily="34" charset="0"/>
              <a:buChar char="•"/>
            </a:pPr>
            <a:r>
              <a:rPr lang="en-US" sz="2000" dirty="0"/>
              <a:t>Cleans up all objects automatically</a:t>
            </a:r>
          </a:p>
          <a:p>
            <a:endParaRPr lang="en-US" sz="2400" dirty="0"/>
          </a:p>
          <a:p>
            <a:r>
              <a:rPr lang="en-US" sz="2400" dirty="0"/>
              <a:t>Triggers</a:t>
            </a:r>
          </a:p>
          <a:p>
            <a:pPr marL="457200" indent="-457200">
              <a:buFont typeface="Arial" panose="020B0604020202020204" pitchFamily="34" charset="0"/>
              <a:buChar char="•"/>
            </a:pPr>
            <a:r>
              <a:rPr lang="en-US" sz="2000" dirty="0"/>
              <a:t>Disable or drop the triggers. That’s all.</a:t>
            </a:r>
          </a:p>
          <a:p>
            <a:pPr marL="457200" indent="-457200">
              <a:buFont typeface="Arial" panose="020B0604020202020204" pitchFamily="34" charset="0"/>
              <a:buChar char="•"/>
            </a:pPr>
            <a:r>
              <a:rPr lang="en-US" sz="2000" dirty="0"/>
              <a:t>History table will remain unless you drop it manually</a:t>
            </a:r>
          </a:p>
          <a:p>
            <a:endParaRPr lang="en-US" sz="2400" dirty="0"/>
          </a:p>
        </p:txBody>
      </p:sp>
    </p:spTree>
    <p:extLst>
      <p:ext uri="{BB962C8B-B14F-4D97-AF65-F5344CB8AC3E}">
        <p14:creationId xmlns:p14="http://schemas.microsoft.com/office/powerpoint/2010/main" val="18289812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F101D-7743-6C4E-9B46-56191D2D2D62}"/>
              </a:ext>
            </a:extLst>
          </p:cNvPr>
          <p:cNvSpPr>
            <a:spLocks noGrp="1"/>
          </p:cNvSpPr>
          <p:nvPr>
            <p:ph type="title"/>
          </p:nvPr>
        </p:nvSpPr>
        <p:spPr/>
        <p:txBody>
          <a:bodyPr/>
          <a:lstStyle/>
          <a:p>
            <a:r>
              <a:rPr lang="en-US" dirty="0"/>
              <a:t>My Rankings</a:t>
            </a:r>
          </a:p>
        </p:txBody>
      </p:sp>
      <p:sp>
        <p:nvSpPr>
          <p:cNvPr id="3" name="Content Placeholder 2">
            <a:extLst>
              <a:ext uri="{FF2B5EF4-FFF2-40B4-BE49-F238E27FC236}">
                <a16:creationId xmlns:a16="http://schemas.microsoft.com/office/drawing/2014/main" id="{76C275F7-D8C9-744A-ADDD-3612D3AD8C6C}"/>
              </a:ext>
            </a:extLst>
          </p:cNvPr>
          <p:cNvSpPr>
            <a:spLocks noGrp="1"/>
          </p:cNvSpPr>
          <p:nvPr>
            <p:ph idx="1"/>
          </p:nvPr>
        </p:nvSpPr>
        <p:spPr/>
        <p:txBody>
          <a:bodyPr/>
          <a:lstStyle/>
          <a:p>
            <a:pPr marL="571500" indent="-571500">
              <a:buFont typeface="Arial" panose="020B0604020202020204" pitchFamily="34" charset="0"/>
              <a:buChar char="•"/>
            </a:pPr>
            <a:r>
              <a:rPr lang="en-US" dirty="0"/>
              <a:t>Temporal Tables</a:t>
            </a:r>
          </a:p>
          <a:p>
            <a:pPr marL="571500" indent="-571500">
              <a:buFont typeface="Arial" panose="020B0604020202020204" pitchFamily="34" charset="0"/>
              <a:buChar char="•"/>
            </a:pPr>
            <a:r>
              <a:rPr lang="en-US" dirty="0"/>
              <a:t>CDC</a:t>
            </a:r>
          </a:p>
          <a:p>
            <a:pPr marL="571500" indent="-571500">
              <a:buFont typeface="Arial" panose="020B0604020202020204" pitchFamily="34" charset="0"/>
              <a:buChar char="•"/>
            </a:pPr>
            <a:r>
              <a:rPr lang="en-US" dirty="0"/>
              <a:t>Change Tracking</a:t>
            </a:r>
          </a:p>
          <a:p>
            <a:pPr marL="571500" indent="-571500">
              <a:buFont typeface="Arial" panose="020B0604020202020204" pitchFamily="34" charset="0"/>
              <a:buChar char="•"/>
            </a:pPr>
            <a:r>
              <a:rPr lang="en-US" dirty="0"/>
              <a:t>Triggers</a:t>
            </a:r>
          </a:p>
        </p:txBody>
      </p:sp>
    </p:spTree>
    <p:extLst>
      <p:ext uri="{BB962C8B-B14F-4D97-AF65-F5344CB8AC3E}">
        <p14:creationId xmlns:p14="http://schemas.microsoft.com/office/powerpoint/2010/main" val="875353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3692564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 Sponsors</a:t>
            </a:r>
          </a:p>
        </p:txBody>
      </p:sp>
      <p:sp>
        <p:nvSpPr>
          <p:cNvPr id="3" name="TextBox 2"/>
          <p:cNvSpPr txBox="1"/>
          <p:nvPr/>
        </p:nvSpPr>
        <p:spPr>
          <a:xfrm>
            <a:off x="1975002" y="1504697"/>
            <a:ext cx="1069744" cy="354071"/>
          </a:xfrm>
          <a:prstGeom prst="rect">
            <a:avLst/>
          </a:prstGeom>
          <a:noFill/>
        </p:spPr>
        <p:txBody>
          <a:bodyPr wrap="square" rtlCol="0">
            <a:spAutoFit/>
          </a:bodyPr>
          <a:lstStyle/>
          <a:p>
            <a:r>
              <a:rPr lang="en-US" sz="1701" dirty="0"/>
              <a:t>Platinum</a:t>
            </a:r>
          </a:p>
        </p:txBody>
      </p:sp>
      <p:cxnSp>
        <p:nvCxnSpPr>
          <p:cNvPr id="5" name="Straight Connector 4"/>
          <p:cNvCxnSpPr/>
          <p:nvPr/>
        </p:nvCxnSpPr>
        <p:spPr>
          <a:xfrm>
            <a:off x="1975002" y="2127270"/>
            <a:ext cx="7601348" cy="0"/>
          </a:xfrm>
          <a:prstGeom prst="line">
            <a:avLst/>
          </a:prstGeom>
          <a:ln w="3175">
            <a:solidFill>
              <a:srgbClr val="7A9F31"/>
            </a:solidFill>
          </a:ln>
          <a:effectLst/>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2020003" y="2417581"/>
            <a:ext cx="1108316" cy="354071"/>
          </a:xfrm>
          <a:prstGeom prst="rect">
            <a:avLst/>
          </a:prstGeom>
          <a:noFill/>
        </p:spPr>
        <p:txBody>
          <a:bodyPr wrap="square" rtlCol="0">
            <a:spAutoFit/>
          </a:bodyPr>
          <a:lstStyle/>
          <a:p>
            <a:r>
              <a:rPr lang="en-US" sz="1701" dirty="0"/>
              <a:t>Gold</a:t>
            </a:r>
          </a:p>
        </p:txBody>
      </p:sp>
      <p:cxnSp>
        <p:nvCxnSpPr>
          <p:cNvPr id="27" name="Straight Connector 26"/>
          <p:cNvCxnSpPr/>
          <p:nvPr/>
        </p:nvCxnSpPr>
        <p:spPr>
          <a:xfrm>
            <a:off x="1996863" y="3011865"/>
            <a:ext cx="7601348" cy="0"/>
          </a:xfrm>
          <a:prstGeom prst="line">
            <a:avLst/>
          </a:prstGeom>
          <a:ln w="3175">
            <a:solidFill>
              <a:srgbClr val="7A9F31"/>
            </a:solidFill>
          </a:ln>
          <a:effectLst/>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2020003" y="3281604"/>
            <a:ext cx="1109601" cy="354071"/>
          </a:xfrm>
          <a:prstGeom prst="rect">
            <a:avLst/>
          </a:prstGeom>
          <a:noFill/>
        </p:spPr>
        <p:txBody>
          <a:bodyPr wrap="square" rtlCol="0">
            <a:spAutoFit/>
          </a:bodyPr>
          <a:lstStyle/>
          <a:p>
            <a:r>
              <a:rPr lang="en-US" sz="1701" dirty="0"/>
              <a:t>Silver</a:t>
            </a:r>
          </a:p>
        </p:txBody>
      </p:sp>
      <p:cxnSp>
        <p:nvCxnSpPr>
          <p:cNvPr id="29" name="Straight Connector 28"/>
          <p:cNvCxnSpPr/>
          <p:nvPr/>
        </p:nvCxnSpPr>
        <p:spPr>
          <a:xfrm>
            <a:off x="1996862" y="3896460"/>
            <a:ext cx="7601348" cy="0"/>
          </a:xfrm>
          <a:prstGeom prst="line">
            <a:avLst/>
          </a:prstGeom>
          <a:ln w="3175">
            <a:solidFill>
              <a:srgbClr val="7A9F31"/>
            </a:solidFill>
          </a:ln>
          <a:effectLst/>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2016142" y="4125054"/>
            <a:ext cx="1225319" cy="354071"/>
          </a:xfrm>
          <a:prstGeom prst="rect">
            <a:avLst/>
          </a:prstGeom>
          <a:noFill/>
        </p:spPr>
        <p:txBody>
          <a:bodyPr wrap="square" rtlCol="0">
            <a:spAutoFit/>
          </a:bodyPr>
          <a:lstStyle/>
          <a:p>
            <a:r>
              <a:rPr lang="en-US" sz="1701" dirty="0"/>
              <a:t>Bronze</a:t>
            </a:r>
          </a:p>
        </p:txBody>
      </p:sp>
      <p:cxnSp>
        <p:nvCxnSpPr>
          <p:cNvPr id="31" name="Straight Connector 30"/>
          <p:cNvCxnSpPr/>
          <p:nvPr/>
        </p:nvCxnSpPr>
        <p:spPr>
          <a:xfrm>
            <a:off x="1996861" y="4696558"/>
            <a:ext cx="7601348" cy="0"/>
          </a:xfrm>
          <a:prstGeom prst="line">
            <a:avLst/>
          </a:prstGeom>
          <a:ln w="3175">
            <a:solidFill>
              <a:srgbClr val="7A9F31"/>
            </a:solidFill>
          </a:ln>
          <a:effectLst/>
        </p:spPr>
        <p:style>
          <a:lnRef idx="2">
            <a:schemeClr val="accent1"/>
          </a:lnRef>
          <a:fillRef idx="0">
            <a:schemeClr val="accent1"/>
          </a:fillRef>
          <a:effectRef idx="1">
            <a:schemeClr val="accent1"/>
          </a:effectRef>
          <a:fontRef idx="minor">
            <a:schemeClr val="tx1"/>
          </a:fontRef>
        </p:style>
      </p:cxnSp>
      <p:sp>
        <p:nvSpPr>
          <p:cNvPr id="6" name="Slide Number Placeholder 5"/>
          <p:cNvSpPr>
            <a:spLocks noGrp="1"/>
          </p:cNvSpPr>
          <p:nvPr>
            <p:ph type="sldNum" sz="quarter" idx="4294967295"/>
          </p:nvPr>
        </p:nvSpPr>
        <p:spPr>
          <a:xfrm>
            <a:off x="1655749" y="5940541"/>
            <a:ext cx="498671" cy="345009"/>
          </a:xfrm>
          <a:prstGeom prst="rect">
            <a:avLst/>
          </a:prstGeom>
        </p:spPr>
        <p:txBody>
          <a:bodyPr/>
          <a:lstStyle/>
          <a:p>
            <a:r>
              <a:rPr lang="en-US" dirty="0"/>
              <a:t> </a:t>
            </a:r>
          </a:p>
        </p:txBody>
      </p:sp>
      <p:pic>
        <p:nvPicPr>
          <p:cNvPr id="18" name="Picture 17"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3246" y="2409973"/>
            <a:ext cx="1461786" cy="314488"/>
          </a:xfrm>
          <a:prstGeom prst="rect">
            <a:avLst/>
          </a:prstGeom>
        </p:spPr>
      </p:pic>
      <p:pic>
        <p:nvPicPr>
          <p:cNvPr id="21" name="Picture 20"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49536" y="5581153"/>
            <a:ext cx="2031939" cy="617236"/>
          </a:xfrm>
          <a:prstGeom prst="rect">
            <a:avLst/>
          </a:prstGeom>
        </p:spPr>
      </p:pic>
      <p:pic>
        <p:nvPicPr>
          <p:cNvPr id="24" name="Picture 23"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47908" y="3977444"/>
            <a:ext cx="747124" cy="594099"/>
          </a:xfrm>
          <a:prstGeom prst="rect">
            <a:avLst/>
          </a:prstGeom>
        </p:spPr>
      </p:pic>
      <p:pic>
        <p:nvPicPr>
          <p:cNvPr id="35" name="Picture 3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99834" y="2350155"/>
            <a:ext cx="1566042" cy="4230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 name="TextBox 25"/>
          <p:cNvSpPr txBox="1"/>
          <p:nvPr/>
        </p:nvSpPr>
        <p:spPr>
          <a:xfrm>
            <a:off x="2024217" y="4906980"/>
            <a:ext cx="1225319" cy="354071"/>
          </a:xfrm>
          <a:prstGeom prst="rect">
            <a:avLst/>
          </a:prstGeom>
          <a:noFill/>
        </p:spPr>
        <p:txBody>
          <a:bodyPr wrap="square" rtlCol="0">
            <a:spAutoFit/>
          </a:bodyPr>
          <a:lstStyle/>
          <a:p>
            <a:r>
              <a:rPr lang="en-US" sz="1701" dirty="0"/>
              <a:t>Swag</a:t>
            </a:r>
          </a:p>
        </p:txBody>
      </p:sp>
      <p:cxnSp>
        <p:nvCxnSpPr>
          <p:cNvPr id="28" name="Straight Connector 27"/>
          <p:cNvCxnSpPr/>
          <p:nvPr/>
        </p:nvCxnSpPr>
        <p:spPr>
          <a:xfrm>
            <a:off x="1996861" y="5463700"/>
            <a:ext cx="7601348" cy="0"/>
          </a:xfrm>
          <a:prstGeom prst="line">
            <a:avLst/>
          </a:prstGeom>
          <a:ln w="3175">
            <a:solidFill>
              <a:srgbClr val="7A9F31"/>
            </a:solidFill>
          </a:ln>
          <a:effectLst/>
        </p:spPr>
        <p:style>
          <a:lnRef idx="2">
            <a:schemeClr val="accent1"/>
          </a:lnRef>
          <a:fillRef idx="0">
            <a:schemeClr val="accent1"/>
          </a:fillRef>
          <a:effectRef idx="1">
            <a:schemeClr val="accent1"/>
          </a:effectRef>
          <a:fontRef idx="minor">
            <a:schemeClr val="tx1"/>
          </a:fontRef>
        </p:style>
      </p:cxnSp>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01823" y="1592786"/>
            <a:ext cx="970586" cy="172805"/>
          </a:xfrm>
          <a:prstGeom prst="rect">
            <a:avLst/>
          </a:prstGeom>
        </p:spPr>
      </p:pic>
      <p:pic>
        <p:nvPicPr>
          <p:cNvPr id="15" name="Picture 1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35630" y="4102313"/>
            <a:ext cx="1583057" cy="379487"/>
          </a:xfrm>
          <a:prstGeom prst="rect">
            <a:avLst/>
          </a:prstGeom>
        </p:spPr>
      </p:pic>
      <p:pic>
        <p:nvPicPr>
          <p:cNvPr id="23" name="Picture 2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044746" y="4917423"/>
            <a:ext cx="1754936" cy="304188"/>
          </a:xfrm>
          <a:prstGeom prst="rect">
            <a:avLst/>
          </a:prstGeom>
        </p:spPr>
      </p:pic>
      <p:pic>
        <p:nvPicPr>
          <p:cNvPr id="25" name="Picture 2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193779" y="3354172"/>
            <a:ext cx="1954129" cy="203848"/>
          </a:xfrm>
          <a:prstGeom prst="rect">
            <a:avLst/>
          </a:prstGeom>
        </p:spPr>
      </p:pic>
      <p:pic>
        <p:nvPicPr>
          <p:cNvPr id="11" name="Picture 1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128319" y="2351525"/>
            <a:ext cx="1000125" cy="400050"/>
          </a:xfrm>
          <a:prstGeom prst="rect">
            <a:avLst/>
          </a:prstGeom>
        </p:spPr>
      </p:pic>
      <p:pic>
        <p:nvPicPr>
          <p:cNvPr id="12" name="Picture 1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684154" y="3210070"/>
            <a:ext cx="2647950" cy="419100"/>
          </a:xfrm>
          <a:prstGeom prst="rect">
            <a:avLst/>
          </a:prstGeom>
        </p:spPr>
      </p:pic>
      <p:sp>
        <p:nvSpPr>
          <p:cNvPr id="30" name="TextBox 29"/>
          <p:cNvSpPr txBox="1"/>
          <p:nvPr/>
        </p:nvSpPr>
        <p:spPr>
          <a:xfrm>
            <a:off x="2024217" y="5645323"/>
            <a:ext cx="1225319" cy="354071"/>
          </a:xfrm>
          <a:prstGeom prst="rect">
            <a:avLst/>
          </a:prstGeom>
          <a:noFill/>
        </p:spPr>
        <p:txBody>
          <a:bodyPr wrap="square" rtlCol="0">
            <a:spAutoFit/>
          </a:bodyPr>
          <a:lstStyle/>
          <a:p>
            <a:r>
              <a:rPr lang="en-US" sz="1701" dirty="0"/>
              <a:t>Venue</a:t>
            </a:r>
          </a:p>
        </p:txBody>
      </p:sp>
      <p:pic>
        <p:nvPicPr>
          <p:cNvPr id="4" name="Picture 3"/>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199835" y="4047326"/>
            <a:ext cx="1835862" cy="428368"/>
          </a:xfrm>
          <a:prstGeom prst="rect">
            <a:avLst/>
          </a:prstGeom>
        </p:spPr>
      </p:pic>
      <p:pic>
        <p:nvPicPr>
          <p:cNvPr id="13" name="Picture 1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831467" y="2217174"/>
            <a:ext cx="1449001" cy="547881"/>
          </a:xfrm>
          <a:prstGeom prst="rect">
            <a:avLst/>
          </a:prstGeom>
        </p:spPr>
      </p:pic>
    </p:spTree>
    <p:extLst>
      <p:ext uri="{BB962C8B-B14F-4D97-AF65-F5344CB8AC3E}">
        <p14:creationId xmlns:p14="http://schemas.microsoft.com/office/powerpoint/2010/main" val="927356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Me</a:t>
            </a:r>
          </a:p>
        </p:txBody>
      </p:sp>
    </p:spTree>
    <p:extLst>
      <p:ext uri="{BB962C8B-B14F-4D97-AF65-F5344CB8AC3E}">
        <p14:creationId xmlns:p14="http://schemas.microsoft.com/office/powerpoint/2010/main" val="148607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7EB4C-F0F0-B247-A116-78AD0F21E5C1}"/>
              </a:ext>
            </a:extLst>
          </p:cNvPr>
          <p:cNvSpPr>
            <a:spLocks noGrp="1"/>
          </p:cNvSpPr>
          <p:nvPr>
            <p:ph type="title"/>
          </p:nvPr>
        </p:nvSpPr>
        <p:spPr/>
        <p:txBody>
          <a:bodyPr/>
          <a:lstStyle/>
          <a:p>
            <a:r>
              <a:rPr lang="en-US" dirty="0"/>
              <a:t>The Scope of This Talk</a:t>
            </a:r>
          </a:p>
        </p:txBody>
      </p:sp>
      <p:sp>
        <p:nvSpPr>
          <p:cNvPr id="3" name="Content Placeholder 2">
            <a:extLst>
              <a:ext uri="{FF2B5EF4-FFF2-40B4-BE49-F238E27FC236}">
                <a16:creationId xmlns:a16="http://schemas.microsoft.com/office/drawing/2014/main" id="{2018224A-B309-284D-948E-C024A8B016A5}"/>
              </a:ext>
            </a:extLst>
          </p:cNvPr>
          <p:cNvSpPr>
            <a:spLocks noGrp="1"/>
          </p:cNvSpPr>
          <p:nvPr>
            <p:ph idx="1"/>
          </p:nvPr>
        </p:nvSpPr>
        <p:spPr/>
        <p:txBody>
          <a:bodyPr/>
          <a:lstStyle/>
          <a:p>
            <a:pPr marL="571500" indent="-571500">
              <a:buFont typeface="Arial" panose="020B0604020202020204" pitchFamily="34" charset="0"/>
              <a:buChar char="•"/>
            </a:pPr>
            <a:r>
              <a:rPr lang="en-US" dirty="0"/>
              <a:t>This covers traditional SQL Server only, not Azure SQL Database</a:t>
            </a:r>
          </a:p>
          <a:p>
            <a:pPr marL="1147527" lvl="1" indent="-571500">
              <a:buFont typeface="Arial" panose="020B0604020202020204" pitchFamily="34" charset="0"/>
              <a:buChar char="•"/>
            </a:pPr>
            <a:r>
              <a:rPr lang="en-US" dirty="0"/>
              <a:t>Everything except CDC should work in Azure</a:t>
            </a:r>
          </a:p>
          <a:p>
            <a:pPr marL="571500" indent="-571500">
              <a:buFont typeface="Arial" panose="020B0604020202020204" pitchFamily="34" charset="0"/>
              <a:buChar char="•"/>
            </a:pPr>
            <a:r>
              <a:rPr lang="en-US" dirty="0"/>
              <a:t>This is a survey, not a deep dive! You can spend days exploring any of these methods.</a:t>
            </a:r>
          </a:p>
        </p:txBody>
      </p:sp>
    </p:spTree>
    <p:extLst>
      <p:ext uri="{BB962C8B-B14F-4D97-AF65-F5344CB8AC3E}">
        <p14:creationId xmlns:p14="http://schemas.microsoft.com/office/powerpoint/2010/main" val="3288360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F3BDB-081C-904F-959C-C2315E3B27D3}"/>
              </a:ext>
            </a:extLst>
          </p:cNvPr>
          <p:cNvSpPr>
            <a:spLocks noGrp="1"/>
          </p:cNvSpPr>
          <p:nvPr>
            <p:ph type="title"/>
          </p:nvPr>
        </p:nvSpPr>
        <p:spPr/>
        <p:txBody>
          <a:bodyPr/>
          <a:lstStyle/>
          <a:p>
            <a:r>
              <a:rPr lang="en-US" dirty="0"/>
              <a:t>Why Track Changes?</a:t>
            </a:r>
          </a:p>
        </p:txBody>
      </p:sp>
      <p:sp>
        <p:nvSpPr>
          <p:cNvPr id="3" name="Content Placeholder 2">
            <a:extLst>
              <a:ext uri="{FF2B5EF4-FFF2-40B4-BE49-F238E27FC236}">
                <a16:creationId xmlns:a16="http://schemas.microsoft.com/office/drawing/2014/main" id="{F6B0BB45-97F1-4B41-BB1B-A7F194D70332}"/>
              </a:ext>
            </a:extLst>
          </p:cNvPr>
          <p:cNvSpPr>
            <a:spLocks noGrp="1"/>
          </p:cNvSpPr>
          <p:nvPr>
            <p:ph idx="1"/>
          </p:nvPr>
        </p:nvSpPr>
        <p:spPr/>
        <p:txBody>
          <a:bodyPr/>
          <a:lstStyle/>
          <a:p>
            <a:pPr marL="571500" indent="-571500">
              <a:buFont typeface="Arial" panose="020B0604020202020204" pitchFamily="34" charset="0"/>
              <a:buChar char="•"/>
            </a:pPr>
            <a:r>
              <a:rPr lang="en-US" dirty="0"/>
              <a:t>Auditing and forensics</a:t>
            </a:r>
          </a:p>
          <a:p>
            <a:pPr marL="571500" indent="-571500">
              <a:buFont typeface="Arial" panose="020B0604020202020204" pitchFamily="34" charset="0"/>
              <a:buChar char="•"/>
            </a:pPr>
            <a:r>
              <a:rPr lang="en-US" dirty="0"/>
              <a:t>Decision support</a:t>
            </a:r>
          </a:p>
          <a:p>
            <a:pPr marL="571500" indent="-571500">
              <a:buFont typeface="Arial" panose="020B0604020202020204" pitchFamily="34" charset="0"/>
              <a:buChar char="•"/>
            </a:pPr>
            <a:r>
              <a:rPr lang="en-US" dirty="0"/>
              <a:t>Calculating trends</a:t>
            </a:r>
          </a:p>
          <a:p>
            <a:pPr marL="571500" indent="-571500">
              <a:buFont typeface="Arial" panose="020B0604020202020204" pitchFamily="34" charset="0"/>
              <a:buChar char="•"/>
            </a:pPr>
            <a:r>
              <a:rPr lang="en-US" dirty="0"/>
              <a:t>Historical research</a:t>
            </a:r>
          </a:p>
          <a:p>
            <a:pPr marL="571500" indent="-571500">
              <a:buFont typeface="Arial" panose="020B0604020202020204" pitchFamily="34" charset="0"/>
              <a:buChar char="•"/>
            </a:pPr>
            <a:r>
              <a:rPr lang="en-US" dirty="0"/>
              <a:t>Recovery purposes</a:t>
            </a:r>
          </a:p>
          <a:p>
            <a:pPr marL="571500" indent="-571500">
              <a:buFont typeface="Arial" panose="020B0604020202020204" pitchFamily="34" charset="0"/>
              <a:buChar char="•"/>
            </a:pPr>
            <a:r>
              <a:rPr lang="en-US" dirty="0"/>
              <a:t>Feeding applications</a:t>
            </a:r>
          </a:p>
          <a:p>
            <a:pPr marL="571500" indent="-571500">
              <a:buFont typeface="Arial" panose="020B0604020202020204" pitchFamily="34" charset="0"/>
              <a:buChar char="•"/>
            </a:pPr>
            <a:r>
              <a:rPr lang="en-US" dirty="0"/>
              <a:t>And many more…</a:t>
            </a:r>
          </a:p>
        </p:txBody>
      </p:sp>
    </p:spTree>
    <p:extLst>
      <p:ext uri="{BB962C8B-B14F-4D97-AF65-F5344CB8AC3E}">
        <p14:creationId xmlns:p14="http://schemas.microsoft.com/office/powerpoint/2010/main" val="4134537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F3BDB-081C-904F-959C-C2315E3B27D3}"/>
              </a:ext>
            </a:extLst>
          </p:cNvPr>
          <p:cNvSpPr>
            <a:spLocks noGrp="1"/>
          </p:cNvSpPr>
          <p:nvPr>
            <p:ph type="title"/>
          </p:nvPr>
        </p:nvSpPr>
        <p:spPr/>
        <p:txBody>
          <a:bodyPr/>
          <a:lstStyle/>
          <a:p>
            <a:r>
              <a:rPr lang="en-US" dirty="0"/>
              <a:t>Which method should I choose?</a:t>
            </a:r>
          </a:p>
        </p:txBody>
      </p:sp>
      <p:sp>
        <p:nvSpPr>
          <p:cNvPr id="3" name="Content Placeholder 2">
            <a:extLst>
              <a:ext uri="{FF2B5EF4-FFF2-40B4-BE49-F238E27FC236}">
                <a16:creationId xmlns:a16="http://schemas.microsoft.com/office/drawing/2014/main" id="{F6B0BB45-97F1-4B41-BB1B-A7F194D70332}"/>
              </a:ext>
            </a:extLst>
          </p:cNvPr>
          <p:cNvSpPr>
            <a:spLocks noGrp="1"/>
          </p:cNvSpPr>
          <p:nvPr>
            <p:ph idx="1"/>
          </p:nvPr>
        </p:nvSpPr>
        <p:spPr/>
        <p:txBody>
          <a:bodyPr/>
          <a:lstStyle/>
          <a:p>
            <a:pPr marL="571500" indent="-571500">
              <a:buFont typeface="Arial" panose="020B0604020202020204" pitchFamily="34" charset="0"/>
              <a:buChar char="•"/>
            </a:pPr>
            <a:r>
              <a:rPr lang="en-US" dirty="0"/>
              <a:t>“It depends!”</a:t>
            </a:r>
          </a:p>
          <a:p>
            <a:pPr marL="571500" indent="-571500">
              <a:buFont typeface="Arial" panose="020B0604020202020204" pitchFamily="34" charset="0"/>
              <a:buChar char="•"/>
            </a:pPr>
            <a:r>
              <a:rPr lang="en-US" dirty="0"/>
              <a:t>Later versions have more options</a:t>
            </a:r>
          </a:p>
          <a:p>
            <a:pPr marL="1147527" lvl="1" indent="-571500">
              <a:buFont typeface="Arial" panose="020B0604020202020204" pitchFamily="34" charset="0"/>
              <a:buChar char="•"/>
            </a:pPr>
            <a:r>
              <a:rPr lang="en-US" dirty="0"/>
              <a:t>CDC was Enterprise-only until 2016 SP1</a:t>
            </a:r>
          </a:p>
          <a:p>
            <a:pPr marL="1147527" lvl="1" indent="-571500">
              <a:buFont typeface="Arial" panose="020B0604020202020204" pitchFamily="34" charset="0"/>
              <a:buChar char="•"/>
            </a:pPr>
            <a:r>
              <a:rPr lang="en-US" dirty="0"/>
              <a:t>Temporal tables became available in 2016</a:t>
            </a:r>
          </a:p>
        </p:txBody>
      </p:sp>
    </p:spTree>
    <p:extLst>
      <p:ext uri="{BB962C8B-B14F-4D97-AF65-F5344CB8AC3E}">
        <p14:creationId xmlns:p14="http://schemas.microsoft.com/office/powerpoint/2010/main" val="3687046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79EB6-027B-AF43-B02A-6BB5B5483880}"/>
              </a:ext>
            </a:extLst>
          </p:cNvPr>
          <p:cNvSpPr>
            <a:spLocks noGrp="1"/>
          </p:cNvSpPr>
          <p:nvPr>
            <p:ph type="title"/>
          </p:nvPr>
        </p:nvSpPr>
        <p:spPr/>
        <p:txBody>
          <a:bodyPr/>
          <a:lstStyle/>
          <a:p>
            <a:pPr algn="ctr"/>
            <a:r>
              <a:rPr lang="en-US" sz="4000" strike="sngStrike" dirty="0"/>
              <a:t>Three</a:t>
            </a:r>
            <a:r>
              <a:rPr lang="en-US" sz="4000" dirty="0"/>
              <a:t> Four </a:t>
            </a:r>
            <a:r>
              <a:rPr lang="en-US" sz="4000" dirty="0" err="1"/>
              <a:t>Flavo</a:t>
            </a:r>
            <a:r>
              <a:rPr lang="en-US" sz="4000" dirty="0"/>
              <a:t>(u)</a:t>
            </a:r>
            <a:r>
              <a:rPr lang="en-US" sz="4000" dirty="0" err="1"/>
              <a:t>rs</a:t>
            </a:r>
            <a:r>
              <a:rPr lang="en-US" sz="4000" dirty="0"/>
              <a:t> </a:t>
            </a:r>
            <a:r>
              <a:rPr lang="en-US" sz="4000" strike="sngStrike" dirty="0"/>
              <a:t>Cornetto</a:t>
            </a:r>
            <a:r>
              <a:rPr lang="en-US" sz="4000" dirty="0"/>
              <a:t> of Change Tracking</a:t>
            </a:r>
          </a:p>
        </p:txBody>
      </p:sp>
      <p:sp>
        <p:nvSpPr>
          <p:cNvPr id="3" name="Content Placeholder 2">
            <a:extLst>
              <a:ext uri="{FF2B5EF4-FFF2-40B4-BE49-F238E27FC236}">
                <a16:creationId xmlns:a16="http://schemas.microsoft.com/office/drawing/2014/main" id="{8DC94F6D-1289-9046-AE1C-7BCD047BA4AC}"/>
              </a:ext>
            </a:extLst>
          </p:cNvPr>
          <p:cNvSpPr>
            <a:spLocks noGrp="1"/>
          </p:cNvSpPr>
          <p:nvPr>
            <p:ph sz="half" idx="1"/>
          </p:nvPr>
        </p:nvSpPr>
        <p:spPr/>
        <p:txBody>
          <a:bodyPr>
            <a:normAutofit lnSpcReduction="10000"/>
          </a:bodyPr>
          <a:lstStyle/>
          <a:p>
            <a:r>
              <a:rPr lang="en-US" sz="2400" dirty="0"/>
              <a:t>Change Data Capture</a:t>
            </a:r>
          </a:p>
          <a:p>
            <a:pPr marL="457200" indent="-457200">
              <a:buFont typeface="Arial" panose="020B0604020202020204" pitchFamily="34" charset="0"/>
              <a:buChar char="•"/>
            </a:pPr>
            <a:r>
              <a:rPr lang="en-US" sz="2000" dirty="0"/>
              <a:t>Enterprise-only until 2016 SP1, then Standard and up</a:t>
            </a:r>
          </a:p>
          <a:p>
            <a:pPr marL="457200" indent="-457200">
              <a:buFont typeface="Arial" panose="020B0604020202020204" pitchFamily="34" charset="0"/>
              <a:buChar char="•"/>
            </a:pPr>
            <a:r>
              <a:rPr lang="en-US" sz="2000" dirty="0"/>
              <a:t>Uses a Log Reader Agent to scan the Transaction Log for changes</a:t>
            </a:r>
          </a:p>
          <a:p>
            <a:pPr marL="457200" indent="-457200">
              <a:buFont typeface="Arial" panose="020B0604020202020204" pitchFamily="34" charset="0"/>
              <a:buChar char="•"/>
            </a:pPr>
            <a:r>
              <a:rPr lang="en-US" sz="2000" dirty="0"/>
              <a:t>Full change history</a:t>
            </a:r>
          </a:p>
          <a:p>
            <a:pPr marL="457200" indent="-457200">
              <a:buFont typeface="Arial" panose="020B0604020202020204" pitchFamily="34" charset="0"/>
              <a:buChar char="•"/>
            </a:pPr>
            <a:endParaRPr lang="en-US" sz="2400" dirty="0"/>
          </a:p>
          <a:p>
            <a:r>
              <a:rPr lang="en-US" sz="2400" dirty="0"/>
              <a:t>Temporal Tables</a:t>
            </a:r>
          </a:p>
          <a:p>
            <a:pPr marL="457200" indent="-457200">
              <a:buFont typeface="Arial" panose="020B0604020202020204" pitchFamily="34" charset="0"/>
              <a:buChar char="•"/>
            </a:pPr>
            <a:r>
              <a:rPr lang="en-US" sz="2000" dirty="0"/>
              <a:t>New in SQL Server 2016</a:t>
            </a:r>
          </a:p>
          <a:p>
            <a:pPr marL="457200" indent="-457200">
              <a:buFont typeface="Arial" panose="020B0604020202020204" pitchFamily="34" charset="0"/>
              <a:buChar char="•"/>
            </a:pPr>
            <a:r>
              <a:rPr lang="en-US" sz="2000" dirty="0"/>
              <a:t>Available in all editions</a:t>
            </a:r>
          </a:p>
          <a:p>
            <a:pPr marL="457200" indent="-457200">
              <a:buFont typeface="Arial" panose="020B0604020202020204" pitchFamily="34" charset="0"/>
              <a:buChar char="•"/>
            </a:pPr>
            <a:r>
              <a:rPr lang="en-US" sz="2000" dirty="0"/>
              <a:t>Uses period columns in the source table to feed historical table</a:t>
            </a:r>
          </a:p>
          <a:p>
            <a:pPr marL="457200" indent="-457200">
              <a:buFont typeface="Arial" panose="020B0604020202020204" pitchFamily="34" charset="0"/>
              <a:buChar char="•"/>
            </a:pPr>
            <a:r>
              <a:rPr lang="en-US" sz="2000" dirty="0"/>
              <a:t>Full change history</a:t>
            </a:r>
          </a:p>
          <a:p>
            <a:pPr marL="457200" indent="-457200">
              <a:buFont typeface="Arial" panose="020B0604020202020204" pitchFamily="34" charset="0"/>
              <a:buChar char="•"/>
            </a:pPr>
            <a:r>
              <a:rPr lang="en-US" sz="2000" dirty="0"/>
              <a:t>Plays nice with in-memory tables too</a:t>
            </a:r>
          </a:p>
          <a:p>
            <a:endParaRPr lang="en-US" sz="2400" dirty="0"/>
          </a:p>
        </p:txBody>
      </p:sp>
      <p:sp>
        <p:nvSpPr>
          <p:cNvPr id="4" name="Content Placeholder 3">
            <a:extLst>
              <a:ext uri="{FF2B5EF4-FFF2-40B4-BE49-F238E27FC236}">
                <a16:creationId xmlns:a16="http://schemas.microsoft.com/office/drawing/2014/main" id="{C3C97244-227F-3741-84AE-671516F7FA25}"/>
              </a:ext>
            </a:extLst>
          </p:cNvPr>
          <p:cNvSpPr>
            <a:spLocks noGrp="1"/>
          </p:cNvSpPr>
          <p:nvPr>
            <p:ph sz="half" idx="2"/>
          </p:nvPr>
        </p:nvSpPr>
        <p:spPr/>
        <p:txBody>
          <a:bodyPr>
            <a:normAutofit lnSpcReduction="10000"/>
          </a:bodyPr>
          <a:lstStyle/>
          <a:p>
            <a:r>
              <a:rPr lang="en-US" sz="2400" dirty="0"/>
              <a:t>Change Tracking</a:t>
            </a:r>
          </a:p>
          <a:p>
            <a:pPr marL="457200" indent="-457200">
              <a:buFont typeface="Arial" panose="020B0604020202020204" pitchFamily="34" charset="0"/>
              <a:buChar char="•"/>
            </a:pPr>
            <a:r>
              <a:rPr lang="en-US" sz="2000" dirty="0"/>
              <a:t>Available in all editions</a:t>
            </a:r>
          </a:p>
          <a:p>
            <a:pPr marL="457200" indent="-457200">
              <a:buFont typeface="Arial" panose="020B0604020202020204" pitchFamily="34" charset="0"/>
              <a:buChar char="•"/>
            </a:pPr>
            <a:r>
              <a:rPr lang="en-US" sz="2000" dirty="0"/>
              <a:t>Uses the internal versioning mechanism to track changes</a:t>
            </a:r>
          </a:p>
          <a:p>
            <a:pPr marL="457200" indent="-457200">
              <a:buFont typeface="Arial" panose="020B0604020202020204" pitchFamily="34" charset="0"/>
              <a:buChar char="•"/>
            </a:pPr>
            <a:r>
              <a:rPr lang="en-US" sz="2000" dirty="0"/>
              <a:t>Only that a change happened, no historical data</a:t>
            </a:r>
          </a:p>
          <a:p>
            <a:endParaRPr lang="en-US" sz="2400" dirty="0"/>
          </a:p>
          <a:p>
            <a:r>
              <a:rPr lang="en-US" sz="2400" dirty="0"/>
              <a:t>Triggers</a:t>
            </a:r>
          </a:p>
          <a:p>
            <a:pPr marL="457200" indent="-457200">
              <a:buFont typeface="Arial" panose="020B0604020202020204" pitchFamily="34" charset="0"/>
              <a:buChar char="•"/>
            </a:pPr>
            <a:r>
              <a:rPr lang="en-US" sz="2000" dirty="0"/>
              <a:t>The most DIY option</a:t>
            </a:r>
          </a:p>
          <a:p>
            <a:pPr marL="457200" indent="-457200">
              <a:buFont typeface="Arial" panose="020B0604020202020204" pitchFamily="34" charset="0"/>
              <a:buChar char="•"/>
            </a:pPr>
            <a:r>
              <a:rPr lang="en-US" sz="2000" dirty="0"/>
              <a:t>Available in all editions</a:t>
            </a:r>
          </a:p>
          <a:p>
            <a:pPr marL="457200" indent="-457200">
              <a:buFont typeface="Arial" panose="020B0604020202020204" pitchFamily="34" charset="0"/>
              <a:buChar char="•"/>
            </a:pPr>
            <a:r>
              <a:rPr lang="en-US" sz="2000" dirty="0"/>
              <a:t>A lot of control over what you capture depending on how you set up the triggers – as much or as little history as you want (within limits)</a:t>
            </a:r>
          </a:p>
          <a:p>
            <a:endParaRPr lang="en-US" sz="2400" dirty="0"/>
          </a:p>
        </p:txBody>
      </p:sp>
    </p:spTree>
    <p:extLst>
      <p:ext uri="{BB962C8B-B14F-4D97-AF65-F5344CB8AC3E}">
        <p14:creationId xmlns:p14="http://schemas.microsoft.com/office/powerpoint/2010/main" val="2920693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79EB6-027B-AF43-B02A-6BB5B5483880}"/>
              </a:ext>
            </a:extLst>
          </p:cNvPr>
          <p:cNvSpPr>
            <a:spLocks noGrp="1"/>
          </p:cNvSpPr>
          <p:nvPr>
            <p:ph type="title"/>
          </p:nvPr>
        </p:nvSpPr>
        <p:spPr/>
        <p:txBody>
          <a:bodyPr/>
          <a:lstStyle/>
          <a:p>
            <a:pPr algn="ctr"/>
            <a:r>
              <a:rPr lang="en-US" sz="4000" dirty="0"/>
              <a:t>Setting Them Up</a:t>
            </a:r>
          </a:p>
        </p:txBody>
      </p:sp>
      <p:sp>
        <p:nvSpPr>
          <p:cNvPr id="3" name="Content Placeholder 2">
            <a:extLst>
              <a:ext uri="{FF2B5EF4-FFF2-40B4-BE49-F238E27FC236}">
                <a16:creationId xmlns:a16="http://schemas.microsoft.com/office/drawing/2014/main" id="{8DC94F6D-1289-9046-AE1C-7BCD047BA4AC}"/>
              </a:ext>
            </a:extLst>
          </p:cNvPr>
          <p:cNvSpPr>
            <a:spLocks noGrp="1"/>
          </p:cNvSpPr>
          <p:nvPr>
            <p:ph sz="half" idx="1"/>
          </p:nvPr>
        </p:nvSpPr>
        <p:spPr/>
        <p:txBody>
          <a:bodyPr>
            <a:normAutofit lnSpcReduction="10000"/>
          </a:bodyPr>
          <a:lstStyle/>
          <a:p>
            <a:r>
              <a:rPr lang="en-US" sz="2400" dirty="0"/>
              <a:t>Change Data Capture</a:t>
            </a:r>
          </a:p>
          <a:p>
            <a:pPr marL="457200" indent="-457200">
              <a:buFont typeface="Arial" panose="020B0604020202020204" pitchFamily="34" charset="0"/>
              <a:buChar char="•"/>
            </a:pPr>
            <a:r>
              <a:rPr lang="en-US" sz="2000" dirty="0"/>
              <a:t>Straightforward to set up</a:t>
            </a:r>
          </a:p>
          <a:p>
            <a:pPr marL="457200" indent="-457200">
              <a:buFont typeface="Arial" panose="020B0604020202020204" pitchFamily="34" charset="0"/>
              <a:buChar char="•"/>
            </a:pPr>
            <a:r>
              <a:rPr lang="en-US" sz="2000" dirty="0"/>
              <a:t>Uses stored procedures to enable</a:t>
            </a:r>
          </a:p>
          <a:p>
            <a:pPr marL="457200" indent="-457200">
              <a:buFont typeface="Arial" panose="020B0604020202020204" pitchFamily="34" charset="0"/>
              <a:buChar char="•"/>
            </a:pPr>
            <a:r>
              <a:rPr lang="en-US" sz="2000" dirty="0"/>
              <a:t>Easy to add to an existing table</a:t>
            </a:r>
            <a:br>
              <a:rPr lang="en-US" sz="2000" dirty="0"/>
            </a:br>
            <a:br>
              <a:rPr lang="en-US" sz="2000" dirty="0"/>
            </a:br>
            <a:endParaRPr lang="en-US" sz="2400" dirty="0"/>
          </a:p>
          <a:p>
            <a:r>
              <a:rPr lang="en-US" sz="2400" dirty="0"/>
              <a:t>Temporal Tables</a:t>
            </a:r>
          </a:p>
          <a:p>
            <a:pPr marL="457200" indent="-457200">
              <a:buFont typeface="Arial" panose="020B0604020202020204" pitchFamily="34" charset="0"/>
              <a:buChar char="•"/>
            </a:pPr>
            <a:r>
              <a:rPr lang="en-US" sz="2000" dirty="0"/>
              <a:t>Requires a PK on the source table</a:t>
            </a:r>
          </a:p>
          <a:p>
            <a:pPr marL="457200" indent="-457200">
              <a:buFont typeface="Arial" panose="020B0604020202020204" pitchFamily="34" charset="0"/>
              <a:buChar char="•"/>
            </a:pPr>
            <a:r>
              <a:rPr lang="en-US" sz="2000" dirty="0"/>
              <a:t>Can be straightforward or more involved, depending on how you define your history table</a:t>
            </a:r>
          </a:p>
          <a:p>
            <a:pPr marL="457200" indent="-457200">
              <a:buFont typeface="Arial" panose="020B0604020202020204" pitchFamily="34" charset="0"/>
              <a:buChar char="•"/>
            </a:pPr>
            <a:r>
              <a:rPr lang="en-US" sz="2000" dirty="0"/>
              <a:t>Adding to an existing table requires schema changes</a:t>
            </a:r>
            <a:endParaRPr lang="en-US" sz="2400" dirty="0"/>
          </a:p>
        </p:txBody>
      </p:sp>
      <p:sp>
        <p:nvSpPr>
          <p:cNvPr id="4" name="Content Placeholder 3">
            <a:extLst>
              <a:ext uri="{FF2B5EF4-FFF2-40B4-BE49-F238E27FC236}">
                <a16:creationId xmlns:a16="http://schemas.microsoft.com/office/drawing/2014/main" id="{C3C97244-227F-3741-84AE-671516F7FA25}"/>
              </a:ext>
            </a:extLst>
          </p:cNvPr>
          <p:cNvSpPr>
            <a:spLocks noGrp="1"/>
          </p:cNvSpPr>
          <p:nvPr>
            <p:ph sz="half" idx="2"/>
          </p:nvPr>
        </p:nvSpPr>
        <p:spPr/>
        <p:txBody>
          <a:bodyPr>
            <a:normAutofit lnSpcReduction="10000"/>
          </a:bodyPr>
          <a:lstStyle/>
          <a:p>
            <a:r>
              <a:rPr lang="en-US" sz="2400" dirty="0"/>
              <a:t>Change Tracking</a:t>
            </a:r>
          </a:p>
          <a:p>
            <a:pPr marL="457200" indent="-457200">
              <a:buFont typeface="Arial" panose="020B0604020202020204" pitchFamily="34" charset="0"/>
              <a:buChar char="•"/>
            </a:pPr>
            <a:r>
              <a:rPr lang="en-US" sz="2000" dirty="0"/>
              <a:t>Straightforward to set up</a:t>
            </a:r>
          </a:p>
          <a:p>
            <a:pPr marL="457200" indent="-457200">
              <a:buFont typeface="Arial" panose="020B0604020202020204" pitchFamily="34" charset="0"/>
              <a:buChar char="•"/>
            </a:pPr>
            <a:r>
              <a:rPr lang="en-US" sz="2000" dirty="0"/>
              <a:t>SNAPSHOT isolation recommended</a:t>
            </a:r>
          </a:p>
          <a:p>
            <a:pPr marL="457200" indent="-457200">
              <a:buFont typeface="Arial" panose="020B0604020202020204" pitchFamily="34" charset="0"/>
              <a:buChar char="•"/>
            </a:pPr>
            <a:r>
              <a:rPr lang="en-US" sz="2000" dirty="0"/>
              <a:t>Uses ALTER DATABASE and ALTER TABLE statements</a:t>
            </a:r>
          </a:p>
          <a:p>
            <a:pPr marL="457200" indent="-457200">
              <a:buFont typeface="Arial" panose="020B0604020202020204" pitchFamily="34" charset="0"/>
              <a:buChar char="•"/>
            </a:pPr>
            <a:r>
              <a:rPr lang="en-US" sz="2000" dirty="0"/>
              <a:t>Easy to add to an existing table</a:t>
            </a:r>
          </a:p>
          <a:p>
            <a:pPr marL="457200" indent="-457200">
              <a:buFont typeface="Arial" panose="020B0604020202020204" pitchFamily="34" charset="0"/>
              <a:buChar char="•"/>
            </a:pPr>
            <a:r>
              <a:rPr lang="en-US" sz="2000" dirty="0"/>
              <a:t>Requires a PK</a:t>
            </a:r>
          </a:p>
          <a:p>
            <a:endParaRPr lang="en-US" sz="2400" dirty="0"/>
          </a:p>
          <a:p>
            <a:r>
              <a:rPr lang="en-US" sz="2400" dirty="0"/>
              <a:t>Triggers</a:t>
            </a:r>
          </a:p>
          <a:p>
            <a:pPr marL="457200" indent="-457200">
              <a:buFont typeface="Arial" panose="020B0604020202020204" pitchFamily="34" charset="0"/>
              <a:buChar char="•"/>
            </a:pPr>
            <a:r>
              <a:rPr lang="en-US" sz="2000" dirty="0"/>
              <a:t>More or less straightforward to set up and easy to add, depending on how involved you get with your triggers</a:t>
            </a:r>
          </a:p>
          <a:p>
            <a:pPr marL="457200" indent="-457200">
              <a:buFont typeface="Arial" panose="020B0604020202020204" pitchFamily="34" charset="0"/>
              <a:buChar char="•"/>
            </a:pPr>
            <a:r>
              <a:rPr lang="en-US" sz="2000" dirty="0"/>
              <a:t>You will need to create tables to store the history manually</a:t>
            </a:r>
          </a:p>
          <a:p>
            <a:endParaRPr lang="en-US" sz="2400" dirty="0"/>
          </a:p>
        </p:txBody>
      </p:sp>
    </p:spTree>
    <p:extLst>
      <p:ext uri="{BB962C8B-B14F-4D97-AF65-F5344CB8AC3E}">
        <p14:creationId xmlns:p14="http://schemas.microsoft.com/office/powerpoint/2010/main" val="3344147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79EB6-027B-AF43-B02A-6BB5B5483880}"/>
              </a:ext>
            </a:extLst>
          </p:cNvPr>
          <p:cNvSpPr>
            <a:spLocks noGrp="1"/>
          </p:cNvSpPr>
          <p:nvPr>
            <p:ph type="title"/>
          </p:nvPr>
        </p:nvSpPr>
        <p:spPr/>
        <p:txBody>
          <a:bodyPr/>
          <a:lstStyle/>
          <a:p>
            <a:pPr algn="ctr"/>
            <a:r>
              <a:rPr lang="en-US" sz="4000" dirty="0"/>
              <a:t>Managing and Modifying</a:t>
            </a:r>
          </a:p>
        </p:txBody>
      </p:sp>
      <p:sp>
        <p:nvSpPr>
          <p:cNvPr id="3" name="Content Placeholder 2">
            <a:extLst>
              <a:ext uri="{FF2B5EF4-FFF2-40B4-BE49-F238E27FC236}">
                <a16:creationId xmlns:a16="http://schemas.microsoft.com/office/drawing/2014/main" id="{8DC94F6D-1289-9046-AE1C-7BCD047BA4AC}"/>
              </a:ext>
            </a:extLst>
          </p:cNvPr>
          <p:cNvSpPr>
            <a:spLocks noGrp="1"/>
          </p:cNvSpPr>
          <p:nvPr>
            <p:ph sz="half" idx="1"/>
          </p:nvPr>
        </p:nvSpPr>
        <p:spPr/>
        <p:txBody>
          <a:bodyPr>
            <a:normAutofit lnSpcReduction="10000"/>
          </a:bodyPr>
          <a:lstStyle/>
          <a:p>
            <a:r>
              <a:rPr lang="en-US" sz="2400" dirty="0"/>
              <a:t>Change Data Capture</a:t>
            </a:r>
          </a:p>
          <a:p>
            <a:pPr marL="457200" indent="-457200">
              <a:buFont typeface="Arial" panose="020B0604020202020204" pitchFamily="34" charset="0"/>
              <a:buChar char="•"/>
            </a:pPr>
            <a:r>
              <a:rPr lang="en-US" sz="2000" dirty="0"/>
              <a:t>Stored procedures to view and change configuration</a:t>
            </a:r>
          </a:p>
          <a:p>
            <a:pPr marL="457200" indent="-457200">
              <a:buFont typeface="Arial" panose="020B0604020202020204" pitchFamily="34" charset="0"/>
              <a:buChar char="•"/>
            </a:pPr>
            <a:r>
              <a:rPr lang="en-US" sz="2000" dirty="0"/>
              <a:t>Special DMV to see what’s going on</a:t>
            </a:r>
          </a:p>
          <a:p>
            <a:pPr marL="457200" indent="-457200">
              <a:buFont typeface="Arial" panose="020B0604020202020204" pitchFamily="34" charset="0"/>
              <a:buChar char="•"/>
            </a:pPr>
            <a:r>
              <a:rPr lang="en-US" sz="2000" dirty="0"/>
              <a:t>Has its own separate error DMV</a:t>
            </a:r>
          </a:p>
          <a:p>
            <a:pPr marL="457200" indent="-457200">
              <a:buFont typeface="Arial" panose="020B0604020202020204" pitchFamily="34" charset="0"/>
              <a:buChar char="•"/>
            </a:pPr>
            <a:endParaRPr lang="en-US" sz="2000" dirty="0"/>
          </a:p>
          <a:p>
            <a:endParaRPr lang="en-US" sz="2400" dirty="0"/>
          </a:p>
          <a:p>
            <a:r>
              <a:rPr lang="en-US" sz="2400" dirty="0"/>
              <a:t>Temporal Tables</a:t>
            </a:r>
          </a:p>
          <a:p>
            <a:pPr marL="457200" indent="-457200">
              <a:buFont typeface="Arial" panose="020B0604020202020204" pitchFamily="34" charset="0"/>
              <a:buChar char="•"/>
            </a:pPr>
            <a:r>
              <a:rPr lang="en-US" sz="2000" dirty="0"/>
              <a:t>Very little to manage or modify</a:t>
            </a:r>
          </a:p>
          <a:p>
            <a:pPr marL="457200" indent="-457200">
              <a:buFont typeface="Arial" panose="020B0604020202020204" pitchFamily="34" charset="0"/>
              <a:buChar char="•"/>
            </a:pPr>
            <a:r>
              <a:rPr lang="en-US" sz="2000" dirty="0"/>
              <a:t>History table management is your responsibility prior to 2017</a:t>
            </a:r>
          </a:p>
          <a:p>
            <a:pPr marL="457200" indent="-457200">
              <a:buFont typeface="Arial" panose="020B0604020202020204" pitchFamily="34" charset="0"/>
              <a:buChar char="•"/>
            </a:pPr>
            <a:r>
              <a:rPr lang="en-US" sz="2000" dirty="0"/>
              <a:t>Retention policy was introduced in SQL Server 2017 during the </a:t>
            </a:r>
            <a:r>
              <a:rPr lang="en-US" sz="2000"/>
              <a:t>CTP phase</a:t>
            </a:r>
            <a:endParaRPr lang="en-US" sz="2000" dirty="0"/>
          </a:p>
          <a:p>
            <a:endParaRPr lang="en-US" sz="2400" dirty="0"/>
          </a:p>
        </p:txBody>
      </p:sp>
      <p:sp>
        <p:nvSpPr>
          <p:cNvPr id="4" name="Content Placeholder 3">
            <a:extLst>
              <a:ext uri="{FF2B5EF4-FFF2-40B4-BE49-F238E27FC236}">
                <a16:creationId xmlns:a16="http://schemas.microsoft.com/office/drawing/2014/main" id="{C3C97244-227F-3741-84AE-671516F7FA25}"/>
              </a:ext>
            </a:extLst>
          </p:cNvPr>
          <p:cNvSpPr>
            <a:spLocks noGrp="1"/>
          </p:cNvSpPr>
          <p:nvPr>
            <p:ph sz="half" idx="2"/>
          </p:nvPr>
        </p:nvSpPr>
        <p:spPr/>
        <p:txBody>
          <a:bodyPr>
            <a:normAutofit lnSpcReduction="10000"/>
          </a:bodyPr>
          <a:lstStyle/>
          <a:p>
            <a:r>
              <a:rPr lang="en-US" sz="2400" dirty="0"/>
              <a:t>Change Tracking</a:t>
            </a:r>
          </a:p>
          <a:p>
            <a:pPr marL="457200" indent="-457200">
              <a:buFont typeface="Arial" panose="020B0604020202020204" pitchFamily="34" charset="0"/>
              <a:buChar char="•"/>
            </a:pPr>
            <a:r>
              <a:rPr lang="en-US" sz="2000" dirty="0"/>
              <a:t>You can change the retention and auto-cleanup settings. That’s it.</a:t>
            </a:r>
          </a:p>
          <a:p>
            <a:pPr marL="457200" indent="-457200">
              <a:buFont typeface="Arial" panose="020B0604020202020204" pitchFamily="34" charset="0"/>
              <a:buChar char="•"/>
            </a:pPr>
            <a:r>
              <a:rPr lang="en-US" sz="2000" dirty="0"/>
              <a:t>A new proc was added in 2014 SP2 to manually flush the internal change table</a:t>
            </a:r>
          </a:p>
          <a:p>
            <a:endParaRPr lang="en-US" sz="2400" dirty="0"/>
          </a:p>
          <a:p>
            <a:r>
              <a:rPr lang="en-US" sz="2400" dirty="0"/>
              <a:t>Triggers</a:t>
            </a:r>
          </a:p>
          <a:p>
            <a:pPr marL="457200" indent="-457200">
              <a:buFont typeface="Arial" panose="020B0604020202020204" pitchFamily="34" charset="0"/>
              <a:buChar char="•"/>
            </a:pPr>
            <a:r>
              <a:rPr lang="en-US" sz="2000" dirty="0"/>
              <a:t>You have to change the triggers</a:t>
            </a:r>
          </a:p>
          <a:p>
            <a:pPr marL="457200" indent="-457200">
              <a:buFont typeface="Arial" panose="020B0604020202020204" pitchFamily="34" charset="0"/>
              <a:buChar char="•"/>
            </a:pPr>
            <a:r>
              <a:rPr lang="en-US" sz="2000" dirty="0"/>
              <a:t>History table management is your responsibility here too</a:t>
            </a:r>
          </a:p>
          <a:p>
            <a:endParaRPr lang="en-US" sz="2400" dirty="0"/>
          </a:p>
        </p:txBody>
      </p:sp>
    </p:spTree>
    <p:extLst>
      <p:ext uri="{BB962C8B-B14F-4D97-AF65-F5344CB8AC3E}">
        <p14:creationId xmlns:p14="http://schemas.microsoft.com/office/powerpoint/2010/main" val="271463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79EB6-027B-AF43-B02A-6BB5B5483880}"/>
              </a:ext>
            </a:extLst>
          </p:cNvPr>
          <p:cNvSpPr>
            <a:spLocks noGrp="1"/>
          </p:cNvSpPr>
          <p:nvPr>
            <p:ph type="title"/>
          </p:nvPr>
        </p:nvSpPr>
        <p:spPr/>
        <p:txBody>
          <a:bodyPr/>
          <a:lstStyle/>
          <a:p>
            <a:pPr algn="ctr"/>
            <a:r>
              <a:rPr lang="en-US" sz="4000" dirty="0"/>
              <a:t>Living With</a:t>
            </a:r>
          </a:p>
        </p:txBody>
      </p:sp>
      <p:sp>
        <p:nvSpPr>
          <p:cNvPr id="3" name="Content Placeholder 2">
            <a:extLst>
              <a:ext uri="{FF2B5EF4-FFF2-40B4-BE49-F238E27FC236}">
                <a16:creationId xmlns:a16="http://schemas.microsoft.com/office/drawing/2014/main" id="{8DC94F6D-1289-9046-AE1C-7BCD047BA4AC}"/>
              </a:ext>
            </a:extLst>
          </p:cNvPr>
          <p:cNvSpPr>
            <a:spLocks noGrp="1"/>
          </p:cNvSpPr>
          <p:nvPr>
            <p:ph sz="half" idx="1"/>
          </p:nvPr>
        </p:nvSpPr>
        <p:spPr/>
        <p:txBody>
          <a:bodyPr>
            <a:normAutofit/>
          </a:bodyPr>
          <a:lstStyle/>
          <a:p>
            <a:r>
              <a:rPr lang="en-US" sz="2400" dirty="0"/>
              <a:t>Change Data Capture</a:t>
            </a:r>
          </a:p>
          <a:p>
            <a:pPr marL="457200" indent="-457200">
              <a:buFont typeface="Arial" panose="020B0604020202020204" pitchFamily="34" charset="0"/>
              <a:buChar char="•"/>
            </a:pPr>
            <a:r>
              <a:rPr lang="en-US" sz="2000" dirty="0"/>
              <a:t>Robust but fragile!</a:t>
            </a:r>
          </a:p>
          <a:p>
            <a:pPr marL="457200" indent="-457200">
              <a:buFont typeface="Arial" panose="020B0604020202020204" pitchFamily="34" charset="0"/>
              <a:buChar char="•"/>
            </a:pPr>
            <a:r>
              <a:rPr lang="en-US" sz="2000" dirty="0"/>
              <a:t>Agents and jobs to keep an eye on</a:t>
            </a:r>
          </a:p>
          <a:p>
            <a:pPr marL="457200" indent="-457200">
              <a:buFont typeface="Arial" panose="020B0604020202020204" pitchFamily="34" charset="0"/>
              <a:buChar char="•"/>
            </a:pPr>
            <a:r>
              <a:rPr lang="en-US" sz="2000" dirty="0"/>
              <a:t>CDC and replication coexist uneasily</a:t>
            </a:r>
          </a:p>
          <a:p>
            <a:pPr marL="457200" indent="-457200">
              <a:buFont typeface="Arial" panose="020B0604020202020204" pitchFamily="34" charset="0"/>
              <a:buChar char="•"/>
            </a:pPr>
            <a:r>
              <a:rPr lang="en-US" sz="2000" dirty="0"/>
              <a:t>Schema changes to the source table aren’t handled well at all</a:t>
            </a:r>
          </a:p>
          <a:p>
            <a:endParaRPr lang="en-US" sz="2400" dirty="0"/>
          </a:p>
          <a:p>
            <a:r>
              <a:rPr lang="en-US" sz="2400" dirty="0"/>
              <a:t>Temporal Tables</a:t>
            </a:r>
          </a:p>
          <a:p>
            <a:pPr marL="457200" indent="-457200">
              <a:buFont typeface="Arial" panose="020B0604020202020204" pitchFamily="34" charset="0"/>
              <a:buChar char="•"/>
            </a:pPr>
            <a:r>
              <a:rPr lang="en-US" sz="2000" dirty="0"/>
              <a:t>INSERTs can be fun depending on how your period columns are handled</a:t>
            </a:r>
          </a:p>
          <a:p>
            <a:pPr marL="457200" indent="-457200">
              <a:buFont typeface="Arial" panose="020B0604020202020204" pitchFamily="34" charset="0"/>
              <a:buChar char="•"/>
            </a:pPr>
            <a:r>
              <a:rPr lang="en-US" sz="2000" dirty="0"/>
              <a:t>Blob types such as varchar(max) are permitted, but you’re going to have a bad time</a:t>
            </a:r>
          </a:p>
          <a:p>
            <a:pPr marL="457200" indent="-457200">
              <a:buFont typeface="Arial" panose="020B0604020202020204" pitchFamily="34" charset="0"/>
              <a:buChar char="•"/>
            </a:pPr>
            <a:endParaRPr lang="en-US" sz="2000" dirty="0"/>
          </a:p>
          <a:p>
            <a:endParaRPr lang="en-US" sz="2400" dirty="0"/>
          </a:p>
        </p:txBody>
      </p:sp>
      <p:sp>
        <p:nvSpPr>
          <p:cNvPr id="4" name="Content Placeholder 3">
            <a:extLst>
              <a:ext uri="{FF2B5EF4-FFF2-40B4-BE49-F238E27FC236}">
                <a16:creationId xmlns:a16="http://schemas.microsoft.com/office/drawing/2014/main" id="{C3C97244-227F-3741-84AE-671516F7FA25}"/>
              </a:ext>
            </a:extLst>
          </p:cNvPr>
          <p:cNvSpPr>
            <a:spLocks noGrp="1"/>
          </p:cNvSpPr>
          <p:nvPr>
            <p:ph sz="half" idx="2"/>
          </p:nvPr>
        </p:nvSpPr>
        <p:spPr/>
        <p:txBody>
          <a:bodyPr>
            <a:normAutofit/>
          </a:bodyPr>
          <a:lstStyle/>
          <a:p>
            <a:r>
              <a:rPr lang="en-US" sz="2400" dirty="0"/>
              <a:t>Change Tracking</a:t>
            </a:r>
          </a:p>
          <a:p>
            <a:pPr marL="457200" indent="-457200">
              <a:buFont typeface="Arial" panose="020B0604020202020204" pitchFamily="34" charset="0"/>
              <a:buChar char="•"/>
            </a:pPr>
            <a:r>
              <a:rPr lang="en-US" sz="2000" dirty="0"/>
              <a:t>SNAPSHOT isolation can cause some additional load on </a:t>
            </a:r>
            <a:r>
              <a:rPr lang="en-US" sz="2000" dirty="0" err="1"/>
              <a:t>TempDB</a:t>
            </a:r>
            <a:endParaRPr lang="en-US" sz="2000" dirty="0"/>
          </a:p>
          <a:p>
            <a:pPr marL="457200" indent="-457200">
              <a:buFont typeface="Arial" panose="020B0604020202020204" pitchFamily="34" charset="0"/>
              <a:buChar char="•"/>
            </a:pPr>
            <a:r>
              <a:rPr lang="en-US" sz="2000" dirty="0"/>
              <a:t>Just </a:t>
            </a:r>
            <a:r>
              <a:rPr lang="en-US" sz="2000" dirty="0" err="1"/>
              <a:t>kinda</a:t>
            </a:r>
            <a:r>
              <a:rPr lang="en-US" sz="2000" dirty="0"/>
              <a:t> keeps on </a:t>
            </a:r>
            <a:r>
              <a:rPr lang="en-US" sz="2000" dirty="0" err="1"/>
              <a:t>truckin</a:t>
            </a:r>
            <a:r>
              <a:rPr lang="en-US" sz="2000" dirty="0"/>
              <a:t>’</a:t>
            </a:r>
          </a:p>
          <a:p>
            <a:endParaRPr lang="en-US" sz="2400" dirty="0"/>
          </a:p>
          <a:p>
            <a:r>
              <a:rPr lang="en-US" sz="2400" dirty="0"/>
              <a:t>Triggers</a:t>
            </a:r>
          </a:p>
          <a:p>
            <a:pPr marL="457200" indent="-457200">
              <a:buFont typeface="Arial" panose="020B0604020202020204" pitchFamily="34" charset="0"/>
              <a:buChar char="•"/>
            </a:pPr>
            <a:r>
              <a:rPr lang="en-US" sz="2000" dirty="0"/>
              <a:t>It’s as hard as you make it</a:t>
            </a:r>
          </a:p>
          <a:p>
            <a:pPr marL="457200" indent="-457200">
              <a:buFont typeface="Arial" panose="020B0604020202020204" pitchFamily="34" charset="0"/>
              <a:buChar char="•"/>
            </a:pPr>
            <a:r>
              <a:rPr lang="en-US" sz="2000" dirty="0"/>
              <a:t>Potential for… </a:t>
            </a:r>
          </a:p>
          <a:p>
            <a:endParaRPr lang="en-US" sz="2400" dirty="0"/>
          </a:p>
        </p:txBody>
      </p:sp>
    </p:spTree>
    <p:extLst>
      <p:ext uri="{BB962C8B-B14F-4D97-AF65-F5344CB8AC3E}">
        <p14:creationId xmlns:p14="http://schemas.microsoft.com/office/powerpoint/2010/main" val="2663909825"/>
      </p:ext>
    </p:extLst>
  </p:cSld>
  <p:clrMapOvr>
    <a:masterClrMapping/>
  </p:clrMapOvr>
</p:sld>
</file>

<file path=ppt/theme/theme1.xml><?xml version="1.0" encoding="utf-8"?>
<a:theme xmlns:a="http://schemas.openxmlformats.org/drawingml/2006/main" name="SQLSatOslo 2016">
  <a:themeElements>
    <a:clrScheme name="PASS SQLSaturday">
      <a:dk1>
        <a:srgbClr val="101820"/>
      </a:dk1>
      <a:lt1>
        <a:srgbClr val="FFFFFF"/>
      </a:lt1>
      <a:dk2>
        <a:srgbClr val="414A54"/>
      </a:dk2>
      <a:lt2>
        <a:srgbClr val="F2F2F2"/>
      </a:lt2>
      <a:accent1>
        <a:srgbClr val="007A3E"/>
      </a:accent1>
      <a:accent2>
        <a:srgbClr val="00BF6F"/>
      </a:accent2>
      <a:accent3>
        <a:srgbClr val="2DCCD3"/>
      </a:accent3>
      <a:accent4>
        <a:srgbClr val="007377"/>
      </a:accent4>
      <a:accent5>
        <a:srgbClr val="6558B1"/>
      </a:accent5>
      <a:accent6>
        <a:srgbClr val="AF272F"/>
      </a:accent6>
      <a:hlink>
        <a:srgbClr val="00BF6F"/>
      </a:hlink>
      <a:folHlink>
        <a:srgbClr val="2DCCD3"/>
      </a:folHlink>
    </a:clrScheme>
    <a:fontScheme name="PASS SQLSaturday">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lIns="0" tIns="0" rIns="0" bIns="0" anchor="ctr">
        <a:spAutoFit/>
      </a:bodyPr>
      <a:lstStyle>
        <a:defPPr algn="l">
          <a:defRPr sz="2400" dirty="0" smtClean="0">
            <a:solidFill>
              <a:schemeClr val="accent1"/>
            </a:solidFil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5426</TotalTime>
  <Words>1997</Words>
  <Application>Microsoft Macintosh PowerPoint</Application>
  <PresentationFormat>Custom</PresentationFormat>
  <Paragraphs>237</Paragraphs>
  <Slides>14</Slides>
  <Notes>8</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21" baseType="lpstr">
      <vt:lpstr>Arial</vt:lpstr>
      <vt:lpstr>Calibri</vt:lpstr>
      <vt:lpstr>Consolas</vt:lpstr>
      <vt:lpstr>Segoe UI</vt:lpstr>
      <vt:lpstr>Wingdings</vt:lpstr>
      <vt:lpstr>SQLSatOslo 2016</vt:lpstr>
      <vt:lpstr>Image</vt:lpstr>
      <vt:lpstr>Ch-ch-ch-changes! How to Keep Track of What’s Happening to Your Data</vt:lpstr>
      <vt:lpstr>About Me</vt:lpstr>
      <vt:lpstr>The Scope of This Talk</vt:lpstr>
      <vt:lpstr>Why Track Changes?</vt:lpstr>
      <vt:lpstr>Which method should I choose?</vt:lpstr>
      <vt:lpstr>Three Four Flavo(u)rs Cornetto of Change Tracking</vt:lpstr>
      <vt:lpstr>Setting Them Up</vt:lpstr>
      <vt:lpstr>Managing and Modifying</vt:lpstr>
      <vt:lpstr>Living With</vt:lpstr>
      <vt:lpstr>Querying</vt:lpstr>
      <vt:lpstr>Removing</vt:lpstr>
      <vt:lpstr>My Rankings</vt:lpstr>
      <vt:lpstr>Questions?</vt:lpstr>
      <vt:lpstr>Thank You Sponsors</vt:lpstr>
    </vt:vector>
  </TitlesOfParts>
  <Company>Revealed Design, LLC</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Carla Hamilton</dc:creator>
  <cp:lastModifiedBy>Tim Weigel</cp:lastModifiedBy>
  <cp:revision>87</cp:revision>
  <dcterms:created xsi:type="dcterms:W3CDTF">2011-08-19T20:30:49Z</dcterms:created>
  <dcterms:modified xsi:type="dcterms:W3CDTF">2018-03-28T21:31:57Z</dcterms:modified>
</cp:coreProperties>
</file>