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9" r:id="rId13"/>
    <p:sldId id="270" r:id="rId14"/>
    <p:sldId id="267" r:id="rId15"/>
    <p:sldId id="271" r:id="rId16"/>
    <p:sldId id="272" r:id="rId17"/>
    <p:sldId id="273" r:id="rId18"/>
    <p:sldId id="274" r:id="rId19"/>
    <p:sldId id="275" r:id="rId20"/>
    <p:sldId id="276" r:id="rId21"/>
    <p:sldId id="277" r:id="rId22"/>
    <p:sldId id="278" r:id="rId23"/>
    <p:sldId id="281" r:id="rId24"/>
    <p:sldId id="282" r:id="rId25"/>
    <p:sldId id="279" r:id="rId26"/>
    <p:sldId id="280" r:id="rId27"/>
    <p:sldId id="283" r:id="rId28"/>
    <p:sldId id="284"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8" d="100"/>
          <a:sy n="128" d="100"/>
        </p:scale>
        <p:origin x="-130" y="-67"/>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199B53-89C7-4CEA-A34F-AF138A5E9A43}"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199B53-89C7-4CEA-A34F-AF138A5E9A43}"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199B53-89C7-4CEA-A34F-AF138A5E9A43}"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199B53-89C7-4CEA-A34F-AF138A5E9A43}"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199B53-89C7-4CEA-A34F-AF138A5E9A43}"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199B53-89C7-4CEA-A34F-AF138A5E9A43}"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199B53-89C7-4CEA-A34F-AF138A5E9A43}"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199B53-89C7-4CEA-A34F-AF138A5E9A43}"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99B53-89C7-4CEA-A34F-AF138A5E9A43}"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99B53-89C7-4CEA-A34F-AF138A5E9A43}"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99B53-89C7-4CEA-A34F-AF138A5E9A43}"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8C93-2307-4E08-B697-2D71D9715BA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B199B53-89C7-4CEA-A34F-AF138A5E9A43}" type="datetimeFigureOut">
              <a:rPr lang="en-US" smtClean="0"/>
              <a:t>1/2/2023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F028C93-2307-4E08-B697-2D71D9715BA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hrnbom/gbapfomgd/blob/master/gbasmdev.te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Implementing a SGB to GBC conversion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a:t>7</a:t>
            </a:r>
            <a:r>
              <a:rPr lang="en-US" sz="1800" dirty="0" smtClean="0"/>
              <a:t>. </a:t>
            </a:r>
            <a:r>
              <a:rPr lang="en-US" sz="1800" dirty="0" err="1" smtClean="0"/>
              <a:t>shinpokered</a:t>
            </a:r>
            <a:r>
              <a:rPr lang="en-US" sz="1800" dirty="0" smtClean="0"/>
              <a:t>: oam_dma.asm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C3A0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4031873"/>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WriteDMACodeToHRAM</a:t>
            </a:r>
            <a:r>
              <a:rPr lang="en-US" sz="800" b="0" dirty="0" smtClean="0">
                <a:solidFill>
                  <a:srgbClr val="D4D4D4"/>
                </a:solidFill>
                <a:latin typeface="Consolas"/>
              </a:rPr>
              <a:t>:</a:t>
            </a:r>
          </a:p>
          <a:p>
            <a:r>
              <a:rPr lang="en-US" sz="800" b="0" dirty="0" smtClean="0">
                <a:solidFill>
                  <a:srgbClr val="6A9955"/>
                </a:solidFill>
                <a:latin typeface="Consolas"/>
              </a:rPr>
              <a:t>; Since no other memory is available during OAM DMA,</a:t>
            </a:r>
            <a:endParaRPr lang="en-US" sz="800" b="0" dirty="0" smtClean="0">
              <a:solidFill>
                <a:srgbClr val="D4D4D4"/>
              </a:solidFill>
              <a:latin typeface="Consolas"/>
            </a:endParaRPr>
          </a:p>
          <a:p>
            <a:r>
              <a:rPr lang="en-US" sz="800" b="0" dirty="0" smtClean="0">
                <a:solidFill>
                  <a:srgbClr val="6A9955"/>
                </a:solidFill>
                <a:latin typeface="Consolas"/>
              </a:rPr>
              <a:t>; </a:t>
            </a:r>
            <a:r>
              <a:rPr lang="en-US" sz="800" b="0" dirty="0" err="1" smtClean="0">
                <a:solidFill>
                  <a:srgbClr val="6A9955"/>
                </a:solidFill>
                <a:latin typeface="Consolas"/>
              </a:rPr>
              <a:t>DMARoutine</a:t>
            </a:r>
            <a:r>
              <a:rPr lang="en-US" sz="800" b="0" dirty="0" smtClean="0">
                <a:solidFill>
                  <a:srgbClr val="6A9955"/>
                </a:solidFill>
                <a:latin typeface="Consolas"/>
              </a:rPr>
              <a:t> is copied to HRAM and executed there.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c</a:t>
            </a:r>
            <a:r>
              <a:rPr lang="en-US" sz="800" b="0" dirty="0" smtClean="0">
                <a:solidFill>
                  <a:srgbClr val="D4D4D4"/>
                </a:solidFill>
                <a:latin typeface="Consolas"/>
              </a:rPr>
              <a:t>, </a:t>
            </a:r>
            <a:r>
              <a:rPr lang="en-US" sz="800" b="0" dirty="0" smtClean="0">
                <a:solidFill>
                  <a:srgbClr val="B5CEA8"/>
                </a:solidFill>
                <a:latin typeface="Consolas"/>
              </a:rPr>
              <a:t>$ff80</a:t>
            </a:r>
            <a:r>
              <a:rPr lang="en-US" sz="800" b="0" dirty="0" smtClean="0">
                <a:solidFill>
                  <a:srgbClr val="D4D4D4"/>
                </a:solidFill>
                <a:latin typeface="Consolas"/>
              </a:rPr>
              <a:t> % </a:t>
            </a:r>
            <a:r>
              <a:rPr lang="en-US" sz="800" b="0" dirty="0" smtClean="0">
                <a:solidFill>
                  <a:srgbClr val="B5CEA8"/>
                </a:solidFill>
                <a:latin typeface="Consolas"/>
              </a:rPr>
              <a:t>$100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b</a:t>
            </a:r>
            <a:r>
              <a:rPr lang="en-US" sz="800" b="0" dirty="0" smtClean="0">
                <a:solidFill>
                  <a:srgbClr val="D4D4D4"/>
                </a:solidFill>
                <a:latin typeface="Consolas"/>
              </a:rPr>
              <a:t>, </a:t>
            </a:r>
            <a:r>
              <a:rPr lang="en-US" sz="800" b="0" dirty="0" err="1" smtClean="0">
                <a:solidFill>
                  <a:srgbClr val="9CDCFE"/>
                </a:solidFill>
                <a:latin typeface="Consolas"/>
              </a:rPr>
              <a:t>DMARoutineEnd</a:t>
            </a:r>
            <a:r>
              <a:rPr lang="en-US" sz="800" b="0" dirty="0" smtClean="0">
                <a:solidFill>
                  <a:srgbClr val="D4D4D4"/>
                </a:solidFill>
                <a:latin typeface="Consolas"/>
              </a:rPr>
              <a:t> - </a:t>
            </a:r>
            <a:r>
              <a:rPr lang="en-US" sz="800" b="0" dirty="0" err="1" smtClean="0">
                <a:solidFill>
                  <a:srgbClr val="9CDCFE"/>
                </a:solidFill>
                <a:latin typeface="Consolas"/>
              </a:rPr>
              <a:t>DMARoutine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err="1" smtClean="0">
                <a:solidFill>
                  <a:srgbClr val="9CDCFE"/>
                </a:solidFill>
                <a:latin typeface="Consolas"/>
              </a:rPr>
              <a:t>DMARoutine</a:t>
            </a:r>
            <a:endParaRPr lang="en-US" sz="800" b="0" dirty="0" smtClean="0">
              <a:solidFill>
                <a:srgbClr val="9CDCFE"/>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copy</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569CD6"/>
                </a:solidFill>
                <a:latin typeface="Consolas"/>
              </a:rPr>
              <a:t>hli</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B5CEA8"/>
                </a:solidFill>
                <a:latin typeface="Consolas"/>
              </a:rPr>
              <a:t>$ff00</a:t>
            </a:r>
            <a:r>
              <a:rPr lang="en-US" sz="800" b="0" dirty="0" smtClean="0">
                <a:solidFill>
                  <a:srgbClr val="D4D4D4"/>
                </a:solidFill>
                <a:latin typeface="Consolas"/>
              </a:rPr>
              <a:t>+</a:t>
            </a:r>
            <a:r>
              <a:rPr lang="en-US" sz="800" b="0" dirty="0" smtClean="0">
                <a:solidFill>
                  <a:srgbClr val="569CD6"/>
                </a:solidFill>
                <a:latin typeface="Consolas"/>
              </a:rPr>
              <a:t>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inc</a:t>
            </a:r>
            <a:r>
              <a:rPr lang="en-US" sz="800" b="0" dirty="0" smtClean="0">
                <a:solidFill>
                  <a:srgbClr val="D4D4D4"/>
                </a:solidFill>
                <a:latin typeface="Consolas"/>
              </a:rPr>
              <a:t> </a:t>
            </a:r>
            <a:r>
              <a:rPr lang="en-US" sz="800" b="0" dirty="0" smtClean="0">
                <a:solidFill>
                  <a:srgbClr val="569CD6"/>
                </a:solidFill>
                <a:latin typeface="Consolas"/>
              </a:rPr>
              <a:t>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smtClean="0">
                <a:solidFill>
                  <a:srgbClr val="569CD6"/>
                </a:solidFill>
                <a:latin typeface="Consolas"/>
              </a:rPr>
              <a:t>b</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copy</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err="1" smtClean="0">
                <a:solidFill>
                  <a:srgbClr val="9CDCFE"/>
                </a:solidFill>
                <a:latin typeface="Consolas"/>
              </a:rPr>
              <a:t>DMARoutine</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6A9955"/>
                </a:solidFill>
                <a:latin typeface="Consolas"/>
              </a:rPr>
              <a:t>; initiate DMA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wOAMBuffer</a:t>
            </a:r>
            <a:r>
              <a:rPr lang="en-US" sz="800" b="0" dirty="0" smtClean="0">
                <a:solidFill>
                  <a:srgbClr val="D4D4D4"/>
                </a:solidFill>
                <a:latin typeface="Consolas"/>
              </a:rPr>
              <a:t> / </a:t>
            </a:r>
            <a:r>
              <a:rPr lang="en-US" sz="800" b="0" dirty="0" smtClean="0">
                <a:solidFill>
                  <a:srgbClr val="B5CEA8"/>
                </a:solidFill>
                <a:latin typeface="Consolas"/>
              </a:rPr>
              <a:t>$100</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rDMA</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    </a:t>
            </a:r>
            <a:r>
              <a:rPr lang="en-US" sz="800" b="0" dirty="0" smtClean="0">
                <a:solidFill>
                  <a:srgbClr val="6A9955"/>
                </a:solidFill>
                <a:latin typeface="Consolas"/>
              </a:rPr>
              <a:t>; wait for DMA to finish</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$28</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wait</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wait</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a:p>
            <a:r>
              <a:rPr lang="en-US" sz="800" b="0" dirty="0" err="1" smtClean="0">
                <a:solidFill>
                  <a:srgbClr val="9CDCFE"/>
                </a:solidFill>
                <a:latin typeface="Consolas"/>
              </a:rPr>
              <a:t>DMARoutineEnd</a:t>
            </a:r>
            <a:r>
              <a:rPr lang="en-US" sz="800" b="0" dirty="0" smtClean="0">
                <a:solidFill>
                  <a:srgbClr val="D4D4D4"/>
                </a:solidFill>
                <a:latin typeface="Consolas"/>
              </a:rPr>
              <a:t>:</a:t>
            </a: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C9C0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4A6C</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2" name="TextBox 11"/>
          <p:cNvSpPr txBox="1"/>
          <p:nvPr/>
        </p:nvSpPr>
        <p:spPr>
          <a:xfrm>
            <a:off x="2438400" y="590550"/>
            <a:ext cx="2286000" cy="35394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 </a:t>
            </a:r>
          </a:p>
          <a:p>
            <a:r>
              <a:rPr lang="en-US" sz="800" dirty="0" smtClean="0"/>
              <a:t>This whole chunk of code is made to copy </a:t>
            </a:r>
            <a:r>
              <a:rPr lang="en-US" sz="800" dirty="0" err="1" smtClean="0"/>
              <a:t>DMARoutine</a:t>
            </a:r>
            <a:r>
              <a:rPr lang="en-US" sz="800" dirty="0" smtClean="0"/>
              <a:t> to HI RAM. See comment here.</a:t>
            </a:r>
          </a:p>
          <a:p>
            <a:endParaRPr lang="en-US" sz="800" dirty="0"/>
          </a:p>
          <a:p>
            <a:r>
              <a:rPr lang="en-US" sz="800" dirty="0" smtClean="0"/>
              <a:t>Load C with $FF80 modulo $100, which is $80</a:t>
            </a:r>
          </a:p>
          <a:p>
            <a:r>
              <a:rPr lang="en-US" sz="800" dirty="0" smtClean="0"/>
              <a:t>Load B with the difference between the addresses for </a:t>
            </a:r>
            <a:r>
              <a:rPr lang="en-US" sz="800" dirty="0" err="1" smtClean="0"/>
              <a:t>DMARoutineEnd</a:t>
            </a:r>
            <a:r>
              <a:rPr lang="en-US" sz="800" dirty="0" smtClean="0"/>
              <a:t> and </a:t>
            </a:r>
            <a:r>
              <a:rPr lang="en-US" sz="800" dirty="0" err="1" smtClean="0"/>
              <a:t>DMARoutine</a:t>
            </a:r>
            <a:r>
              <a:rPr lang="en-US" sz="800" dirty="0" smtClean="0"/>
              <a:t> (see lower down where these are defined).</a:t>
            </a:r>
          </a:p>
          <a:p>
            <a:r>
              <a:rPr lang="en-US" sz="800" dirty="0" smtClean="0"/>
              <a:t>Load HL with the address for </a:t>
            </a:r>
            <a:r>
              <a:rPr lang="en-US" sz="800" dirty="0" err="1" smtClean="0"/>
              <a:t>DMARoutine</a:t>
            </a:r>
            <a:endParaRPr lang="en-US" sz="800" dirty="0" smtClean="0"/>
          </a:p>
          <a:p>
            <a:endParaRPr lang="en-US" sz="800" dirty="0"/>
          </a:p>
          <a:p>
            <a:r>
              <a:rPr lang="en-US" sz="800" dirty="0" smtClean="0"/>
              <a:t>In a loop, copy the data located at HL’s address (</a:t>
            </a:r>
            <a:r>
              <a:rPr lang="en-US" sz="800" dirty="0" err="1" smtClean="0"/>
              <a:t>ie</a:t>
            </a:r>
            <a:r>
              <a:rPr lang="en-US" sz="800" dirty="0" smtClean="0"/>
              <a:t> the </a:t>
            </a:r>
            <a:r>
              <a:rPr lang="en-US" sz="800" dirty="0" err="1" smtClean="0"/>
              <a:t>DMARoutine</a:t>
            </a:r>
            <a:r>
              <a:rPr lang="en-US" sz="800" dirty="0" smtClean="0"/>
              <a:t> address) in to A, then use A to load that data to memory locations starting at $FF00 (beginning of HI RAM) and increasing until all the data is copied.</a:t>
            </a:r>
          </a:p>
          <a:p>
            <a:endParaRPr lang="en-US" sz="800" dirty="0"/>
          </a:p>
          <a:p>
            <a:r>
              <a:rPr lang="en-US" sz="800" dirty="0" smtClean="0"/>
              <a:t>While we’re here, let’s look at </a:t>
            </a:r>
            <a:r>
              <a:rPr lang="en-US" sz="800" dirty="0" err="1" smtClean="0"/>
              <a:t>DMARoutine</a:t>
            </a:r>
            <a:endParaRPr lang="en-US" sz="800" dirty="0" smtClean="0"/>
          </a:p>
          <a:p>
            <a:endParaRPr lang="en-US" sz="800" dirty="0"/>
          </a:p>
          <a:p>
            <a:r>
              <a:rPr lang="en-US" sz="800" dirty="0" smtClean="0"/>
              <a:t>Load </a:t>
            </a:r>
            <a:r>
              <a:rPr lang="en-US" sz="800" dirty="0" err="1" smtClean="0"/>
              <a:t>Reg</a:t>
            </a:r>
            <a:r>
              <a:rPr lang="en-US" sz="800" dirty="0" smtClean="0"/>
              <a:t> A with the address for </a:t>
            </a:r>
            <a:r>
              <a:rPr lang="en-US" sz="800" dirty="0" err="1" smtClean="0"/>
              <a:t>wOAMBuffer</a:t>
            </a:r>
            <a:r>
              <a:rPr lang="en-US" sz="800" dirty="0" smtClean="0"/>
              <a:t> divided by $100.</a:t>
            </a:r>
          </a:p>
          <a:p>
            <a:r>
              <a:rPr lang="en-US" sz="800" dirty="0" smtClean="0"/>
              <a:t>This is $C300 / $100, which is $0</a:t>
            </a:r>
          </a:p>
          <a:p>
            <a:endParaRPr lang="en-US" sz="800" dirty="0" smtClean="0"/>
          </a:p>
          <a:p>
            <a:r>
              <a:rPr lang="en-US" sz="800" dirty="0" smtClean="0"/>
              <a:t>Load </a:t>
            </a:r>
            <a:r>
              <a:rPr lang="en-US" sz="800" dirty="0" err="1" smtClean="0"/>
              <a:t>rDMA</a:t>
            </a:r>
            <a:r>
              <a:rPr lang="en-US" sz="800" dirty="0" smtClean="0"/>
              <a:t> with the value from A ($0)</a:t>
            </a:r>
          </a:p>
          <a:p>
            <a:endParaRPr lang="en-US" sz="800" dirty="0"/>
          </a:p>
          <a:p>
            <a:r>
              <a:rPr lang="en-US" sz="800" dirty="0" smtClean="0"/>
              <a:t>Load A with the value $28</a:t>
            </a:r>
          </a:p>
          <a:p>
            <a:endParaRPr lang="en-US" sz="800" dirty="0"/>
          </a:p>
          <a:p>
            <a:r>
              <a:rPr lang="en-US" sz="800" dirty="0" smtClean="0"/>
              <a:t>In a loop, decrement A until it is zero. Effectively 28 ticks of the CPU</a:t>
            </a:r>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Copy the </a:t>
            </a:r>
            <a:r>
              <a:rPr lang="en-US" sz="1000" dirty="0" err="1" smtClean="0"/>
              <a:t>DMARoutine</a:t>
            </a:r>
            <a:r>
              <a:rPr lang="en-US" sz="1000" dirty="0" smtClean="0"/>
              <a:t> code to </a:t>
            </a:r>
            <a:r>
              <a:rPr lang="en-US" sz="1000" dirty="0" err="1" smtClean="0"/>
              <a:t>HiRAM</a:t>
            </a:r>
            <a:r>
              <a:rPr lang="en-US" sz="1000" dirty="0" smtClean="0"/>
              <a:t>. </a:t>
            </a:r>
            <a:r>
              <a:rPr lang="en-US" sz="1000" dirty="0" err="1" smtClean="0"/>
              <a:t>DMARoutine</a:t>
            </a:r>
            <a:r>
              <a:rPr lang="en-US" sz="1000" dirty="0" smtClean="0"/>
              <a:t> does a DMA data transfer for $28 clock ticks.</a:t>
            </a:r>
            <a:endParaRPr lang="en-US" sz="1000" dirty="0"/>
          </a:p>
        </p:txBody>
      </p:sp>
      <p:sp>
        <p:nvSpPr>
          <p:cNvPr id="18" name="Rectangle 17"/>
          <p:cNvSpPr/>
          <p:nvPr/>
        </p:nvSpPr>
        <p:spPr>
          <a:xfrm>
            <a:off x="152400" y="1603742"/>
            <a:ext cx="1676400" cy="3231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H_LOADEDROMBANK</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$FFB8</a:t>
            </a:r>
            <a:endParaRPr lang="en-US" sz="800" b="0" dirty="0" smtClean="0">
              <a:solidFill>
                <a:srgbClr val="D4D4D4"/>
              </a:solidFill>
              <a:latin typeface="Consolas"/>
            </a:endParaRPr>
          </a:p>
          <a:p>
            <a:endParaRPr lang="en-US" sz="700" b="0" dirty="0" smtClean="0">
              <a:solidFill>
                <a:srgbClr val="D4D4D4"/>
              </a:solidFill>
              <a:latin typeface="Consolas"/>
            </a:endParaRPr>
          </a:p>
        </p:txBody>
      </p:sp>
      <p:sp>
        <p:nvSpPr>
          <p:cNvPr id="19" name="TextBox 18"/>
          <p:cNvSpPr txBox="1"/>
          <p:nvPr/>
        </p:nvSpPr>
        <p:spPr>
          <a:xfrm>
            <a:off x="152400" y="1375142"/>
            <a:ext cx="603050" cy="215444"/>
          </a:xfrm>
          <a:prstGeom prst="rect">
            <a:avLst/>
          </a:prstGeom>
          <a:noFill/>
        </p:spPr>
        <p:txBody>
          <a:bodyPr wrap="none" rtlCol="0">
            <a:spAutoFit/>
          </a:bodyPr>
          <a:lstStyle/>
          <a:p>
            <a:r>
              <a:rPr lang="en-US" sz="800" dirty="0" smtClean="0"/>
              <a:t>hram.asm</a:t>
            </a:r>
            <a:endParaRPr lang="en-US" sz="800" dirty="0"/>
          </a:p>
        </p:txBody>
      </p:sp>
      <p:sp>
        <p:nvSpPr>
          <p:cNvPr id="14" name="Rectangle 13"/>
          <p:cNvSpPr/>
          <p:nvPr/>
        </p:nvSpPr>
        <p:spPr>
          <a:xfrm>
            <a:off x="152400" y="742950"/>
            <a:ext cx="2057400" cy="4616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C586C0"/>
                </a:solidFill>
                <a:latin typeface="Consolas"/>
              </a:rPr>
              <a:t>SECTION</a:t>
            </a:r>
            <a:r>
              <a:rPr lang="en-US" sz="800" b="0" dirty="0" smtClean="0">
                <a:solidFill>
                  <a:srgbClr val="D4D4D4"/>
                </a:solidFill>
                <a:latin typeface="Consolas"/>
              </a:rPr>
              <a:t> </a:t>
            </a:r>
            <a:r>
              <a:rPr lang="en-US" sz="800" b="0" dirty="0" smtClean="0">
                <a:solidFill>
                  <a:srgbClr val="CE9178"/>
                </a:solidFill>
                <a:latin typeface="Consolas"/>
              </a:rPr>
              <a:t>"bank1"</a:t>
            </a:r>
            <a:r>
              <a:rPr lang="en-US" sz="800" b="0" dirty="0" smtClean="0">
                <a:solidFill>
                  <a:srgbClr val="D4D4D4"/>
                </a:solidFill>
                <a:latin typeface="Consolas"/>
              </a:rPr>
              <a:t>,</a:t>
            </a:r>
            <a:r>
              <a:rPr lang="en-US" sz="800" b="0" dirty="0" smtClean="0">
                <a:solidFill>
                  <a:srgbClr val="C586C0"/>
                </a:solidFill>
                <a:latin typeface="Consolas"/>
              </a:rPr>
              <a:t>ROMX</a:t>
            </a:r>
            <a:r>
              <a:rPr lang="en-US" sz="800" b="0" dirty="0" smtClean="0">
                <a:solidFill>
                  <a:srgbClr val="D4D4D4"/>
                </a:solidFill>
                <a:latin typeface="Consolas"/>
              </a:rPr>
              <a:t>,</a:t>
            </a:r>
            <a:r>
              <a:rPr lang="en-US" sz="800" b="0" dirty="0" smtClean="0">
                <a:solidFill>
                  <a:srgbClr val="C586C0"/>
                </a:solidFill>
                <a:latin typeface="Consolas"/>
              </a:rPr>
              <a:t>BANK</a:t>
            </a:r>
            <a:r>
              <a:rPr lang="en-US" sz="800" b="0" dirty="0" smtClean="0">
                <a:solidFill>
                  <a:srgbClr val="D4D4D4"/>
                </a:solidFill>
                <a:latin typeface="Consolas"/>
              </a:rPr>
              <a:t>[</a:t>
            </a:r>
            <a:r>
              <a:rPr lang="en-US" sz="800" b="0" dirty="0" smtClean="0">
                <a:solidFill>
                  <a:srgbClr val="B5CEA8"/>
                </a:solidFill>
                <a:latin typeface="Consolas"/>
              </a:rPr>
              <a:t>$1</a:t>
            </a:r>
            <a:r>
              <a:rPr lang="en-US" sz="800" b="0" dirty="0" smtClean="0">
                <a:solidFill>
                  <a:srgbClr val="D4D4D4"/>
                </a:solidFill>
                <a:latin typeface="Consolas"/>
              </a:rPr>
              <a:t>]</a:t>
            </a:r>
          </a:p>
          <a:p>
            <a:r>
              <a:rPr lang="en-US" sz="800" dirty="0" smtClean="0">
                <a:solidFill>
                  <a:srgbClr val="D4D4D4"/>
                </a:solidFill>
                <a:latin typeface="Consolas"/>
              </a:rPr>
              <a:t>…</a:t>
            </a:r>
          </a:p>
          <a:p>
            <a:r>
              <a:rPr lang="en-US" sz="800" b="0" dirty="0" smtClean="0">
                <a:solidFill>
                  <a:srgbClr val="C586C0"/>
                </a:solidFill>
                <a:latin typeface="Consolas"/>
              </a:rPr>
              <a:t>INCLUDE</a:t>
            </a:r>
            <a:r>
              <a:rPr lang="en-US" sz="800" b="0" dirty="0" smtClean="0">
                <a:solidFill>
                  <a:srgbClr val="D4D4D4"/>
                </a:solidFill>
                <a:latin typeface="Consolas"/>
              </a:rPr>
              <a:t> </a:t>
            </a:r>
            <a:r>
              <a:rPr lang="en-US" sz="800" b="0" dirty="0" smtClean="0">
                <a:solidFill>
                  <a:srgbClr val="CE9178"/>
                </a:solidFill>
                <a:latin typeface="Consolas"/>
              </a:rPr>
              <a:t>"engine/oam_dma.asm”</a:t>
            </a:r>
            <a:endParaRPr lang="en-US" sz="800" dirty="0"/>
          </a:p>
        </p:txBody>
      </p:sp>
      <p:sp>
        <p:nvSpPr>
          <p:cNvPr id="15" name="TextBox 14"/>
          <p:cNvSpPr txBox="1"/>
          <p:nvPr/>
        </p:nvSpPr>
        <p:spPr>
          <a:xfrm>
            <a:off x="76200" y="501194"/>
            <a:ext cx="591829" cy="215444"/>
          </a:xfrm>
          <a:prstGeom prst="rect">
            <a:avLst/>
          </a:prstGeom>
          <a:noFill/>
        </p:spPr>
        <p:txBody>
          <a:bodyPr wrap="none" rtlCol="0">
            <a:spAutoFit/>
          </a:bodyPr>
          <a:lstStyle/>
          <a:p>
            <a:r>
              <a:rPr lang="en-US" sz="800" dirty="0" smtClean="0"/>
              <a:t>main.asm</a:t>
            </a:r>
            <a:endParaRPr lang="en-US" sz="800" dirty="0"/>
          </a:p>
        </p:txBody>
      </p:sp>
      <p:sp>
        <p:nvSpPr>
          <p:cNvPr id="16" name="Rectangle 15"/>
          <p:cNvSpPr/>
          <p:nvPr/>
        </p:nvSpPr>
        <p:spPr>
          <a:xfrm>
            <a:off x="152400" y="2343151"/>
            <a:ext cx="1676400" cy="56938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rDMA</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$ff46</a:t>
            </a:r>
            <a:r>
              <a:rPr lang="en-US" sz="800" b="0" dirty="0" smtClean="0">
                <a:solidFill>
                  <a:srgbClr val="D4D4D4"/>
                </a:solidFill>
                <a:latin typeface="Consolas"/>
              </a:rPr>
              <a:t> </a:t>
            </a:r>
            <a:r>
              <a:rPr lang="en-US" sz="800" b="0" dirty="0" smtClean="0">
                <a:solidFill>
                  <a:srgbClr val="6A9955"/>
                </a:solidFill>
                <a:latin typeface="Consolas"/>
              </a:rPr>
              <a:t>; DMA Transfer and Start Address (W)</a:t>
            </a:r>
            <a:endParaRPr lang="en-US" sz="800" b="0" dirty="0" smtClean="0">
              <a:solidFill>
                <a:srgbClr val="D4D4D4"/>
              </a:solidFill>
              <a:latin typeface="Consolas"/>
            </a:endParaRPr>
          </a:p>
          <a:p>
            <a:endParaRPr lang="en-US" sz="700" b="0" dirty="0" smtClean="0">
              <a:solidFill>
                <a:srgbClr val="D4D4D4"/>
              </a:solidFill>
              <a:latin typeface="Consolas"/>
            </a:endParaRPr>
          </a:p>
        </p:txBody>
      </p:sp>
      <p:sp>
        <p:nvSpPr>
          <p:cNvPr id="20" name="TextBox 19"/>
          <p:cNvSpPr txBox="1"/>
          <p:nvPr/>
        </p:nvSpPr>
        <p:spPr>
          <a:xfrm>
            <a:off x="152400" y="2114550"/>
            <a:ext cx="1241045" cy="215444"/>
          </a:xfrm>
          <a:prstGeom prst="rect">
            <a:avLst/>
          </a:prstGeom>
          <a:noFill/>
        </p:spPr>
        <p:txBody>
          <a:bodyPr wrap="none" rtlCol="0">
            <a:spAutoFit/>
          </a:bodyPr>
          <a:lstStyle/>
          <a:p>
            <a:r>
              <a:rPr lang="en-US" sz="800" dirty="0" smtClean="0"/>
              <a:t>hardware_constants.asm</a:t>
            </a:r>
            <a:endParaRPr lang="en-US" sz="800" dirty="0"/>
          </a:p>
        </p:txBody>
      </p:sp>
      <p:sp>
        <p:nvSpPr>
          <p:cNvPr id="21" name="Rectangle 20"/>
          <p:cNvSpPr/>
          <p:nvPr/>
        </p:nvSpPr>
        <p:spPr>
          <a:xfrm>
            <a:off x="0" y="3584942"/>
            <a:ext cx="2286000" cy="93871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C586C0"/>
                </a:solidFill>
                <a:latin typeface="Consolas"/>
              </a:rPr>
              <a:t>SECTION</a:t>
            </a:r>
            <a:r>
              <a:rPr lang="en-US" sz="800" b="0" dirty="0" smtClean="0">
                <a:solidFill>
                  <a:srgbClr val="D4D4D4"/>
                </a:solidFill>
                <a:latin typeface="Consolas"/>
              </a:rPr>
              <a:t> </a:t>
            </a:r>
            <a:r>
              <a:rPr lang="en-US" sz="800" b="0" dirty="0" smtClean="0">
                <a:solidFill>
                  <a:srgbClr val="CE9178"/>
                </a:solidFill>
                <a:latin typeface="Consolas"/>
              </a:rPr>
              <a:t>"OAM Buffer"</a:t>
            </a:r>
            <a:r>
              <a:rPr lang="en-US" sz="800" b="0" dirty="0" smtClean="0">
                <a:solidFill>
                  <a:srgbClr val="D4D4D4"/>
                </a:solidFill>
                <a:latin typeface="Consolas"/>
              </a:rPr>
              <a:t>, </a:t>
            </a:r>
            <a:r>
              <a:rPr lang="en-US" sz="800" b="0" dirty="0" smtClean="0">
                <a:solidFill>
                  <a:srgbClr val="C586C0"/>
                </a:solidFill>
                <a:latin typeface="Consolas"/>
              </a:rPr>
              <a:t>WRAM0</a:t>
            </a:r>
            <a:r>
              <a:rPr lang="en-US" sz="800" b="0" dirty="0" smtClean="0">
                <a:solidFill>
                  <a:srgbClr val="D4D4D4"/>
                </a:solidFill>
                <a:latin typeface="Consolas"/>
              </a:rPr>
              <a:t>[</a:t>
            </a:r>
            <a:r>
              <a:rPr lang="en-US" sz="800" b="0" dirty="0" smtClean="0">
                <a:solidFill>
                  <a:srgbClr val="B5CEA8"/>
                </a:solidFill>
                <a:latin typeface="Consolas"/>
              </a:rPr>
              <a:t>$c300</a:t>
            </a:r>
            <a:r>
              <a:rPr lang="en-US" sz="800" b="0" dirty="0" smtClean="0">
                <a:solidFill>
                  <a:srgbClr val="D4D4D4"/>
                </a:solidFill>
                <a:latin typeface="Consolas"/>
              </a:rPr>
              <a:t>]</a:t>
            </a:r>
          </a:p>
          <a:p>
            <a:r>
              <a:rPr lang="en-US" sz="800" b="0" dirty="0" smtClean="0">
                <a:solidFill>
                  <a:srgbClr val="D4D4D4"/>
                </a:solidFill>
                <a:latin typeface="Consolas"/>
              </a:rPr>
              <a:t/>
            </a:r>
            <a:br>
              <a:rPr lang="en-US" sz="800" b="0" dirty="0" smtClean="0">
                <a:solidFill>
                  <a:srgbClr val="D4D4D4"/>
                </a:solidFill>
                <a:latin typeface="Consolas"/>
              </a:rPr>
            </a:br>
            <a:r>
              <a:rPr lang="en-US" sz="800" b="0" dirty="0" err="1" smtClean="0">
                <a:solidFill>
                  <a:srgbClr val="9CDCFE"/>
                </a:solidFill>
                <a:latin typeface="Consolas"/>
              </a:rPr>
              <a:t>wOAMBuffer</a:t>
            </a:r>
            <a:r>
              <a:rPr lang="en-US" sz="800" b="0" dirty="0" smtClean="0">
                <a:solidFill>
                  <a:srgbClr val="D4D4D4"/>
                </a:solidFill>
                <a:latin typeface="Consolas"/>
              </a:rPr>
              <a:t>:: </a:t>
            </a:r>
            <a:r>
              <a:rPr lang="en-US" sz="800" b="0" dirty="0" smtClean="0">
                <a:solidFill>
                  <a:srgbClr val="6A9955"/>
                </a:solidFill>
                <a:latin typeface="Consolas"/>
              </a:rPr>
              <a:t>; c300</a:t>
            </a:r>
            <a:endParaRPr lang="en-US" sz="800" b="0" dirty="0" smtClean="0">
              <a:solidFill>
                <a:srgbClr val="D4D4D4"/>
              </a:solidFill>
              <a:latin typeface="Consolas"/>
            </a:endParaRPr>
          </a:p>
          <a:p>
            <a:r>
              <a:rPr lang="en-US" sz="800" b="0" dirty="0" smtClean="0">
                <a:solidFill>
                  <a:srgbClr val="6A9955"/>
                </a:solidFill>
                <a:latin typeface="Consolas"/>
              </a:rPr>
              <a:t>; buffer for OAM data. Copied to OAM by DMA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4</a:t>
            </a:r>
            <a:r>
              <a:rPr lang="en-US" sz="800" b="0" dirty="0" smtClean="0">
                <a:solidFill>
                  <a:srgbClr val="D4D4D4"/>
                </a:solidFill>
                <a:latin typeface="Consolas"/>
              </a:rPr>
              <a:t> * </a:t>
            </a:r>
            <a:r>
              <a:rPr lang="en-US" sz="800" b="0" dirty="0" smtClean="0">
                <a:solidFill>
                  <a:srgbClr val="B5CEA8"/>
                </a:solidFill>
                <a:latin typeface="Consolas"/>
              </a:rPr>
              <a:t>40</a:t>
            </a:r>
            <a:endParaRPr lang="en-US" sz="800" b="0" dirty="0" smtClean="0">
              <a:solidFill>
                <a:srgbClr val="D4D4D4"/>
              </a:solidFill>
              <a:latin typeface="Consolas"/>
            </a:endParaRPr>
          </a:p>
          <a:p>
            <a:endParaRPr lang="en-US" sz="700" b="0" dirty="0" smtClean="0">
              <a:solidFill>
                <a:srgbClr val="D4D4D4"/>
              </a:solidFill>
              <a:latin typeface="Consolas"/>
            </a:endParaRPr>
          </a:p>
        </p:txBody>
      </p:sp>
      <p:sp>
        <p:nvSpPr>
          <p:cNvPr id="22" name="TextBox 21"/>
          <p:cNvSpPr txBox="1"/>
          <p:nvPr/>
        </p:nvSpPr>
        <p:spPr>
          <a:xfrm>
            <a:off x="0" y="3356342"/>
            <a:ext cx="622286" cy="215444"/>
          </a:xfrm>
          <a:prstGeom prst="rect">
            <a:avLst/>
          </a:prstGeom>
          <a:noFill/>
        </p:spPr>
        <p:txBody>
          <a:bodyPr wrap="none" rtlCol="0">
            <a:spAutoFit/>
          </a:bodyPr>
          <a:lstStyle/>
          <a:p>
            <a:r>
              <a:rPr lang="en-US" sz="800" dirty="0" smtClean="0"/>
              <a:t>wram.asm</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8. </a:t>
            </a:r>
            <a:r>
              <a:rPr lang="en-US" sz="1800" dirty="0" err="1" smtClean="0"/>
              <a:t>shinpokered</a:t>
            </a:r>
            <a:r>
              <a:rPr lang="en-US" sz="1800" dirty="0" smtClean="0"/>
              <a:t>: init.asm continued</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C9C0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4A6C</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317009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569CD6"/>
                </a:solidFill>
                <a:latin typeface="Consolas"/>
              </a:rPr>
              <a:t>init.asm:</a:t>
            </a: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WriteDMACodeToHRAM</a:t>
            </a:r>
            <a:endParaRPr lang="en-US" sz="800" b="0" dirty="0" smtClean="0">
              <a:solidFill>
                <a:srgbClr val="D4D4D4"/>
              </a:solidFill>
              <a:latin typeface="Consolas"/>
            </a:endParaRPr>
          </a:p>
          <a:p>
            <a:r>
              <a:rPr lang="en-US" sz="800" b="0" dirty="0" smtClean="0">
                <a:solidFill>
                  <a:srgbClr val="D4D4D4"/>
                </a:solidFill>
                <a:latin typeface="Consolas"/>
              </a:rPr>
              <a:t>…</a:t>
            </a:r>
            <a:br>
              <a:rPr lang="en-US" sz="800" b="0" dirty="0" smtClean="0">
                <a:solidFill>
                  <a:srgbClr val="D4D4D4"/>
                </a:solidFill>
                <a:latin typeface="Consolas"/>
              </a:rPr>
            </a:b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hTilesetType</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rSTAT</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hSCX</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hSCY</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rIF</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1</a:t>
            </a:r>
            <a:r>
              <a:rPr lang="en-US" sz="800" b="0" dirty="0" smtClean="0">
                <a:solidFill>
                  <a:srgbClr val="D4D4D4"/>
                </a:solidFill>
                <a:latin typeface="Consolas"/>
              </a:rPr>
              <a:t> &lt;&lt; </a:t>
            </a:r>
            <a:r>
              <a:rPr lang="en-US" sz="800" b="0" dirty="0" smtClean="0">
                <a:solidFill>
                  <a:srgbClr val="9CDCFE"/>
                </a:solidFill>
                <a:latin typeface="Consolas"/>
              </a:rPr>
              <a:t>VBLANK</a:t>
            </a:r>
            <a:r>
              <a:rPr lang="en-US" sz="800" b="0" dirty="0" smtClean="0">
                <a:solidFill>
                  <a:srgbClr val="D4D4D4"/>
                </a:solidFill>
                <a:latin typeface="Consolas"/>
              </a:rPr>
              <a:t> + </a:t>
            </a:r>
            <a:r>
              <a:rPr lang="en-US" sz="800" b="0" dirty="0" smtClean="0">
                <a:solidFill>
                  <a:srgbClr val="B5CEA8"/>
                </a:solidFill>
                <a:latin typeface="Consolas"/>
              </a:rPr>
              <a:t>1</a:t>
            </a:r>
            <a:r>
              <a:rPr lang="en-US" sz="800" b="0" dirty="0" smtClean="0">
                <a:solidFill>
                  <a:srgbClr val="D4D4D4"/>
                </a:solidFill>
                <a:latin typeface="Consolas"/>
              </a:rPr>
              <a:t> &lt;&lt; </a:t>
            </a:r>
            <a:r>
              <a:rPr lang="en-US" sz="800" b="0" dirty="0" smtClean="0">
                <a:solidFill>
                  <a:srgbClr val="9CDCFE"/>
                </a:solidFill>
                <a:latin typeface="Consolas"/>
              </a:rPr>
              <a:t>TIMER</a:t>
            </a:r>
            <a:r>
              <a:rPr lang="en-US" sz="800" b="0" dirty="0" smtClean="0">
                <a:solidFill>
                  <a:srgbClr val="D4D4D4"/>
                </a:solidFill>
                <a:latin typeface="Consolas"/>
              </a:rPr>
              <a:t> + </a:t>
            </a:r>
            <a:r>
              <a:rPr lang="en-US" sz="800" b="0" dirty="0" smtClean="0">
                <a:solidFill>
                  <a:srgbClr val="B5CEA8"/>
                </a:solidFill>
                <a:latin typeface="Consolas"/>
              </a:rPr>
              <a:t>1</a:t>
            </a:r>
            <a:r>
              <a:rPr lang="en-US" sz="800" b="0" dirty="0" smtClean="0">
                <a:solidFill>
                  <a:srgbClr val="D4D4D4"/>
                </a:solidFill>
                <a:latin typeface="Consolas"/>
              </a:rPr>
              <a:t> &lt;&lt; </a:t>
            </a:r>
            <a:r>
              <a:rPr lang="en-US" sz="800" b="0" dirty="0" smtClean="0">
                <a:solidFill>
                  <a:srgbClr val="9CDCFE"/>
                </a:solidFill>
                <a:latin typeface="Consolas"/>
              </a:rPr>
              <a:t>SERIAL</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rIE</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144</a:t>
            </a:r>
            <a:r>
              <a:rPr lang="en-US" sz="800" b="0" dirty="0" smtClean="0">
                <a:solidFill>
                  <a:srgbClr val="D4D4D4"/>
                </a:solidFill>
                <a:latin typeface="Consolas"/>
              </a:rPr>
              <a:t> </a:t>
            </a:r>
            <a:r>
              <a:rPr lang="en-US" sz="800" b="0" dirty="0" smtClean="0">
                <a:solidFill>
                  <a:srgbClr val="6A9955"/>
                </a:solidFill>
                <a:latin typeface="Consolas"/>
              </a:rPr>
              <a:t>; move the window off-screen</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hWY</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rWY</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7</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rWX</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9CDCFE"/>
                </a:solidFill>
                <a:latin typeface="Consolas"/>
              </a:rPr>
              <a:t>CONNECTION_NOT_ESTABLISHED</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hSerialConnectionStatus</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FF80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4A6C</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Set a bunch of screen-related variables to zero or set the screen values to be off-screen, then set serial connection to not established.</a:t>
            </a:r>
            <a:endParaRPr lang="en-US" sz="1000" dirty="0"/>
          </a:p>
        </p:txBody>
      </p:sp>
      <p:sp>
        <p:nvSpPr>
          <p:cNvPr id="18" name="Rectangle 17"/>
          <p:cNvSpPr/>
          <p:nvPr/>
        </p:nvSpPr>
        <p:spPr>
          <a:xfrm>
            <a:off x="0" y="209550"/>
            <a:ext cx="2362200" cy="144655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endParaRPr lang="en-US" sz="800" b="0" dirty="0" smtClean="0">
              <a:solidFill>
                <a:srgbClr val="D4D4D4"/>
              </a:solidFill>
              <a:latin typeface="Consolas"/>
            </a:endParaRPr>
          </a:p>
          <a:p>
            <a:r>
              <a:rPr lang="en-US" sz="800" b="0" dirty="0" err="1" smtClean="0">
                <a:solidFill>
                  <a:srgbClr val="9CDCFE"/>
                </a:solidFill>
                <a:latin typeface="Consolas"/>
              </a:rPr>
              <a:t>hTilesetType</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$FFD7</a:t>
            </a:r>
          </a:p>
          <a:p>
            <a:r>
              <a:rPr lang="en-US" sz="800" b="0" dirty="0" smtClean="0">
                <a:solidFill>
                  <a:srgbClr val="6A9955"/>
                </a:solidFill>
                <a:latin typeface="Consolas"/>
              </a:rPr>
              <a:t>; these values are copied to SCX, SCY, and WY during V-blank</a:t>
            </a:r>
            <a:endParaRPr lang="en-US" sz="800" b="0" dirty="0" smtClean="0">
              <a:solidFill>
                <a:srgbClr val="D4D4D4"/>
              </a:solidFill>
              <a:latin typeface="Consolas"/>
            </a:endParaRPr>
          </a:p>
          <a:p>
            <a:r>
              <a:rPr lang="en-US" sz="800" b="0" dirty="0" err="1" smtClean="0">
                <a:solidFill>
                  <a:srgbClr val="9CDCFE"/>
                </a:solidFill>
                <a:latin typeface="Consolas"/>
              </a:rPr>
              <a:t>hSCX</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$FFAE</a:t>
            </a:r>
            <a:endParaRPr lang="en-US" sz="800" b="0" dirty="0" smtClean="0">
              <a:solidFill>
                <a:srgbClr val="D4D4D4"/>
              </a:solidFill>
              <a:latin typeface="Consolas"/>
            </a:endParaRPr>
          </a:p>
          <a:p>
            <a:r>
              <a:rPr lang="en-US" sz="800" b="0" dirty="0" err="1" smtClean="0">
                <a:solidFill>
                  <a:srgbClr val="9CDCFE"/>
                </a:solidFill>
                <a:latin typeface="Consolas"/>
              </a:rPr>
              <a:t>hSCY</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$FFAF</a:t>
            </a:r>
            <a:endParaRPr lang="en-US" sz="800" b="0" dirty="0" smtClean="0">
              <a:solidFill>
                <a:srgbClr val="D4D4D4"/>
              </a:solidFill>
              <a:latin typeface="Consolas"/>
            </a:endParaRPr>
          </a:p>
          <a:p>
            <a:r>
              <a:rPr lang="en-US" sz="800" b="0" dirty="0" err="1" smtClean="0">
                <a:solidFill>
                  <a:srgbClr val="9CDCFE"/>
                </a:solidFill>
                <a:latin typeface="Consolas"/>
              </a:rPr>
              <a:t>hWY</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$FFB0</a:t>
            </a:r>
          </a:p>
          <a:p>
            <a:r>
              <a:rPr lang="en-US" sz="800" b="0" dirty="0" smtClean="0">
                <a:solidFill>
                  <a:srgbClr val="6A9955"/>
                </a:solidFill>
                <a:latin typeface="Consolas"/>
              </a:rPr>
              <a:t>; $01 = using external clock</a:t>
            </a:r>
            <a:endParaRPr lang="en-US" sz="800" b="0" dirty="0" smtClean="0">
              <a:solidFill>
                <a:srgbClr val="D4D4D4"/>
              </a:solidFill>
              <a:latin typeface="Consolas"/>
            </a:endParaRPr>
          </a:p>
          <a:p>
            <a:r>
              <a:rPr lang="en-US" sz="800" b="0" dirty="0" smtClean="0">
                <a:solidFill>
                  <a:srgbClr val="6A9955"/>
                </a:solidFill>
                <a:latin typeface="Consolas"/>
              </a:rPr>
              <a:t>; $02 = using internal clock</a:t>
            </a:r>
            <a:endParaRPr lang="en-US" sz="800" b="0" dirty="0" smtClean="0">
              <a:solidFill>
                <a:srgbClr val="D4D4D4"/>
              </a:solidFill>
              <a:latin typeface="Consolas"/>
            </a:endParaRPr>
          </a:p>
          <a:p>
            <a:r>
              <a:rPr lang="en-US" sz="800" b="0" dirty="0" smtClean="0">
                <a:solidFill>
                  <a:srgbClr val="6A9955"/>
                </a:solidFill>
                <a:latin typeface="Consolas"/>
              </a:rPr>
              <a:t>; $ff = establishing connection</a:t>
            </a:r>
            <a:endParaRPr lang="en-US" sz="800" b="0" dirty="0" smtClean="0">
              <a:solidFill>
                <a:srgbClr val="D4D4D4"/>
              </a:solidFill>
              <a:latin typeface="Consolas"/>
            </a:endParaRPr>
          </a:p>
          <a:p>
            <a:r>
              <a:rPr lang="en-US" sz="800" b="0" dirty="0" err="1" smtClean="0">
                <a:solidFill>
                  <a:srgbClr val="9CDCFE"/>
                </a:solidFill>
                <a:latin typeface="Consolas"/>
              </a:rPr>
              <a:t>hSerialConnectionStatus</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$FFAA</a:t>
            </a:r>
            <a:endParaRPr lang="en-US" sz="700" b="0" dirty="0" smtClean="0">
              <a:solidFill>
                <a:srgbClr val="D4D4D4"/>
              </a:solidFill>
              <a:latin typeface="Consolas"/>
            </a:endParaRPr>
          </a:p>
        </p:txBody>
      </p:sp>
      <p:sp>
        <p:nvSpPr>
          <p:cNvPr id="19" name="TextBox 18"/>
          <p:cNvSpPr txBox="1"/>
          <p:nvPr/>
        </p:nvSpPr>
        <p:spPr>
          <a:xfrm>
            <a:off x="0" y="0"/>
            <a:ext cx="603050" cy="215444"/>
          </a:xfrm>
          <a:prstGeom prst="rect">
            <a:avLst/>
          </a:prstGeom>
          <a:noFill/>
        </p:spPr>
        <p:txBody>
          <a:bodyPr wrap="none" rtlCol="0">
            <a:spAutoFit/>
          </a:bodyPr>
          <a:lstStyle/>
          <a:p>
            <a:r>
              <a:rPr lang="en-US" sz="800" dirty="0" smtClean="0"/>
              <a:t>hram.asm</a:t>
            </a:r>
            <a:endParaRPr lang="en-US" sz="800" dirty="0"/>
          </a:p>
        </p:txBody>
      </p:sp>
      <p:sp>
        <p:nvSpPr>
          <p:cNvPr id="16" name="Rectangle 15"/>
          <p:cNvSpPr/>
          <p:nvPr/>
        </p:nvSpPr>
        <p:spPr>
          <a:xfrm>
            <a:off x="0" y="1885950"/>
            <a:ext cx="2514600" cy="1277273"/>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sv-SE" sz="700" b="0" dirty="0" smtClean="0">
                <a:solidFill>
                  <a:srgbClr val="6A9955"/>
                </a:solidFill>
                <a:latin typeface="Consolas"/>
              </a:rPr>
              <a:t>; interrupt flags</a:t>
            </a:r>
            <a:endParaRPr lang="sv-SE" sz="700" b="0" dirty="0" smtClean="0">
              <a:solidFill>
                <a:srgbClr val="D4D4D4"/>
              </a:solidFill>
              <a:latin typeface="Consolas"/>
            </a:endParaRPr>
          </a:p>
          <a:p>
            <a:r>
              <a:rPr lang="sv-SE" sz="700" b="0" dirty="0" smtClean="0">
                <a:solidFill>
                  <a:srgbClr val="9CDCFE"/>
                </a:solidFill>
                <a:latin typeface="Consolas"/>
              </a:rPr>
              <a:t>VBLANK</a:t>
            </a:r>
            <a:r>
              <a:rPr lang="sv-SE" sz="700" b="0" dirty="0" smtClean="0">
                <a:solidFill>
                  <a:srgbClr val="D4D4D4"/>
                </a:solidFill>
                <a:latin typeface="Consolas"/>
              </a:rPr>
              <a:t>   </a:t>
            </a:r>
            <a:r>
              <a:rPr lang="sv-SE" sz="700" b="0" dirty="0" smtClean="0">
                <a:solidFill>
                  <a:srgbClr val="C586C0"/>
                </a:solidFill>
                <a:latin typeface="Consolas"/>
              </a:rPr>
              <a:t>EQU</a:t>
            </a:r>
            <a:r>
              <a:rPr lang="sv-SE" sz="700" b="0" dirty="0" smtClean="0">
                <a:solidFill>
                  <a:srgbClr val="D4D4D4"/>
                </a:solidFill>
                <a:latin typeface="Consolas"/>
              </a:rPr>
              <a:t> </a:t>
            </a:r>
            <a:r>
              <a:rPr lang="sv-SE" sz="700" b="0" dirty="0" smtClean="0">
                <a:solidFill>
                  <a:srgbClr val="B5CEA8"/>
                </a:solidFill>
                <a:latin typeface="Consolas"/>
              </a:rPr>
              <a:t>0</a:t>
            </a:r>
            <a:endParaRPr lang="sv-SE" sz="700" b="0" dirty="0" smtClean="0">
              <a:solidFill>
                <a:srgbClr val="D4D4D4"/>
              </a:solidFill>
              <a:latin typeface="Consolas"/>
            </a:endParaRPr>
          </a:p>
          <a:p>
            <a:r>
              <a:rPr lang="en-US" sz="700" b="0" dirty="0" smtClean="0">
                <a:solidFill>
                  <a:srgbClr val="9CDCFE"/>
                </a:solidFill>
                <a:latin typeface="Consolas"/>
              </a:rPr>
              <a:t>TIMER</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2</a:t>
            </a:r>
          </a:p>
          <a:p>
            <a:r>
              <a:rPr lang="en-US" sz="700" b="0" dirty="0" smtClean="0">
                <a:solidFill>
                  <a:srgbClr val="9CDCFE"/>
                </a:solidFill>
                <a:latin typeface="Consolas"/>
              </a:rPr>
              <a:t>SERIAL</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3</a:t>
            </a:r>
            <a:endParaRPr lang="en-US" sz="700" b="0" dirty="0" smtClean="0">
              <a:solidFill>
                <a:srgbClr val="D4D4D4"/>
              </a:solidFill>
              <a:latin typeface="Consolas"/>
            </a:endParaRPr>
          </a:p>
          <a:p>
            <a:endParaRPr lang="en-US" sz="700" b="0" dirty="0" smtClean="0">
              <a:solidFill>
                <a:srgbClr val="9CDCFE"/>
              </a:solidFill>
              <a:latin typeface="Consolas"/>
            </a:endParaRPr>
          </a:p>
          <a:p>
            <a:r>
              <a:rPr lang="en-US" sz="700" b="0" dirty="0" err="1" smtClean="0">
                <a:solidFill>
                  <a:srgbClr val="9CDCFE"/>
                </a:solidFill>
                <a:latin typeface="Consolas"/>
              </a:rPr>
              <a:t>rSTAT</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$ff41</a:t>
            </a:r>
            <a:r>
              <a:rPr lang="en-US" sz="700" b="0" dirty="0" smtClean="0">
                <a:solidFill>
                  <a:srgbClr val="D4D4D4"/>
                </a:solidFill>
                <a:latin typeface="Consolas"/>
              </a:rPr>
              <a:t> </a:t>
            </a:r>
            <a:r>
              <a:rPr lang="en-US" sz="700" b="0" dirty="0" smtClean="0">
                <a:solidFill>
                  <a:srgbClr val="6A9955"/>
                </a:solidFill>
                <a:latin typeface="Consolas"/>
              </a:rPr>
              <a:t>; LCDC Status (R/W)</a:t>
            </a:r>
          </a:p>
          <a:p>
            <a:r>
              <a:rPr lang="pt-BR" sz="700" b="0" dirty="0" smtClean="0">
                <a:solidFill>
                  <a:srgbClr val="9CDCFE"/>
                </a:solidFill>
                <a:latin typeface="Consolas"/>
              </a:rPr>
              <a:t>rIF</a:t>
            </a:r>
            <a:r>
              <a:rPr lang="pt-BR" sz="700" b="0" dirty="0" smtClean="0">
                <a:solidFill>
                  <a:srgbClr val="D4D4D4"/>
                </a:solidFill>
                <a:latin typeface="Consolas"/>
              </a:rPr>
              <a:t>         </a:t>
            </a:r>
            <a:r>
              <a:rPr lang="pt-BR" sz="700" b="0" dirty="0" smtClean="0">
                <a:solidFill>
                  <a:srgbClr val="C586C0"/>
                </a:solidFill>
                <a:latin typeface="Consolas"/>
              </a:rPr>
              <a:t>EQU</a:t>
            </a:r>
            <a:r>
              <a:rPr lang="pt-BR" sz="700" b="0" dirty="0" smtClean="0">
                <a:solidFill>
                  <a:srgbClr val="D4D4D4"/>
                </a:solidFill>
                <a:latin typeface="Consolas"/>
              </a:rPr>
              <a:t> </a:t>
            </a:r>
            <a:r>
              <a:rPr lang="pt-BR" sz="700" b="0" dirty="0" smtClean="0">
                <a:solidFill>
                  <a:srgbClr val="B5CEA8"/>
                </a:solidFill>
                <a:latin typeface="Consolas"/>
              </a:rPr>
              <a:t>$ff0f</a:t>
            </a:r>
            <a:r>
              <a:rPr lang="pt-BR" sz="700" b="0" dirty="0" smtClean="0">
                <a:solidFill>
                  <a:srgbClr val="D4D4D4"/>
                </a:solidFill>
                <a:latin typeface="Consolas"/>
              </a:rPr>
              <a:t> </a:t>
            </a:r>
            <a:r>
              <a:rPr lang="pt-BR" sz="700" b="0" dirty="0" smtClean="0">
                <a:solidFill>
                  <a:srgbClr val="6A9955"/>
                </a:solidFill>
                <a:latin typeface="Consolas"/>
              </a:rPr>
              <a:t>; Interrupt Flag (R/W)</a:t>
            </a:r>
            <a:endParaRPr lang="pt-BR" sz="700" b="0" dirty="0" smtClean="0">
              <a:solidFill>
                <a:srgbClr val="D4D4D4"/>
              </a:solidFill>
              <a:latin typeface="Consolas"/>
            </a:endParaRPr>
          </a:p>
          <a:p>
            <a:r>
              <a:rPr lang="en-US" sz="700" b="0" dirty="0" err="1" smtClean="0">
                <a:solidFill>
                  <a:srgbClr val="9CDCFE"/>
                </a:solidFill>
                <a:latin typeface="Consolas"/>
              </a:rPr>
              <a:t>rIE</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a:t>
            </a:r>
            <a:r>
              <a:rPr lang="en-US" sz="700" b="0" dirty="0" err="1" smtClean="0">
                <a:solidFill>
                  <a:srgbClr val="B5CEA8"/>
                </a:solidFill>
                <a:latin typeface="Consolas"/>
              </a:rPr>
              <a:t>ffff</a:t>
            </a:r>
            <a:r>
              <a:rPr lang="en-US" sz="700" b="0" dirty="0" smtClean="0">
                <a:solidFill>
                  <a:srgbClr val="D4D4D4"/>
                </a:solidFill>
                <a:latin typeface="Consolas"/>
              </a:rPr>
              <a:t> </a:t>
            </a:r>
            <a:r>
              <a:rPr lang="en-US" sz="700" b="0" dirty="0" smtClean="0">
                <a:solidFill>
                  <a:srgbClr val="6A9955"/>
                </a:solidFill>
                <a:latin typeface="Consolas"/>
              </a:rPr>
              <a:t>; Interrupt Enable (R/W)</a:t>
            </a:r>
          </a:p>
          <a:p>
            <a:r>
              <a:rPr lang="en-US" sz="700" b="0" dirty="0" err="1" smtClean="0">
                <a:solidFill>
                  <a:srgbClr val="9CDCFE"/>
                </a:solidFill>
                <a:latin typeface="Consolas"/>
              </a:rPr>
              <a:t>rWY</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$ff4a</a:t>
            </a:r>
            <a:r>
              <a:rPr lang="en-US" sz="700" b="0" dirty="0" smtClean="0">
                <a:solidFill>
                  <a:srgbClr val="D4D4D4"/>
                </a:solidFill>
                <a:latin typeface="Consolas"/>
              </a:rPr>
              <a:t> </a:t>
            </a:r>
            <a:r>
              <a:rPr lang="en-US" sz="700" b="0" dirty="0" smtClean="0">
                <a:solidFill>
                  <a:srgbClr val="6A9955"/>
                </a:solidFill>
                <a:latin typeface="Consolas"/>
              </a:rPr>
              <a:t>; Window Y Position (R/W)</a:t>
            </a:r>
            <a:endParaRPr lang="en-US" sz="700" b="0" dirty="0" smtClean="0">
              <a:solidFill>
                <a:srgbClr val="D4D4D4"/>
              </a:solidFill>
              <a:latin typeface="Consolas"/>
            </a:endParaRPr>
          </a:p>
          <a:p>
            <a:r>
              <a:rPr lang="en-US" sz="700" b="0" dirty="0" err="1" smtClean="0">
                <a:solidFill>
                  <a:srgbClr val="9CDCFE"/>
                </a:solidFill>
                <a:latin typeface="Consolas"/>
              </a:rPr>
              <a:t>rWX</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$ff4b</a:t>
            </a:r>
            <a:r>
              <a:rPr lang="en-US" sz="700" b="0" dirty="0" smtClean="0">
                <a:solidFill>
                  <a:srgbClr val="D4D4D4"/>
                </a:solidFill>
                <a:latin typeface="Consolas"/>
              </a:rPr>
              <a:t> </a:t>
            </a:r>
            <a:r>
              <a:rPr lang="en-US" sz="700" b="0" dirty="0" smtClean="0">
                <a:solidFill>
                  <a:srgbClr val="6A9955"/>
                </a:solidFill>
                <a:latin typeface="Consolas"/>
              </a:rPr>
              <a:t>; Window X Position minus 7 (R/W)</a:t>
            </a:r>
            <a:endParaRPr lang="en-US" sz="600" b="0" dirty="0" smtClean="0">
              <a:solidFill>
                <a:srgbClr val="D4D4D4"/>
              </a:solidFill>
              <a:latin typeface="Consolas"/>
            </a:endParaRPr>
          </a:p>
        </p:txBody>
      </p:sp>
      <p:sp>
        <p:nvSpPr>
          <p:cNvPr id="20" name="TextBox 19"/>
          <p:cNvSpPr txBox="1"/>
          <p:nvPr/>
        </p:nvSpPr>
        <p:spPr>
          <a:xfrm>
            <a:off x="0" y="1657350"/>
            <a:ext cx="1241045" cy="215444"/>
          </a:xfrm>
          <a:prstGeom prst="rect">
            <a:avLst/>
          </a:prstGeom>
          <a:noFill/>
        </p:spPr>
        <p:txBody>
          <a:bodyPr wrap="none" rtlCol="0">
            <a:spAutoFit/>
          </a:bodyPr>
          <a:lstStyle/>
          <a:p>
            <a:r>
              <a:rPr lang="en-US" sz="800" dirty="0" smtClean="0"/>
              <a:t>hardware_constants.asm</a:t>
            </a:r>
            <a:endParaRPr lang="en-US" sz="800" dirty="0"/>
          </a:p>
        </p:txBody>
      </p:sp>
      <p:sp>
        <p:nvSpPr>
          <p:cNvPr id="21" name="Rectangle 20"/>
          <p:cNvSpPr/>
          <p:nvPr/>
        </p:nvSpPr>
        <p:spPr>
          <a:xfrm>
            <a:off x="0" y="3584942"/>
            <a:ext cx="2286000" cy="3231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CONNECTION_NOT_ESTABLISHED</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a:t>
            </a:r>
            <a:endParaRPr lang="en-US" sz="800" b="0" dirty="0" smtClean="0">
              <a:solidFill>
                <a:srgbClr val="D4D4D4"/>
              </a:solidFill>
              <a:latin typeface="Consolas"/>
            </a:endParaRPr>
          </a:p>
          <a:p>
            <a:endParaRPr lang="en-US" sz="700" b="0" dirty="0" smtClean="0">
              <a:solidFill>
                <a:srgbClr val="D4D4D4"/>
              </a:solidFill>
              <a:latin typeface="Consolas"/>
            </a:endParaRPr>
          </a:p>
        </p:txBody>
      </p:sp>
      <p:sp>
        <p:nvSpPr>
          <p:cNvPr id="22" name="TextBox 21"/>
          <p:cNvSpPr txBox="1"/>
          <p:nvPr/>
        </p:nvSpPr>
        <p:spPr>
          <a:xfrm>
            <a:off x="0" y="3356342"/>
            <a:ext cx="1026243" cy="215444"/>
          </a:xfrm>
          <a:prstGeom prst="rect">
            <a:avLst/>
          </a:prstGeom>
          <a:noFill/>
        </p:spPr>
        <p:txBody>
          <a:bodyPr wrap="none" rtlCol="0">
            <a:spAutoFit/>
          </a:bodyPr>
          <a:lstStyle/>
          <a:p>
            <a:r>
              <a:rPr lang="en-US" sz="800" dirty="0" smtClean="0"/>
              <a:t>misc_constants.asm</a:t>
            </a:r>
            <a:endParaRPr lang="en-US" sz="800" dirty="0"/>
          </a:p>
        </p:txBody>
      </p:sp>
      <p:sp>
        <p:nvSpPr>
          <p:cNvPr id="12" name="TextBox 11"/>
          <p:cNvSpPr txBox="1"/>
          <p:nvPr/>
        </p:nvSpPr>
        <p:spPr>
          <a:xfrm>
            <a:off x="2438400" y="590550"/>
            <a:ext cx="2286000" cy="267765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 </a:t>
            </a:r>
          </a:p>
          <a:p>
            <a:r>
              <a:rPr lang="en-US" sz="800" dirty="0" smtClean="0"/>
              <a:t>Pick up in init.asm where we left off.</a:t>
            </a:r>
          </a:p>
          <a:p>
            <a:r>
              <a:rPr lang="en-US" sz="800" dirty="0" smtClean="0"/>
              <a:t>XOR A to set it to zero</a:t>
            </a:r>
          </a:p>
          <a:p>
            <a:endParaRPr lang="en-US" sz="800" dirty="0"/>
          </a:p>
          <a:p>
            <a:r>
              <a:rPr lang="en-US" sz="800" dirty="0" smtClean="0"/>
              <a:t>Set a bunch of values to zero</a:t>
            </a:r>
          </a:p>
          <a:p>
            <a:endParaRPr lang="en-US" sz="800" dirty="0"/>
          </a:p>
          <a:p>
            <a:endParaRPr lang="en-US" sz="800" dirty="0" smtClean="0"/>
          </a:p>
          <a:p>
            <a:r>
              <a:rPr lang="en-US" sz="800" dirty="0" smtClean="0"/>
              <a:t>Set A to the value of (1 &lt;&lt; 0) + (1&lt;&lt;2) +(1&lt;&lt;3), then put that value in the interrupt enable variable. This should be $0D</a:t>
            </a:r>
          </a:p>
          <a:p>
            <a:endParaRPr lang="en-US" sz="800" dirty="0"/>
          </a:p>
          <a:p>
            <a:r>
              <a:rPr lang="en-US" sz="800" dirty="0" smtClean="0"/>
              <a:t>Then set A to 144 and use this to set the screen to Y=144, X = 7</a:t>
            </a:r>
          </a:p>
          <a:p>
            <a:endParaRPr lang="en-US" sz="800" dirty="0"/>
          </a:p>
          <a:p>
            <a:endParaRPr lang="en-US" sz="800" dirty="0" smtClean="0"/>
          </a:p>
          <a:p>
            <a:endParaRPr lang="en-US" sz="800" dirty="0"/>
          </a:p>
          <a:p>
            <a:endParaRPr lang="en-US" sz="800" dirty="0" smtClean="0"/>
          </a:p>
          <a:p>
            <a:endParaRPr lang="en-US" sz="800" dirty="0"/>
          </a:p>
          <a:p>
            <a:r>
              <a:rPr lang="en-US" sz="800" dirty="0" smtClean="0"/>
              <a:t>Set </a:t>
            </a:r>
            <a:r>
              <a:rPr lang="en-US" sz="800" dirty="0" err="1" smtClean="0"/>
              <a:t>hSerialConnectionStatus</a:t>
            </a:r>
            <a:r>
              <a:rPr lang="en-US" sz="800" dirty="0" smtClean="0"/>
              <a:t> to $FF, not established.</a:t>
            </a:r>
          </a:p>
          <a:p>
            <a:endParaRPr lang="en-US" sz="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9. </a:t>
            </a:r>
            <a:r>
              <a:rPr lang="en-US" sz="1800" dirty="0" err="1" smtClean="0"/>
              <a:t>shinpokered</a:t>
            </a:r>
            <a:r>
              <a:rPr lang="en-US" sz="1800" dirty="0" smtClean="0"/>
              <a:t>: init.asm, vcopy.asm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FF80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4A6C</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427809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569CD6"/>
                </a:solidFill>
                <a:latin typeface="Consolas"/>
              </a:rPr>
              <a:t>init.asm:</a:t>
            </a: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hSerialConnectionStatus</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a:t>
            </a:r>
            <a:br>
              <a:rPr lang="en-US" sz="800" b="0" dirty="0" smtClean="0">
                <a:solidFill>
                  <a:srgbClr val="D4D4D4"/>
                </a:solidFill>
                <a:latin typeface="Consolas"/>
              </a:rPr>
            </a:b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a:t>
            </a:r>
            <a:r>
              <a:rPr lang="en-US" sz="800" b="0" dirty="0" smtClean="0">
                <a:solidFill>
                  <a:srgbClr val="D4D4D4"/>
                </a:solidFill>
                <a:latin typeface="Consolas"/>
              </a:rPr>
              <a:t>, </a:t>
            </a:r>
            <a:r>
              <a:rPr lang="en-US" sz="800" b="0" dirty="0" smtClean="0">
                <a:solidFill>
                  <a:srgbClr val="9CDCFE"/>
                </a:solidFill>
                <a:latin typeface="Consolas"/>
              </a:rPr>
              <a:t>vBGMap0</a:t>
            </a:r>
            <a:r>
              <a:rPr lang="en-US" sz="800" b="0" dirty="0" smtClean="0">
                <a:solidFill>
                  <a:srgbClr val="D4D4D4"/>
                </a:solidFill>
                <a:latin typeface="Consolas"/>
              </a:rPr>
              <a:t> / </a:t>
            </a:r>
            <a:r>
              <a:rPr lang="en-US" sz="800" b="0" dirty="0" smtClean="0">
                <a:solidFill>
                  <a:srgbClr val="B5CEA8"/>
                </a:solidFill>
                <a:latin typeface="Consolas"/>
              </a:rPr>
              <a:t>$100</a:t>
            </a:r>
            <a:endParaRPr lang="en-US" sz="800" b="0" dirty="0" smtClean="0">
              <a:solidFill>
                <a:srgbClr val="D4D4D4"/>
              </a:solidFill>
              <a:latin typeface="Consolas"/>
            </a:endParaRP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ClearBgMap</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a:t>
            </a:r>
            <a:r>
              <a:rPr lang="en-US" sz="800" b="0" dirty="0" smtClean="0">
                <a:solidFill>
                  <a:srgbClr val="D4D4D4"/>
                </a:solidFill>
                <a:latin typeface="Consolas"/>
              </a:rPr>
              <a:t>, </a:t>
            </a:r>
            <a:r>
              <a:rPr lang="en-US" sz="800" b="0" dirty="0" smtClean="0">
                <a:solidFill>
                  <a:srgbClr val="9CDCFE"/>
                </a:solidFill>
                <a:latin typeface="Consolas"/>
              </a:rPr>
              <a:t>vBGMap1</a:t>
            </a:r>
            <a:r>
              <a:rPr lang="en-US" sz="800" b="0" dirty="0" smtClean="0">
                <a:solidFill>
                  <a:srgbClr val="D4D4D4"/>
                </a:solidFill>
                <a:latin typeface="Consolas"/>
              </a:rPr>
              <a:t> / </a:t>
            </a:r>
            <a:r>
              <a:rPr lang="en-US" sz="800" b="0" dirty="0" smtClean="0">
                <a:solidFill>
                  <a:srgbClr val="B5CEA8"/>
                </a:solidFill>
                <a:latin typeface="Consolas"/>
              </a:rPr>
              <a:t>$100</a:t>
            </a:r>
            <a:endParaRPr lang="en-US" sz="800" b="0" dirty="0" smtClean="0">
              <a:solidFill>
                <a:srgbClr val="D4D4D4"/>
              </a:solidFill>
              <a:latin typeface="Consolas"/>
            </a:endParaRP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ClearBgMap</a:t>
            </a:r>
            <a:endParaRPr lang="en-US" sz="800" b="0" dirty="0" smtClean="0">
              <a:solidFill>
                <a:srgbClr val="9CDCFE"/>
              </a:solidFill>
              <a:latin typeface="Consolas"/>
            </a:endParaRPr>
          </a:p>
          <a:p>
            <a:endParaRPr lang="en-US" sz="800" dirty="0">
              <a:solidFill>
                <a:srgbClr val="9CDCFE"/>
              </a:solidFill>
              <a:latin typeface="Consolas"/>
            </a:endParaRPr>
          </a:p>
          <a:p>
            <a:r>
              <a:rPr lang="en-US" sz="800" b="0" dirty="0" smtClean="0">
                <a:solidFill>
                  <a:srgbClr val="9CDCFE"/>
                </a:solidFill>
                <a:latin typeface="Consolas"/>
              </a:rPr>
              <a:t>vcopy.asm</a:t>
            </a:r>
          </a:p>
          <a:p>
            <a:r>
              <a:rPr lang="en-US" sz="800" b="0" dirty="0" smtClean="0">
                <a:solidFill>
                  <a:srgbClr val="6A9955"/>
                </a:solidFill>
                <a:latin typeface="Consolas"/>
              </a:rPr>
              <a:t>; clears a VRAM background map with blank space tiles</a:t>
            </a:r>
            <a:endParaRPr lang="en-US" sz="800" b="0" dirty="0" smtClean="0">
              <a:solidFill>
                <a:srgbClr val="D4D4D4"/>
              </a:solidFill>
              <a:latin typeface="Consolas"/>
            </a:endParaRPr>
          </a:p>
          <a:p>
            <a:r>
              <a:rPr lang="en-US" sz="800" b="0" dirty="0" smtClean="0">
                <a:solidFill>
                  <a:srgbClr val="6A9955"/>
                </a:solidFill>
                <a:latin typeface="Consolas"/>
              </a:rPr>
              <a:t>; INPUT: h - high byte of background tile map address in VRAM</a:t>
            </a:r>
            <a:endParaRPr lang="en-US" sz="800" b="0" dirty="0" smtClean="0">
              <a:solidFill>
                <a:srgbClr val="D4D4D4"/>
              </a:solidFill>
              <a:latin typeface="Consolas"/>
            </a:endParaRPr>
          </a:p>
          <a:p>
            <a:r>
              <a:rPr lang="en-US" sz="800" b="0" dirty="0" err="1" smtClean="0">
                <a:solidFill>
                  <a:srgbClr val="9CDCFE"/>
                </a:solidFill>
                <a:latin typeface="Consolas"/>
              </a:rPr>
              <a:t>ClearBgMap</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CE9178"/>
                </a:solidFill>
                <a:latin typeface="Consolas"/>
              </a:rPr>
              <a:t>" "</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9CDCFE"/>
                </a:solidFill>
                <a:latin typeface="Consolas"/>
              </a:rPr>
              <a:t>next</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569CD6"/>
                </a:solidFill>
                <a:latin typeface="Consolas"/>
              </a:rPr>
              <a:t>l</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next</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de</a:t>
            </a:r>
            <a:r>
              <a:rPr lang="en-US" sz="800" b="0" dirty="0" smtClean="0">
                <a:solidFill>
                  <a:srgbClr val="D4D4D4"/>
                </a:solidFill>
                <a:latin typeface="Consolas"/>
              </a:rPr>
              <a:t>, </a:t>
            </a:r>
            <a:r>
              <a:rPr lang="en-US" sz="800" b="0" dirty="0" smtClean="0">
                <a:solidFill>
                  <a:srgbClr val="B5CEA8"/>
                </a:solidFill>
                <a:latin typeface="Consolas"/>
              </a:rPr>
              <a:t>$400</a:t>
            </a:r>
            <a:r>
              <a:rPr lang="en-US" sz="800" b="0" dirty="0" smtClean="0">
                <a:solidFill>
                  <a:srgbClr val="D4D4D4"/>
                </a:solidFill>
                <a:latin typeface="Consolas"/>
              </a:rPr>
              <a:t> </a:t>
            </a:r>
            <a:r>
              <a:rPr lang="en-US" sz="800" b="0" dirty="0" smtClean="0">
                <a:solidFill>
                  <a:srgbClr val="6A9955"/>
                </a:solidFill>
                <a:latin typeface="Consolas"/>
              </a:rPr>
              <a:t>; size of VRAM background map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l</a:t>
            </a:r>
            <a:r>
              <a:rPr lang="en-US" sz="800" b="0" dirty="0" smtClean="0">
                <a:solidFill>
                  <a:srgbClr val="D4D4D4"/>
                </a:solidFill>
                <a:latin typeface="Consolas"/>
              </a:rPr>
              <a:t>, </a:t>
            </a:r>
            <a:r>
              <a:rPr lang="en-US" sz="800" b="0" dirty="0" smtClean="0">
                <a:solidFill>
                  <a:srgbClr val="569CD6"/>
                </a:solidFill>
                <a:latin typeface="Consolas"/>
              </a:rPr>
              <a:t>e</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loop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hli</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smtClean="0">
                <a:solidFill>
                  <a:srgbClr val="569CD6"/>
                </a:solidFill>
                <a:latin typeface="Consolas"/>
              </a:rPr>
              <a:t>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loop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smtClean="0">
                <a:solidFill>
                  <a:srgbClr val="569CD6"/>
                </a:solidFill>
                <a:latin typeface="Consolas"/>
              </a:rPr>
              <a:t>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loop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7FC0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Set VRAM for the two Background maps (located at $9800 and $9C00) to “ “ ($7F) using a for loop. </a:t>
            </a:r>
            <a:r>
              <a:rPr lang="en-US" sz="1000" dirty="0" err="1" smtClean="0"/>
              <a:t>ClearBgMap</a:t>
            </a:r>
            <a:r>
              <a:rPr lang="en-US" sz="1000" dirty="0" smtClean="0"/>
              <a:t> depends on the value of h when it starts and has a hard coded for iteration count of $400.</a:t>
            </a:r>
            <a:endParaRPr lang="en-US" sz="1000" dirty="0"/>
          </a:p>
        </p:txBody>
      </p:sp>
      <p:sp>
        <p:nvSpPr>
          <p:cNvPr id="18" name="Rectangle 17"/>
          <p:cNvSpPr/>
          <p:nvPr/>
        </p:nvSpPr>
        <p:spPr>
          <a:xfrm>
            <a:off x="0" y="209550"/>
            <a:ext cx="2362200" cy="33855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vBGMap0</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$9800</a:t>
            </a:r>
            <a:endParaRPr lang="en-US" sz="800" b="0" dirty="0" smtClean="0">
              <a:solidFill>
                <a:srgbClr val="D4D4D4"/>
              </a:solidFill>
              <a:latin typeface="Consolas"/>
            </a:endParaRPr>
          </a:p>
          <a:p>
            <a:r>
              <a:rPr lang="en-US" sz="800" b="0" dirty="0" smtClean="0">
                <a:solidFill>
                  <a:srgbClr val="9CDCFE"/>
                </a:solidFill>
                <a:latin typeface="Consolas"/>
              </a:rPr>
              <a:t>vBGMap1</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$9c00</a:t>
            </a:r>
            <a:endParaRPr lang="en-US" sz="800" b="0" dirty="0" smtClean="0">
              <a:solidFill>
                <a:srgbClr val="D4D4D4"/>
              </a:solidFill>
              <a:latin typeface="Consolas"/>
            </a:endParaRPr>
          </a:p>
        </p:txBody>
      </p:sp>
      <p:sp>
        <p:nvSpPr>
          <p:cNvPr id="19" name="TextBox 18"/>
          <p:cNvSpPr txBox="1"/>
          <p:nvPr/>
        </p:nvSpPr>
        <p:spPr>
          <a:xfrm>
            <a:off x="0" y="0"/>
            <a:ext cx="595035" cy="215444"/>
          </a:xfrm>
          <a:prstGeom prst="rect">
            <a:avLst/>
          </a:prstGeom>
          <a:noFill/>
        </p:spPr>
        <p:txBody>
          <a:bodyPr wrap="none" rtlCol="0">
            <a:spAutoFit/>
          </a:bodyPr>
          <a:lstStyle/>
          <a:p>
            <a:r>
              <a:rPr lang="en-US" sz="800" dirty="0" smtClean="0"/>
              <a:t>vram.asm</a:t>
            </a:r>
            <a:endParaRPr lang="en-US" sz="800" dirty="0"/>
          </a:p>
        </p:txBody>
      </p:sp>
      <p:sp>
        <p:nvSpPr>
          <p:cNvPr id="16" name="Rectangle 15"/>
          <p:cNvSpPr/>
          <p:nvPr/>
        </p:nvSpPr>
        <p:spPr>
          <a:xfrm>
            <a:off x="0" y="1885950"/>
            <a:ext cx="24384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C586C0"/>
                </a:solidFill>
                <a:latin typeface="Consolas"/>
              </a:rPr>
              <a:t>charmap</a:t>
            </a:r>
            <a:r>
              <a:rPr lang="en-US" sz="800" b="0" dirty="0" smtClean="0">
                <a:solidFill>
                  <a:srgbClr val="D4D4D4"/>
                </a:solidFill>
                <a:latin typeface="Consolas"/>
              </a:rPr>
              <a:t> </a:t>
            </a:r>
            <a:r>
              <a:rPr lang="en-US" sz="800" b="0" dirty="0" smtClean="0">
                <a:solidFill>
                  <a:srgbClr val="CE9178"/>
                </a:solidFill>
                <a:latin typeface="Consolas"/>
              </a:rPr>
              <a:t>" "</a:t>
            </a:r>
            <a:r>
              <a:rPr lang="en-US" sz="800" b="0" dirty="0" smtClean="0">
                <a:solidFill>
                  <a:srgbClr val="D4D4D4"/>
                </a:solidFill>
                <a:latin typeface="Consolas"/>
              </a:rPr>
              <a:t>, </a:t>
            </a:r>
            <a:r>
              <a:rPr lang="en-US" sz="800" b="0" dirty="0" smtClean="0">
                <a:solidFill>
                  <a:srgbClr val="B5CEA8"/>
                </a:solidFill>
                <a:latin typeface="Consolas"/>
              </a:rPr>
              <a:t>$7F</a:t>
            </a:r>
            <a:endParaRPr lang="en-US" sz="800" b="0" dirty="0">
              <a:solidFill>
                <a:srgbClr val="D4D4D4"/>
              </a:solidFill>
              <a:latin typeface="Consolas"/>
            </a:endParaRPr>
          </a:p>
        </p:txBody>
      </p:sp>
      <p:sp>
        <p:nvSpPr>
          <p:cNvPr id="20" name="TextBox 19"/>
          <p:cNvSpPr txBox="1"/>
          <p:nvPr/>
        </p:nvSpPr>
        <p:spPr>
          <a:xfrm>
            <a:off x="0" y="1657350"/>
            <a:ext cx="750526" cy="215444"/>
          </a:xfrm>
          <a:prstGeom prst="rect">
            <a:avLst/>
          </a:prstGeom>
          <a:noFill/>
        </p:spPr>
        <p:txBody>
          <a:bodyPr wrap="none" rtlCol="0">
            <a:spAutoFit/>
          </a:bodyPr>
          <a:lstStyle/>
          <a:p>
            <a:r>
              <a:rPr lang="en-US" sz="800" dirty="0" smtClean="0"/>
              <a:t>charmap.asm</a:t>
            </a:r>
            <a:endParaRPr lang="en-US" sz="800" dirty="0"/>
          </a:p>
        </p:txBody>
      </p:sp>
      <p:sp>
        <p:nvSpPr>
          <p:cNvPr id="21" name="Rectangle 20"/>
          <p:cNvSpPr/>
          <p:nvPr/>
        </p:nvSpPr>
        <p:spPr>
          <a:xfrm>
            <a:off x="0" y="3584942"/>
            <a:ext cx="2286000" cy="20005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endParaRPr lang="en-US" sz="700" b="0" dirty="0" smtClean="0">
              <a:solidFill>
                <a:srgbClr val="D4D4D4"/>
              </a:solidFill>
              <a:latin typeface="Consolas"/>
            </a:endParaRPr>
          </a:p>
        </p:txBody>
      </p:sp>
      <p:sp>
        <p:nvSpPr>
          <p:cNvPr id="22" name="TextBox 21"/>
          <p:cNvSpPr txBox="1"/>
          <p:nvPr/>
        </p:nvSpPr>
        <p:spPr>
          <a:xfrm>
            <a:off x="0" y="3356342"/>
            <a:ext cx="328936" cy="215444"/>
          </a:xfrm>
          <a:prstGeom prst="rect">
            <a:avLst/>
          </a:prstGeom>
          <a:noFill/>
        </p:spPr>
        <p:txBody>
          <a:bodyPr wrap="none" rtlCol="0">
            <a:spAutoFit/>
          </a:bodyPr>
          <a:lstStyle/>
          <a:p>
            <a:r>
              <a:rPr lang="en-US" sz="800" dirty="0" smtClean="0"/>
              <a:t>n/a</a:t>
            </a:r>
            <a:endParaRPr lang="en-US" sz="800" dirty="0"/>
          </a:p>
        </p:txBody>
      </p:sp>
      <p:sp>
        <p:nvSpPr>
          <p:cNvPr id="12" name="TextBox 11"/>
          <p:cNvSpPr txBox="1"/>
          <p:nvPr/>
        </p:nvSpPr>
        <p:spPr>
          <a:xfrm>
            <a:off x="2438400" y="590550"/>
            <a:ext cx="2286000" cy="403187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 </a:t>
            </a:r>
          </a:p>
          <a:p>
            <a:r>
              <a:rPr lang="en-US" sz="800" dirty="0" smtClean="0"/>
              <a:t>Pick up in init.asm where we left off.</a:t>
            </a:r>
          </a:p>
          <a:p>
            <a:endParaRPr lang="en-US" sz="800" dirty="0"/>
          </a:p>
          <a:p>
            <a:r>
              <a:rPr lang="en-US" sz="800" dirty="0" smtClean="0"/>
              <a:t>Load H with vBGMap0 / $100, which is $9800 / $100 = $98. Do this again for vBGMap1 after </a:t>
            </a:r>
            <a:r>
              <a:rPr lang="en-US" sz="800" dirty="0" err="1" smtClean="0"/>
              <a:t>ClearBgMap</a:t>
            </a:r>
            <a:r>
              <a:rPr lang="en-US" sz="800" dirty="0" smtClean="0"/>
              <a:t>. This is done to get just the 1</a:t>
            </a:r>
            <a:r>
              <a:rPr lang="en-US" sz="800" baseline="30000" dirty="0" smtClean="0"/>
              <a:t>st</a:t>
            </a:r>
            <a:r>
              <a:rPr lang="en-US" sz="800" dirty="0" smtClean="0"/>
              <a:t> byte</a:t>
            </a:r>
          </a:p>
          <a:p>
            <a:endParaRPr lang="en-US" sz="800" dirty="0" smtClean="0"/>
          </a:p>
          <a:p>
            <a:r>
              <a:rPr lang="en-US" sz="800" dirty="0" smtClean="0"/>
              <a:t>As the notes suggest, this function clears the VRAM background map and takes whatever is in the H register as the input such that it represents the high byte of the BG </a:t>
            </a:r>
            <a:r>
              <a:rPr lang="en-US" sz="800" dirty="0" err="1" smtClean="0"/>
              <a:t>tilemap</a:t>
            </a:r>
            <a:r>
              <a:rPr lang="en-US" sz="800" dirty="0" smtClean="0"/>
              <a:t> address in </a:t>
            </a:r>
            <a:r>
              <a:rPr lang="en-US" sz="800" dirty="0" err="1" smtClean="0"/>
              <a:t>vRAM</a:t>
            </a:r>
            <a:r>
              <a:rPr lang="en-US" sz="800" dirty="0"/>
              <a:t>.</a:t>
            </a:r>
            <a:endParaRPr lang="en-US" sz="800" dirty="0" smtClean="0"/>
          </a:p>
          <a:p>
            <a:endParaRPr lang="en-US" sz="800" dirty="0"/>
          </a:p>
          <a:p>
            <a:r>
              <a:rPr lang="en-US" sz="800" dirty="0" smtClean="0"/>
              <a:t>Put a blank string “ “ in </a:t>
            </a:r>
            <a:r>
              <a:rPr lang="en-US" sz="800" dirty="0" err="1" smtClean="0"/>
              <a:t>reg</a:t>
            </a:r>
            <a:r>
              <a:rPr lang="en-US" sz="800" dirty="0" smtClean="0"/>
              <a:t> A. This is $7F per the character map.</a:t>
            </a:r>
          </a:p>
          <a:p>
            <a:r>
              <a:rPr lang="en-US" sz="800" dirty="0" smtClean="0"/>
              <a:t>Jump relative to .next</a:t>
            </a:r>
          </a:p>
          <a:p>
            <a:r>
              <a:rPr lang="en-US" sz="800" dirty="0" smtClean="0"/>
              <a:t>Not sure if this line will ever be called</a:t>
            </a:r>
          </a:p>
          <a:p>
            <a:endParaRPr lang="en-US" sz="800" dirty="0"/>
          </a:p>
          <a:p>
            <a:r>
              <a:rPr lang="en-US" sz="800" dirty="0" smtClean="0"/>
              <a:t>Load DE with constant $400- representing the size of the VRAM BG Map</a:t>
            </a:r>
          </a:p>
          <a:p>
            <a:r>
              <a:rPr lang="en-US" sz="800" dirty="0" smtClean="0"/>
              <a:t>Put the value from E (lower byte, $00 if DE is $0400) in to L. At this point HL is $9800</a:t>
            </a:r>
          </a:p>
          <a:p>
            <a:r>
              <a:rPr lang="en-US" sz="800" dirty="0" smtClean="0"/>
              <a:t>Load the RAM at HL with the value from A ($7F, char “ “) and increment HL (goes from $9800 to $9801)</a:t>
            </a:r>
          </a:p>
          <a:p>
            <a:r>
              <a:rPr lang="en-US" sz="800" dirty="0" smtClean="0"/>
              <a:t>Decrement E- since it was $00, it underflows around to $FF. Keep doing this until we get a N &amp; Z flag result, which is when ‘</a:t>
            </a:r>
            <a:r>
              <a:rPr lang="en-US" sz="800" dirty="0" err="1" smtClean="0"/>
              <a:t>dec</a:t>
            </a:r>
            <a:r>
              <a:rPr lang="en-US" sz="800" dirty="0" smtClean="0"/>
              <a:t> e’ results in E == 0.</a:t>
            </a:r>
          </a:p>
          <a:p>
            <a:endParaRPr lang="en-US" sz="800" dirty="0"/>
          </a:p>
          <a:p>
            <a:r>
              <a:rPr lang="en-US" sz="800" dirty="0" smtClean="0"/>
              <a:t>We do similar with the D register, but only when we loop through all E values- this is effectively another way to do a for 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10. </a:t>
            </a:r>
            <a:r>
              <a:rPr lang="en-US" sz="1800" dirty="0" err="1" smtClean="0"/>
              <a:t>shinpokered</a:t>
            </a:r>
            <a:r>
              <a:rPr lang="en-US" sz="1800" dirty="0" smtClean="0"/>
              <a:t>: init.asm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7FC0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4031873"/>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569CD6"/>
                </a:solidFill>
                <a:latin typeface="Consolas"/>
              </a:rPr>
              <a:t>init.asm</a:t>
            </a: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ClearBgMap</a:t>
            </a:r>
            <a:endParaRPr lang="en-US" sz="800" b="0" dirty="0" smtClean="0">
              <a:solidFill>
                <a:srgbClr val="D4D4D4"/>
              </a:solidFill>
              <a:latin typeface="Consolas"/>
            </a:endParaRPr>
          </a:p>
          <a:p>
            <a:r>
              <a:rPr lang="en-US" sz="800" b="0" dirty="0" smtClean="0">
                <a:solidFill>
                  <a:srgbClr val="D4D4D4"/>
                </a:solidFill>
                <a:latin typeface="Consolas"/>
              </a:rPr>
              <a:t>…</a:t>
            </a: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rLCDC_DEFAULT</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rLCDC</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16</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hSoftReset</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endParaRPr lang="en-US" sz="800" b="0" dirty="0" smtClean="0">
              <a:solidFill>
                <a:srgbClr val="569CD6"/>
              </a:solidFill>
              <a:latin typeface="Consolas"/>
            </a:endParaRPr>
          </a:p>
          <a:p>
            <a:endParaRPr lang="en-US" sz="800" dirty="0">
              <a:solidFill>
                <a:srgbClr val="569CD6"/>
              </a:solidFill>
              <a:latin typeface="Consolas"/>
            </a:endParaRP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StopAllSounds</a:t>
            </a:r>
            <a:endParaRPr lang="en-US" sz="800" b="0" dirty="0" smtClean="0">
              <a:solidFill>
                <a:srgbClr val="D4D4D4"/>
              </a:solidFill>
              <a:latin typeface="Consolas"/>
            </a:endParaRPr>
          </a:p>
          <a:p>
            <a:endParaRPr lang="en-US" sz="800" dirty="0">
              <a:solidFill>
                <a:srgbClr val="569CD6"/>
              </a:solidFill>
              <a:latin typeface="Consolas"/>
            </a:endParaRPr>
          </a:p>
          <a:p>
            <a:r>
              <a:rPr lang="en-US" sz="800" b="0" dirty="0" smtClean="0">
                <a:solidFill>
                  <a:srgbClr val="569CD6"/>
                </a:solidFill>
                <a:latin typeface="Consolas"/>
              </a:rPr>
              <a:t>init.asm (later):</a:t>
            </a:r>
          </a:p>
          <a:p>
            <a:r>
              <a:rPr lang="en-US" sz="800" b="0" dirty="0" err="1" smtClean="0">
                <a:solidFill>
                  <a:srgbClr val="9CDCFE"/>
                </a:solidFill>
                <a:latin typeface="Consolas"/>
              </a:rPr>
              <a:t>StopAllSounds</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DCDCAA"/>
                </a:solidFill>
                <a:latin typeface="Consolas"/>
              </a:rPr>
              <a:t>BANK</a:t>
            </a:r>
            <a:r>
              <a:rPr lang="en-US" sz="800" b="0" dirty="0" smtClean="0">
                <a:solidFill>
                  <a:srgbClr val="D4D4D4"/>
                </a:solidFill>
                <a:latin typeface="Consolas"/>
              </a:rPr>
              <a:t>(</a:t>
            </a:r>
            <a:r>
              <a:rPr lang="en-US" sz="800" b="0" dirty="0" smtClean="0">
                <a:solidFill>
                  <a:srgbClr val="9CDCFE"/>
                </a:solidFill>
                <a:latin typeface="Consolas"/>
              </a:rPr>
              <a:t>Audio1_UpdateMusic</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wAudioROMBank</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wAudioSavedROMBank</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wAudioFadeOutControl</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wNewSoundID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wLastMusicSoundID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jp</a:t>
            </a:r>
            <a:r>
              <a:rPr lang="en-US" sz="800" b="0" dirty="0" smtClean="0">
                <a:solidFill>
                  <a:srgbClr val="D4D4D4"/>
                </a:solidFill>
                <a:latin typeface="Consolas"/>
              </a:rPr>
              <a:t> </a:t>
            </a:r>
            <a:r>
              <a:rPr lang="en-US" sz="800" b="0" dirty="0" err="1" smtClean="0">
                <a:solidFill>
                  <a:srgbClr val="9CDCFE"/>
                </a:solidFill>
                <a:latin typeface="Consolas"/>
              </a:rPr>
              <a:t>StopAllMusic</a:t>
            </a:r>
            <a:endParaRPr lang="en-US" sz="800" b="0" dirty="0" smtClean="0">
              <a:solidFill>
                <a:srgbClr val="9CDCFE"/>
              </a:solidFill>
              <a:latin typeface="Consolas"/>
            </a:endParaRPr>
          </a:p>
          <a:p>
            <a:endParaRPr lang="en-US" sz="800" dirty="0">
              <a:solidFill>
                <a:srgbClr val="9CDCFE"/>
              </a:solidFill>
              <a:latin typeface="Consolas"/>
            </a:endParaRPr>
          </a:p>
          <a:p>
            <a:r>
              <a:rPr lang="en-US" sz="800" b="0" dirty="0" smtClean="0">
                <a:solidFill>
                  <a:srgbClr val="9CDCFE"/>
                </a:solidFill>
                <a:latin typeface="Consolas"/>
              </a:rPr>
              <a:t>audio.asm:</a:t>
            </a:r>
          </a:p>
          <a:p>
            <a:r>
              <a:rPr lang="en-US" sz="800" b="0" dirty="0" err="1" smtClean="0">
                <a:solidFill>
                  <a:srgbClr val="9CDCFE"/>
                </a:solidFill>
                <a:latin typeface="Consolas"/>
              </a:rPr>
              <a:t>StopAllMusic</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$FF</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wNewSoundID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6A9955"/>
                </a:solidFill>
                <a:latin typeface="Consolas"/>
              </a:rPr>
              <a:t>; plays music specified by a. If value is $ff, music is stopped</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Set the LCD Controller to the default value then initialize </a:t>
            </a:r>
            <a:r>
              <a:rPr lang="en-US" sz="1000" dirty="0" err="1" smtClean="0"/>
              <a:t>hSoftReset</a:t>
            </a:r>
            <a:r>
              <a:rPr lang="en-US" sz="1000" dirty="0" smtClean="0"/>
              <a:t> to its default (16) and lastly stop all sound and music.</a:t>
            </a:r>
            <a:endParaRPr lang="en-US" sz="1000" dirty="0"/>
          </a:p>
        </p:txBody>
      </p:sp>
      <p:sp>
        <p:nvSpPr>
          <p:cNvPr id="18" name="Rectangle 17"/>
          <p:cNvSpPr/>
          <p:nvPr/>
        </p:nvSpPr>
        <p:spPr>
          <a:xfrm>
            <a:off x="0" y="209550"/>
            <a:ext cx="23622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rLCDC</a:t>
            </a:r>
            <a:r>
              <a:rPr lang="en-US" sz="800" dirty="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$ff40</a:t>
            </a:r>
            <a:r>
              <a:rPr lang="en-US" sz="800" b="0" dirty="0" smtClean="0">
                <a:solidFill>
                  <a:srgbClr val="D4D4D4"/>
                </a:solidFill>
                <a:latin typeface="Consolas"/>
              </a:rPr>
              <a:t> </a:t>
            </a:r>
            <a:r>
              <a:rPr lang="en-US" sz="800" b="0" dirty="0" smtClean="0">
                <a:solidFill>
                  <a:srgbClr val="6A9955"/>
                </a:solidFill>
                <a:latin typeface="Consolas"/>
              </a:rPr>
              <a:t>; LCD Control (R/W)</a:t>
            </a:r>
            <a:endParaRPr lang="en-US" sz="800" b="0" dirty="0">
              <a:solidFill>
                <a:srgbClr val="D4D4D4"/>
              </a:solidFill>
              <a:latin typeface="Consolas"/>
            </a:endParaRPr>
          </a:p>
        </p:txBody>
      </p:sp>
      <p:sp>
        <p:nvSpPr>
          <p:cNvPr id="19" name="TextBox 18"/>
          <p:cNvSpPr txBox="1"/>
          <p:nvPr/>
        </p:nvSpPr>
        <p:spPr>
          <a:xfrm>
            <a:off x="0" y="0"/>
            <a:ext cx="1241045" cy="215444"/>
          </a:xfrm>
          <a:prstGeom prst="rect">
            <a:avLst/>
          </a:prstGeom>
          <a:noFill/>
        </p:spPr>
        <p:txBody>
          <a:bodyPr wrap="none" rtlCol="0">
            <a:spAutoFit/>
          </a:bodyPr>
          <a:lstStyle/>
          <a:p>
            <a:r>
              <a:rPr lang="en-US" sz="800" dirty="0" smtClean="0"/>
              <a:t>hardware_constants.asm</a:t>
            </a:r>
            <a:endParaRPr lang="en-US" sz="800" dirty="0"/>
          </a:p>
        </p:txBody>
      </p:sp>
      <p:sp>
        <p:nvSpPr>
          <p:cNvPr id="16" name="Rectangle 15"/>
          <p:cNvSpPr/>
          <p:nvPr/>
        </p:nvSpPr>
        <p:spPr>
          <a:xfrm>
            <a:off x="0" y="666750"/>
            <a:ext cx="2438400" cy="120032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rLCDC_DEFAULT</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%11100011</a:t>
            </a:r>
            <a:endParaRPr lang="en-US" sz="800" b="0" dirty="0" smtClean="0">
              <a:solidFill>
                <a:srgbClr val="D4D4D4"/>
              </a:solidFill>
              <a:latin typeface="Consolas"/>
            </a:endParaRPr>
          </a:p>
          <a:p>
            <a:r>
              <a:rPr lang="en-US" sz="800" b="0" dirty="0" smtClean="0">
                <a:solidFill>
                  <a:srgbClr val="6A9955"/>
                </a:solidFill>
                <a:latin typeface="Consolas"/>
              </a:rPr>
              <a:t>; * LCD enabled</a:t>
            </a:r>
            <a:endParaRPr lang="en-US" sz="800" b="0" dirty="0" smtClean="0">
              <a:solidFill>
                <a:srgbClr val="D4D4D4"/>
              </a:solidFill>
              <a:latin typeface="Consolas"/>
            </a:endParaRPr>
          </a:p>
          <a:p>
            <a:r>
              <a:rPr lang="en-US" sz="800" b="0" dirty="0" smtClean="0">
                <a:solidFill>
                  <a:srgbClr val="6A9955"/>
                </a:solidFill>
                <a:latin typeface="Consolas"/>
              </a:rPr>
              <a:t>; * Window tile map at $9C00</a:t>
            </a:r>
            <a:endParaRPr lang="en-US" sz="800" b="0" dirty="0" smtClean="0">
              <a:solidFill>
                <a:srgbClr val="D4D4D4"/>
              </a:solidFill>
              <a:latin typeface="Consolas"/>
            </a:endParaRPr>
          </a:p>
          <a:p>
            <a:r>
              <a:rPr lang="en-US" sz="800" b="0" dirty="0" smtClean="0">
                <a:solidFill>
                  <a:srgbClr val="6A9955"/>
                </a:solidFill>
                <a:latin typeface="Consolas"/>
              </a:rPr>
              <a:t>; * Window display enabled</a:t>
            </a:r>
            <a:endParaRPr lang="en-US" sz="800" b="0" dirty="0" smtClean="0">
              <a:solidFill>
                <a:srgbClr val="D4D4D4"/>
              </a:solidFill>
              <a:latin typeface="Consolas"/>
            </a:endParaRPr>
          </a:p>
          <a:p>
            <a:r>
              <a:rPr lang="en-US" sz="800" b="0" dirty="0" smtClean="0">
                <a:solidFill>
                  <a:srgbClr val="6A9955"/>
                </a:solidFill>
                <a:latin typeface="Consolas"/>
              </a:rPr>
              <a:t>; * BG and window tile data at $8800</a:t>
            </a:r>
            <a:endParaRPr lang="en-US" sz="800" b="0" dirty="0" smtClean="0">
              <a:solidFill>
                <a:srgbClr val="D4D4D4"/>
              </a:solidFill>
              <a:latin typeface="Consolas"/>
            </a:endParaRPr>
          </a:p>
          <a:p>
            <a:r>
              <a:rPr lang="en-US" sz="800" b="0" dirty="0" smtClean="0">
                <a:solidFill>
                  <a:srgbClr val="6A9955"/>
                </a:solidFill>
                <a:latin typeface="Consolas"/>
              </a:rPr>
              <a:t>; * BG tile map at $9800</a:t>
            </a:r>
            <a:endParaRPr lang="en-US" sz="800" b="0" dirty="0" smtClean="0">
              <a:solidFill>
                <a:srgbClr val="D4D4D4"/>
              </a:solidFill>
              <a:latin typeface="Consolas"/>
            </a:endParaRPr>
          </a:p>
          <a:p>
            <a:r>
              <a:rPr lang="en-US" sz="800" b="0" dirty="0" smtClean="0">
                <a:solidFill>
                  <a:srgbClr val="6A9955"/>
                </a:solidFill>
                <a:latin typeface="Consolas"/>
              </a:rPr>
              <a:t>; * 8x8 OBJ size</a:t>
            </a:r>
            <a:endParaRPr lang="en-US" sz="800" b="0" dirty="0" smtClean="0">
              <a:solidFill>
                <a:srgbClr val="D4D4D4"/>
              </a:solidFill>
              <a:latin typeface="Consolas"/>
            </a:endParaRPr>
          </a:p>
          <a:p>
            <a:r>
              <a:rPr lang="en-US" sz="800" b="0" dirty="0" smtClean="0">
                <a:solidFill>
                  <a:srgbClr val="6A9955"/>
                </a:solidFill>
                <a:latin typeface="Consolas"/>
              </a:rPr>
              <a:t>; * OBJ display enabled</a:t>
            </a:r>
            <a:endParaRPr lang="en-US" sz="800" b="0" dirty="0" smtClean="0">
              <a:solidFill>
                <a:srgbClr val="D4D4D4"/>
              </a:solidFill>
              <a:latin typeface="Consolas"/>
            </a:endParaRPr>
          </a:p>
          <a:p>
            <a:r>
              <a:rPr lang="en-US" sz="800" b="0" dirty="0" smtClean="0">
                <a:solidFill>
                  <a:srgbClr val="6A9955"/>
                </a:solidFill>
                <a:latin typeface="Consolas"/>
              </a:rPr>
              <a:t>; * BG display enabled</a:t>
            </a:r>
            <a:endParaRPr lang="en-US" sz="800" b="0" dirty="0">
              <a:solidFill>
                <a:srgbClr val="D4D4D4"/>
              </a:solidFill>
              <a:latin typeface="Consolas"/>
            </a:endParaRPr>
          </a:p>
        </p:txBody>
      </p:sp>
      <p:sp>
        <p:nvSpPr>
          <p:cNvPr id="20" name="TextBox 19"/>
          <p:cNvSpPr txBox="1"/>
          <p:nvPr/>
        </p:nvSpPr>
        <p:spPr>
          <a:xfrm>
            <a:off x="0" y="438150"/>
            <a:ext cx="1128835" cy="215444"/>
          </a:xfrm>
          <a:prstGeom prst="rect">
            <a:avLst/>
          </a:prstGeom>
          <a:noFill/>
        </p:spPr>
        <p:txBody>
          <a:bodyPr wrap="none" rtlCol="0">
            <a:spAutoFit/>
          </a:bodyPr>
          <a:lstStyle/>
          <a:p>
            <a:r>
              <a:rPr lang="en-US" sz="800" dirty="0" smtClean="0"/>
              <a:t>init.asm (much earlier)</a:t>
            </a:r>
            <a:endParaRPr lang="en-US" sz="800" dirty="0"/>
          </a:p>
        </p:txBody>
      </p:sp>
      <p:sp>
        <p:nvSpPr>
          <p:cNvPr id="21" name="Rectangle 20"/>
          <p:cNvSpPr/>
          <p:nvPr/>
        </p:nvSpPr>
        <p:spPr>
          <a:xfrm>
            <a:off x="0" y="3584942"/>
            <a:ext cx="2286000" cy="95410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hSoftReset</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$FF8A</a:t>
            </a:r>
            <a:endParaRPr lang="en-US" sz="800" b="0" dirty="0" smtClean="0">
              <a:solidFill>
                <a:srgbClr val="D4D4D4"/>
              </a:solidFill>
              <a:latin typeface="Consolas"/>
            </a:endParaRPr>
          </a:p>
          <a:p>
            <a:r>
              <a:rPr lang="en-US" sz="800" b="0" dirty="0" smtClean="0">
                <a:solidFill>
                  <a:srgbClr val="6A9955"/>
                </a:solidFill>
                <a:latin typeface="Consolas"/>
              </a:rPr>
              <a:t>; Initialized to 16.</a:t>
            </a:r>
            <a:endParaRPr lang="en-US" sz="800" b="0" dirty="0" smtClean="0">
              <a:solidFill>
                <a:srgbClr val="D4D4D4"/>
              </a:solidFill>
              <a:latin typeface="Consolas"/>
            </a:endParaRPr>
          </a:p>
          <a:p>
            <a:r>
              <a:rPr lang="en-US" sz="800" b="0" dirty="0" smtClean="0">
                <a:solidFill>
                  <a:srgbClr val="6A9955"/>
                </a:solidFill>
                <a:latin typeface="Consolas"/>
              </a:rPr>
              <a:t>; Decremented each input iteration if the player</a:t>
            </a:r>
            <a:endParaRPr lang="en-US" sz="800" b="0" dirty="0" smtClean="0">
              <a:solidFill>
                <a:srgbClr val="D4D4D4"/>
              </a:solidFill>
              <a:latin typeface="Consolas"/>
            </a:endParaRPr>
          </a:p>
          <a:p>
            <a:r>
              <a:rPr lang="en-US" sz="800" b="0" dirty="0" smtClean="0">
                <a:solidFill>
                  <a:srgbClr val="6A9955"/>
                </a:solidFill>
                <a:latin typeface="Consolas"/>
              </a:rPr>
              <a:t>; presses the reset sequence (A+B+SEL+START).</a:t>
            </a:r>
            <a:endParaRPr lang="en-US" sz="800" b="0" dirty="0" smtClean="0">
              <a:solidFill>
                <a:srgbClr val="D4D4D4"/>
              </a:solidFill>
              <a:latin typeface="Consolas"/>
            </a:endParaRPr>
          </a:p>
          <a:p>
            <a:r>
              <a:rPr lang="en-US" sz="800" b="0" dirty="0" smtClean="0">
                <a:solidFill>
                  <a:srgbClr val="6A9955"/>
                </a:solidFill>
                <a:latin typeface="Consolas"/>
              </a:rPr>
              <a:t>; Soft reset when 0 is reached.</a:t>
            </a:r>
            <a:endParaRPr lang="en-US" sz="800" b="0" dirty="0" smtClean="0">
              <a:solidFill>
                <a:srgbClr val="D4D4D4"/>
              </a:solidFill>
              <a:latin typeface="Consolas"/>
            </a:endParaRPr>
          </a:p>
        </p:txBody>
      </p:sp>
      <p:sp>
        <p:nvSpPr>
          <p:cNvPr id="22" name="TextBox 21"/>
          <p:cNvSpPr txBox="1"/>
          <p:nvPr/>
        </p:nvSpPr>
        <p:spPr>
          <a:xfrm>
            <a:off x="0" y="3356342"/>
            <a:ext cx="603050" cy="215444"/>
          </a:xfrm>
          <a:prstGeom prst="rect">
            <a:avLst/>
          </a:prstGeom>
          <a:noFill/>
        </p:spPr>
        <p:txBody>
          <a:bodyPr wrap="none" rtlCol="0">
            <a:spAutoFit/>
          </a:bodyPr>
          <a:lstStyle/>
          <a:p>
            <a:r>
              <a:rPr lang="en-US" sz="800" dirty="0" smtClean="0"/>
              <a:t>hram.asm</a:t>
            </a:r>
            <a:endParaRPr lang="en-US" sz="800" dirty="0"/>
          </a:p>
        </p:txBody>
      </p:sp>
      <p:sp>
        <p:nvSpPr>
          <p:cNvPr id="12" name="TextBox 11"/>
          <p:cNvSpPr txBox="1"/>
          <p:nvPr/>
        </p:nvSpPr>
        <p:spPr>
          <a:xfrm>
            <a:off x="2438400" y="590550"/>
            <a:ext cx="2286000" cy="403187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 </a:t>
            </a:r>
          </a:p>
          <a:p>
            <a:r>
              <a:rPr lang="en-US" sz="800" dirty="0" smtClean="0"/>
              <a:t>Pick up in init.asm where we left off.</a:t>
            </a:r>
          </a:p>
          <a:p>
            <a:endParaRPr lang="en-US" sz="800" dirty="0" smtClean="0"/>
          </a:p>
          <a:p>
            <a:r>
              <a:rPr lang="en-US" sz="800" dirty="0" smtClean="0"/>
              <a:t>Put the value we defined much earlier for the </a:t>
            </a:r>
            <a:r>
              <a:rPr lang="en-US" sz="800" dirty="0" err="1" smtClean="0"/>
              <a:t>rLCDC_DEFAULT</a:t>
            </a:r>
            <a:r>
              <a:rPr lang="en-US" sz="800" dirty="0" smtClean="0"/>
              <a:t> in to A then write that value to address </a:t>
            </a:r>
            <a:r>
              <a:rPr lang="en-US" sz="800" dirty="0" err="1" smtClean="0"/>
              <a:t>rLCDC</a:t>
            </a:r>
            <a:r>
              <a:rPr lang="en-US" sz="800" dirty="0" smtClean="0"/>
              <a:t>.</a:t>
            </a:r>
          </a:p>
          <a:p>
            <a:r>
              <a:rPr lang="en-US" sz="800" dirty="0" smtClean="0"/>
              <a:t>Set </a:t>
            </a:r>
            <a:r>
              <a:rPr lang="en-US" sz="800" dirty="0" err="1" smtClean="0"/>
              <a:t>hSoftReset</a:t>
            </a:r>
            <a:r>
              <a:rPr lang="en-US" sz="800" dirty="0" smtClean="0"/>
              <a:t> to 16 (see hram.asm note). Basically ensures there’s a 16 CPU cycle delay before actually soft resetting.</a:t>
            </a:r>
          </a:p>
          <a:p>
            <a:endParaRPr lang="en-US" sz="800" dirty="0"/>
          </a:p>
          <a:p>
            <a:r>
              <a:rPr lang="en-US" sz="800" dirty="0" smtClean="0"/>
              <a:t>Call </a:t>
            </a:r>
            <a:r>
              <a:rPr lang="en-US" sz="800" dirty="0" err="1" smtClean="0"/>
              <a:t>StopAllSounds</a:t>
            </a:r>
            <a:endParaRPr lang="en-US" sz="800" dirty="0" smtClean="0"/>
          </a:p>
          <a:p>
            <a:endParaRPr lang="en-US" sz="800" dirty="0" smtClean="0"/>
          </a:p>
          <a:p>
            <a:r>
              <a:rPr lang="en-US" sz="800" dirty="0" smtClean="0"/>
              <a:t>Load up the Bank number where Audio1_UpdateMusic lives (this is in engine_1.asm, which is in audio.asm, which is in home.asm, which is in bank 0. Put this value in to the work ram audio ROM bank variables  </a:t>
            </a:r>
          </a:p>
          <a:p>
            <a:r>
              <a:rPr lang="en-US" sz="800" dirty="0" smtClean="0"/>
              <a:t>Set A to 0 via ‘</a:t>
            </a:r>
            <a:r>
              <a:rPr lang="en-US" sz="800" dirty="0" err="1" smtClean="0"/>
              <a:t>xor</a:t>
            </a:r>
            <a:r>
              <a:rPr lang="en-US" sz="800" dirty="0" smtClean="0"/>
              <a:t> a’</a:t>
            </a:r>
          </a:p>
          <a:p>
            <a:r>
              <a:rPr lang="en-US" sz="800" dirty="0" smtClean="0"/>
              <a:t>set a bunch of work ram variables to 0</a:t>
            </a:r>
          </a:p>
          <a:p>
            <a:endParaRPr lang="en-US" sz="800" dirty="0" smtClean="0"/>
          </a:p>
          <a:p>
            <a:r>
              <a:rPr lang="en-US" sz="800" dirty="0" smtClean="0"/>
              <a:t>Call </a:t>
            </a:r>
            <a:r>
              <a:rPr lang="en-US" sz="800" dirty="0" err="1" smtClean="0"/>
              <a:t>StopAllMusic</a:t>
            </a:r>
            <a:endParaRPr lang="en-US" sz="800" dirty="0" smtClean="0"/>
          </a:p>
          <a:p>
            <a:endParaRPr lang="en-US" sz="800" dirty="0" smtClean="0"/>
          </a:p>
          <a:p>
            <a:r>
              <a:rPr lang="en-US" sz="800" dirty="0" err="1" smtClean="0"/>
              <a:t>StopAllMusic</a:t>
            </a:r>
            <a:r>
              <a:rPr lang="en-US" sz="800" dirty="0" smtClean="0"/>
              <a:t> basically sets work ram’s </a:t>
            </a:r>
            <a:r>
              <a:rPr lang="en-US" sz="800" dirty="0" err="1" smtClean="0"/>
              <a:t>wNewSoundID</a:t>
            </a:r>
            <a:r>
              <a:rPr lang="en-US" sz="800" dirty="0" smtClean="0"/>
              <a:t> with the value $FF- as the note shows this stops all music.</a:t>
            </a:r>
          </a:p>
          <a:p>
            <a:endParaRPr lang="en-US" sz="800" dirty="0"/>
          </a:p>
          <a:p>
            <a:r>
              <a:rPr lang="en-US" sz="800" dirty="0" smtClean="0"/>
              <a:t>There’s no RET here, so it actually does the next part of the code which is </a:t>
            </a:r>
            <a:r>
              <a:rPr lang="en-US" sz="800" dirty="0" err="1" smtClean="0"/>
              <a:t>PlaySound</a:t>
            </a:r>
            <a:r>
              <a:rPr lang="en-US" sz="800" dirty="0" smtClean="0"/>
              <a:t>, but since this one is already long we’ll ignore that. </a:t>
            </a:r>
          </a:p>
          <a:p>
            <a:r>
              <a:rPr lang="en-US" sz="800" dirty="0" smtClean="0"/>
              <a:t>END register values here are representative of what it is in init.asm after </a:t>
            </a:r>
            <a:r>
              <a:rPr lang="en-US" sz="800" dirty="0" err="1" smtClean="0"/>
              <a:t>StopAllSounds</a:t>
            </a:r>
            <a:r>
              <a:rPr lang="en-US" sz="800" dirty="0" smtClean="0"/>
              <a:t> is done.</a:t>
            </a:r>
          </a:p>
          <a:p>
            <a:endParaRPr lang="en-US" sz="800" dirty="0"/>
          </a:p>
        </p:txBody>
      </p:sp>
      <p:sp>
        <p:nvSpPr>
          <p:cNvPr id="23" name="Rectangle 22"/>
          <p:cNvSpPr/>
          <p:nvPr/>
        </p:nvSpPr>
        <p:spPr>
          <a:xfrm>
            <a:off x="0" y="2038350"/>
            <a:ext cx="2362200" cy="132343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wAudioROMBank</a:t>
            </a:r>
            <a:r>
              <a:rPr lang="en-US" sz="800" b="0" dirty="0" smtClean="0">
                <a:solidFill>
                  <a:srgbClr val="D4D4D4"/>
                </a:solidFill>
                <a:latin typeface="Consolas"/>
              </a:rPr>
              <a:t>:: </a:t>
            </a:r>
            <a:r>
              <a:rPr lang="en-US" sz="800" b="0" dirty="0" smtClean="0">
                <a:solidFill>
                  <a:srgbClr val="6A9955"/>
                </a:solidFill>
                <a:latin typeface="Consolas"/>
              </a:rPr>
              <a:t>; c0ef</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r>
              <a:rPr lang="en-US" sz="800" b="0" dirty="0" smtClean="0">
                <a:solidFill>
                  <a:srgbClr val="D4D4D4"/>
                </a:solidFill>
                <a:latin typeface="Consolas"/>
              </a:rPr>
              <a:t/>
            </a:r>
            <a:br>
              <a:rPr lang="en-US" sz="800" b="0" dirty="0" smtClean="0">
                <a:solidFill>
                  <a:srgbClr val="D4D4D4"/>
                </a:solidFill>
                <a:latin typeface="Consolas"/>
              </a:rPr>
            </a:br>
            <a:r>
              <a:rPr lang="en-US" sz="800" b="0" dirty="0" err="1" smtClean="0">
                <a:solidFill>
                  <a:srgbClr val="9CDCFE"/>
                </a:solidFill>
                <a:latin typeface="Consolas"/>
              </a:rPr>
              <a:t>wAudioSavedROMBank</a:t>
            </a:r>
            <a:r>
              <a:rPr lang="en-US" sz="800" b="0" dirty="0" smtClean="0">
                <a:solidFill>
                  <a:srgbClr val="D4D4D4"/>
                </a:solidFill>
                <a:latin typeface="Consolas"/>
              </a:rPr>
              <a:t>:: </a:t>
            </a:r>
            <a:r>
              <a:rPr lang="en-US" sz="800" b="0" dirty="0" smtClean="0">
                <a:solidFill>
                  <a:srgbClr val="6A9955"/>
                </a:solidFill>
                <a:latin typeface="Consolas"/>
              </a:rPr>
              <a:t>; c0f0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p>
          <a:p>
            <a:r>
              <a:rPr lang="en-US" sz="800" b="0" dirty="0" err="1" smtClean="0">
                <a:solidFill>
                  <a:srgbClr val="9CDCFE"/>
                </a:solidFill>
                <a:latin typeface="Consolas"/>
              </a:rPr>
              <a:t>wAudioFadeOutControl</a:t>
            </a:r>
            <a:r>
              <a:rPr lang="en-US" sz="800" b="0" dirty="0" smtClean="0">
                <a:solidFill>
                  <a:srgbClr val="D4D4D4"/>
                </a:solidFill>
                <a:latin typeface="Consolas"/>
              </a:rPr>
              <a:t>:: </a:t>
            </a:r>
            <a:r>
              <a:rPr lang="en-US" sz="800" b="0" dirty="0" smtClean="0">
                <a:solidFill>
                  <a:srgbClr val="6A9955"/>
                </a:solidFill>
                <a:latin typeface="Consolas"/>
              </a:rPr>
              <a:t>; cfc7</a:t>
            </a:r>
          </a:p>
          <a:p>
            <a:r>
              <a:rPr lang="en-US" sz="800" b="0" dirty="0" smtClean="0">
                <a:solidFill>
                  <a:srgbClr val="C586C0"/>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p>
          <a:p>
            <a:r>
              <a:rPr lang="en-US" sz="800" b="0" dirty="0" err="1" smtClean="0">
                <a:solidFill>
                  <a:srgbClr val="9CDCFE"/>
                </a:solidFill>
                <a:latin typeface="Consolas"/>
              </a:rPr>
              <a:t>wNewSoundID</a:t>
            </a:r>
            <a:r>
              <a:rPr lang="en-US" sz="800" b="0" dirty="0" smtClean="0">
                <a:solidFill>
                  <a:srgbClr val="D4D4D4"/>
                </a:solidFill>
                <a:latin typeface="Consolas"/>
              </a:rPr>
              <a:t>:: </a:t>
            </a:r>
            <a:r>
              <a:rPr lang="en-US" sz="800" b="0" dirty="0" smtClean="0">
                <a:solidFill>
                  <a:srgbClr val="6A9955"/>
                </a:solidFill>
                <a:latin typeface="Consolas"/>
              </a:rPr>
              <a:t>; c0ee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p>
          <a:p>
            <a:r>
              <a:rPr lang="en-US" sz="800" b="0" dirty="0" err="1" smtClean="0">
                <a:solidFill>
                  <a:srgbClr val="9CDCFE"/>
                </a:solidFill>
                <a:latin typeface="Consolas"/>
              </a:rPr>
              <a:t>wLastMusicSoundID</a:t>
            </a:r>
            <a:r>
              <a:rPr lang="en-US" sz="800" b="0" dirty="0" smtClean="0">
                <a:solidFill>
                  <a:srgbClr val="D4D4D4"/>
                </a:solidFill>
                <a:latin typeface="Consolas"/>
              </a:rPr>
              <a:t>:: </a:t>
            </a:r>
            <a:r>
              <a:rPr lang="en-US" sz="800" b="0" dirty="0" smtClean="0">
                <a:solidFill>
                  <a:srgbClr val="6A9955"/>
                </a:solidFill>
                <a:latin typeface="Consolas"/>
              </a:rPr>
              <a:t>; </a:t>
            </a:r>
            <a:r>
              <a:rPr lang="en-US" sz="800" b="0" dirty="0" err="1" smtClean="0">
                <a:solidFill>
                  <a:srgbClr val="6A9955"/>
                </a:solidFill>
                <a:latin typeface="Consolas"/>
              </a:rPr>
              <a:t>cfca</a:t>
            </a:r>
            <a:endParaRPr lang="en-US" sz="800" b="0" dirty="0" smtClean="0">
              <a:solidFill>
                <a:srgbClr val="6A9955"/>
              </a:solidFill>
              <a:latin typeface="Consolas"/>
            </a:endParaRPr>
          </a:p>
          <a:p>
            <a:r>
              <a:rPr lang="en-US" sz="800" b="0" dirty="0" smtClean="0">
                <a:solidFill>
                  <a:srgbClr val="C586C0"/>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a:solidFill>
                <a:srgbClr val="D4D4D4"/>
              </a:solidFill>
              <a:latin typeface="Consolas"/>
            </a:endParaRPr>
          </a:p>
        </p:txBody>
      </p:sp>
      <p:sp>
        <p:nvSpPr>
          <p:cNvPr id="24" name="TextBox 23"/>
          <p:cNvSpPr txBox="1"/>
          <p:nvPr/>
        </p:nvSpPr>
        <p:spPr>
          <a:xfrm>
            <a:off x="0" y="1809750"/>
            <a:ext cx="622286" cy="215444"/>
          </a:xfrm>
          <a:prstGeom prst="rect">
            <a:avLst/>
          </a:prstGeom>
          <a:noFill/>
        </p:spPr>
        <p:txBody>
          <a:bodyPr wrap="none" rtlCol="0">
            <a:spAutoFit/>
          </a:bodyPr>
          <a:lstStyle/>
          <a:p>
            <a:r>
              <a:rPr lang="en-US" sz="800" dirty="0" smtClean="0"/>
              <a:t>wram.asm</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lnSpcReduction="10000"/>
          </a:bodyPr>
          <a:lstStyle/>
          <a:p>
            <a:r>
              <a:rPr lang="en-US" dirty="0" smtClean="0"/>
              <a:t>Up to this point the code has zeroed out a bunch of RAM including work, video and high and </a:t>
            </a:r>
            <a:r>
              <a:rPr lang="en-US" dirty="0" err="1" smtClean="0"/>
              <a:t>vRAM</a:t>
            </a:r>
            <a:r>
              <a:rPr lang="en-US" dirty="0" smtClean="0"/>
              <a:t> background maps.</a:t>
            </a:r>
          </a:p>
          <a:p>
            <a:r>
              <a:rPr lang="en-US" dirty="0" smtClean="0"/>
              <a:t>The </a:t>
            </a:r>
            <a:r>
              <a:rPr lang="en-US" dirty="0" err="1" smtClean="0"/>
              <a:t>hGBC</a:t>
            </a:r>
            <a:r>
              <a:rPr lang="en-US" dirty="0" smtClean="0"/>
              <a:t> variable has a $1 in it (and wasn’t cleared out)</a:t>
            </a:r>
          </a:p>
          <a:p>
            <a:r>
              <a:rPr lang="en-US" dirty="0" smtClean="0"/>
              <a:t>Other variables have been given their default startup values.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11. </a:t>
            </a:r>
            <a:r>
              <a:rPr lang="en-US" sz="1800" dirty="0" err="1" smtClean="0"/>
              <a:t>shinpokered</a:t>
            </a:r>
            <a:r>
              <a:rPr lang="en-US" sz="1800" dirty="0" smtClean="0"/>
              <a:t>: init.asm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107721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569CD6"/>
                </a:solidFill>
                <a:latin typeface="Consolas"/>
              </a:rPr>
              <a:t>init.asm</a:t>
            </a: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StopAllSounds</a:t>
            </a:r>
            <a:endParaRPr lang="en-US" sz="800" b="0" dirty="0" smtClean="0">
              <a:solidFill>
                <a:srgbClr val="D4D4D4"/>
              </a:solidFill>
              <a:latin typeface="Consolas"/>
            </a:endParaRPr>
          </a:p>
          <a:p>
            <a:r>
              <a:rPr lang="en-US" sz="800" b="0" dirty="0" smtClean="0">
                <a:solidFill>
                  <a:srgbClr val="569CD6"/>
                </a:solidFill>
                <a:latin typeface="Consolas"/>
              </a:rPr>
              <a:t>…</a:t>
            </a:r>
          </a:p>
          <a:p>
            <a:r>
              <a:rPr lang="en-US" sz="800" b="0" dirty="0" err="1" smtClean="0">
                <a:solidFill>
                  <a:srgbClr val="569CD6"/>
                </a:solidFill>
                <a:latin typeface="Consolas"/>
              </a:rPr>
              <a:t>ei</a:t>
            </a:r>
            <a:endParaRPr lang="en-US" sz="800" b="0" dirty="0" smtClean="0">
              <a:solidFill>
                <a:srgbClr val="D4D4D4"/>
              </a:solidFill>
              <a:latin typeface="Consolas"/>
            </a:endParaRPr>
          </a:p>
          <a:p>
            <a:endParaRPr lang="en-US" sz="800" b="0" dirty="0" smtClean="0">
              <a:solidFill>
                <a:srgbClr val="9CDCFE"/>
              </a:solidFill>
              <a:latin typeface="Consolas"/>
            </a:endParaRPr>
          </a:p>
          <a:p>
            <a:r>
              <a:rPr lang="en-US" sz="800" b="0" dirty="0" err="1" smtClean="0">
                <a:solidFill>
                  <a:srgbClr val="9CDCFE"/>
                </a:solidFill>
                <a:latin typeface="Consolas"/>
              </a:rPr>
              <a:t>predef</a:t>
            </a:r>
            <a:r>
              <a:rPr lang="en-US" sz="800" b="0" dirty="0" smtClean="0">
                <a:solidFill>
                  <a:srgbClr val="D4D4D4"/>
                </a:solidFill>
                <a:latin typeface="Consolas"/>
              </a:rPr>
              <a:t> </a:t>
            </a:r>
            <a:r>
              <a:rPr lang="en-US" sz="800" b="0" dirty="0" err="1" smtClean="0">
                <a:solidFill>
                  <a:srgbClr val="9CDCFE"/>
                </a:solidFill>
                <a:latin typeface="Consolas"/>
              </a:rPr>
              <a:t>LoadSGB</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Enable interrupts and do a bunch of macro business to run the code for </a:t>
            </a:r>
            <a:r>
              <a:rPr lang="en-US" sz="1000" dirty="0" err="1" smtClean="0"/>
              <a:t>LoadSGB</a:t>
            </a:r>
            <a:endParaRPr lang="en-US" sz="1000" dirty="0"/>
          </a:p>
        </p:txBody>
      </p:sp>
      <p:sp>
        <p:nvSpPr>
          <p:cNvPr id="18" name="Rectangle 17"/>
          <p:cNvSpPr/>
          <p:nvPr/>
        </p:nvSpPr>
        <p:spPr>
          <a:xfrm>
            <a:off x="0" y="209550"/>
            <a:ext cx="2362200" cy="83099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PredefPointers</a:t>
            </a:r>
            <a:r>
              <a:rPr lang="en-US" sz="800" b="0" dirty="0" smtClean="0">
                <a:solidFill>
                  <a:srgbClr val="D4D4D4"/>
                </a:solidFill>
                <a:latin typeface="Consolas"/>
              </a:rPr>
              <a:t>::</a:t>
            </a:r>
          </a:p>
          <a:p>
            <a:r>
              <a:rPr lang="en-US" sz="800" b="0" dirty="0" smtClean="0">
                <a:solidFill>
                  <a:srgbClr val="6A9955"/>
                </a:solidFill>
                <a:latin typeface="Consolas"/>
              </a:rPr>
              <a:t>; these are pointers to ASM routines.</a:t>
            </a:r>
            <a:endParaRPr lang="en-US" sz="800" b="0" dirty="0" smtClean="0">
              <a:solidFill>
                <a:srgbClr val="D4D4D4"/>
              </a:solidFill>
              <a:latin typeface="Consolas"/>
            </a:endParaRPr>
          </a:p>
          <a:p>
            <a:r>
              <a:rPr lang="en-US" sz="800" b="0" dirty="0" smtClean="0">
                <a:solidFill>
                  <a:srgbClr val="6A9955"/>
                </a:solidFill>
                <a:latin typeface="Consolas"/>
              </a:rPr>
              <a:t>; they appear to be used in </a:t>
            </a:r>
            <a:r>
              <a:rPr lang="en-US" sz="800" b="0" dirty="0" err="1" smtClean="0">
                <a:solidFill>
                  <a:srgbClr val="6A9955"/>
                </a:solidFill>
                <a:latin typeface="Consolas"/>
              </a:rPr>
              <a:t>overworld</a:t>
            </a:r>
            <a:r>
              <a:rPr lang="en-US" sz="800" b="0" dirty="0" smtClean="0">
                <a:solidFill>
                  <a:srgbClr val="6A9955"/>
                </a:solidFill>
                <a:latin typeface="Consolas"/>
              </a:rPr>
              <a:t> map scripts.</a:t>
            </a:r>
          </a:p>
          <a:p>
            <a:r>
              <a:rPr lang="en-US" sz="800" dirty="0" smtClean="0">
                <a:solidFill>
                  <a:srgbClr val="6A9955"/>
                </a:solidFill>
                <a:latin typeface="Consolas"/>
              </a:rPr>
              <a:t>…</a:t>
            </a:r>
          </a:p>
          <a:p>
            <a:r>
              <a:rPr lang="en-US" sz="800" b="0" dirty="0" err="1" smtClean="0">
                <a:solidFill>
                  <a:srgbClr val="9CDCFE"/>
                </a:solidFill>
                <a:latin typeface="Consolas"/>
              </a:rPr>
              <a:t>add_predef</a:t>
            </a:r>
            <a:r>
              <a:rPr lang="en-US" sz="800" b="0" dirty="0" smtClean="0">
                <a:solidFill>
                  <a:srgbClr val="D4D4D4"/>
                </a:solidFill>
                <a:latin typeface="Consolas"/>
              </a:rPr>
              <a:t> </a:t>
            </a:r>
            <a:r>
              <a:rPr lang="en-US" sz="800" b="0" dirty="0" err="1" smtClean="0">
                <a:solidFill>
                  <a:srgbClr val="9CDCFE"/>
                </a:solidFill>
                <a:latin typeface="Consolas"/>
              </a:rPr>
              <a:t>LoadSGB</a:t>
            </a:r>
            <a:endParaRPr lang="en-US" sz="800" b="0" dirty="0" smtClean="0">
              <a:solidFill>
                <a:srgbClr val="D4D4D4"/>
              </a:solidFill>
              <a:latin typeface="Consolas"/>
            </a:endParaRPr>
          </a:p>
        </p:txBody>
      </p:sp>
      <p:sp>
        <p:nvSpPr>
          <p:cNvPr id="19" name="TextBox 18"/>
          <p:cNvSpPr txBox="1"/>
          <p:nvPr/>
        </p:nvSpPr>
        <p:spPr>
          <a:xfrm>
            <a:off x="0" y="0"/>
            <a:ext cx="700833" cy="215444"/>
          </a:xfrm>
          <a:prstGeom prst="rect">
            <a:avLst/>
          </a:prstGeom>
          <a:noFill/>
        </p:spPr>
        <p:txBody>
          <a:bodyPr wrap="none" rtlCol="0">
            <a:spAutoFit/>
          </a:bodyPr>
          <a:lstStyle/>
          <a:p>
            <a:r>
              <a:rPr lang="en-US" sz="800" dirty="0" smtClean="0"/>
              <a:t>predefs.asm</a:t>
            </a:r>
            <a:endParaRPr lang="en-US" sz="800" dirty="0"/>
          </a:p>
        </p:txBody>
      </p:sp>
      <p:sp>
        <p:nvSpPr>
          <p:cNvPr id="16" name="Rectangle 15"/>
          <p:cNvSpPr/>
          <p:nvPr/>
        </p:nvSpPr>
        <p:spPr>
          <a:xfrm>
            <a:off x="0" y="1885950"/>
            <a:ext cx="24384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endParaRPr lang="en-US" sz="800" b="0" dirty="0">
              <a:solidFill>
                <a:srgbClr val="D4D4D4"/>
              </a:solidFill>
              <a:latin typeface="Consolas"/>
            </a:endParaRPr>
          </a:p>
        </p:txBody>
      </p:sp>
      <p:sp>
        <p:nvSpPr>
          <p:cNvPr id="20" name="TextBox 19"/>
          <p:cNvSpPr txBox="1"/>
          <p:nvPr/>
        </p:nvSpPr>
        <p:spPr>
          <a:xfrm>
            <a:off x="0" y="1657350"/>
            <a:ext cx="328936" cy="215444"/>
          </a:xfrm>
          <a:prstGeom prst="rect">
            <a:avLst/>
          </a:prstGeom>
          <a:noFill/>
        </p:spPr>
        <p:txBody>
          <a:bodyPr wrap="none" rtlCol="0">
            <a:spAutoFit/>
          </a:bodyPr>
          <a:lstStyle/>
          <a:p>
            <a:r>
              <a:rPr lang="en-US" sz="800" dirty="0" smtClean="0"/>
              <a:t>n/a</a:t>
            </a:r>
            <a:endParaRPr lang="en-US" sz="800" dirty="0"/>
          </a:p>
        </p:txBody>
      </p:sp>
      <p:sp>
        <p:nvSpPr>
          <p:cNvPr id="21" name="Rectangle 20"/>
          <p:cNvSpPr/>
          <p:nvPr/>
        </p:nvSpPr>
        <p:spPr>
          <a:xfrm>
            <a:off x="0" y="3584942"/>
            <a:ext cx="22860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endParaRPr lang="en-US" sz="800" b="0" dirty="0" smtClean="0">
              <a:solidFill>
                <a:srgbClr val="D4D4D4"/>
              </a:solidFill>
              <a:latin typeface="Consolas"/>
            </a:endParaRPr>
          </a:p>
        </p:txBody>
      </p:sp>
      <p:sp>
        <p:nvSpPr>
          <p:cNvPr id="22" name="TextBox 21"/>
          <p:cNvSpPr txBox="1"/>
          <p:nvPr/>
        </p:nvSpPr>
        <p:spPr>
          <a:xfrm>
            <a:off x="0" y="3356342"/>
            <a:ext cx="328936" cy="215444"/>
          </a:xfrm>
          <a:prstGeom prst="rect">
            <a:avLst/>
          </a:prstGeom>
          <a:noFill/>
        </p:spPr>
        <p:txBody>
          <a:bodyPr wrap="none" rtlCol="0">
            <a:spAutoFit/>
          </a:bodyPr>
          <a:lstStyle/>
          <a:p>
            <a:r>
              <a:rPr lang="en-US" sz="800" dirty="0" smtClean="0"/>
              <a:t>n/a</a:t>
            </a:r>
            <a:endParaRPr lang="en-US" sz="800" dirty="0"/>
          </a:p>
        </p:txBody>
      </p:sp>
      <p:sp>
        <p:nvSpPr>
          <p:cNvPr id="12" name="TextBox 11"/>
          <p:cNvSpPr txBox="1"/>
          <p:nvPr/>
        </p:nvSpPr>
        <p:spPr>
          <a:xfrm>
            <a:off x="2438400" y="590550"/>
            <a:ext cx="2286000" cy="206210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 </a:t>
            </a:r>
          </a:p>
          <a:p>
            <a:r>
              <a:rPr lang="en-US" sz="800" dirty="0" smtClean="0"/>
              <a:t>Pick up in init.asm where we left off.</a:t>
            </a:r>
          </a:p>
          <a:p>
            <a:endParaRPr lang="en-US" sz="800" dirty="0" smtClean="0"/>
          </a:p>
          <a:p>
            <a:r>
              <a:rPr lang="en-US" sz="800" dirty="0" smtClean="0"/>
              <a:t>Enable interrupts</a:t>
            </a:r>
          </a:p>
          <a:p>
            <a:endParaRPr lang="en-US" sz="800" dirty="0"/>
          </a:p>
          <a:p>
            <a:r>
              <a:rPr lang="en-US" sz="800" dirty="0" smtClean="0"/>
              <a:t>do a </a:t>
            </a:r>
            <a:r>
              <a:rPr lang="en-US" sz="800" dirty="0" err="1" smtClean="0"/>
              <a:t>predef</a:t>
            </a:r>
            <a:r>
              <a:rPr lang="en-US" sz="800" dirty="0" smtClean="0"/>
              <a:t> to </a:t>
            </a:r>
            <a:r>
              <a:rPr lang="en-US" sz="800" dirty="0" err="1" smtClean="0"/>
              <a:t>LoadSGB</a:t>
            </a:r>
            <a:r>
              <a:rPr lang="en-US" sz="800" dirty="0" smtClean="0"/>
              <a:t>. </a:t>
            </a:r>
            <a:r>
              <a:rPr lang="en-US" sz="800" dirty="0" err="1" smtClean="0"/>
              <a:t>predef</a:t>
            </a:r>
            <a:r>
              <a:rPr lang="en-US" sz="800" dirty="0" smtClean="0"/>
              <a:t> is an </a:t>
            </a:r>
            <a:r>
              <a:rPr lang="en-US" sz="800" dirty="0" err="1" smtClean="0"/>
              <a:t>asm</a:t>
            </a:r>
            <a:r>
              <a:rPr lang="en-US" sz="800" dirty="0" smtClean="0"/>
              <a:t> macro that basically handles all the bank switching involved to get to the right ROM bank for the function in question then it goes there.</a:t>
            </a:r>
          </a:p>
          <a:p>
            <a:endParaRPr lang="en-US" sz="800" dirty="0"/>
          </a:p>
          <a:p>
            <a:r>
              <a:rPr lang="en-US" sz="800" dirty="0" smtClean="0"/>
              <a:t>The pointers for all </a:t>
            </a:r>
            <a:r>
              <a:rPr lang="en-US" sz="800" dirty="0" err="1" smtClean="0"/>
              <a:t>predefs</a:t>
            </a:r>
            <a:r>
              <a:rPr lang="en-US" sz="800" dirty="0" smtClean="0"/>
              <a:t> are defined in predefs.asm</a:t>
            </a:r>
          </a:p>
          <a:p>
            <a:endParaRPr lang="en-US" sz="800" dirty="0"/>
          </a:p>
          <a:p>
            <a:r>
              <a:rPr lang="en-US" sz="800" dirty="0" smtClean="0"/>
              <a:t>The actual code for </a:t>
            </a:r>
            <a:r>
              <a:rPr lang="en-US" sz="800" dirty="0" err="1" smtClean="0"/>
              <a:t>LoadSGB</a:t>
            </a:r>
            <a:r>
              <a:rPr lang="en-US" sz="800" dirty="0" smtClean="0"/>
              <a:t> lives in palettes.asm, which will get it’s own slide.</a:t>
            </a:r>
          </a:p>
          <a:p>
            <a:endParaRPr lang="en-US" sz="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11.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4031873"/>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palettes.asm:</a:t>
            </a:r>
          </a:p>
          <a:p>
            <a:r>
              <a:rPr lang="en-US" sz="800" b="0" dirty="0" err="1" smtClean="0">
                <a:solidFill>
                  <a:srgbClr val="9CDCFE"/>
                </a:solidFill>
                <a:latin typeface="Consolas"/>
              </a:rPr>
              <a:t>LoadSGB</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adjust for GBC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wOnSGB</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CheckSGB</a:t>
            </a:r>
            <a:endParaRPr lang="en-US" sz="800" dirty="0">
              <a:solidFill>
                <a:srgbClr val="9CDCFE"/>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569CD6"/>
                </a:solidFill>
                <a:latin typeface="Consolas"/>
              </a:rPr>
              <a:t>c</a:t>
            </a:r>
            <a:r>
              <a:rPr lang="en-US" sz="800" b="0" dirty="0" smtClean="0">
                <a:solidFill>
                  <a:srgbClr val="D4D4D4"/>
                </a:solidFill>
                <a:latin typeface="Consolas"/>
              </a:rPr>
              <a:t>, .</a:t>
            </a:r>
            <a:r>
              <a:rPr lang="en-US" sz="800" b="0" dirty="0" err="1" smtClean="0">
                <a:solidFill>
                  <a:srgbClr val="9CDCFE"/>
                </a:solidFill>
                <a:latin typeface="Consolas"/>
              </a:rPr>
              <a:t>onSGB</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hGBC</a:t>
            </a:r>
            <a:r>
              <a:rPr lang="en-US" sz="800" b="0" dirty="0" smtClean="0">
                <a:solidFill>
                  <a:srgbClr val="D4D4D4"/>
                </a:solidFill>
                <a:latin typeface="Consolas"/>
              </a:rPr>
              <a:t>]</a:t>
            </a:r>
          </a:p>
          <a:p>
            <a:endParaRPr lang="en-US" sz="800" dirty="0">
              <a:solidFill>
                <a:srgbClr val="D4D4D4"/>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and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569CD6"/>
                </a:solidFill>
                <a:latin typeface="Consolas"/>
              </a:rPr>
              <a:t>z</a:t>
            </a:r>
            <a:r>
              <a:rPr lang="en-US" sz="800" b="0" dirty="0" smtClean="0">
                <a:solidFill>
                  <a:srgbClr val="D4D4D4"/>
                </a:solidFill>
                <a:latin typeface="Consolas"/>
              </a:rPr>
              <a:t>, .</a:t>
            </a:r>
            <a:r>
              <a:rPr lang="en-US" sz="800" b="0" dirty="0" err="1" smtClean="0">
                <a:solidFill>
                  <a:srgbClr val="9CDCFE"/>
                </a:solidFill>
                <a:latin typeface="Consolas"/>
              </a:rPr>
              <a:t>onDMG</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6A9955"/>
                </a:solidFill>
                <a:latin typeface="Consolas"/>
              </a:rPr>
              <a:t>;if on </a:t>
            </a:r>
            <a:r>
              <a:rPr lang="en-US" sz="800" b="0" dirty="0" err="1" smtClean="0">
                <a:solidFill>
                  <a:srgbClr val="6A9955"/>
                </a:solidFill>
                <a:latin typeface="Consolas"/>
              </a:rPr>
              <a:t>gbc</a:t>
            </a:r>
            <a:r>
              <a:rPr lang="en-US" sz="800" b="0" dirty="0" smtClean="0">
                <a:solidFill>
                  <a:srgbClr val="6A9955"/>
                </a:solidFill>
                <a:latin typeface="Consolas"/>
              </a:rPr>
              <a:t>, set SGB flag but skip all the SGB </a:t>
            </a:r>
            <a:r>
              <a:rPr lang="en-US" sz="800" b="0" dirty="0" err="1" smtClean="0">
                <a:solidFill>
                  <a:srgbClr val="6A9955"/>
                </a:solidFill>
                <a:latin typeface="Consolas"/>
              </a:rPr>
              <a:t>vram</a:t>
            </a:r>
            <a:r>
              <a:rPr lang="en-US" sz="800" b="0" dirty="0" smtClean="0">
                <a:solidFill>
                  <a:srgbClr val="6A9955"/>
                </a:solidFill>
                <a:latin typeface="Consolas"/>
              </a:rPr>
              <a:t> stuff</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wOnSGB</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dirty="0">
              <a:solidFill>
                <a:srgbClr val="569CD6"/>
              </a:solidFill>
              <a:latin typeface="Consolas"/>
            </a:endParaRPr>
          </a:p>
          <a:p>
            <a:endParaRPr lang="en-US" sz="800" b="0" dirty="0" smtClean="0">
              <a:solidFill>
                <a:srgbClr val="569CD6"/>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err="1" smtClean="0">
                <a:solidFill>
                  <a:srgbClr val="9CDCFE"/>
                </a:solidFill>
                <a:latin typeface="Consolas"/>
              </a:rPr>
              <a:t>onDMG</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err="1" smtClean="0">
                <a:solidFill>
                  <a:srgbClr val="9CDCFE"/>
                </a:solidFill>
                <a:latin typeface="Consolas"/>
              </a:rPr>
              <a:t>onSGB</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wOnSGB</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di</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PrepareSuperNintendoVRAMTransfer</a:t>
            </a:r>
            <a:endParaRPr lang="en-US" sz="800" b="0" dirty="0" smtClean="0">
              <a:solidFill>
                <a:srgbClr val="D4D4D4"/>
              </a:solidFill>
              <a:latin typeface="Consolas"/>
            </a:endParaRPr>
          </a:p>
          <a:p>
            <a:r>
              <a:rPr lang="en-US" sz="800" b="0" dirty="0" smtClean="0">
                <a:solidFill>
                  <a:srgbClr val="D4D4D4"/>
                </a:solidFill>
                <a:latin typeface="Consolas"/>
              </a:rPr>
              <a:t>…</a:t>
            </a:r>
          </a:p>
          <a:p>
            <a:r>
              <a:rPr lang="en-US" sz="800" dirty="0" smtClean="0">
                <a:solidFill>
                  <a:srgbClr val="D4D4D4"/>
                </a:solidFill>
                <a:latin typeface="Consolas"/>
              </a:rPr>
              <a:t>(we will skip this since it’s not relevant to GBC)</a:t>
            </a: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66E0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Set </a:t>
            </a:r>
            <a:r>
              <a:rPr lang="en-US" sz="1000" dirty="0" err="1" smtClean="0"/>
              <a:t>wOnSGB</a:t>
            </a:r>
            <a:r>
              <a:rPr lang="en-US" sz="1000" dirty="0" smtClean="0"/>
              <a:t> to $1 if we are on GBC but don’t run all of the SGB specific stuff.</a:t>
            </a:r>
            <a:endParaRPr lang="en-US" sz="1000" dirty="0"/>
          </a:p>
        </p:txBody>
      </p:sp>
      <p:sp>
        <p:nvSpPr>
          <p:cNvPr id="18" name="Rectangle 17"/>
          <p:cNvSpPr/>
          <p:nvPr/>
        </p:nvSpPr>
        <p:spPr>
          <a:xfrm>
            <a:off x="0" y="209550"/>
            <a:ext cx="2438400" cy="4616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wOnSGB</a:t>
            </a:r>
            <a:r>
              <a:rPr lang="en-US" sz="800" b="0" dirty="0" smtClean="0">
                <a:solidFill>
                  <a:srgbClr val="D4D4D4"/>
                </a:solidFill>
                <a:latin typeface="Consolas"/>
              </a:rPr>
              <a:t>:: </a:t>
            </a:r>
            <a:r>
              <a:rPr lang="en-US" sz="800" b="0" dirty="0" smtClean="0">
                <a:solidFill>
                  <a:srgbClr val="6A9955"/>
                </a:solidFill>
                <a:latin typeface="Consolas"/>
              </a:rPr>
              <a:t>; cf1b</a:t>
            </a:r>
            <a:endParaRPr lang="en-US" sz="800" b="0" dirty="0" smtClean="0">
              <a:solidFill>
                <a:srgbClr val="D4D4D4"/>
              </a:solidFill>
              <a:latin typeface="Consolas"/>
            </a:endParaRPr>
          </a:p>
          <a:p>
            <a:r>
              <a:rPr lang="en-US" sz="800" b="0" dirty="0" smtClean="0">
                <a:solidFill>
                  <a:srgbClr val="6A9955"/>
                </a:solidFill>
                <a:latin typeface="Consolas"/>
              </a:rPr>
              <a:t>; if running on SGB, it's 1, else it's 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a:solidFill>
                <a:srgbClr val="D4D4D4"/>
              </a:solidFill>
              <a:latin typeface="Consolas"/>
            </a:endParaRPr>
          </a:p>
        </p:txBody>
      </p:sp>
      <p:sp>
        <p:nvSpPr>
          <p:cNvPr id="19" name="TextBox 18"/>
          <p:cNvSpPr txBox="1"/>
          <p:nvPr/>
        </p:nvSpPr>
        <p:spPr>
          <a:xfrm>
            <a:off x="0" y="0"/>
            <a:ext cx="622286" cy="215444"/>
          </a:xfrm>
          <a:prstGeom prst="rect">
            <a:avLst/>
          </a:prstGeom>
          <a:noFill/>
        </p:spPr>
        <p:txBody>
          <a:bodyPr wrap="none" rtlCol="0">
            <a:spAutoFit/>
          </a:bodyPr>
          <a:lstStyle/>
          <a:p>
            <a:r>
              <a:rPr lang="en-US" sz="800" dirty="0" smtClean="0"/>
              <a:t>wram.asm</a:t>
            </a:r>
            <a:endParaRPr lang="en-US" sz="800" dirty="0"/>
          </a:p>
        </p:txBody>
      </p:sp>
      <p:sp>
        <p:nvSpPr>
          <p:cNvPr id="16" name="Rectangle 15"/>
          <p:cNvSpPr/>
          <p:nvPr/>
        </p:nvSpPr>
        <p:spPr>
          <a:xfrm>
            <a:off x="0" y="1885950"/>
            <a:ext cx="2438400" cy="33855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hGBC</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$FFFE</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- 0 if DMG, != 0 if GBC, =2 for gamma </a:t>
            </a:r>
            <a:r>
              <a:rPr lang="en-US" sz="800" b="0" dirty="0" err="1" smtClean="0">
                <a:solidFill>
                  <a:srgbClr val="6A9955"/>
                </a:solidFill>
                <a:latin typeface="Consolas"/>
              </a:rPr>
              <a:t>shader</a:t>
            </a:r>
            <a:endParaRPr lang="en-US" sz="800" b="0" dirty="0" smtClean="0">
              <a:solidFill>
                <a:srgbClr val="D4D4D4"/>
              </a:solidFill>
              <a:latin typeface="Consolas"/>
            </a:endParaRPr>
          </a:p>
        </p:txBody>
      </p:sp>
      <p:sp>
        <p:nvSpPr>
          <p:cNvPr id="20" name="TextBox 19"/>
          <p:cNvSpPr txBox="1"/>
          <p:nvPr/>
        </p:nvSpPr>
        <p:spPr>
          <a:xfrm>
            <a:off x="0" y="1657350"/>
            <a:ext cx="603050" cy="215444"/>
          </a:xfrm>
          <a:prstGeom prst="rect">
            <a:avLst/>
          </a:prstGeom>
          <a:noFill/>
        </p:spPr>
        <p:txBody>
          <a:bodyPr wrap="none" rtlCol="0">
            <a:spAutoFit/>
          </a:bodyPr>
          <a:lstStyle/>
          <a:p>
            <a:r>
              <a:rPr lang="en-US" sz="800" dirty="0" smtClean="0"/>
              <a:t>hram.asm</a:t>
            </a:r>
            <a:endParaRPr lang="en-US" sz="800" dirty="0"/>
          </a:p>
        </p:txBody>
      </p:sp>
      <p:sp>
        <p:nvSpPr>
          <p:cNvPr id="21" name="Rectangle 20"/>
          <p:cNvSpPr/>
          <p:nvPr/>
        </p:nvSpPr>
        <p:spPr>
          <a:xfrm>
            <a:off x="0" y="3584942"/>
            <a:ext cx="22860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endParaRPr lang="en-US" sz="800" b="0" dirty="0" smtClean="0">
              <a:solidFill>
                <a:srgbClr val="D4D4D4"/>
              </a:solidFill>
              <a:latin typeface="Consolas"/>
            </a:endParaRPr>
          </a:p>
        </p:txBody>
      </p:sp>
      <p:sp>
        <p:nvSpPr>
          <p:cNvPr id="22" name="TextBox 21"/>
          <p:cNvSpPr txBox="1"/>
          <p:nvPr/>
        </p:nvSpPr>
        <p:spPr>
          <a:xfrm>
            <a:off x="0" y="3356342"/>
            <a:ext cx="328936" cy="215444"/>
          </a:xfrm>
          <a:prstGeom prst="rect">
            <a:avLst/>
          </a:prstGeom>
          <a:noFill/>
        </p:spPr>
        <p:txBody>
          <a:bodyPr wrap="none" rtlCol="0">
            <a:spAutoFit/>
          </a:bodyPr>
          <a:lstStyle/>
          <a:p>
            <a:r>
              <a:rPr lang="en-US" sz="800" dirty="0" smtClean="0"/>
              <a:t>n/a</a:t>
            </a:r>
            <a:endParaRPr lang="en-US" sz="800" dirty="0"/>
          </a:p>
        </p:txBody>
      </p:sp>
      <p:sp>
        <p:nvSpPr>
          <p:cNvPr id="12" name="TextBox 11"/>
          <p:cNvSpPr txBox="1"/>
          <p:nvPr/>
        </p:nvSpPr>
        <p:spPr>
          <a:xfrm>
            <a:off x="2438400" y="590550"/>
            <a:ext cx="2286000" cy="35394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endParaRPr lang="en-US" sz="800" dirty="0" smtClean="0"/>
          </a:p>
          <a:p>
            <a:r>
              <a:rPr lang="en-US" sz="800" dirty="0" smtClean="0"/>
              <a:t>Clear A to 0 with ‘</a:t>
            </a:r>
            <a:r>
              <a:rPr lang="en-US" sz="800" dirty="0" err="1" smtClean="0"/>
              <a:t>xor</a:t>
            </a:r>
            <a:r>
              <a:rPr lang="en-US" sz="800" dirty="0" smtClean="0"/>
              <a:t> a’</a:t>
            </a:r>
          </a:p>
          <a:p>
            <a:r>
              <a:rPr lang="en-US" sz="800" dirty="0" smtClean="0"/>
              <a:t>Not going to detail this one, but it does a bunch of hardware checks. The end result is that if we are on SGB then a ‘</a:t>
            </a:r>
            <a:r>
              <a:rPr lang="en-US" sz="800" dirty="0" err="1" smtClean="0"/>
              <a:t>scf</a:t>
            </a:r>
            <a:r>
              <a:rPr lang="en-US" sz="800" dirty="0" smtClean="0"/>
              <a:t>’ set carry flag is set true.</a:t>
            </a:r>
          </a:p>
          <a:p>
            <a:endParaRPr lang="en-US" sz="800" dirty="0" smtClean="0"/>
          </a:p>
          <a:p>
            <a:r>
              <a:rPr lang="en-US" sz="800" dirty="0" smtClean="0"/>
              <a:t>Since we aren’t on SGB the carry flag is still 0, so we don’t jump to .</a:t>
            </a:r>
            <a:r>
              <a:rPr lang="en-US" sz="800" dirty="0" err="1" smtClean="0"/>
              <a:t>onSGB</a:t>
            </a:r>
            <a:r>
              <a:rPr lang="en-US" sz="800" dirty="0" smtClean="0"/>
              <a:t>. rather load the value from the </a:t>
            </a:r>
            <a:r>
              <a:rPr lang="en-US" sz="800" dirty="0" err="1" smtClean="0"/>
              <a:t>hGBC</a:t>
            </a:r>
            <a:r>
              <a:rPr lang="en-US" sz="800" dirty="0" smtClean="0"/>
              <a:t> variable (should be $1 from way back on the first slide). </a:t>
            </a:r>
          </a:p>
          <a:p>
            <a:endParaRPr lang="en-US" sz="800" dirty="0"/>
          </a:p>
          <a:p>
            <a:r>
              <a:rPr lang="en-US" sz="800" dirty="0" smtClean="0"/>
              <a:t>AND A will result in a 1, not a zero, so we will not meet the criteria for .</a:t>
            </a:r>
            <a:r>
              <a:rPr lang="en-US" sz="800" dirty="0" err="1" smtClean="0"/>
              <a:t>onDMG</a:t>
            </a:r>
            <a:r>
              <a:rPr lang="en-US" sz="800" dirty="0" smtClean="0"/>
              <a:t>, so continue executing.</a:t>
            </a:r>
          </a:p>
          <a:p>
            <a:endParaRPr lang="en-US" sz="800" dirty="0"/>
          </a:p>
          <a:p>
            <a:r>
              <a:rPr lang="en-US" sz="800" dirty="0" smtClean="0"/>
              <a:t>This part was added (see the note). basically put a $1 in the </a:t>
            </a:r>
            <a:r>
              <a:rPr lang="en-US" sz="800" dirty="0" err="1" smtClean="0"/>
              <a:t>wOnSGB</a:t>
            </a:r>
            <a:r>
              <a:rPr lang="en-US" sz="800" dirty="0" smtClean="0"/>
              <a:t> variable even though we aren’t technically on a SGB.</a:t>
            </a:r>
          </a:p>
          <a:p>
            <a:endParaRPr lang="en-US" sz="800" dirty="0"/>
          </a:p>
          <a:p>
            <a:r>
              <a:rPr lang="en-US" sz="800" dirty="0" smtClean="0"/>
              <a:t>At this point we hit the return that lives under .</a:t>
            </a:r>
            <a:r>
              <a:rPr lang="en-US" sz="800" dirty="0" err="1" smtClean="0"/>
              <a:t>onDMG</a:t>
            </a:r>
            <a:r>
              <a:rPr lang="en-US" sz="800" dirty="0" smtClean="0"/>
              <a:t> and return from whence we came.</a:t>
            </a:r>
          </a:p>
          <a:p>
            <a:endParaRPr lang="en-US" sz="800" dirty="0"/>
          </a:p>
          <a:p>
            <a:r>
              <a:rPr lang="en-US" sz="800" dirty="0" smtClean="0"/>
              <a:t>In future code blocks where </a:t>
            </a:r>
            <a:r>
              <a:rPr lang="en-US" sz="800" dirty="0" err="1" smtClean="0"/>
              <a:t>wOnSGB</a:t>
            </a:r>
            <a:r>
              <a:rPr lang="en-US" sz="800" dirty="0" smtClean="0"/>
              <a:t> is called we’ll need to make sure we handle them gracefully by adding additional GBC check logic so that we don’t start doing SGB VRAM stuff.</a:t>
            </a:r>
          </a:p>
          <a:p>
            <a:endParaRPr lang="en-US"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12. </a:t>
            </a:r>
            <a:r>
              <a:rPr lang="en-US" sz="1800" dirty="0" err="1" smtClean="0"/>
              <a:t>shinpokered</a:t>
            </a:r>
            <a:r>
              <a:rPr lang="en-US" sz="1800" dirty="0" smtClean="0"/>
              <a:t>: init.asm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2677656"/>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init.asm:</a:t>
            </a:r>
          </a:p>
          <a:p>
            <a:r>
              <a:rPr lang="en-US" sz="800" b="0" dirty="0" smtClean="0">
                <a:solidFill>
                  <a:srgbClr val="D4D4D4"/>
                </a:solidFill>
                <a:latin typeface="Consolas"/>
              </a:rPr>
              <a:t>    </a:t>
            </a:r>
            <a:r>
              <a:rPr lang="en-US" sz="800" b="0" dirty="0" err="1" smtClean="0">
                <a:solidFill>
                  <a:srgbClr val="9CDCFE"/>
                </a:solidFill>
                <a:latin typeface="Consolas"/>
              </a:rPr>
              <a:t>predef</a:t>
            </a:r>
            <a:r>
              <a:rPr lang="en-US" sz="800" b="0" dirty="0" smtClean="0">
                <a:solidFill>
                  <a:srgbClr val="D4D4D4"/>
                </a:solidFill>
                <a:latin typeface="Consolas"/>
              </a:rPr>
              <a:t> </a:t>
            </a:r>
            <a:r>
              <a:rPr lang="en-US" sz="800" b="0" dirty="0" err="1" smtClean="0">
                <a:solidFill>
                  <a:srgbClr val="9CDCFE"/>
                </a:solidFill>
                <a:latin typeface="Consolas"/>
              </a:rPr>
              <a:t>LoadSGB</a:t>
            </a:r>
            <a:endParaRPr lang="en-US" sz="800" b="0" dirty="0" smtClean="0">
              <a:solidFill>
                <a:srgbClr val="D4D4D4"/>
              </a:solidFill>
              <a:latin typeface="Consolas"/>
            </a:endParaRPr>
          </a:p>
          <a:p>
            <a:r>
              <a:rPr lang="en-US" sz="800" b="0" dirty="0" smtClean="0">
                <a:solidFill>
                  <a:srgbClr val="D4D4D4"/>
                </a:solidFill>
                <a:latin typeface="Consolas"/>
              </a:rPr>
              <a:t>…</a:t>
            </a:r>
            <a:br>
              <a:rPr lang="en-US" sz="800" b="0" dirty="0" smtClean="0">
                <a:solidFill>
                  <a:srgbClr val="D4D4D4"/>
                </a:solidFill>
                <a:latin typeface="Consolas"/>
              </a:rPr>
            </a:br>
            <a:r>
              <a:rPr lang="en-US" sz="800" b="0" dirty="0" smtClean="0">
                <a:solidFill>
                  <a:srgbClr val="D4D4D4"/>
                </a:solidFill>
                <a:latin typeface="Consolas"/>
              </a:rPr>
              <a:t>   </a:t>
            </a:r>
          </a:p>
          <a:p>
            <a:endParaRPr lang="en-US" sz="800" dirty="0">
              <a:solidFill>
                <a:srgbClr val="D4D4D4"/>
              </a:solidFill>
              <a:latin typeface="Consolas"/>
            </a:endParaRPr>
          </a:p>
          <a:p>
            <a:endParaRPr lang="en-US" sz="800" b="0" dirty="0" smtClean="0">
              <a:solidFill>
                <a:srgbClr val="D4D4D4"/>
              </a:solidFill>
              <a:latin typeface="Consolas"/>
            </a:endParaRPr>
          </a:p>
          <a:p>
            <a:r>
              <a:rPr lang="en-US" sz="800" dirty="0">
                <a:solidFill>
                  <a:srgbClr val="D4D4D4"/>
                </a:solidFill>
                <a:latin typeface="Consolas"/>
              </a:rPr>
              <a:t> </a:t>
            </a:r>
            <a:r>
              <a:rPr lang="en-US" sz="800" dirty="0" smtClean="0">
                <a:solidFill>
                  <a:srgbClr val="D4D4D4"/>
                </a:solidFill>
                <a:latin typeface="Consolas"/>
              </a:rPr>
              <a:t>  </a:t>
            </a:r>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DCDCAA"/>
                </a:solidFill>
                <a:latin typeface="Consolas"/>
              </a:rPr>
              <a:t>BANK</a:t>
            </a:r>
            <a:r>
              <a:rPr lang="en-US" sz="800" b="0" dirty="0" smtClean="0">
                <a:solidFill>
                  <a:srgbClr val="D4D4D4"/>
                </a:solidFill>
                <a:latin typeface="Consolas"/>
              </a:rPr>
              <a:t>(</a:t>
            </a:r>
            <a:r>
              <a:rPr lang="en-US" sz="800" b="0" dirty="0" err="1" smtClean="0">
                <a:solidFill>
                  <a:srgbClr val="9CDCFE"/>
                </a:solidFill>
                <a:latin typeface="Consolas"/>
              </a:rPr>
              <a:t>SFX_Shooting_Star</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wAudioROMBank</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wAudioSavedROMBank</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dirty="0">
              <a:solidFill>
                <a:srgbClr val="569CD6"/>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$9c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H_AUTOBGTRANSFERDEST</a:t>
            </a:r>
            <a:r>
              <a:rPr lang="en-US" sz="800" b="0" dirty="0" smtClean="0">
                <a:solidFill>
                  <a:srgbClr val="D4D4D4"/>
                </a:solidFill>
                <a:latin typeface="Consolas"/>
              </a:rPr>
              <a:t> + </a:t>
            </a:r>
            <a:r>
              <a:rPr lang="en-US" sz="800" b="0" dirty="0" smtClean="0">
                <a:solidFill>
                  <a:srgbClr val="B5CEA8"/>
                </a:solidFill>
                <a:latin typeface="Consolas"/>
              </a:rPr>
              <a:t>1</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H_AUTOBGTRANSFERDEST</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wUpdateSpritesEnabled</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b="0" dirty="0" smtClean="0">
              <a:solidFill>
                <a:srgbClr val="569CD6"/>
              </a:solidFill>
              <a:latin typeface="Consolas"/>
            </a:endParaRPr>
          </a:p>
          <a:p>
            <a:r>
              <a:rPr lang="en-US" sz="800" b="0" dirty="0" err="1" smtClean="0">
                <a:solidFill>
                  <a:srgbClr val="9CDCFE"/>
                </a:solidFill>
                <a:latin typeface="Consolas"/>
              </a:rPr>
              <a:t>predef</a:t>
            </a:r>
            <a:r>
              <a:rPr lang="en-US" sz="800" b="0" dirty="0" smtClean="0">
                <a:solidFill>
                  <a:srgbClr val="D4D4D4"/>
                </a:solidFill>
                <a:latin typeface="Consolas"/>
              </a:rPr>
              <a:t> </a:t>
            </a:r>
            <a:r>
              <a:rPr lang="en-US" sz="800" b="0" dirty="0" err="1" smtClean="0">
                <a:solidFill>
                  <a:srgbClr val="9CDCFE"/>
                </a:solidFill>
                <a:latin typeface="Consolas"/>
              </a:rPr>
              <a:t>PlayIntro</a:t>
            </a:r>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FF80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0000</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66E0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Get the banks set up for the intro and set the value of H_AUTOBGTRANSFERDEST (the transfer destination of the automatic background transfer code we saw earlier) to $009C</a:t>
            </a:r>
            <a:endParaRPr lang="en-US" sz="1000" dirty="0"/>
          </a:p>
        </p:txBody>
      </p:sp>
      <p:sp>
        <p:nvSpPr>
          <p:cNvPr id="18" name="Rectangle 17"/>
          <p:cNvSpPr/>
          <p:nvPr/>
        </p:nvSpPr>
        <p:spPr>
          <a:xfrm>
            <a:off x="0" y="209550"/>
            <a:ext cx="2438400" cy="144655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wAudioROMBank</a:t>
            </a:r>
            <a:r>
              <a:rPr lang="en-US" sz="800" b="0" dirty="0" smtClean="0">
                <a:solidFill>
                  <a:srgbClr val="D4D4D4"/>
                </a:solidFill>
                <a:latin typeface="Consolas"/>
              </a:rPr>
              <a:t>:: </a:t>
            </a:r>
            <a:r>
              <a:rPr lang="en-US" sz="800" b="0" dirty="0" smtClean="0">
                <a:solidFill>
                  <a:srgbClr val="6A9955"/>
                </a:solidFill>
                <a:latin typeface="Consolas"/>
              </a:rPr>
              <a:t>; c0ef</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r>
              <a:rPr lang="en-US" sz="800" b="0" dirty="0" err="1" smtClean="0">
                <a:solidFill>
                  <a:srgbClr val="9CDCFE"/>
                </a:solidFill>
                <a:latin typeface="Consolas"/>
              </a:rPr>
              <a:t>wAudioSavedROMBank</a:t>
            </a:r>
            <a:r>
              <a:rPr lang="en-US" sz="800" b="0" dirty="0" smtClean="0">
                <a:solidFill>
                  <a:srgbClr val="D4D4D4"/>
                </a:solidFill>
                <a:latin typeface="Consolas"/>
              </a:rPr>
              <a:t>:: </a:t>
            </a:r>
            <a:r>
              <a:rPr lang="en-US" sz="800" b="0" dirty="0" smtClean="0">
                <a:solidFill>
                  <a:srgbClr val="6A9955"/>
                </a:solidFill>
                <a:latin typeface="Consolas"/>
              </a:rPr>
              <a:t>; c0f0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r>
              <a:rPr lang="en-US" sz="800" b="0" dirty="0" err="1" smtClean="0">
                <a:solidFill>
                  <a:srgbClr val="9CDCFE"/>
                </a:solidFill>
                <a:latin typeface="Consolas"/>
              </a:rPr>
              <a:t>wUpdateSpritesEnabled</a:t>
            </a:r>
            <a:r>
              <a:rPr lang="en-US" sz="800" b="0" dirty="0" smtClean="0">
                <a:solidFill>
                  <a:srgbClr val="D4D4D4"/>
                </a:solidFill>
                <a:latin typeface="Consolas"/>
              </a:rPr>
              <a:t>:: </a:t>
            </a:r>
            <a:r>
              <a:rPr lang="en-US" sz="800" b="0" dirty="0" smtClean="0">
                <a:solidFill>
                  <a:srgbClr val="6A9955"/>
                </a:solidFill>
                <a:latin typeface="Consolas"/>
              </a:rPr>
              <a:t>; </a:t>
            </a:r>
            <a:r>
              <a:rPr lang="en-US" sz="800" b="0" dirty="0" err="1" smtClean="0">
                <a:solidFill>
                  <a:srgbClr val="6A9955"/>
                </a:solidFill>
                <a:latin typeface="Consolas"/>
              </a:rPr>
              <a:t>cfcb</a:t>
            </a:r>
            <a:endParaRPr lang="en-US" sz="800" b="0" dirty="0" smtClean="0">
              <a:solidFill>
                <a:srgbClr val="D4D4D4"/>
              </a:solidFill>
              <a:latin typeface="Consolas"/>
            </a:endParaRPr>
          </a:p>
          <a:p>
            <a:r>
              <a:rPr lang="en-US" sz="800" b="0" dirty="0" smtClean="0">
                <a:solidFill>
                  <a:srgbClr val="6A9955"/>
                </a:solidFill>
                <a:latin typeface="Consolas"/>
              </a:rPr>
              <a:t>; $00 = causes sprites to be hidden and the value to change to $ff</a:t>
            </a:r>
            <a:endParaRPr lang="en-US" sz="800" b="0" dirty="0" smtClean="0">
              <a:solidFill>
                <a:srgbClr val="D4D4D4"/>
              </a:solidFill>
              <a:latin typeface="Consolas"/>
            </a:endParaRPr>
          </a:p>
          <a:p>
            <a:r>
              <a:rPr lang="en-US" sz="800" b="0" dirty="0" smtClean="0">
                <a:solidFill>
                  <a:srgbClr val="6A9955"/>
                </a:solidFill>
                <a:latin typeface="Consolas"/>
              </a:rPr>
              <a:t>; $01 = enabled</a:t>
            </a:r>
            <a:endParaRPr lang="en-US" sz="800" b="0" dirty="0" smtClean="0">
              <a:solidFill>
                <a:srgbClr val="D4D4D4"/>
              </a:solidFill>
              <a:latin typeface="Consolas"/>
            </a:endParaRPr>
          </a:p>
          <a:p>
            <a:r>
              <a:rPr lang="en-US" sz="800" b="0" dirty="0" smtClean="0">
                <a:solidFill>
                  <a:srgbClr val="6A9955"/>
                </a:solidFill>
                <a:latin typeface="Consolas"/>
              </a:rPr>
              <a:t>; $ff = disabled</a:t>
            </a:r>
            <a:endParaRPr lang="en-US" sz="800" b="0" dirty="0" smtClean="0">
              <a:solidFill>
                <a:srgbClr val="D4D4D4"/>
              </a:solidFill>
              <a:latin typeface="Consolas"/>
            </a:endParaRPr>
          </a:p>
          <a:p>
            <a:r>
              <a:rPr lang="en-US" sz="800" b="0" dirty="0" smtClean="0">
                <a:solidFill>
                  <a:srgbClr val="6A9955"/>
                </a:solidFill>
                <a:latin typeface="Consolas"/>
              </a:rPr>
              <a:t>; other values aren't used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p:txBody>
      </p:sp>
      <p:sp>
        <p:nvSpPr>
          <p:cNvPr id="19" name="TextBox 18"/>
          <p:cNvSpPr txBox="1"/>
          <p:nvPr/>
        </p:nvSpPr>
        <p:spPr>
          <a:xfrm>
            <a:off x="0" y="0"/>
            <a:ext cx="622286" cy="215444"/>
          </a:xfrm>
          <a:prstGeom prst="rect">
            <a:avLst/>
          </a:prstGeom>
          <a:noFill/>
        </p:spPr>
        <p:txBody>
          <a:bodyPr wrap="none" rtlCol="0">
            <a:spAutoFit/>
          </a:bodyPr>
          <a:lstStyle/>
          <a:p>
            <a:r>
              <a:rPr lang="en-US" sz="800" dirty="0" smtClean="0"/>
              <a:t>wram.asm</a:t>
            </a:r>
            <a:endParaRPr lang="en-US" sz="800" dirty="0"/>
          </a:p>
        </p:txBody>
      </p:sp>
      <p:sp>
        <p:nvSpPr>
          <p:cNvPr id="16" name="Rectangle 15"/>
          <p:cNvSpPr/>
          <p:nvPr/>
        </p:nvSpPr>
        <p:spPr>
          <a:xfrm>
            <a:off x="0" y="1885950"/>
            <a:ext cx="2438400" cy="4616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6A9955"/>
                </a:solidFill>
                <a:latin typeface="Consolas"/>
              </a:rPr>
              <a:t>; the destination address of the automatic background transfer</a:t>
            </a:r>
            <a:endParaRPr lang="en-US" sz="800" b="0" dirty="0" smtClean="0">
              <a:solidFill>
                <a:srgbClr val="D4D4D4"/>
              </a:solidFill>
              <a:latin typeface="Consolas"/>
            </a:endParaRPr>
          </a:p>
          <a:p>
            <a:r>
              <a:rPr lang="en-US" sz="800" b="0" dirty="0" smtClean="0">
                <a:solidFill>
                  <a:srgbClr val="9CDCFE"/>
                </a:solidFill>
                <a:latin typeface="Consolas"/>
              </a:rPr>
              <a:t>H_AUTOBGTRANSFERDEST</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$FFBC</a:t>
            </a:r>
            <a:r>
              <a:rPr lang="en-US" sz="800" b="0" dirty="0" smtClean="0">
                <a:solidFill>
                  <a:srgbClr val="D4D4D4"/>
                </a:solidFill>
                <a:latin typeface="Consolas"/>
              </a:rPr>
              <a:t> </a:t>
            </a:r>
            <a:r>
              <a:rPr lang="en-US" sz="800" b="0" dirty="0" smtClean="0">
                <a:solidFill>
                  <a:srgbClr val="6A9955"/>
                </a:solidFill>
                <a:latin typeface="Consolas"/>
              </a:rPr>
              <a:t>; 2 bytes</a:t>
            </a:r>
            <a:endParaRPr lang="en-US" sz="800" b="0" dirty="0" smtClean="0">
              <a:solidFill>
                <a:srgbClr val="D4D4D4"/>
              </a:solidFill>
              <a:latin typeface="Consolas"/>
            </a:endParaRPr>
          </a:p>
        </p:txBody>
      </p:sp>
      <p:sp>
        <p:nvSpPr>
          <p:cNvPr id="20" name="TextBox 19"/>
          <p:cNvSpPr txBox="1"/>
          <p:nvPr/>
        </p:nvSpPr>
        <p:spPr>
          <a:xfrm>
            <a:off x="0" y="1657350"/>
            <a:ext cx="603050" cy="215444"/>
          </a:xfrm>
          <a:prstGeom prst="rect">
            <a:avLst/>
          </a:prstGeom>
          <a:noFill/>
        </p:spPr>
        <p:txBody>
          <a:bodyPr wrap="none" rtlCol="0">
            <a:spAutoFit/>
          </a:bodyPr>
          <a:lstStyle/>
          <a:p>
            <a:r>
              <a:rPr lang="en-US" sz="800" dirty="0" smtClean="0"/>
              <a:t>hram.asm</a:t>
            </a:r>
            <a:endParaRPr lang="en-US" sz="800" dirty="0"/>
          </a:p>
        </p:txBody>
      </p:sp>
      <p:sp>
        <p:nvSpPr>
          <p:cNvPr id="21" name="Rectangle 20"/>
          <p:cNvSpPr/>
          <p:nvPr/>
        </p:nvSpPr>
        <p:spPr>
          <a:xfrm>
            <a:off x="0" y="3584942"/>
            <a:ext cx="22860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endParaRPr lang="en-US" sz="800" b="0" dirty="0" smtClean="0">
              <a:solidFill>
                <a:srgbClr val="D4D4D4"/>
              </a:solidFill>
              <a:latin typeface="Consolas"/>
            </a:endParaRPr>
          </a:p>
        </p:txBody>
      </p:sp>
      <p:sp>
        <p:nvSpPr>
          <p:cNvPr id="22" name="TextBox 21"/>
          <p:cNvSpPr txBox="1"/>
          <p:nvPr/>
        </p:nvSpPr>
        <p:spPr>
          <a:xfrm>
            <a:off x="0" y="3356342"/>
            <a:ext cx="328936" cy="215444"/>
          </a:xfrm>
          <a:prstGeom prst="rect">
            <a:avLst/>
          </a:prstGeom>
          <a:noFill/>
        </p:spPr>
        <p:txBody>
          <a:bodyPr wrap="none" rtlCol="0">
            <a:spAutoFit/>
          </a:bodyPr>
          <a:lstStyle/>
          <a:p>
            <a:r>
              <a:rPr lang="en-US" sz="800" dirty="0" smtClean="0"/>
              <a:t>n/a</a:t>
            </a:r>
            <a:endParaRPr lang="en-US" sz="800" dirty="0"/>
          </a:p>
        </p:txBody>
      </p:sp>
      <p:sp>
        <p:nvSpPr>
          <p:cNvPr id="12" name="TextBox 11"/>
          <p:cNvSpPr txBox="1"/>
          <p:nvPr/>
        </p:nvSpPr>
        <p:spPr>
          <a:xfrm>
            <a:off x="2438400" y="590550"/>
            <a:ext cx="2286000"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Pick up where we left off</a:t>
            </a:r>
          </a:p>
          <a:p>
            <a:endParaRPr lang="en-US" sz="800" dirty="0" smtClean="0"/>
          </a:p>
          <a:p>
            <a:r>
              <a:rPr lang="en-US" sz="800" dirty="0" smtClean="0"/>
              <a:t>Now that everything has been zeroed out / initialized, we start setting up to run the intro.</a:t>
            </a:r>
          </a:p>
          <a:p>
            <a:endParaRPr lang="en-US" sz="800" dirty="0"/>
          </a:p>
          <a:p>
            <a:r>
              <a:rPr lang="en-US" sz="800" dirty="0" smtClean="0"/>
              <a:t>Start by setting the audio banks to be the same as the </a:t>
            </a:r>
            <a:r>
              <a:rPr lang="en-US" sz="800" dirty="0" err="1" smtClean="0"/>
              <a:t>SFX_Shooting_Star</a:t>
            </a:r>
            <a:r>
              <a:rPr lang="en-US" sz="800" dirty="0" smtClean="0"/>
              <a:t> code</a:t>
            </a:r>
          </a:p>
          <a:p>
            <a:endParaRPr lang="en-US" sz="800" dirty="0" smtClean="0"/>
          </a:p>
          <a:p>
            <a:r>
              <a:rPr lang="en-US" sz="800" dirty="0" smtClean="0"/>
              <a:t>Since H_AUTOBGTRANSERDEST is 2 Bytes we set both bytes here. in effect we get $009C</a:t>
            </a:r>
          </a:p>
          <a:p>
            <a:endParaRPr lang="en-US" sz="800" dirty="0"/>
          </a:p>
          <a:p>
            <a:r>
              <a:rPr lang="en-US" sz="800" dirty="0" err="1" smtClean="0"/>
              <a:t>dec</a:t>
            </a:r>
            <a:r>
              <a:rPr lang="en-US" sz="800" dirty="0" smtClean="0"/>
              <a:t> A causes underflow, wraps to $FF, puts that value in </a:t>
            </a:r>
            <a:r>
              <a:rPr lang="en-US" sz="800" dirty="0" err="1" smtClean="0"/>
              <a:t>wUpdateSpritesEnabled</a:t>
            </a:r>
            <a:r>
              <a:rPr lang="en-US" sz="800" dirty="0" smtClean="0"/>
              <a:t>.</a:t>
            </a:r>
          </a:p>
          <a:p>
            <a:endParaRPr lang="en-US" sz="800" dirty="0"/>
          </a:p>
          <a:p>
            <a:r>
              <a:rPr lang="en-US" sz="800" dirty="0" smtClean="0"/>
              <a:t>Finally </a:t>
            </a:r>
            <a:r>
              <a:rPr lang="en-US" sz="800" dirty="0" err="1" smtClean="0"/>
              <a:t>predef</a:t>
            </a:r>
            <a:r>
              <a:rPr lang="en-US" sz="800" dirty="0" smtClean="0"/>
              <a:t> call to </a:t>
            </a:r>
            <a:r>
              <a:rPr lang="en-US" sz="800" dirty="0" err="1" smtClean="0"/>
              <a:t>PlayIntro</a:t>
            </a:r>
            <a:endParaRPr lang="en-US" sz="800" dirty="0"/>
          </a:p>
          <a:p>
            <a:endParaRPr lang="en-US" sz="800" dirty="0" smtClean="0"/>
          </a:p>
          <a:p>
            <a:endParaRPr lang="en-US" sz="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13. </a:t>
            </a:r>
            <a:r>
              <a:rPr lang="en-US" sz="1800" dirty="0" err="1" smtClean="0"/>
              <a:t>shinpokered</a:t>
            </a:r>
            <a:r>
              <a:rPr lang="en-US" sz="1800" dirty="0" smtClean="0"/>
              <a:t>: intro.asm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1000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3D79</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5696</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DFF9</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304698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9CDCFE"/>
                </a:solidFill>
                <a:latin typeface="Consolas"/>
              </a:rPr>
              <a:t>intro.asm:</a:t>
            </a:r>
          </a:p>
          <a:p>
            <a:endParaRPr lang="en-US" sz="800" b="0" dirty="0" smtClean="0">
              <a:solidFill>
                <a:srgbClr val="9CDCFE"/>
              </a:solidFill>
              <a:latin typeface="Consolas"/>
            </a:endParaRPr>
          </a:p>
          <a:p>
            <a:endParaRPr lang="en-US" sz="800" dirty="0" smtClean="0">
              <a:solidFill>
                <a:srgbClr val="9CDCFE"/>
              </a:solidFill>
              <a:latin typeface="Consolas"/>
            </a:endParaRPr>
          </a:p>
          <a:p>
            <a:endParaRPr lang="en-US" sz="800" b="0" dirty="0" smtClean="0">
              <a:solidFill>
                <a:srgbClr val="9CDCFE"/>
              </a:solidFill>
              <a:latin typeface="Consolas"/>
            </a:endParaRPr>
          </a:p>
          <a:p>
            <a:r>
              <a:rPr lang="en-US" sz="800" b="0" dirty="0" err="1" smtClean="0">
                <a:solidFill>
                  <a:srgbClr val="9CDCFE"/>
                </a:solidFill>
                <a:latin typeface="Consolas"/>
              </a:rPr>
              <a:t>PlayIntro</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hJoyHeld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inc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H_AUTOBGTRANSFERENABLED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PlayShootingStar</a:t>
            </a:r>
            <a:endParaRPr lang="en-US" sz="800" b="0" dirty="0" smtClean="0">
              <a:solidFill>
                <a:srgbClr val="9CDCFE"/>
              </a:solidFill>
              <a:latin typeface="Consolas"/>
            </a:endParaRPr>
          </a:p>
          <a:p>
            <a:r>
              <a:rPr lang="en-US" sz="800" dirty="0" smtClean="0">
                <a:solidFill>
                  <a:srgbClr val="9CDCFE"/>
                </a:solidFill>
                <a:latin typeface="Consolas"/>
              </a:rPr>
              <a:t>(slide #14)</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PlayIntroScene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GBFadeOutToWhite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hSCX</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H_AUTOBGTRANSFERENABLED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ClearSprites</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DelayFrame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1000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3D79</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5696</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DFF9</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Not much here before </a:t>
            </a:r>
            <a:r>
              <a:rPr lang="en-US" sz="1000" dirty="0" err="1" smtClean="0"/>
              <a:t>PlayShootingStar</a:t>
            </a:r>
            <a:r>
              <a:rPr lang="en-US" sz="1000" dirty="0" smtClean="0"/>
              <a:t> except setting the hi ran auto background transfer enabled to $1.</a:t>
            </a:r>
            <a:endParaRPr lang="en-US" sz="1000" dirty="0"/>
          </a:p>
        </p:txBody>
      </p:sp>
      <p:sp>
        <p:nvSpPr>
          <p:cNvPr id="18" name="Rectangle 17"/>
          <p:cNvSpPr/>
          <p:nvPr/>
        </p:nvSpPr>
        <p:spPr>
          <a:xfrm>
            <a:off x="0" y="209550"/>
            <a:ext cx="2438400" cy="33855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D4D4D4"/>
                </a:solidFill>
                <a:latin typeface="Consolas"/>
              </a:rPr>
              <a:t>;FFB4</a:t>
            </a:r>
          </a:p>
          <a:p>
            <a:r>
              <a:rPr lang="en-US" sz="800" b="0" dirty="0" err="1" smtClean="0">
                <a:solidFill>
                  <a:srgbClr val="D4D4D4"/>
                </a:solidFill>
                <a:latin typeface="Consolas"/>
              </a:rPr>
              <a:t>hJoyHeld</a:t>
            </a:r>
            <a:r>
              <a:rPr lang="en-US" sz="800" b="0" dirty="0" smtClean="0">
                <a:solidFill>
                  <a:srgbClr val="D4D4D4"/>
                </a:solidFill>
                <a:latin typeface="Consolas"/>
              </a:rPr>
              <a:t>::     db</a:t>
            </a:r>
          </a:p>
        </p:txBody>
      </p:sp>
      <p:sp>
        <p:nvSpPr>
          <p:cNvPr id="19" name="TextBox 18"/>
          <p:cNvSpPr txBox="1"/>
          <p:nvPr/>
        </p:nvSpPr>
        <p:spPr>
          <a:xfrm>
            <a:off x="0" y="0"/>
            <a:ext cx="1410964" cy="215444"/>
          </a:xfrm>
          <a:prstGeom prst="rect">
            <a:avLst/>
          </a:prstGeom>
          <a:noFill/>
        </p:spPr>
        <p:txBody>
          <a:bodyPr wrap="none" rtlCol="0">
            <a:spAutoFit/>
          </a:bodyPr>
          <a:lstStyle/>
          <a:p>
            <a:r>
              <a:rPr lang="en-US" sz="800" dirty="0" smtClean="0"/>
              <a:t>hram_pokered_addresses.txt</a:t>
            </a:r>
            <a:endParaRPr lang="en-US" sz="800" dirty="0"/>
          </a:p>
        </p:txBody>
      </p:sp>
      <p:sp>
        <p:nvSpPr>
          <p:cNvPr id="16" name="Rectangle 15"/>
          <p:cNvSpPr/>
          <p:nvPr/>
        </p:nvSpPr>
        <p:spPr>
          <a:xfrm>
            <a:off x="0" y="1885950"/>
            <a:ext cx="2438400" cy="4616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6A9955"/>
                </a:solidFill>
                <a:latin typeface="Consolas"/>
              </a:rPr>
              <a:t>; the destination address of the automatic background transfer</a:t>
            </a:r>
            <a:endParaRPr lang="en-US" sz="800" b="0" dirty="0" smtClean="0">
              <a:solidFill>
                <a:srgbClr val="D4D4D4"/>
              </a:solidFill>
              <a:latin typeface="Consolas"/>
            </a:endParaRPr>
          </a:p>
          <a:p>
            <a:r>
              <a:rPr lang="en-US" sz="800" b="0" dirty="0" smtClean="0">
                <a:solidFill>
                  <a:srgbClr val="9CDCFE"/>
                </a:solidFill>
                <a:latin typeface="Consolas"/>
              </a:rPr>
              <a:t>H_AUTOBGTRANSFERDEST</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$FFBC</a:t>
            </a:r>
            <a:r>
              <a:rPr lang="en-US" sz="800" b="0" dirty="0" smtClean="0">
                <a:solidFill>
                  <a:srgbClr val="D4D4D4"/>
                </a:solidFill>
                <a:latin typeface="Consolas"/>
              </a:rPr>
              <a:t> </a:t>
            </a:r>
            <a:r>
              <a:rPr lang="en-US" sz="800" b="0" dirty="0" smtClean="0">
                <a:solidFill>
                  <a:srgbClr val="6A9955"/>
                </a:solidFill>
                <a:latin typeface="Consolas"/>
              </a:rPr>
              <a:t>; 2 bytes</a:t>
            </a:r>
            <a:endParaRPr lang="en-US" sz="800" b="0" dirty="0" smtClean="0">
              <a:solidFill>
                <a:srgbClr val="D4D4D4"/>
              </a:solidFill>
              <a:latin typeface="Consolas"/>
            </a:endParaRPr>
          </a:p>
        </p:txBody>
      </p:sp>
      <p:sp>
        <p:nvSpPr>
          <p:cNvPr id="20" name="TextBox 19"/>
          <p:cNvSpPr txBox="1"/>
          <p:nvPr/>
        </p:nvSpPr>
        <p:spPr>
          <a:xfrm>
            <a:off x="0" y="1657350"/>
            <a:ext cx="603050" cy="215444"/>
          </a:xfrm>
          <a:prstGeom prst="rect">
            <a:avLst/>
          </a:prstGeom>
          <a:noFill/>
        </p:spPr>
        <p:txBody>
          <a:bodyPr wrap="none" rtlCol="0">
            <a:spAutoFit/>
          </a:bodyPr>
          <a:lstStyle/>
          <a:p>
            <a:r>
              <a:rPr lang="en-US" sz="800" dirty="0" smtClean="0"/>
              <a:t>hram.asm</a:t>
            </a:r>
            <a:endParaRPr lang="en-US" sz="800" dirty="0"/>
          </a:p>
        </p:txBody>
      </p:sp>
      <p:sp>
        <p:nvSpPr>
          <p:cNvPr id="21" name="Rectangle 20"/>
          <p:cNvSpPr/>
          <p:nvPr/>
        </p:nvSpPr>
        <p:spPr>
          <a:xfrm>
            <a:off x="0" y="3584942"/>
            <a:ext cx="22860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endParaRPr lang="en-US" sz="800" b="0" dirty="0" smtClean="0">
              <a:solidFill>
                <a:srgbClr val="D4D4D4"/>
              </a:solidFill>
              <a:latin typeface="Consolas"/>
            </a:endParaRPr>
          </a:p>
        </p:txBody>
      </p:sp>
      <p:sp>
        <p:nvSpPr>
          <p:cNvPr id="22" name="TextBox 21"/>
          <p:cNvSpPr txBox="1"/>
          <p:nvPr/>
        </p:nvSpPr>
        <p:spPr>
          <a:xfrm>
            <a:off x="0" y="3356342"/>
            <a:ext cx="328936" cy="215444"/>
          </a:xfrm>
          <a:prstGeom prst="rect">
            <a:avLst/>
          </a:prstGeom>
          <a:noFill/>
        </p:spPr>
        <p:txBody>
          <a:bodyPr wrap="none" rtlCol="0">
            <a:spAutoFit/>
          </a:bodyPr>
          <a:lstStyle/>
          <a:p>
            <a:r>
              <a:rPr lang="en-US" sz="800" dirty="0" smtClean="0"/>
              <a:t>n/a</a:t>
            </a:r>
            <a:endParaRPr lang="en-US" sz="800" dirty="0"/>
          </a:p>
        </p:txBody>
      </p:sp>
      <p:sp>
        <p:nvSpPr>
          <p:cNvPr id="12" name="TextBox 11"/>
          <p:cNvSpPr txBox="1"/>
          <p:nvPr/>
        </p:nvSpPr>
        <p:spPr>
          <a:xfrm>
            <a:off x="2438400" y="590550"/>
            <a:ext cx="2286000"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This code starts executing after the </a:t>
            </a:r>
            <a:r>
              <a:rPr lang="en-US" sz="800" dirty="0" err="1" smtClean="0"/>
              <a:t>predef</a:t>
            </a:r>
            <a:r>
              <a:rPr lang="en-US" sz="800" dirty="0" smtClean="0"/>
              <a:t> macro does its thing- beginning values here may be different than what the last end point was.</a:t>
            </a:r>
          </a:p>
          <a:p>
            <a:endParaRPr lang="en-US" sz="800" dirty="0" smtClean="0"/>
          </a:p>
          <a:p>
            <a:r>
              <a:rPr lang="en-US" sz="800" dirty="0" smtClean="0"/>
              <a:t>Zero out A</a:t>
            </a:r>
          </a:p>
          <a:p>
            <a:r>
              <a:rPr lang="en-US" sz="800" dirty="0" smtClean="0"/>
              <a:t>Set the value of </a:t>
            </a:r>
            <a:r>
              <a:rPr lang="en-US" sz="800" dirty="0" err="1" smtClean="0"/>
              <a:t>hJoyHeld</a:t>
            </a:r>
            <a:r>
              <a:rPr lang="en-US" sz="800" dirty="0" smtClean="0"/>
              <a:t> to 0</a:t>
            </a:r>
          </a:p>
          <a:p>
            <a:r>
              <a:rPr lang="en-US" sz="800" dirty="0" smtClean="0"/>
              <a:t>Increment A to $01</a:t>
            </a:r>
          </a:p>
          <a:p>
            <a:r>
              <a:rPr lang="en-US" sz="800" dirty="0" smtClean="0"/>
              <a:t>Set H_AUTOBGTRANSFERENABLED to $01</a:t>
            </a:r>
          </a:p>
          <a:p>
            <a:r>
              <a:rPr lang="en-US" sz="800" dirty="0" smtClean="0"/>
              <a:t>Call </a:t>
            </a:r>
            <a:r>
              <a:rPr lang="en-US" sz="800" dirty="0" err="1" smtClean="0"/>
              <a:t>PlayShootingStar</a:t>
            </a:r>
            <a:endParaRPr lang="en-US" sz="800" dirty="0" smtClean="0"/>
          </a:p>
          <a:p>
            <a:endParaRPr lang="en-US" sz="800" dirty="0"/>
          </a:p>
          <a:p>
            <a:r>
              <a:rPr lang="en-US" sz="800" dirty="0" smtClean="0"/>
              <a:t>Full dig in on </a:t>
            </a:r>
            <a:r>
              <a:rPr lang="en-US" sz="800" dirty="0" err="1" smtClean="0"/>
              <a:t>PlayShootingStar</a:t>
            </a:r>
            <a:r>
              <a:rPr lang="en-US" sz="800" dirty="0" smtClean="0"/>
              <a:t> on next slide</a:t>
            </a:r>
          </a:p>
          <a:p>
            <a:endParaRPr lang="en-US" sz="800" dirty="0"/>
          </a:p>
          <a:p>
            <a:r>
              <a:rPr lang="en-US" sz="800" dirty="0" smtClean="0"/>
              <a:t>Note that I’m going to ignore a lot on there including all the gamma stuff since I’m mostly interested in just the SGB to GBC colorizing.</a:t>
            </a:r>
            <a:endParaRPr lang="en-US" sz="800" dirty="0"/>
          </a:p>
          <a:p>
            <a:endParaRPr lang="en-US" sz="800" dirty="0" smtClean="0"/>
          </a:p>
          <a:p>
            <a:endParaRPr lang="en-US" sz="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14. </a:t>
            </a:r>
            <a:r>
              <a:rPr lang="en-US" sz="1800" dirty="0" err="1" smtClean="0"/>
              <a:t>shinpokered</a:t>
            </a:r>
            <a:r>
              <a:rPr lang="en-US" sz="1800" dirty="0" smtClean="0"/>
              <a:t>: intro.asm, home.asm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1000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3D79</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5696</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DFF9</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409342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9CDCFE"/>
                </a:solidFill>
                <a:latin typeface="Consolas"/>
              </a:rPr>
              <a:t>intro.asm:</a:t>
            </a:r>
          </a:p>
          <a:p>
            <a:r>
              <a:rPr lang="en-US" sz="500" b="0" dirty="0" err="1" smtClean="0">
                <a:solidFill>
                  <a:srgbClr val="9CDCFE"/>
                </a:solidFill>
                <a:latin typeface="Consolas"/>
              </a:rPr>
              <a:t>PlayShootingStar</a:t>
            </a:r>
            <a:r>
              <a:rPr lang="en-US" sz="500" b="0" dirty="0" smtClean="0">
                <a:solidFill>
                  <a:srgbClr val="D4D4D4"/>
                </a:solidFill>
                <a:latin typeface="Consolas"/>
              </a:rPr>
              <a:t>:</a:t>
            </a:r>
          </a:p>
          <a:p>
            <a:r>
              <a:rPr lang="en-US" sz="500" b="0" dirty="0" smtClean="0">
                <a:solidFill>
                  <a:srgbClr val="D4D4D4"/>
                </a:solidFill>
                <a:latin typeface="Consolas"/>
              </a:rPr>
              <a:t>    </a:t>
            </a:r>
            <a:r>
              <a:rPr lang="en-US" sz="500" b="0" dirty="0" smtClean="0">
                <a:solidFill>
                  <a:srgbClr val="569CD6"/>
                </a:solidFill>
                <a:latin typeface="Consolas"/>
              </a:rPr>
              <a:t>ld</a:t>
            </a:r>
            <a:r>
              <a:rPr lang="en-US" sz="500" b="0" dirty="0" smtClean="0">
                <a:solidFill>
                  <a:srgbClr val="D4D4D4"/>
                </a:solidFill>
                <a:latin typeface="Consolas"/>
              </a:rPr>
              <a:t> </a:t>
            </a:r>
            <a:r>
              <a:rPr lang="en-US" sz="500" b="0" dirty="0" smtClean="0">
                <a:solidFill>
                  <a:srgbClr val="569CD6"/>
                </a:solidFill>
                <a:latin typeface="Consolas"/>
              </a:rPr>
              <a:t>b</a:t>
            </a:r>
            <a:r>
              <a:rPr lang="en-US" sz="500" b="0" dirty="0" smtClean="0">
                <a:solidFill>
                  <a:srgbClr val="D4D4D4"/>
                </a:solidFill>
                <a:latin typeface="Consolas"/>
              </a:rPr>
              <a:t>, </a:t>
            </a:r>
            <a:r>
              <a:rPr lang="en-US" sz="500" b="0" dirty="0" smtClean="0">
                <a:solidFill>
                  <a:srgbClr val="9CDCFE"/>
                </a:solidFill>
                <a:latin typeface="Consolas"/>
              </a:rPr>
              <a:t>SET_PAL_GAME_FREAK_INTRO</a:t>
            </a:r>
            <a:endParaRPr lang="en-US" sz="500" b="0" dirty="0" smtClean="0">
              <a:solidFill>
                <a:srgbClr val="D4D4D4"/>
              </a:solidFill>
              <a:latin typeface="Consolas"/>
            </a:endParaRPr>
          </a:p>
          <a:p>
            <a:r>
              <a:rPr lang="en-US" sz="500" b="0" dirty="0" smtClean="0">
                <a:solidFill>
                  <a:srgbClr val="D4D4D4"/>
                </a:solidFill>
                <a:latin typeface="Consolas"/>
              </a:rPr>
              <a:t>    </a:t>
            </a:r>
            <a:r>
              <a:rPr lang="en-US" sz="500" b="0" dirty="0" smtClean="0">
                <a:solidFill>
                  <a:srgbClr val="569CD6"/>
                </a:solidFill>
                <a:latin typeface="Consolas"/>
              </a:rPr>
              <a:t>call</a:t>
            </a:r>
            <a:r>
              <a:rPr lang="en-US" sz="500" b="0" dirty="0" smtClean="0">
                <a:solidFill>
                  <a:srgbClr val="D4D4D4"/>
                </a:solidFill>
                <a:latin typeface="Consolas"/>
              </a:rPr>
              <a:t> </a:t>
            </a:r>
            <a:r>
              <a:rPr lang="en-US" sz="500" b="0" dirty="0" err="1" smtClean="0">
                <a:solidFill>
                  <a:srgbClr val="9CDCFE"/>
                </a:solidFill>
                <a:latin typeface="Consolas"/>
              </a:rPr>
              <a:t>RunPaletteCommand</a:t>
            </a:r>
            <a:endParaRPr lang="en-US" sz="500" b="0" dirty="0" smtClean="0">
              <a:solidFill>
                <a:srgbClr val="9CDCFE"/>
              </a:solidFill>
              <a:latin typeface="Consolas"/>
            </a:endParaRPr>
          </a:p>
          <a:p>
            <a:r>
              <a:rPr lang="en-US" sz="500" dirty="0" smtClean="0">
                <a:solidFill>
                  <a:srgbClr val="9CDCFE"/>
                </a:solidFill>
                <a:latin typeface="Consolas"/>
              </a:rPr>
              <a:t>… (</a:t>
            </a:r>
            <a:r>
              <a:rPr lang="en-US" sz="500" dirty="0" err="1" smtClean="0">
                <a:solidFill>
                  <a:srgbClr val="9CDCFE"/>
                </a:solidFill>
                <a:latin typeface="Consolas"/>
              </a:rPr>
              <a:t>PlayShootingStar</a:t>
            </a:r>
            <a:r>
              <a:rPr lang="en-US" sz="500" dirty="0" smtClean="0">
                <a:solidFill>
                  <a:srgbClr val="9CDCFE"/>
                </a:solidFill>
                <a:latin typeface="Consolas"/>
              </a:rPr>
              <a:t> continues)</a:t>
            </a:r>
            <a:endParaRPr lang="en-US" sz="500" b="0" dirty="0" smtClean="0">
              <a:solidFill>
                <a:srgbClr val="D4D4D4"/>
              </a:solidFill>
              <a:latin typeface="Consolas"/>
            </a:endParaRPr>
          </a:p>
          <a:p>
            <a:endParaRPr lang="en-US" sz="500" dirty="0">
              <a:solidFill>
                <a:srgbClr val="D4D4D4"/>
              </a:solidFill>
              <a:latin typeface="Consolas"/>
            </a:endParaRPr>
          </a:p>
          <a:p>
            <a:r>
              <a:rPr lang="en-US" sz="500" b="0" dirty="0" smtClean="0">
                <a:solidFill>
                  <a:srgbClr val="D4D4D4"/>
                </a:solidFill>
                <a:latin typeface="Consolas"/>
              </a:rPr>
              <a:t>home.asm:</a:t>
            </a:r>
          </a:p>
          <a:p>
            <a:r>
              <a:rPr lang="en-US" sz="500" b="0" dirty="0" err="1" smtClean="0">
                <a:solidFill>
                  <a:srgbClr val="9CDCFE"/>
                </a:solidFill>
                <a:latin typeface="Consolas"/>
              </a:rPr>
              <a:t>RunPaletteCommand</a:t>
            </a:r>
            <a:r>
              <a:rPr lang="en-US" sz="500" b="0" dirty="0" smtClean="0">
                <a:solidFill>
                  <a:srgbClr val="D4D4D4"/>
                </a:solidFill>
                <a:latin typeface="Consolas"/>
              </a:rPr>
              <a:t>::</a:t>
            </a:r>
          </a:p>
          <a:p>
            <a:r>
              <a:rPr lang="en-US" sz="500" b="0" dirty="0" smtClean="0">
                <a:solidFill>
                  <a:srgbClr val="D4D4D4"/>
                </a:solidFill>
                <a:latin typeface="Consolas"/>
              </a:rPr>
              <a:t>    </a:t>
            </a:r>
            <a:r>
              <a:rPr lang="en-US" sz="500" b="0" dirty="0" smtClean="0">
                <a:solidFill>
                  <a:srgbClr val="569CD6"/>
                </a:solidFill>
                <a:latin typeface="Consolas"/>
              </a:rPr>
              <a:t>ld</a:t>
            </a:r>
            <a:r>
              <a:rPr lang="en-US" sz="500" b="0" dirty="0" smtClean="0">
                <a:solidFill>
                  <a:srgbClr val="D4D4D4"/>
                </a:solidFill>
                <a:latin typeface="Consolas"/>
              </a:rPr>
              <a:t> </a:t>
            </a:r>
            <a:r>
              <a:rPr lang="en-US" sz="500" b="0" dirty="0" smtClean="0">
                <a:solidFill>
                  <a:srgbClr val="569CD6"/>
                </a:solidFill>
                <a:latin typeface="Consolas"/>
              </a:rPr>
              <a:t>a</a:t>
            </a:r>
            <a:r>
              <a:rPr lang="en-US" sz="500" b="0" dirty="0" smtClean="0">
                <a:solidFill>
                  <a:srgbClr val="D4D4D4"/>
                </a:solidFill>
                <a:latin typeface="Consolas"/>
              </a:rPr>
              <a:t>, [</a:t>
            </a:r>
            <a:r>
              <a:rPr lang="en-US" sz="500" b="0" dirty="0" err="1" smtClean="0">
                <a:solidFill>
                  <a:srgbClr val="9CDCFE"/>
                </a:solidFill>
                <a:latin typeface="Consolas"/>
              </a:rPr>
              <a:t>wOnSGB</a:t>
            </a:r>
            <a:r>
              <a:rPr lang="en-US" sz="500" b="0" dirty="0" smtClean="0">
                <a:solidFill>
                  <a:srgbClr val="D4D4D4"/>
                </a:solidFill>
                <a:latin typeface="Consolas"/>
              </a:rPr>
              <a:t>]</a:t>
            </a:r>
          </a:p>
          <a:p>
            <a:r>
              <a:rPr lang="en-US" sz="500" b="0" dirty="0" smtClean="0">
                <a:solidFill>
                  <a:srgbClr val="D4D4D4"/>
                </a:solidFill>
                <a:latin typeface="Consolas"/>
              </a:rPr>
              <a:t>    </a:t>
            </a:r>
            <a:r>
              <a:rPr lang="en-US" sz="500" b="0" dirty="0" smtClean="0">
                <a:solidFill>
                  <a:srgbClr val="569CD6"/>
                </a:solidFill>
                <a:latin typeface="Consolas"/>
              </a:rPr>
              <a:t>and</a:t>
            </a:r>
            <a:r>
              <a:rPr lang="en-US" sz="500" b="0" dirty="0" smtClean="0">
                <a:solidFill>
                  <a:srgbClr val="D4D4D4"/>
                </a:solidFill>
                <a:latin typeface="Consolas"/>
              </a:rPr>
              <a:t> </a:t>
            </a:r>
            <a:r>
              <a:rPr lang="en-US" sz="500" b="0" dirty="0" smtClean="0">
                <a:solidFill>
                  <a:srgbClr val="569CD6"/>
                </a:solidFill>
                <a:latin typeface="Consolas"/>
              </a:rPr>
              <a:t>a</a:t>
            </a:r>
            <a:endParaRPr lang="en-US" sz="500" b="0" dirty="0" smtClean="0">
              <a:solidFill>
                <a:srgbClr val="D4D4D4"/>
              </a:solidFill>
              <a:latin typeface="Consolas"/>
            </a:endParaRPr>
          </a:p>
          <a:p>
            <a:r>
              <a:rPr lang="en-US" sz="500" b="0" dirty="0" smtClean="0">
                <a:solidFill>
                  <a:srgbClr val="D4D4D4"/>
                </a:solidFill>
                <a:latin typeface="Consolas"/>
              </a:rPr>
              <a:t>    </a:t>
            </a:r>
            <a:r>
              <a:rPr lang="en-US" sz="500" b="0" dirty="0" smtClean="0">
                <a:solidFill>
                  <a:srgbClr val="569CD6"/>
                </a:solidFill>
                <a:latin typeface="Consolas"/>
              </a:rPr>
              <a:t>ret</a:t>
            </a:r>
            <a:r>
              <a:rPr lang="en-US" sz="500" b="0" dirty="0" smtClean="0">
                <a:solidFill>
                  <a:srgbClr val="D4D4D4"/>
                </a:solidFill>
                <a:latin typeface="Consolas"/>
              </a:rPr>
              <a:t> </a:t>
            </a:r>
            <a:r>
              <a:rPr lang="en-US" sz="500" b="0" dirty="0" smtClean="0">
                <a:solidFill>
                  <a:srgbClr val="569CD6"/>
                </a:solidFill>
                <a:latin typeface="Consolas"/>
              </a:rPr>
              <a:t>z</a:t>
            </a:r>
            <a:endParaRPr lang="en-US" sz="500" b="0" dirty="0" smtClean="0">
              <a:solidFill>
                <a:srgbClr val="D4D4D4"/>
              </a:solidFill>
              <a:latin typeface="Consolas"/>
            </a:endParaRPr>
          </a:p>
          <a:p>
            <a:r>
              <a:rPr lang="en-US" sz="500" b="0" dirty="0" smtClean="0">
                <a:solidFill>
                  <a:srgbClr val="D4D4D4"/>
                </a:solidFill>
                <a:latin typeface="Consolas"/>
              </a:rPr>
              <a:t>    </a:t>
            </a:r>
            <a:r>
              <a:rPr lang="en-US" sz="500" b="0" dirty="0" err="1" smtClean="0">
                <a:solidFill>
                  <a:srgbClr val="9CDCFE"/>
                </a:solidFill>
                <a:latin typeface="Consolas"/>
              </a:rPr>
              <a:t>predef_jump</a:t>
            </a:r>
            <a:r>
              <a:rPr lang="en-US" sz="500" b="0" dirty="0" smtClean="0">
                <a:solidFill>
                  <a:srgbClr val="D4D4D4"/>
                </a:solidFill>
                <a:latin typeface="Consolas"/>
              </a:rPr>
              <a:t> </a:t>
            </a:r>
            <a:r>
              <a:rPr lang="en-US" sz="500" b="0" dirty="0" smtClean="0">
                <a:solidFill>
                  <a:srgbClr val="9CDCFE"/>
                </a:solidFill>
                <a:latin typeface="Consolas"/>
              </a:rPr>
              <a:t>_</a:t>
            </a:r>
            <a:r>
              <a:rPr lang="en-US" sz="500" b="0" dirty="0" err="1" smtClean="0">
                <a:solidFill>
                  <a:srgbClr val="9CDCFE"/>
                </a:solidFill>
                <a:latin typeface="Consolas"/>
              </a:rPr>
              <a:t>RunPaletteCommand</a:t>
            </a:r>
            <a:endParaRPr lang="en-US" sz="500" b="0" dirty="0" smtClean="0">
              <a:solidFill>
                <a:srgbClr val="9CDCFE"/>
              </a:solidFill>
              <a:latin typeface="Consolas"/>
            </a:endParaRPr>
          </a:p>
          <a:p>
            <a:endParaRPr lang="en-US" sz="800" dirty="0">
              <a:solidFill>
                <a:srgbClr val="9CDCFE"/>
              </a:solidFill>
              <a:latin typeface="Consolas"/>
            </a:endParaRPr>
          </a:p>
          <a:p>
            <a:r>
              <a:rPr lang="en-US" sz="700" b="0" dirty="0" smtClean="0">
                <a:solidFill>
                  <a:srgbClr val="9CDCFE"/>
                </a:solidFill>
                <a:latin typeface="Consolas"/>
              </a:rPr>
              <a:t>palettes.asm:</a:t>
            </a:r>
          </a:p>
          <a:p>
            <a:r>
              <a:rPr lang="en-US" sz="700" b="0" dirty="0" smtClean="0">
                <a:solidFill>
                  <a:srgbClr val="9CDCFE"/>
                </a:solidFill>
                <a:latin typeface="Consolas"/>
              </a:rPr>
              <a:t>_</a:t>
            </a:r>
            <a:r>
              <a:rPr lang="en-US" sz="700" b="0" dirty="0" err="1" smtClean="0">
                <a:solidFill>
                  <a:srgbClr val="9CDCFE"/>
                </a:solidFill>
                <a:latin typeface="Consolas"/>
              </a:rPr>
              <a:t>RunPaletteCommand</a:t>
            </a:r>
            <a:r>
              <a:rPr lang="en-US" sz="700" b="0" dirty="0" smtClean="0">
                <a:solidFill>
                  <a:srgbClr val="D4D4D4"/>
                </a:solidFill>
                <a:latin typeface="Consolas"/>
              </a:rPr>
              <a:t>:</a:t>
            </a:r>
          </a:p>
          <a:p>
            <a:r>
              <a:rPr lang="en-US" sz="700" b="0" dirty="0" smtClean="0">
                <a:solidFill>
                  <a:srgbClr val="D4D4D4"/>
                </a:solidFill>
                <a:latin typeface="Consolas"/>
              </a:rPr>
              <a:t>    </a:t>
            </a:r>
            <a:r>
              <a:rPr lang="en-US" sz="700" b="0" dirty="0" smtClean="0">
                <a:solidFill>
                  <a:srgbClr val="569CD6"/>
                </a:solidFill>
                <a:latin typeface="Consolas"/>
              </a:rPr>
              <a:t>call</a:t>
            </a:r>
            <a:r>
              <a:rPr lang="en-US" sz="700" b="0" dirty="0" smtClean="0">
                <a:solidFill>
                  <a:srgbClr val="D4D4D4"/>
                </a:solidFill>
                <a:latin typeface="Consolas"/>
              </a:rPr>
              <a:t> </a:t>
            </a:r>
            <a:r>
              <a:rPr lang="en-US" sz="700" b="0" dirty="0" err="1" smtClean="0">
                <a:solidFill>
                  <a:srgbClr val="9CDCFE"/>
                </a:solidFill>
                <a:latin typeface="Consolas"/>
              </a:rPr>
              <a:t>GetPredefRegisters</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a</a:t>
            </a:r>
            <a:r>
              <a:rPr lang="en-US" sz="700" b="0" dirty="0" smtClean="0">
                <a:solidFill>
                  <a:srgbClr val="D4D4D4"/>
                </a:solidFill>
                <a:latin typeface="Consolas"/>
              </a:rPr>
              <a:t>, </a:t>
            </a:r>
            <a:r>
              <a:rPr lang="en-US" sz="700" b="0" dirty="0" smtClean="0">
                <a:solidFill>
                  <a:srgbClr val="569CD6"/>
                </a:solidFill>
                <a:latin typeface="Consolas"/>
              </a:rPr>
              <a:t>b</a:t>
            </a:r>
            <a:r>
              <a:rPr lang="en-US" sz="700" b="0" dirty="0" smtClean="0">
                <a:solidFill>
                  <a:srgbClr val="D4D4D4"/>
                </a:solidFill>
                <a:latin typeface="Consolas"/>
              </a:rPr>
              <a:t> </a:t>
            </a:r>
            <a:r>
              <a:rPr lang="en-US" sz="700" b="0" dirty="0" smtClean="0">
                <a:solidFill>
                  <a:srgbClr val="6A9955"/>
                </a:solidFill>
                <a:latin typeface="Consolas"/>
              </a:rPr>
              <a:t>;b holds the address of the pal command to run</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cp</a:t>
            </a:r>
            <a:r>
              <a:rPr lang="en-US" sz="700" b="0" dirty="0" smtClean="0">
                <a:solidFill>
                  <a:srgbClr val="D4D4D4"/>
                </a:solidFill>
                <a:latin typeface="Consolas"/>
              </a:rPr>
              <a:t> </a:t>
            </a:r>
            <a:r>
              <a:rPr lang="en-US" sz="700" b="0" dirty="0" smtClean="0">
                <a:solidFill>
                  <a:srgbClr val="B5CEA8"/>
                </a:solidFill>
                <a:latin typeface="Consolas"/>
              </a:rPr>
              <a:t>$ff</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569CD6"/>
                </a:solidFill>
                <a:latin typeface="Consolas"/>
              </a:rPr>
              <a:t>jr</a:t>
            </a:r>
            <a:r>
              <a:rPr lang="en-US" sz="700" b="0" dirty="0" smtClean="0">
                <a:solidFill>
                  <a:srgbClr val="D4D4D4"/>
                </a:solidFill>
                <a:latin typeface="Consolas"/>
              </a:rPr>
              <a:t> </a:t>
            </a:r>
            <a:r>
              <a:rPr lang="en-US" sz="700" b="0" dirty="0" err="1" smtClean="0">
                <a:solidFill>
                  <a:srgbClr val="569CD6"/>
                </a:solidFill>
                <a:latin typeface="Consolas"/>
              </a:rPr>
              <a:t>nz</a:t>
            </a:r>
            <a:r>
              <a:rPr lang="en-US" sz="700" b="0" dirty="0" smtClean="0">
                <a:solidFill>
                  <a:srgbClr val="D4D4D4"/>
                </a:solidFill>
                <a:latin typeface="Consolas"/>
              </a:rPr>
              <a:t>, .</a:t>
            </a:r>
            <a:r>
              <a:rPr lang="en-US" sz="700" b="0" dirty="0" smtClean="0">
                <a:solidFill>
                  <a:srgbClr val="9CDCFE"/>
                </a:solidFill>
                <a:latin typeface="Consolas"/>
              </a:rPr>
              <a:t>next</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a</a:t>
            </a:r>
            <a:r>
              <a:rPr lang="en-US" sz="700" b="0" dirty="0" smtClean="0">
                <a:solidFill>
                  <a:srgbClr val="D4D4D4"/>
                </a:solidFill>
                <a:latin typeface="Consolas"/>
              </a:rPr>
              <a:t>, [</a:t>
            </a:r>
            <a:r>
              <a:rPr lang="en-US" sz="700" b="0" dirty="0" err="1" smtClean="0">
                <a:solidFill>
                  <a:srgbClr val="9CDCFE"/>
                </a:solidFill>
                <a:latin typeface="Consolas"/>
              </a:rPr>
              <a:t>wDefaultPaletteCommand</a:t>
            </a:r>
            <a:r>
              <a:rPr lang="en-US" sz="700" b="0" dirty="0" smtClean="0">
                <a:solidFill>
                  <a:srgbClr val="D4D4D4"/>
                </a:solidFill>
                <a:latin typeface="Consolas"/>
              </a:rPr>
              <a:t>] </a:t>
            </a:r>
            <a:r>
              <a:rPr lang="en-US" sz="700" b="0" dirty="0" smtClean="0">
                <a:solidFill>
                  <a:srgbClr val="6A9955"/>
                </a:solidFill>
                <a:latin typeface="Consolas"/>
              </a:rPr>
              <a:t>; use default command if command ID is $ff</a:t>
            </a:r>
            <a:endParaRPr lang="en-US" sz="700" b="0" dirty="0" smtClean="0">
              <a:solidFill>
                <a:srgbClr val="D4D4D4"/>
              </a:solidFill>
              <a:latin typeface="Consolas"/>
            </a:endParaRPr>
          </a:p>
          <a:p>
            <a:r>
              <a:rPr lang="en-US" sz="700" b="0" dirty="0" smtClean="0">
                <a:solidFill>
                  <a:srgbClr val="D4D4D4"/>
                </a:solidFill>
                <a:latin typeface="Consolas"/>
              </a:rPr>
              <a:t>.</a:t>
            </a:r>
            <a:r>
              <a:rPr lang="en-US" sz="700" b="0" dirty="0" smtClean="0">
                <a:solidFill>
                  <a:srgbClr val="9CDCFE"/>
                </a:solidFill>
                <a:latin typeface="Consolas"/>
              </a:rPr>
              <a:t>next</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cp</a:t>
            </a:r>
            <a:r>
              <a:rPr lang="en-US" sz="700" b="0" dirty="0" smtClean="0">
                <a:solidFill>
                  <a:srgbClr val="D4D4D4"/>
                </a:solidFill>
                <a:latin typeface="Consolas"/>
              </a:rPr>
              <a:t> </a:t>
            </a:r>
            <a:r>
              <a:rPr lang="en-US" sz="700" b="0" dirty="0" smtClean="0">
                <a:solidFill>
                  <a:srgbClr val="9CDCFE"/>
                </a:solidFill>
                <a:latin typeface="Consolas"/>
              </a:rPr>
              <a:t>UPDATE_PARTY_MENU_BLK_PACKET</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569CD6"/>
                </a:solidFill>
                <a:latin typeface="Consolas"/>
              </a:rPr>
              <a:t>jp</a:t>
            </a:r>
            <a:r>
              <a:rPr lang="en-US" sz="700" b="0" dirty="0" smtClean="0">
                <a:solidFill>
                  <a:srgbClr val="D4D4D4"/>
                </a:solidFill>
                <a:latin typeface="Consolas"/>
              </a:rPr>
              <a:t> </a:t>
            </a:r>
            <a:r>
              <a:rPr lang="en-US" sz="700" b="0" dirty="0" smtClean="0">
                <a:solidFill>
                  <a:srgbClr val="569CD6"/>
                </a:solidFill>
                <a:latin typeface="Consolas"/>
              </a:rPr>
              <a:t>z</a:t>
            </a:r>
            <a:r>
              <a:rPr lang="en-US" sz="700" b="0" dirty="0" smtClean="0">
                <a:solidFill>
                  <a:srgbClr val="D4D4D4"/>
                </a:solidFill>
                <a:latin typeface="Consolas"/>
              </a:rPr>
              <a:t>, </a:t>
            </a:r>
            <a:r>
              <a:rPr lang="en-US" sz="700" b="0" dirty="0" err="1" smtClean="0">
                <a:solidFill>
                  <a:srgbClr val="9CDCFE"/>
                </a:solidFill>
                <a:latin typeface="Consolas"/>
              </a:rPr>
              <a:t>UpdatePartyMenuBlkPacket</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l</a:t>
            </a:r>
            <a:r>
              <a:rPr lang="en-US" sz="700" b="0" dirty="0" smtClean="0">
                <a:solidFill>
                  <a:srgbClr val="D4D4D4"/>
                </a:solidFill>
                <a:latin typeface="Consolas"/>
              </a:rPr>
              <a:t>, </a:t>
            </a:r>
            <a:r>
              <a:rPr lang="en-US" sz="700" b="0" dirty="0" smtClean="0">
                <a:solidFill>
                  <a:srgbClr val="569CD6"/>
                </a:solidFill>
                <a:latin typeface="Consolas"/>
              </a:rPr>
              <a:t>a</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h</a:t>
            </a:r>
            <a:r>
              <a:rPr lang="en-US" sz="700" b="0" dirty="0" smtClean="0">
                <a:solidFill>
                  <a:srgbClr val="D4D4D4"/>
                </a:solidFill>
                <a:latin typeface="Consolas"/>
              </a:rPr>
              <a:t>, </a:t>
            </a:r>
            <a:r>
              <a:rPr lang="en-US" sz="700" b="0" dirty="0" smtClean="0">
                <a:solidFill>
                  <a:srgbClr val="B5CEA8"/>
                </a:solidFill>
                <a:latin typeface="Consolas"/>
              </a:rPr>
              <a:t>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add</a:t>
            </a:r>
            <a:r>
              <a:rPr lang="en-US" sz="700" b="0" dirty="0" smtClean="0">
                <a:solidFill>
                  <a:srgbClr val="D4D4D4"/>
                </a:solidFill>
                <a:latin typeface="Consolas"/>
              </a:rPr>
              <a:t> </a:t>
            </a:r>
            <a:r>
              <a:rPr lang="en-US" sz="700" b="0" dirty="0" smtClean="0">
                <a:solidFill>
                  <a:srgbClr val="569CD6"/>
                </a:solidFill>
                <a:latin typeface="Consolas"/>
              </a:rPr>
              <a:t>hl</a:t>
            </a:r>
            <a:r>
              <a:rPr lang="en-US" sz="700" b="0" dirty="0" smtClean="0">
                <a:solidFill>
                  <a:srgbClr val="D4D4D4"/>
                </a:solidFill>
                <a:latin typeface="Consolas"/>
              </a:rPr>
              <a:t>, </a:t>
            </a:r>
            <a:r>
              <a:rPr lang="en-US" sz="700" b="0" dirty="0" smtClean="0">
                <a:solidFill>
                  <a:srgbClr val="569CD6"/>
                </a:solidFill>
                <a:latin typeface="Consolas"/>
              </a:rPr>
              <a:t>hl</a:t>
            </a:r>
          </a:p>
          <a:p>
            <a:endParaRPr lang="en-US" sz="700" dirty="0">
              <a:solidFill>
                <a:srgbClr val="569CD6"/>
              </a:solidFill>
              <a:latin typeface="Consolas"/>
            </a:endParaRPr>
          </a:p>
          <a:p>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de</a:t>
            </a:r>
            <a:r>
              <a:rPr lang="en-US" sz="700" b="0" dirty="0" smtClean="0">
                <a:solidFill>
                  <a:srgbClr val="D4D4D4"/>
                </a:solidFill>
                <a:latin typeface="Consolas"/>
              </a:rPr>
              <a:t>, </a:t>
            </a:r>
            <a:r>
              <a:rPr lang="en-US" sz="700" b="0" dirty="0" err="1" smtClean="0">
                <a:solidFill>
                  <a:srgbClr val="9CDCFE"/>
                </a:solidFill>
                <a:latin typeface="Consolas"/>
              </a:rPr>
              <a:t>SetPalFunctions</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add</a:t>
            </a:r>
            <a:r>
              <a:rPr lang="en-US" sz="700" b="0" dirty="0" smtClean="0">
                <a:solidFill>
                  <a:srgbClr val="D4D4D4"/>
                </a:solidFill>
                <a:latin typeface="Consolas"/>
              </a:rPr>
              <a:t> </a:t>
            </a:r>
            <a:r>
              <a:rPr lang="en-US" sz="700" b="0" dirty="0" smtClean="0">
                <a:solidFill>
                  <a:srgbClr val="569CD6"/>
                </a:solidFill>
                <a:latin typeface="Consolas"/>
              </a:rPr>
              <a:t>hl</a:t>
            </a:r>
            <a:r>
              <a:rPr lang="en-US" sz="700" b="0" dirty="0" smtClean="0">
                <a:solidFill>
                  <a:srgbClr val="D4D4D4"/>
                </a:solidFill>
                <a:latin typeface="Consolas"/>
              </a:rPr>
              <a:t>, </a:t>
            </a:r>
            <a:r>
              <a:rPr lang="en-US" sz="700" b="0" dirty="0" smtClean="0">
                <a:solidFill>
                  <a:srgbClr val="569CD6"/>
                </a:solidFill>
                <a:latin typeface="Consolas"/>
              </a:rPr>
              <a:t>de</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a</a:t>
            </a:r>
            <a:r>
              <a:rPr lang="en-US" sz="700" b="0" dirty="0" smtClean="0">
                <a:solidFill>
                  <a:srgbClr val="D4D4D4"/>
                </a:solidFill>
                <a:latin typeface="Consolas"/>
              </a:rPr>
              <a:t>, [</a:t>
            </a:r>
            <a:r>
              <a:rPr lang="en-US" sz="700" b="0" dirty="0" err="1" smtClean="0">
                <a:solidFill>
                  <a:srgbClr val="569CD6"/>
                </a:solidFill>
                <a:latin typeface="Consolas"/>
              </a:rPr>
              <a:t>hli</a:t>
            </a:r>
            <a:r>
              <a:rPr lang="en-US" sz="700" b="0" dirty="0" smtClean="0">
                <a:solidFill>
                  <a:srgbClr val="D4D4D4"/>
                </a:solidFill>
                <a:latin typeface="Consolas"/>
              </a:rPr>
              <a:t>]</a:t>
            </a: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h</a:t>
            </a:r>
            <a:r>
              <a:rPr lang="en-US" sz="700" b="0" dirty="0" smtClean="0">
                <a:solidFill>
                  <a:srgbClr val="D4D4D4"/>
                </a:solidFill>
                <a:latin typeface="Consolas"/>
              </a:rPr>
              <a:t>, [</a:t>
            </a:r>
            <a:r>
              <a:rPr lang="en-US" sz="700" b="0" dirty="0" smtClean="0">
                <a:solidFill>
                  <a:srgbClr val="569CD6"/>
                </a:solidFill>
                <a:latin typeface="Consolas"/>
              </a:rPr>
              <a:t>hl</a:t>
            </a:r>
            <a:r>
              <a:rPr lang="en-US" sz="700" b="0" dirty="0" smtClean="0">
                <a:solidFill>
                  <a:srgbClr val="D4D4D4"/>
                </a:solidFill>
                <a:latin typeface="Consolas"/>
              </a:rPr>
              <a:t>]</a:t>
            </a: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l</a:t>
            </a:r>
            <a:r>
              <a:rPr lang="en-US" sz="700" b="0" dirty="0" smtClean="0">
                <a:solidFill>
                  <a:srgbClr val="D4D4D4"/>
                </a:solidFill>
                <a:latin typeface="Consolas"/>
              </a:rPr>
              <a:t>, </a:t>
            </a:r>
            <a:r>
              <a:rPr lang="en-US" sz="700" b="0" dirty="0" smtClean="0">
                <a:solidFill>
                  <a:srgbClr val="569CD6"/>
                </a:solidFill>
                <a:latin typeface="Consolas"/>
              </a:rPr>
              <a:t>a</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ld</a:t>
            </a:r>
            <a:r>
              <a:rPr lang="en-US" sz="700" b="0" dirty="0" smtClean="0">
                <a:solidFill>
                  <a:srgbClr val="D4D4D4"/>
                </a:solidFill>
                <a:latin typeface="Consolas"/>
              </a:rPr>
              <a:t> </a:t>
            </a:r>
            <a:r>
              <a:rPr lang="en-US" sz="700" b="0" dirty="0" smtClean="0">
                <a:solidFill>
                  <a:srgbClr val="569CD6"/>
                </a:solidFill>
                <a:latin typeface="Consolas"/>
              </a:rPr>
              <a:t>de</a:t>
            </a:r>
            <a:r>
              <a:rPr lang="en-US" sz="700" b="0" dirty="0" smtClean="0">
                <a:solidFill>
                  <a:srgbClr val="D4D4D4"/>
                </a:solidFill>
                <a:latin typeface="Consolas"/>
              </a:rPr>
              <a:t>, </a:t>
            </a:r>
            <a:r>
              <a:rPr lang="en-US" sz="700" b="0" dirty="0" err="1" smtClean="0">
                <a:solidFill>
                  <a:srgbClr val="9CDCFE"/>
                </a:solidFill>
                <a:latin typeface="Consolas"/>
              </a:rPr>
              <a:t>SendSGBPackets</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569CD6"/>
                </a:solidFill>
                <a:latin typeface="Consolas"/>
              </a:rPr>
              <a:t>push</a:t>
            </a:r>
            <a:r>
              <a:rPr lang="en-US" sz="700" b="0" dirty="0" smtClean="0">
                <a:solidFill>
                  <a:srgbClr val="D4D4D4"/>
                </a:solidFill>
                <a:latin typeface="Consolas"/>
              </a:rPr>
              <a:t> </a:t>
            </a:r>
            <a:r>
              <a:rPr lang="en-US" sz="700" b="0" dirty="0" smtClean="0">
                <a:solidFill>
                  <a:srgbClr val="569CD6"/>
                </a:solidFill>
                <a:latin typeface="Consolas"/>
              </a:rPr>
              <a:t>de</a:t>
            </a:r>
            <a:r>
              <a:rPr lang="en-US" sz="700" b="0" dirty="0" smtClean="0">
                <a:solidFill>
                  <a:srgbClr val="D4D4D4"/>
                </a:solidFill>
                <a:latin typeface="Consolas"/>
              </a:rPr>
              <a:t> </a:t>
            </a:r>
            <a:r>
              <a:rPr lang="en-US" sz="700" b="0" dirty="0" smtClean="0">
                <a:solidFill>
                  <a:srgbClr val="6A9955"/>
                </a:solidFill>
                <a:latin typeface="Consolas"/>
              </a:rPr>
              <a:t>;by pushing de, the next 'ret' command encountered will jump to </a:t>
            </a:r>
            <a:r>
              <a:rPr lang="en-US" sz="700" b="0" dirty="0" err="1" smtClean="0">
                <a:solidFill>
                  <a:srgbClr val="6A9955"/>
                </a:solidFill>
                <a:latin typeface="Consolas"/>
              </a:rPr>
              <a:t>SendSGBPackets</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569CD6"/>
                </a:solidFill>
                <a:latin typeface="Consolas"/>
              </a:rPr>
              <a:t>jp</a:t>
            </a:r>
            <a:r>
              <a:rPr lang="en-US" sz="700" b="0" dirty="0" smtClean="0">
                <a:solidFill>
                  <a:srgbClr val="D4D4D4"/>
                </a:solidFill>
                <a:latin typeface="Consolas"/>
              </a:rPr>
              <a:t> </a:t>
            </a:r>
            <a:r>
              <a:rPr lang="en-US" sz="700" b="0" dirty="0" smtClean="0">
                <a:solidFill>
                  <a:srgbClr val="569CD6"/>
                </a:solidFill>
                <a:latin typeface="Consolas"/>
              </a:rPr>
              <a:t>hl</a:t>
            </a:r>
            <a:endParaRPr lang="en-US" sz="7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5A00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6011</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5D5A</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76400" y="474339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In effect, the value in </a:t>
            </a:r>
            <a:r>
              <a:rPr lang="en-US" sz="1000" dirty="0" err="1" smtClean="0"/>
              <a:t>Reg</a:t>
            </a:r>
            <a:r>
              <a:rPr lang="en-US" sz="1000" dirty="0" smtClean="0"/>
              <a:t> B is the selector for case logic that will select the proper </a:t>
            </a:r>
            <a:r>
              <a:rPr lang="en-US" sz="1000" dirty="0" err="1" smtClean="0"/>
              <a:t>SetPal</a:t>
            </a:r>
            <a:r>
              <a:rPr lang="en-US" sz="1000" dirty="0" smtClean="0"/>
              <a:t> function. In this case $0C gets us queued up to run </a:t>
            </a:r>
            <a:r>
              <a:rPr lang="en-US" sz="1000" dirty="0" err="1" smtClean="0"/>
              <a:t>SetPal_GameFreakIntro</a:t>
            </a:r>
            <a:endParaRPr lang="en-US" sz="1000" dirty="0"/>
          </a:p>
        </p:txBody>
      </p:sp>
      <p:sp>
        <p:nvSpPr>
          <p:cNvPr id="18" name="Rectangle 17"/>
          <p:cNvSpPr/>
          <p:nvPr/>
        </p:nvSpPr>
        <p:spPr>
          <a:xfrm>
            <a:off x="0" y="209550"/>
            <a:ext cx="2438400" cy="33855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SET_PAL_GAME_FREAK_INTRO</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$0C</a:t>
            </a:r>
          </a:p>
          <a:p>
            <a:r>
              <a:rPr lang="en-US" sz="800" b="0" dirty="0" smtClean="0">
                <a:solidFill>
                  <a:srgbClr val="9CDCFE"/>
                </a:solidFill>
                <a:latin typeface="Consolas"/>
              </a:rPr>
              <a:t>UPDATE_PARTY_MENU_BLK_PACKET</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$FC</a:t>
            </a:r>
            <a:endParaRPr lang="en-US" sz="800" b="0" dirty="0">
              <a:solidFill>
                <a:srgbClr val="D4D4D4"/>
              </a:solidFill>
              <a:latin typeface="Consolas"/>
            </a:endParaRPr>
          </a:p>
        </p:txBody>
      </p:sp>
      <p:sp>
        <p:nvSpPr>
          <p:cNvPr id="19" name="TextBox 18"/>
          <p:cNvSpPr txBox="1"/>
          <p:nvPr/>
        </p:nvSpPr>
        <p:spPr>
          <a:xfrm>
            <a:off x="0" y="0"/>
            <a:ext cx="1135247" cy="215444"/>
          </a:xfrm>
          <a:prstGeom prst="rect">
            <a:avLst/>
          </a:prstGeom>
          <a:noFill/>
        </p:spPr>
        <p:txBody>
          <a:bodyPr wrap="none" rtlCol="0">
            <a:spAutoFit/>
          </a:bodyPr>
          <a:lstStyle/>
          <a:p>
            <a:r>
              <a:rPr lang="en-US" sz="800" dirty="0" smtClean="0"/>
              <a:t>palette_constants.asm</a:t>
            </a:r>
            <a:endParaRPr lang="en-US" sz="800" dirty="0"/>
          </a:p>
        </p:txBody>
      </p:sp>
      <p:sp>
        <p:nvSpPr>
          <p:cNvPr id="16" name="Rectangle 15"/>
          <p:cNvSpPr/>
          <p:nvPr/>
        </p:nvSpPr>
        <p:spPr>
          <a:xfrm>
            <a:off x="0" y="1276350"/>
            <a:ext cx="2438400" cy="107721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wOnSGB</a:t>
            </a:r>
            <a:r>
              <a:rPr lang="en-US" sz="800" b="0" dirty="0" smtClean="0">
                <a:solidFill>
                  <a:srgbClr val="D4D4D4"/>
                </a:solidFill>
                <a:latin typeface="Consolas"/>
              </a:rPr>
              <a:t>:: </a:t>
            </a:r>
            <a:r>
              <a:rPr lang="en-US" sz="800" b="0" dirty="0" smtClean="0">
                <a:solidFill>
                  <a:srgbClr val="6A9955"/>
                </a:solidFill>
                <a:latin typeface="Consolas"/>
              </a:rPr>
              <a:t>; cf1b</a:t>
            </a:r>
            <a:endParaRPr lang="en-US" sz="800" b="0" dirty="0" smtClean="0">
              <a:solidFill>
                <a:srgbClr val="D4D4D4"/>
              </a:solidFill>
              <a:latin typeface="Consolas"/>
            </a:endParaRPr>
          </a:p>
          <a:p>
            <a:r>
              <a:rPr lang="en-US" sz="800" b="0" dirty="0" smtClean="0">
                <a:solidFill>
                  <a:srgbClr val="6A9955"/>
                </a:solidFill>
                <a:latin typeface="Consolas"/>
              </a:rPr>
              <a:t>; if running on SGB, it's 1, else it's 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p>
          <a:p>
            <a:r>
              <a:rPr lang="en-US" sz="800" b="0" dirty="0" err="1" smtClean="0">
                <a:solidFill>
                  <a:srgbClr val="9CDCFE"/>
                </a:solidFill>
                <a:latin typeface="Consolas"/>
              </a:rPr>
              <a:t>wPredefRegisters</a:t>
            </a:r>
            <a:r>
              <a:rPr lang="en-US" sz="800" b="0" dirty="0" smtClean="0">
                <a:solidFill>
                  <a:srgbClr val="D4D4D4"/>
                </a:solidFill>
                <a:latin typeface="Consolas"/>
              </a:rPr>
              <a:t>:: </a:t>
            </a:r>
            <a:r>
              <a:rPr lang="en-US" sz="800" b="0" dirty="0" smtClean="0">
                <a:solidFill>
                  <a:srgbClr val="6A9955"/>
                </a:solidFill>
                <a:latin typeface="Consolas"/>
              </a:rPr>
              <a:t>; cc4f</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6</a:t>
            </a:r>
            <a:endParaRPr lang="en-US" sz="800" b="0" dirty="0" smtClean="0">
              <a:solidFill>
                <a:srgbClr val="D4D4D4"/>
              </a:solidFill>
              <a:latin typeface="Consolas"/>
            </a:endParaRPr>
          </a:p>
          <a:p>
            <a:r>
              <a:rPr lang="en-US" sz="800" b="0" dirty="0" err="1" smtClean="0">
                <a:solidFill>
                  <a:srgbClr val="9CDCFE"/>
                </a:solidFill>
                <a:latin typeface="Consolas"/>
              </a:rPr>
              <a:t>wDefaultPaletteCommand</a:t>
            </a:r>
            <a:r>
              <a:rPr lang="en-US" sz="800" b="0" dirty="0" smtClean="0">
                <a:solidFill>
                  <a:srgbClr val="D4D4D4"/>
                </a:solidFill>
                <a:latin typeface="Consolas"/>
              </a:rPr>
              <a:t>:: </a:t>
            </a:r>
            <a:r>
              <a:rPr lang="en-US" sz="800" b="0" dirty="0" smtClean="0">
                <a:solidFill>
                  <a:srgbClr val="6A9955"/>
                </a:solidFill>
                <a:latin typeface="Consolas"/>
              </a:rPr>
              <a:t>; cf1c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endParaRPr lang="en-US" sz="800" b="0" dirty="0">
              <a:solidFill>
                <a:srgbClr val="D4D4D4"/>
              </a:solidFill>
              <a:latin typeface="Consolas"/>
            </a:endParaRPr>
          </a:p>
        </p:txBody>
      </p:sp>
      <p:sp>
        <p:nvSpPr>
          <p:cNvPr id="20" name="TextBox 19"/>
          <p:cNvSpPr txBox="1"/>
          <p:nvPr/>
        </p:nvSpPr>
        <p:spPr>
          <a:xfrm>
            <a:off x="0" y="1047750"/>
            <a:ext cx="622286" cy="215444"/>
          </a:xfrm>
          <a:prstGeom prst="rect">
            <a:avLst/>
          </a:prstGeom>
          <a:noFill/>
        </p:spPr>
        <p:txBody>
          <a:bodyPr wrap="none" rtlCol="0">
            <a:spAutoFit/>
          </a:bodyPr>
          <a:lstStyle/>
          <a:p>
            <a:r>
              <a:rPr lang="en-US" sz="800" dirty="0" smtClean="0"/>
              <a:t>wram.asm</a:t>
            </a:r>
            <a:endParaRPr lang="en-US" sz="800" dirty="0"/>
          </a:p>
        </p:txBody>
      </p:sp>
      <p:sp>
        <p:nvSpPr>
          <p:cNvPr id="21" name="Rectangle 20"/>
          <p:cNvSpPr/>
          <p:nvPr/>
        </p:nvSpPr>
        <p:spPr>
          <a:xfrm>
            <a:off x="0" y="2571750"/>
            <a:ext cx="2286000" cy="218521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GetPredefRegisters</a:t>
            </a:r>
            <a:r>
              <a:rPr lang="en-US" sz="800" b="0" dirty="0" smtClean="0">
                <a:solidFill>
                  <a:srgbClr val="D4D4D4"/>
                </a:solidFill>
                <a:latin typeface="Consolas"/>
              </a:rPr>
              <a:t>::</a:t>
            </a:r>
          </a:p>
          <a:p>
            <a:r>
              <a:rPr lang="en-US" sz="800" b="0" dirty="0" smtClean="0">
                <a:solidFill>
                  <a:srgbClr val="6A9955"/>
                </a:solidFill>
                <a:latin typeface="Consolas"/>
              </a:rPr>
              <a:t>; Restore the contents of register pairs</a:t>
            </a:r>
            <a:endParaRPr lang="en-US" sz="800" b="0" dirty="0" smtClean="0">
              <a:solidFill>
                <a:srgbClr val="D4D4D4"/>
              </a:solidFill>
              <a:latin typeface="Consolas"/>
            </a:endParaRPr>
          </a:p>
          <a:p>
            <a:r>
              <a:rPr lang="en-US" sz="800" b="0" dirty="0" smtClean="0">
                <a:solidFill>
                  <a:srgbClr val="6A9955"/>
                </a:solidFill>
                <a:latin typeface="Consolas"/>
              </a:rPr>
              <a:t>; when </a:t>
            </a:r>
            <a:r>
              <a:rPr lang="en-US" sz="800" b="0" dirty="0" err="1" smtClean="0">
                <a:solidFill>
                  <a:srgbClr val="6A9955"/>
                </a:solidFill>
                <a:latin typeface="Consolas"/>
              </a:rPr>
              <a:t>GetPredefPointer</a:t>
            </a:r>
            <a:r>
              <a:rPr lang="en-US" sz="800" b="0" dirty="0" smtClean="0">
                <a:solidFill>
                  <a:srgbClr val="6A9955"/>
                </a:solidFill>
                <a:latin typeface="Consolas"/>
              </a:rPr>
              <a:t> was called.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wPredefRegisters</a:t>
            </a:r>
            <a:r>
              <a:rPr lang="en-US" sz="800" b="0" dirty="0" smtClean="0">
                <a:solidFill>
                  <a:srgbClr val="D4D4D4"/>
                </a:solidFill>
                <a:latin typeface="Consolas"/>
              </a:rPr>
              <a:t> + </a:t>
            </a:r>
            <a:r>
              <a:rPr lang="en-US" sz="800" b="0" dirty="0" smtClean="0">
                <a:solidFill>
                  <a:srgbClr val="B5CEA8"/>
                </a:solidFill>
                <a:latin typeface="Consolas"/>
              </a:rPr>
              <a:t>0</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wPredefRegisters</a:t>
            </a:r>
            <a:r>
              <a:rPr lang="en-US" sz="800" b="0" dirty="0" smtClean="0">
                <a:solidFill>
                  <a:srgbClr val="D4D4D4"/>
                </a:solidFill>
                <a:latin typeface="Consolas"/>
              </a:rPr>
              <a:t> + </a:t>
            </a:r>
            <a:r>
              <a:rPr lang="en-US" sz="800" b="0" dirty="0" smtClean="0">
                <a:solidFill>
                  <a:srgbClr val="B5CEA8"/>
                </a:solidFill>
                <a:latin typeface="Consolas"/>
              </a:rPr>
              <a:t>1</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l</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wPredefRegisters</a:t>
            </a:r>
            <a:r>
              <a:rPr lang="en-US" sz="800" b="0" dirty="0" smtClean="0">
                <a:solidFill>
                  <a:srgbClr val="D4D4D4"/>
                </a:solidFill>
                <a:latin typeface="Consolas"/>
              </a:rPr>
              <a:t> + </a:t>
            </a:r>
            <a:r>
              <a:rPr lang="en-US" sz="800" b="0" dirty="0" smtClean="0">
                <a:solidFill>
                  <a:srgbClr val="B5CEA8"/>
                </a:solidFill>
                <a:latin typeface="Consolas"/>
              </a:rPr>
              <a:t>2</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wPredefRegisters</a:t>
            </a:r>
            <a:r>
              <a:rPr lang="en-US" sz="800" b="0" dirty="0" smtClean="0">
                <a:solidFill>
                  <a:srgbClr val="D4D4D4"/>
                </a:solidFill>
                <a:latin typeface="Consolas"/>
              </a:rPr>
              <a:t> + </a:t>
            </a:r>
            <a:r>
              <a:rPr lang="en-US" sz="800" b="0" dirty="0" smtClean="0">
                <a:solidFill>
                  <a:srgbClr val="B5CEA8"/>
                </a:solidFill>
                <a:latin typeface="Consolas"/>
              </a:rPr>
              <a:t>3</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e</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wPredefRegisters</a:t>
            </a:r>
            <a:r>
              <a:rPr lang="en-US" sz="800" b="0" dirty="0" smtClean="0">
                <a:solidFill>
                  <a:srgbClr val="D4D4D4"/>
                </a:solidFill>
                <a:latin typeface="Consolas"/>
              </a:rPr>
              <a:t> + </a:t>
            </a:r>
            <a:r>
              <a:rPr lang="en-US" sz="800" b="0" dirty="0" smtClean="0">
                <a:solidFill>
                  <a:srgbClr val="B5CEA8"/>
                </a:solidFill>
                <a:latin typeface="Consolas"/>
              </a:rPr>
              <a:t>4</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b</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wPredefRegisters</a:t>
            </a:r>
            <a:r>
              <a:rPr lang="en-US" sz="800" b="0" dirty="0" smtClean="0">
                <a:solidFill>
                  <a:srgbClr val="D4D4D4"/>
                </a:solidFill>
                <a:latin typeface="Consolas"/>
              </a:rPr>
              <a:t> + </a:t>
            </a:r>
            <a:r>
              <a:rPr lang="en-US" sz="800" b="0" dirty="0" smtClean="0">
                <a:solidFill>
                  <a:srgbClr val="B5CEA8"/>
                </a:solidFill>
                <a:latin typeface="Consolas"/>
              </a:rPr>
              <a:t>5</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p:txBody>
      </p:sp>
      <p:sp>
        <p:nvSpPr>
          <p:cNvPr id="22" name="TextBox 21"/>
          <p:cNvSpPr txBox="1"/>
          <p:nvPr/>
        </p:nvSpPr>
        <p:spPr>
          <a:xfrm>
            <a:off x="0" y="2343150"/>
            <a:ext cx="660758" cy="215444"/>
          </a:xfrm>
          <a:prstGeom prst="rect">
            <a:avLst/>
          </a:prstGeom>
          <a:noFill/>
        </p:spPr>
        <p:txBody>
          <a:bodyPr wrap="none" rtlCol="0">
            <a:spAutoFit/>
          </a:bodyPr>
          <a:lstStyle/>
          <a:p>
            <a:r>
              <a:rPr lang="en-US" sz="800" dirty="0" smtClean="0"/>
              <a:t>predef.asm</a:t>
            </a:r>
            <a:endParaRPr lang="en-US" sz="800" dirty="0"/>
          </a:p>
        </p:txBody>
      </p:sp>
      <p:sp>
        <p:nvSpPr>
          <p:cNvPr id="12" name="TextBox 11"/>
          <p:cNvSpPr txBox="1"/>
          <p:nvPr/>
        </p:nvSpPr>
        <p:spPr>
          <a:xfrm>
            <a:off x="2438400" y="590550"/>
            <a:ext cx="2286000" cy="418576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700" dirty="0" smtClean="0"/>
              <a:t>Code Comments:</a:t>
            </a:r>
          </a:p>
          <a:p>
            <a:r>
              <a:rPr lang="en-US" sz="700" dirty="0" smtClean="0"/>
              <a:t>Set </a:t>
            </a:r>
            <a:r>
              <a:rPr lang="en-US" sz="700" dirty="0" err="1" smtClean="0"/>
              <a:t>Reg</a:t>
            </a:r>
            <a:r>
              <a:rPr lang="en-US" sz="700" dirty="0" smtClean="0"/>
              <a:t> B to the value $0C (SET_PAL_GAME_FREAK_INTRO) and call </a:t>
            </a:r>
            <a:r>
              <a:rPr lang="en-US" sz="700" dirty="0" err="1" smtClean="0"/>
              <a:t>RunPaletteCommand</a:t>
            </a:r>
            <a:endParaRPr lang="en-US" sz="700" dirty="0" smtClean="0"/>
          </a:p>
          <a:p>
            <a:endParaRPr lang="en-US" sz="700" dirty="0"/>
          </a:p>
          <a:p>
            <a:r>
              <a:rPr lang="en-US" sz="700" dirty="0" smtClean="0"/>
              <a:t>This one is basically a wrapper that does the </a:t>
            </a:r>
            <a:r>
              <a:rPr lang="en-US" sz="700" dirty="0" err="1" smtClean="0"/>
              <a:t>wSGB</a:t>
            </a:r>
            <a:r>
              <a:rPr lang="en-US" sz="700" dirty="0" smtClean="0"/>
              <a:t> check- since </a:t>
            </a:r>
            <a:r>
              <a:rPr lang="en-US" sz="700" dirty="0" err="1" smtClean="0"/>
              <a:t>wOnSGB</a:t>
            </a:r>
            <a:r>
              <a:rPr lang="en-US" sz="700" dirty="0" smtClean="0"/>
              <a:t> is $1 for us we will do the jump to _</a:t>
            </a:r>
            <a:r>
              <a:rPr lang="en-US" sz="700" dirty="0" err="1" smtClean="0"/>
              <a:t>RunPaletteCommand</a:t>
            </a:r>
            <a:endParaRPr lang="en-US" sz="700" dirty="0" smtClean="0"/>
          </a:p>
          <a:p>
            <a:endParaRPr lang="en-US" sz="700" dirty="0"/>
          </a:p>
          <a:p>
            <a:r>
              <a:rPr lang="en-US" sz="700" dirty="0" smtClean="0"/>
              <a:t>Load up the register pairs (HL, DE, BC) with the 6 byte values that live at CC4F. During the </a:t>
            </a:r>
            <a:r>
              <a:rPr lang="en-US" sz="700" dirty="0" err="1" smtClean="0"/>
              <a:t>predef</a:t>
            </a:r>
            <a:r>
              <a:rPr lang="en-US" sz="700" dirty="0" smtClean="0"/>
              <a:t> macro stuff these values were set to store the values of what the registers were before the </a:t>
            </a:r>
            <a:r>
              <a:rPr lang="en-US" sz="700" dirty="0" err="1" smtClean="0"/>
              <a:t>predef</a:t>
            </a:r>
            <a:r>
              <a:rPr lang="en-US" sz="700" dirty="0" smtClean="0"/>
              <a:t> macro was called. This restores B to $0C. This is then loaded to A</a:t>
            </a:r>
          </a:p>
          <a:p>
            <a:endParaRPr lang="en-US" sz="700" dirty="0"/>
          </a:p>
          <a:p>
            <a:r>
              <a:rPr lang="en-US" sz="700" dirty="0" smtClean="0"/>
              <a:t>Compare A ($0C) to $FF</a:t>
            </a:r>
          </a:p>
          <a:p>
            <a:r>
              <a:rPr lang="en-US" sz="700" dirty="0" smtClean="0"/>
              <a:t>If the subtract compare is a not zero, jump to next, otherwise load up the value of </a:t>
            </a:r>
            <a:r>
              <a:rPr lang="en-US" sz="700" dirty="0" err="1" smtClean="0"/>
              <a:t>wDefaultPaletteCommand</a:t>
            </a:r>
            <a:r>
              <a:rPr lang="en-US" sz="700" dirty="0" smtClean="0"/>
              <a:t> to A.  At this point that value would be 0, but we actually do jump relative to .next, so no problem there.</a:t>
            </a:r>
          </a:p>
          <a:p>
            <a:r>
              <a:rPr lang="en-US" sz="700" dirty="0" smtClean="0"/>
              <a:t>Compare $FC (see palette_constants.asm) to $0C. If it matches then do </a:t>
            </a:r>
            <a:r>
              <a:rPr lang="en-US" sz="700" dirty="0" err="1" smtClean="0"/>
              <a:t>UpdatePartyMenuBlkPacket</a:t>
            </a:r>
            <a:r>
              <a:rPr lang="en-US" sz="700" dirty="0" smtClean="0"/>
              <a:t> (we won’t here)</a:t>
            </a:r>
          </a:p>
          <a:p>
            <a:r>
              <a:rPr lang="en-US" sz="700" dirty="0" smtClean="0"/>
              <a:t>Load L with $0C and H with $00</a:t>
            </a:r>
          </a:p>
          <a:p>
            <a:r>
              <a:rPr lang="en-US" sz="700" dirty="0" smtClean="0"/>
              <a:t>Double HL by adding it to itself. Because </a:t>
            </a:r>
            <a:r>
              <a:rPr lang="en-US" sz="700" dirty="0" err="1" smtClean="0"/>
              <a:t>SetPalFunctions</a:t>
            </a:r>
            <a:r>
              <a:rPr lang="en-US" sz="700" dirty="0" smtClean="0"/>
              <a:t> uses </a:t>
            </a:r>
            <a:r>
              <a:rPr lang="en-US" sz="700" dirty="0" err="1" smtClean="0"/>
              <a:t>dw</a:t>
            </a:r>
            <a:r>
              <a:rPr lang="en-US" sz="700" dirty="0" smtClean="0"/>
              <a:t> to declare words (2 bytes each) we need to account for that.</a:t>
            </a:r>
          </a:p>
          <a:p>
            <a:r>
              <a:rPr lang="en-US" sz="700" dirty="0" smtClean="0"/>
              <a:t>Set DE to the address for </a:t>
            </a:r>
            <a:r>
              <a:rPr lang="en-US" sz="700" dirty="0" err="1" smtClean="0"/>
              <a:t>SetPalFunctions</a:t>
            </a:r>
            <a:endParaRPr lang="en-US" sz="700" dirty="0" smtClean="0"/>
          </a:p>
          <a:p>
            <a:r>
              <a:rPr lang="en-US" sz="700" dirty="0" smtClean="0"/>
              <a:t>Add the base address for </a:t>
            </a:r>
            <a:r>
              <a:rPr lang="en-US" sz="700" dirty="0" err="1" smtClean="0"/>
              <a:t>SetPalFunctions</a:t>
            </a:r>
            <a:r>
              <a:rPr lang="en-US" sz="700" dirty="0" smtClean="0"/>
              <a:t> to the offset for our </a:t>
            </a:r>
            <a:r>
              <a:rPr lang="en-US" sz="700" dirty="0" err="1" smtClean="0"/>
              <a:t>PalFunction</a:t>
            </a:r>
            <a:r>
              <a:rPr lang="en-US" sz="700" dirty="0" smtClean="0"/>
              <a:t> ($0C, </a:t>
            </a:r>
            <a:r>
              <a:rPr lang="en-US" sz="700" dirty="0" err="1" smtClean="0"/>
              <a:t>ie</a:t>
            </a:r>
            <a:r>
              <a:rPr lang="en-US" sz="700" dirty="0" smtClean="0"/>
              <a:t>- </a:t>
            </a:r>
            <a:r>
              <a:rPr lang="en-US" sz="700" dirty="0" err="1" smtClean="0"/>
              <a:t>SetPal_GameFreakIntro</a:t>
            </a:r>
            <a:r>
              <a:rPr lang="en-US" sz="700" dirty="0" smtClean="0"/>
              <a:t>)</a:t>
            </a:r>
          </a:p>
          <a:p>
            <a:endParaRPr lang="en-US" sz="700" dirty="0"/>
          </a:p>
          <a:p>
            <a:r>
              <a:rPr lang="en-US" sz="700" dirty="0" smtClean="0"/>
              <a:t>Set up HL to be the address for the </a:t>
            </a:r>
            <a:r>
              <a:rPr lang="en-US" sz="700" dirty="0" err="1" smtClean="0"/>
              <a:t>SetPal_GameFreakIntro</a:t>
            </a:r>
            <a:r>
              <a:rPr lang="en-US" sz="700" dirty="0" smtClean="0"/>
              <a:t> code and set DE to be the address for </a:t>
            </a:r>
            <a:r>
              <a:rPr lang="en-US" sz="700" dirty="0" err="1" smtClean="0"/>
              <a:t>SendSGBPackets</a:t>
            </a:r>
            <a:r>
              <a:rPr lang="en-US" sz="700" dirty="0" smtClean="0"/>
              <a:t>. Pushing DE then </a:t>
            </a:r>
            <a:r>
              <a:rPr lang="en-US" sz="700" dirty="0" err="1" smtClean="0"/>
              <a:t>enqueues</a:t>
            </a:r>
            <a:r>
              <a:rPr lang="en-US" sz="700" dirty="0" smtClean="0"/>
              <a:t> it to run after the next return we </a:t>
            </a:r>
            <a:r>
              <a:rPr lang="en-US" sz="700" dirty="0" err="1" smtClean="0"/>
              <a:t>encounger</a:t>
            </a:r>
            <a:r>
              <a:rPr lang="en-US" sz="700" dirty="0" smtClean="0"/>
              <a:t>.</a:t>
            </a:r>
          </a:p>
          <a:p>
            <a:endParaRPr lang="en-US" sz="700" dirty="0"/>
          </a:p>
          <a:p>
            <a:r>
              <a:rPr lang="en-US" sz="700" dirty="0" smtClean="0"/>
              <a:t>Jump to HL, the address for the </a:t>
            </a:r>
            <a:r>
              <a:rPr lang="en-US" sz="700" dirty="0" err="1" smtClean="0"/>
              <a:t>SetPal_GameFreakIntro</a:t>
            </a:r>
            <a:r>
              <a:rPr lang="en-US" sz="700" dirty="0" smtClean="0"/>
              <a:t> code</a:t>
            </a:r>
            <a:endParaRPr lang="en-US" sz="800" dirty="0"/>
          </a:p>
        </p:txBody>
      </p:sp>
      <p:sp>
        <p:nvSpPr>
          <p:cNvPr id="23" name="Rectangle 22"/>
          <p:cNvSpPr/>
          <p:nvPr/>
        </p:nvSpPr>
        <p:spPr>
          <a:xfrm>
            <a:off x="0" y="742950"/>
            <a:ext cx="2438400" cy="369332"/>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600" b="0" dirty="0" err="1" smtClean="0">
                <a:solidFill>
                  <a:srgbClr val="9CDCFE"/>
                </a:solidFill>
                <a:latin typeface="Consolas"/>
              </a:rPr>
              <a:t>SetPalFunctions</a:t>
            </a:r>
            <a:r>
              <a:rPr lang="en-US" sz="600" b="0" dirty="0" smtClean="0">
                <a:solidFill>
                  <a:srgbClr val="D4D4D4"/>
                </a:solidFill>
                <a:latin typeface="Consolas"/>
              </a:rPr>
              <a:t>: …</a:t>
            </a:r>
          </a:p>
          <a:p>
            <a:r>
              <a:rPr lang="en-US" sz="600" b="0" dirty="0" smtClean="0">
                <a:solidFill>
                  <a:srgbClr val="D4D4D4"/>
                </a:solidFill>
                <a:latin typeface="Consolas"/>
              </a:rPr>
              <a:t>    </a:t>
            </a:r>
            <a:r>
              <a:rPr lang="en-US" sz="600" b="0" dirty="0" err="1" smtClean="0">
                <a:solidFill>
                  <a:srgbClr val="C586C0"/>
                </a:solidFill>
                <a:latin typeface="Consolas"/>
              </a:rPr>
              <a:t>dw</a:t>
            </a:r>
            <a:r>
              <a:rPr lang="en-US" sz="600" b="0" dirty="0" smtClean="0">
                <a:solidFill>
                  <a:srgbClr val="D4D4D4"/>
                </a:solidFill>
                <a:latin typeface="Consolas"/>
              </a:rPr>
              <a:t> </a:t>
            </a:r>
            <a:r>
              <a:rPr lang="en-US" sz="600" b="0" dirty="0" err="1" smtClean="0">
                <a:solidFill>
                  <a:srgbClr val="9CDCFE"/>
                </a:solidFill>
                <a:latin typeface="Consolas"/>
              </a:rPr>
              <a:t>SetPal_BattleBlack</a:t>
            </a:r>
            <a:r>
              <a:rPr lang="en-US" sz="600" b="0" dirty="0" smtClean="0">
                <a:solidFill>
                  <a:srgbClr val="9CDCFE"/>
                </a:solidFill>
                <a:latin typeface="Consolas"/>
              </a:rPr>
              <a:t> …</a:t>
            </a:r>
          </a:p>
          <a:p>
            <a:r>
              <a:rPr lang="en-US" sz="600" b="0" dirty="0" smtClean="0">
                <a:solidFill>
                  <a:srgbClr val="C586C0"/>
                </a:solidFill>
                <a:latin typeface="Consolas"/>
              </a:rPr>
              <a:t>    </a:t>
            </a:r>
            <a:r>
              <a:rPr lang="en-US" sz="600" b="0" dirty="0" err="1" smtClean="0">
                <a:solidFill>
                  <a:srgbClr val="C586C0"/>
                </a:solidFill>
                <a:latin typeface="Consolas"/>
              </a:rPr>
              <a:t>dw</a:t>
            </a:r>
            <a:r>
              <a:rPr lang="en-US" sz="600" b="0" dirty="0" smtClean="0">
                <a:solidFill>
                  <a:srgbClr val="D4D4D4"/>
                </a:solidFill>
                <a:latin typeface="Consolas"/>
              </a:rPr>
              <a:t> </a:t>
            </a:r>
            <a:r>
              <a:rPr lang="en-US" sz="600" b="0" dirty="0" err="1" smtClean="0">
                <a:solidFill>
                  <a:srgbClr val="9CDCFE"/>
                </a:solidFill>
                <a:latin typeface="Consolas"/>
              </a:rPr>
              <a:t>SetPal_GameFreakIntro</a:t>
            </a:r>
            <a:r>
              <a:rPr lang="en-US" sz="600" b="0" dirty="0" smtClean="0">
                <a:solidFill>
                  <a:srgbClr val="9CDCFE"/>
                </a:solidFill>
                <a:latin typeface="Consolas"/>
              </a:rPr>
              <a:t> </a:t>
            </a:r>
            <a:endParaRPr lang="en-US" sz="600" b="0" dirty="0">
              <a:solidFill>
                <a:srgbClr val="D4D4D4"/>
              </a:solidFill>
              <a:latin typeface="Consolas"/>
            </a:endParaRPr>
          </a:p>
        </p:txBody>
      </p:sp>
      <p:sp>
        <p:nvSpPr>
          <p:cNvPr id="24" name="TextBox 23"/>
          <p:cNvSpPr txBox="1"/>
          <p:nvPr/>
        </p:nvSpPr>
        <p:spPr>
          <a:xfrm>
            <a:off x="0" y="514350"/>
            <a:ext cx="720069" cy="215444"/>
          </a:xfrm>
          <a:prstGeom prst="rect">
            <a:avLst/>
          </a:prstGeom>
          <a:noFill/>
        </p:spPr>
        <p:txBody>
          <a:bodyPr wrap="none" rtlCol="0">
            <a:spAutoFit/>
          </a:bodyPr>
          <a:lstStyle/>
          <a:p>
            <a:r>
              <a:rPr lang="en-US" sz="800" dirty="0" smtClean="0"/>
              <a:t>palettes.asm</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Assumptions</a:t>
            </a:r>
            <a:endParaRPr lang="en-US" dirty="0"/>
          </a:p>
        </p:txBody>
      </p:sp>
      <p:sp>
        <p:nvSpPr>
          <p:cNvPr id="3" name="Content Placeholder 2"/>
          <p:cNvSpPr>
            <a:spLocks noGrp="1"/>
          </p:cNvSpPr>
          <p:nvPr>
            <p:ph idx="1"/>
          </p:nvPr>
        </p:nvSpPr>
        <p:spPr/>
        <p:txBody>
          <a:bodyPr/>
          <a:lstStyle/>
          <a:p>
            <a:r>
              <a:rPr lang="en-US" dirty="0" smtClean="0"/>
              <a:t>Assuming we are using a GBC for logical jumps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15.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5A00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6011</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5D5A</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353943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palettes.asm:</a:t>
            </a:r>
          </a:p>
          <a:p>
            <a:r>
              <a:rPr lang="en-US" sz="800" b="0" dirty="0" err="1" smtClean="0">
                <a:solidFill>
                  <a:srgbClr val="9CDCFE"/>
                </a:solidFill>
                <a:latin typeface="Consolas"/>
              </a:rPr>
              <a:t>SetPal_GameFreakIntro</a:t>
            </a:r>
            <a:r>
              <a:rPr lang="en-US" sz="800" b="0" dirty="0" smtClean="0">
                <a:solidFill>
                  <a:srgbClr val="D4D4D4"/>
                </a:solidFill>
                <a:latin typeface="Consolas"/>
              </a:rPr>
              <a:t>:</a:t>
            </a:r>
          </a:p>
          <a:p>
            <a:endParaRPr lang="en-US" sz="800" b="0" dirty="0" smtClean="0">
              <a:solidFill>
                <a:srgbClr val="D4D4D4"/>
              </a:solidFill>
              <a:latin typeface="Consolas"/>
            </a:endParaRPr>
          </a:p>
          <a:p>
            <a:endParaRPr lang="en-US" sz="800" dirty="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err="1" smtClean="0">
                <a:solidFill>
                  <a:srgbClr val="9CDCFE"/>
                </a:solidFill>
                <a:latin typeface="Consolas"/>
              </a:rPr>
              <a:t>PalPacket_GameFreakIntro</a:t>
            </a:r>
            <a:endParaRPr lang="en-US" sz="800" b="0" dirty="0" smtClean="0">
              <a:solidFill>
                <a:srgbClr val="9CDCFE"/>
              </a:solidFill>
              <a:latin typeface="Consolas"/>
            </a:endParaRPr>
          </a:p>
          <a:p>
            <a:endParaRPr lang="en-US" sz="800" dirty="0">
              <a:solidFill>
                <a:srgbClr val="9CDCFE"/>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de</a:t>
            </a:r>
            <a:r>
              <a:rPr lang="en-US" sz="800" b="0" dirty="0" smtClean="0">
                <a:solidFill>
                  <a:srgbClr val="D4D4D4"/>
                </a:solidFill>
                <a:latin typeface="Consolas"/>
              </a:rPr>
              <a:t>, </a:t>
            </a:r>
            <a:r>
              <a:rPr lang="en-US" sz="800" b="0" dirty="0" err="1" smtClean="0">
                <a:solidFill>
                  <a:srgbClr val="9CDCFE"/>
                </a:solidFill>
                <a:latin typeface="Consolas"/>
              </a:rPr>
              <a:t>BlkPacket_GameFreakIntro</a:t>
            </a:r>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r>
              <a:rPr lang="en-US" sz="800" b="0" dirty="0" smtClean="0">
                <a:solidFill>
                  <a:srgbClr val="D4D4D4"/>
                </a:solidFill>
                <a:latin typeface="Consolas"/>
              </a:rPr>
              <a:t>    </a:t>
            </a:r>
          </a:p>
          <a:p>
            <a:endParaRPr lang="en-US" sz="800" dirty="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r>
              <a:rPr lang="en-US" sz="800" b="0" dirty="0" smtClean="0">
                <a:solidFill>
                  <a:srgbClr val="569CD6"/>
                </a:solidFill>
                <a:latin typeface="Consolas"/>
              </a:rPr>
              <a:t>    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9CDCFE"/>
                </a:solidFill>
                <a:latin typeface="Consolas"/>
              </a:rPr>
              <a:t>SET_PAL_GENERIC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wDefaultPaletteCommand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0800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6595 (loc.adr.)</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6690 (col.adr.)</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HL now contains the color information and DE contains the location information for the colors. We are getting close to finally displaying these on a GBC! Next we go to </a:t>
            </a:r>
            <a:r>
              <a:rPr lang="en-US" sz="1000" dirty="0" err="1" smtClean="0"/>
              <a:t>SendSGBPackets</a:t>
            </a:r>
            <a:r>
              <a:rPr lang="en-US" sz="1000" dirty="0" smtClean="0"/>
              <a:t> (which is where I believe we will branch off and do the GBC-specific actions needed).</a:t>
            </a:r>
            <a:endParaRPr lang="en-US" sz="1000" dirty="0"/>
          </a:p>
        </p:txBody>
      </p:sp>
      <p:sp>
        <p:nvSpPr>
          <p:cNvPr id="18" name="Rectangle 17"/>
          <p:cNvSpPr/>
          <p:nvPr/>
        </p:nvSpPr>
        <p:spPr>
          <a:xfrm>
            <a:off x="0" y="1428750"/>
            <a:ext cx="2438400" cy="32162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700" b="0" dirty="0" err="1" smtClean="0">
                <a:solidFill>
                  <a:srgbClr val="9CDCFE"/>
                </a:solidFill>
                <a:latin typeface="Consolas"/>
              </a:rPr>
              <a:t>PalPacket_GameFreakIntro</a:t>
            </a:r>
            <a:r>
              <a:rPr lang="en-US" sz="700" b="0" dirty="0" smtClean="0">
                <a:solidFill>
                  <a:srgbClr val="D4D4D4"/>
                </a:solidFill>
                <a:latin typeface="Consolas"/>
              </a:rPr>
              <a:t>: </a:t>
            </a:r>
            <a:r>
              <a:rPr lang="en-US" sz="700" b="0" dirty="0" smtClean="0">
                <a:solidFill>
                  <a:srgbClr val="9CDCFE"/>
                </a:solidFill>
                <a:latin typeface="Consolas"/>
              </a:rPr>
              <a:t>PAL_SET</a:t>
            </a:r>
            <a:r>
              <a:rPr lang="en-US" sz="700" b="0" dirty="0" smtClean="0">
                <a:solidFill>
                  <a:srgbClr val="D4D4D4"/>
                </a:solidFill>
                <a:latin typeface="Consolas"/>
              </a:rPr>
              <a:t> </a:t>
            </a:r>
            <a:r>
              <a:rPr lang="en-US" sz="700" b="0" dirty="0" smtClean="0">
                <a:solidFill>
                  <a:srgbClr val="9CDCFE"/>
                </a:solidFill>
                <a:latin typeface="Consolas"/>
              </a:rPr>
              <a:t>PAL_GAMEFREAK</a:t>
            </a:r>
            <a:r>
              <a:rPr lang="en-US" sz="700" b="0" dirty="0" smtClean="0">
                <a:solidFill>
                  <a:srgbClr val="D4D4D4"/>
                </a:solidFill>
                <a:latin typeface="Consolas"/>
              </a:rPr>
              <a:t>, </a:t>
            </a:r>
            <a:r>
              <a:rPr lang="en-US" sz="700" b="0" dirty="0" smtClean="0">
                <a:solidFill>
                  <a:srgbClr val="9CDCFE"/>
                </a:solidFill>
                <a:latin typeface="Consolas"/>
              </a:rPr>
              <a:t>PAL_REDMON</a:t>
            </a:r>
            <a:r>
              <a:rPr lang="en-US" sz="700" b="0" dirty="0" smtClean="0">
                <a:solidFill>
                  <a:srgbClr val="D4D4D4"/>
                </a:solidFill>
                <a:latin typeface="Consolas"/>
              </a:rPr>
              <a:t>, </a:t>
            </a:r>
            <a:r>
              <a:rPr lang="en-US" sz="700" b="0" dirty="0" smtClean="0">
                <a:solidFill>
                  <a:srgbClr val="9CDCFE"/>
                </a:solidFill>
                <a:latin typeface="Consolas"/>
              </a:rPr>
              <a:t>PAL_VIRIDIAN</a:t>
            </a:r>
            <a:r>
              <a:rPr lang="en-US" sz="700" b="0" dirty="0" smtClean="0">
                <a:solidFill>
                  <a:srgbClr val="D4D4D4"/>
                </a:solidFill>
                <a:latin typeface="Consolas"/>
              </a:rPr>
              <a:t>, </a:t>
            </a:r>
            <a:r>
              <a:rPr lang="en-US" sz="700" b="0" dirty="0" smtClean="0">
                <a:solidFill>
                  <a:srgbClr val="9CDCFE"/>
                </a:solidFill>
                <a:latin typeface="Consolas"/>
              </a:rPr>
              <a:t>PAL_BLUEMON</a:t>
            </a:r>
          </a:p>
          <a:p>
            <a:r>
              <a:rPr lang="en-US" sz="700" dirty="0" smtClean="0">
                <a:solidFill>
                  <a:srgbClr val="9CDCFE"/>
                </a:solidFill>
                <a:latin typeface="Consolas"/>
              </a:rPr>
              <a:t>…</a:t>
            </a:r>
          </a:p>
          <a:p>
            <a:r>
              <a:rPr lang="en-US" sz="700" b="0" dirty="0" err="1" smtClean="0">
                <a:solidFill>
                  <a:srgbClr val="9CDCFE"/>
                </a:solidFill>
                <a:latin typeface="Consolas"/>
              </a:rPr>
              <a:t>BlkPacket_GameFreakIntro</a:t>
            </a:r>
            <a:r>
              <a:rPr lang="en-US" sz="700" b="0" dirty="0" smtClean="0">
                <a:solidFill>
                  <a:srgbClr val="D4D4D4"/>
                </a:solidFill>
                <a:latin typeface="Consolas"/>
              </a:rPr>
              <a:t>:</a:t>
            </a:r>
          </a:p>
          <a:p>
            <a:r>
              <a:rPr lang="en-US" sz="700" b="0" dirty="0" smtClean="0">
                <a:solidFill>
                  <a:srgbClr val="D4D4D4"/>
                </a:solidFill>
                <a:latin typeface="Consolas"/>
              </a:rPr>
              <a:t>    </a:t>
            </a:r>
            <a:r>
              <a:rPr lang="en-US" sz="700" b="0" dirty="0" smtClean="0">
                <a:solidFill>
                  <a:srgbClr val="9CDCFE"/>
                </a:solidFill>
                <a:latin typeface="Consolas"/>
              </a:rPr>
              <a:t>ATTR_BLK</a:t>
            </a:r>
            <a:r>
              <a:rPr lang="en-US" sz="700" b="0" dirty="0" smtClean="0">
                <a:solidFill>
                  <a:srgbClr val="D4D4D4"/>
                </a:solidFill>
                <a:latin typeface="Consolas"/>
              </a:rPr>
              <a:t> </a:t>
            </a:r>
            <a:r>
              <a:rPr lang="en-US" sz="700" b="0" dirty="0" smtClean="0">
                <a:solidFill>
                  <a:srgbClr val="B5CEA8"/>
                </a:solidFill>
                <a:latin typeface="Consolas"/>
              </a:rPr>
              <a:t>3</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9CDCFE"/>
                </a:solidFill>
                <a:latin typeface="Consolas"/>
              </a:rPr>
              <a:t>ATTR_BLK_DATA</a:t>
            </a:r>
            <a:r>
              <a:rPr lang="en-US" sz="700" b="0" dirty="0" smtClean="0">
                <a:solidFill>
                  <a:srgbClr val="D4D4D4"/>
                </a:solidFill>
                <a:latin typeface="Consolas"/>
              </a:rPr>
              <a:t> </a:t>
            </a:r>
            <a:r>
              <a:rPr lang="en-US" sz="700" b="0" dirty="0" smtClean="0">
                <a:solidFill>
                  <a:srgbClr val="B5CEA8"/>
                </a:solidFill>
                <a:latin typeface="Consolas"/>
              </a:rPr>
              <a:t>%111</a:t>
            </a:r>
            <a:r>
              <a:rPr lang="en-US" sz="700" b="0" dirty="0" smtClean="0">
                <a:solidFill>
                  <a:srgbClr val="D4D4D4"/>
                </a:solidFill>
                <a:latin typeface="Consolas"/>
              </a:rPr>
              <a:t>, </a:t>
            </a:r>
            <a:r>
              <a:rPr lang="en-US" sz="700" b="0" dirty="0" smtClean="0">
                <a:solidFill>
                  <a:srgbClr val="B5CEA8"/>
                </a:solidFill>
                <a:latin typeface="Consolas"/>
              </a:rPr>
              <a:t>1</a:t>
            </a:r>
            <a:r>
              <a:rPr lang="en-US" sz="700" b="0" dirty="0" smtClean="0">
                <a:solidFill>
                  <a:srgbClr val="D4D4D4"/>
                </a:solidFill>
                <a:latin typeface="Consolas"/>
              </a:rPr>
              <a:t>,</a:t>
            </a:r>
            <a:r>
              <a:rPr lang="en-US" sz="700" b="0" dirty="0" smtClean="0">
                <a:solidFill>
                  <a:srgbClr val="B5CEA8"/>
                </a:solidFill>
                <a:latin typeface="Consolas"/>
              </a:rPr>
              <a:t>1</a:t>
            </a:r>
            <a:r>
              <a:rPr lang="en-US" sz="700" b="0" dirty="0" smtClean="0">
                <a:solidFill>
                  <a:srgbClr val="D4D4D4"/>
                </a:solidFill>
                <a:latin typeface="Consolas"/>
              </a:rPr>
              <a:t>,</a:t>
            </a:r>
            <a:r>
              <a:rPr lang="en-US" sz="700" b="0" dirty="0" smtClean="0">
                <a:solidFill>
                  <a:srgbClr val="B5CEA8"/>
                </a:solidFill>
                <a:latin typeface="Consolas"/>
              </a:rPr>
              <a:t>0</a:t>
            </a:r>
            <a:r>
              <a:rPr lang="en-US" sz="700" b="0" dirty="0" smtClean="0">
                <a:solidFill>
                  <a:srgbClr val="D4D4D4"/>
                </a:solidFill>
                <a:latin typeface="Consolas"/>
              </a:rPr>
              <a:t>, </a:t>
            </a:r>
            <a:r>
              <a:rPr lang="en-US" sz="700" b="0" dirty="0" smtClean="0">
                <a:solidFill>
                  <a:srgbClr val="B5CEA8"/>
                </a:solidFill>
                <a:latin typeface="Consolas"/>
              </a:rPr>
              <a:t>05</a:t>
            </a:r>
            <a:r>
              <a:rPr lang="en-US" sz="700" b="0" dirty="0" smtClean="0">
                <a:solidFill>
                  <a:srgbClr val="D4D4D4"/>
                </a:solidFill>
                <a:latin typeface="Consolas"/>
              </a:rPr>
              <a:t>,</a:t>
            </a:r>
            <a:r>
              <a:rPr lang="en-US" sz="700" b="0" dirty="0" smtClean="0">
                <a:solidFill>
                  <a:srgbClr val="B5CEA8"/>
                </a:solidFill>
                <a:latin typeface="Consolas"/>
              </a:rPr>
              <a:t>11</a:t>
            </a:r>
            <a:r>
              <a:rPr lang="en-US" sz="700" b="0" dirty="0" smtClean="0">
                <a:solidFill>
                  <a:srgbClr val="D4D4D4"/>
                </a:solidFill>
                <a:latin typeface="Consolas"/>
              </a:rPr>
              <a:t>, </a:t>
            </a:r>
            <a:r>
              <a:rPr lang="en-US" sz="700" b="0" dirty="0" smtClean="0">
                <a:solidFill>
                  <a:srgbClr val="B5CEA8"/>
                </a:solidFill>
                <a:latin typeface="Consolas"/>
              </a:rPr>
              <a:t>07</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 </a:t>
            </a:r>
            <a:r>
              <a:rPr lang="en-US" sz="700" b="0" dirty="0" smtClean="0">
                <a:solidFill>
                  <a:srgbClr val="6A9955"/>
                </a:solidFill>
                <a:latin typeface="Consolas"/>
              </a:rPr>
              <a:t>; falling stars (left): pal 1, </a:t>
            </a:r>
            <a:r>
              <a:rPr lang="en-US" sz="700" b="0" dirty="0" err="1" smtClean="0">
                <a:solidFill>
                  <a:srgbClr val="6A9955"/>
                </a:solidFill>
                <a:latin typeface="Consolas"/>
              </a:rPr>
              <a:t>GameFreak</a:t>
            </a:r>
            <a:r>
              <a:rPr lang="en-US" sz="700" b="0" dirty="0" smtClean="0">
                <a:solidFill>
                  <a:srgbClr val="6A9955"/>
                </a:solidFill>
                <a:latin typeface="Consolas"/>
              </a:rPr>
              <a:t> logo: pal 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9CDCFE"/>
                </a:solidFill>
                <a:latin typeface="Consolas"/>
              </a:rPr>
              <a:t>ATTR_BLK_DATA</a:t>
            </a:r>
            <a:r>
              <a:rPr lang="en-US" sz="700" b="0" dirty="0" smtClean="0">
                <a:solidFill>
                  <a:srgbClr val="D4D4D4"/>
                </a:solidFill>
                <a:latin typeface="Consolas"/>
              </a:rPr>
              <a:t> </a:t>
            </a:r>
            <a:r>
              <a:rPr lang="en-US" sz="700" b="0" dirty="0" smtClean="0">
                <a:solidFill>
                  <a:srgbClr val="B5CEA8"/>
                </a:solidFill>
                <a:latin typeface="Consolas"/>
              </a:rPr>
              <a:t>%010</a:t>
            </a:r>
            <a:r>
              <a:rPr lang="en-US" sz="700" b="0" dirty="0" smtClean="0">
                <a:solidFill>
                  <a:srgbClr val="D4D4D4"/>
                </a:solidFill>
                <a:latin typeface="Consolas"/>
              </a:rPr>
              <a:t>, </a:t>
            </a:r>
            <a:r>
              <a:rPr lang="en-US" sz="700" b="0" dirty="0" smtClean="0">
                <a:solidFill>
                  <a:srgbClr val="B5CEA8"/>
                </a:solidFill>
                <a:latin typeface="Consolas"/>
              </a:rPr>
              <a:t>2</a:t>
            </a:r>
            <a:r>
              <a:rPr lang="en-US" sz="700" b="0" dirty="0" smtClean="0">
                <a:solidFill>
                  <a:srgbClr val="D4D4D4"/>
                </a:solidFill>
                <a:latin typeface="Consolas"/>
              </a:rPr>
              <a:t>,</a:t>
            </a:r>
            <a:r>
              <a:rPr lang="en-US" sz="700" b="0" dirty="0" smtClean="0">
                <a:solidFill>
                  <a:srgbClr val="B5CEA8"/>
                </a:solidFill>
                <a:latin typeface="Consolas"/>
              </a:rPr>
              <a:t>2</a:t>
            </a:r>
            <a:r>
              <a:rPr lang="en-US" sz="700" b="0" dirty="0" smtClean="0">
                <a:solidFill>
                  <a:srgbClr val="D4D4D4"/>
                </a:solidFill>
                <a:latin typeface="Consolas"/>
              </a:rPr>
              <a:t>,</a:t>
            </a:r>
            <a:r>
              <a:rPr lang="en-US" sz="700" b="0" dirty="0" smtClean="0">
                <a:solidFill>
                  <a:srgbClr val="B5CEA8"/>
                </a:solidFill>
                <a:latin typeface="Consolas"/>
              </a:rPr>
              <a:t>0</a:t>
            </a:r>
            <a:r>
              <a:rPr lang="en-US" sz="700" b="0" dirty="0" smtClean="0">
                <a:solidFill>
                  <a:srgbClr val="D4D4D4"/>
                </a:solidFill>
                <a:latin typeface="Consolas"/>
              </a:rPr>
              <a:t>, </a:t>
            </a:r>
            <a:r>
              <a:rPr lang="en-US" sz="700" b="0" dirty="0" smtClean="0">
                <a:solidFill>
                  <a:srgbClr val="B5CEA8"/>
                </a:solidFill>
                <a:latin typeface="Consolas"/>
              </a:rPr>
              <a:t>08</a:t>
            </a:r>
            <a:r>
              <a:rPr lang="en-US" sz="700" b="0" dirty="0" smtClean="0">
                <a:solidFill>
                  <a:srgbClr val="D4D4D4"/>
                </a:solidFill>
                <a:latin typeface="Consolas"/>
              </a:rPr>
              <a:t>,</a:t>
            </a:r>
            <a:r>
              <a:rPr lang="en-US" sz="700" b="0" dirty="0" smtClean="0">
                <a:solidFill>
                  <a:srgbClr val="B5CEA8"/>
                </a:solidFill>
                <a:latin typeface="Consolas"/>
              </a:rPr>
              <a:t>11</a:t>
            </a:r>
            <a:r>
              <a:rPr lang="en-US" sz="700" b="0" dirty="0" smtClean="0">
                <a:solidFill>
                  <a:srgbClr val="D4D4D4"/>
                </a:solidFill>
                <a:latin typeface="Consolas"/>
              </a:rPr>
              <a:t>, </a:t>
            </a:r>
            <a:r>
              <a:rPr lang="en-US" sz="700" b="0" dirty="0" smtClean="0">
                <a:solidFill>
                  <a:srgbClr val="B5CEA8"/>
                </a:solidFill>
                <a:latin typeface="Consolas"/>
              </a:rPr>
              <a:t>09</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 </a:t>
            </a:r>
            <a:r>
              <a:rPr lang="en-US" sz="700" b="0" dirty="0" smtClean="0">
                <a:solidFill>
                  <a:srgbClr val="6A9955"/>
                </a:solidFill>
                <a:latin typeface="Consolas"/>
              </a:rPr>
              <a:t>; falling stars (middle): pal 2</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9CDCFE"/>
                </a:solidFill>
                <a:latin typeface="Consolas"/>
              </a:rPr>
              <a:t>ATTR_BLK_DATA</a:t>
            </a:r>
            <a:r>
              <a:rPr lang="en-US" sz="700" b="0" dirty="0" smtClean="0">
                <a:solidFill>
                  <a:srgbClr val="D4D4D4"/>
                </a:solidFill>
                <a:latin typeface="Consolas"/>
              </a:rPr>
              <a:t> </a:t>
            </a:r>
            <a:r>
              <a:rPr lang="en-US" sz="700" b="0" dirty="0" smtClean="0">
                <a:solidFill>
                  <a:srgbClr val="B5CEA8"/>
                </a:solidFill>
                <a:latin typeface="Consolas"/>
              </a:rPr>
              <a:t>%011</a:t>
            </a:r>
            <a:r>
              <a:rPr lang="en-US" sz="700" b="0" dirty="0" smtClean="0">
                <a:solidFill>
                  <a:srgbClr val="D4D4D4"/>
                </a:solidFill>
                <a:latin typeface="Consolas"/>
              </a:rPr>
              <a:t>, </a:t>
            </a:r>
            <a:r>
              <a:rPr lang="en-US" sz="700" b="0" dirty="0" smtClean="0">
                <a:solidFill>
                  <a:srgbClr val="B5CEA8"/>
                </a:solidFill>
                <a:latin typeface="Consolas"/>
              </a:rPr>
              <a:t>3</a:t>
            </a:r>
            <a:r>
              <a:rPr lang="en-US" sz="700" b="0" dirty="0" smtClean="0">
                <a:solidFill>
                  <a:srgbClr val="D4D4D4"/>
                </a:solidFill>
                <a:latin typeface="Consolas"/>
              </a:rPr>
              <a:t>,</a:t>
            </a:r>
            <a:r>
              <a:rPr lang="en-US" sz="700" b="0" dirty="0" smtClean="0">
                <a:solidFill>
                  <a:srgbClr val="B5CEA8"/>
                </a:solidFill>
                <a:latin typeface="Consolas"/>
              </a:rPr>
              <a:t>3</a:t>
            </a:r>
            <a:r>
              <a:rPr lang="en-US" sz="700" b="0" dirty="0" smtClean="0">
                <a:solidFill>
                  <a:srgbClr val="D4D4D4"/>
                </a:solidFill>
                <a:latin typeface="Consolas"/>
              </a:rPr>
              <a:t>,</a:t>
            </a:r>
            <a:r>
              <a:rPr lang="en-US" sz="700" b="0" dirty="0" smtClean="0">
                <a:solidFill>
                  <a:srgbClr val="B5CEA8"/>
                </a:solidFill>
                <a:latin typeface="Consolas"/>
              </a:rPr>
              <a:t>0</a:t>
            </a:r>
            <a:r>
              <a:rPr lang="en-US" sz="700" b="0" dirty="0" smtClean="0">
                <a:solidFill>
                  <a:srgbClr val="D4D4D4"/>
                </a:solidFill>
                <a:latin typeface="Consolas"/>
              </a:rPr>
              <a:t>, </a:t>
            </a:r>
            <a:r>
              <a:rPr lang="en-US" sz="700" b="0" dirty="0" smtClean="0">
                <a:solidFill>
                  <a:srgbClr val="B5CEA8"/>
                </a:solidFill>
                <a:latin typeface="Consolas"/>
              </a:rPr>
              <a:t>12</a:t>
            </a:r>
            <a:r>
              <a:rPr lang="en-US" sz="700" b="0" dirty="0" smtClean="0">
                <a:solidFill>
                  <a:srgbClr val="D4D4D4"/>
                </a:solidFill>
                <a:latin typeface="Consolas"/>
              </a:rPr>
              <a:t>,</a:t>
            </a:r>
            <a:r>
              <a:rPr lang="en-US" sz="700" b="0" dirty="0" smtClean="0">
                <a:solidFill>
                  <a:srgbClr val="B5CEA8"/>
                </a:solidFill>
                <a:latin typeface="Consolas"/>
              </a:rPr>
              <a:t>11</a:t>
            </a:r>
            <a:r>
              <a:rPr lang="en-US" sz="700" b="0" dirty="0" smtClean="0">
                <a:solidFill>
                  <a:srgbClr val="D4D4D4"/>
                </a:solidFill>
                <a:latin typeface="Consolas"/>
              </a:rPr>
              <a:t>, </a:t>
            </a:r>
            <a:r>
              <a:rPr lang="en-US" sz="700" b="0" dirty="0" smtClean="0">
                <a:solidFill>
                  <a:srgbClr val="B5CEA8"/>
                </a:solidFill>
                <a:latin typeface="Consolas"/>
              </a:rPr>
              <a:t>14</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 </a:t>
            </a:r>
            <a:r>
              <a:rPr lang="en-US" sz="700" b="0" dirty="0" smtClean="0">
                <a:solidFill>
                  <a:srgbClr val="6A9955"/>
                </a:solidFill>
                <a:latin typeface="Consolas"/>
              </a:rPr>
              <a:t>; falling stars (right): pal 3</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C586C0"/>
                </a:solidFill>
                <a:latin typeface="Consolas"/>
              </a:rPr>
              <a:t>ds</a:t>
            </a:r>
            <a:r>
              <a:rPr lang="en-US" sz="700" b="0" dirty="0" smtClean="0">
                <a:solidFill>
                  <a:srgbClr val="D4D4D4"/>
                </a:solidFill>
                <a:latin typeface="Consolas"/>
              </a:rPr>
              <a:t> </a:t>
            </a:r>
            <a:r>
              <a:rPr lang="en-US" sz="700" b="0" dirty="0" smtClean="0">
                <a:solidFill>
                  <a:srgbClr val="B5CEA8"/>
                </a:solidFill>
                <a:latin typeface="Consolas"/>
              </a:rPr>
              <a:t>12</a:t>
            </a:r>
            <a:endParaRPr lang="en-US" sz="700" b="0" dirty="0" smtClean="0">
              <a:solidFill>
                <a:srgbClr val="D4D4D4"/>
              </a:solidFill>
              <a:latin typeface="Consolas"/>
            </a:endParaRPr>
          </a:p>
          <a:p>
            <a:r>
              <a:rPr lang="en-US" sz="700" b="0" dirty="0" smtClean="0">
                <a:solidFill>
                  <a:srgbClr val="D4D4D4"/>
                </a:solidFill>
                <a:latin typeface="Consolas"/>
              </a:rPr>
              <a:t/>
            </a:r>
            <a:br>
              <a:rPr lang="en-US" sz="700" b="0" dirty="0" smtClean="0">
                <a:solidFill>
                  <a:srgbClr val="D4D4D4"/>
                </a:solidFill>
                <a:latin typeface="Consolas"/>
              </a:rPr>
            </a:br>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$00</a:t>
            </a:r>
            <a:r>
              <a:rPr lang="en-US" sz="700" b="0" dirty="0" smtClean="0">
                <a:solidFill>
                  <a:srgbClr val="D4D4D4"/>
                </a:solidFill>
                <a:latin typeface="Consolas"/>
              </a:rPr>
              <a:t>,</a:t>
            </a:r>
            <a:r>
              <a:rPr lang="en-US" sz="700" b="0" dirty="0" smtClean="0">
                <a:solidFill>
                  <a:srgbClr val="B5CEA8"/>
                </a:solidFill>
                <a:latin typeface="Consolas"/>
              </a:rPr>
              <a:t>$00</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a:t>
            </a:r>
            <a:r>
              <a:rPr lang="en-US" sz="700" b="0" dirty="0" smtClean="0">
                <a:solidFill>
                  <a:srgbClr val="B5CEA8"/>
                </a:solidFill>
                <a:latin typeface="Consolas"/>
              </a:rPr>
              <a:t>$0a</a:t>
            </a:r>
            <a:r>
              <a:rPr lang="en-US" sz="700" b="0" dirty="0" smtClean="0">
                <a:solidFill>
                  <a:srgbClr val="D4D4D4"/>
                </a:solidFill>
                <a:latin typeface="Consolas"/>
              </a:rPr>
              <a:t>,</a:t>
            </a:r>
            <a:r>
              <a:rPr lang="en-US" sz="700" b="0" dirty="0" smtClean="0">
                <a:solidFill>
                  <a:srgbClr val="B5CEA8"/>
                </a:solidFill>
                <a:latin typeface="Consolas"/>
              </a:rPr>
              <a:t>$00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$00</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$04</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$05</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$07</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$01</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$08</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$00</a:t>
            </a:r>
            <a:r>
              <a:rPr lang="en-US" sz="700" b="0" dirty="0" smtClean="0">
                <a:solidFill>
                  <a:srgbClr val="D4D4D4"/>
                </a:solidFill>
                <a:latin typeface="Consolas"/>
              </a:rPr>
              <a:t>,</a:t>
            </a:r>
            <a:r>
              <a:rPr lang="en-US" sz="700" b="0" dirty="0" smtClean="0">
                <a:solidFill>
                  <a:srgbClr val="B5CEA8"/>
                </a:solidFill>
                <a:latin typeface="Consolas"/>
              </a:rPr>
              <a:t>$0e</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a:t>
            </a:r>
            <a:r>
              <a:rPr lang="en-US" sz="700" b="0" dirty="0" smtClean="0">
                <a:solidFill>
                  <a:srgbClr val="B5CEA8"/>
                </a:solidFill>
                <a:latin typeface="Consolas"/>
              </a:rPr>
              <a:t>$11</a:t>
            </a:r>
            <a:r>
              <a:rPr lang="en-US" sz="700" b="0" dirty="0" smtClean="0">
                <a:solidFill>
                  <a:srgbClr val="D4D4D4"/>
                </a:solidFill>
                <a:latin typeface="Consolas"/>
              </a:rPr>
              <a:t>,</a:t>
            </a:r>
            <a:r>
              <a:rPr lang="en-US" sz="700" b="0" dirty="0" smtClean="0">
                <a:solidFill>
                  <a:srgbClr val="B5CEA8"/>
                </a:solidFill>
                <a:latin typeface="Consolas"/>
              </a:rPr>
              <a:t>$00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$08</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$09</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$02</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$0c</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$0e</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$03</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$00</a:t>
            </a:r>
          </a:p>
          <a:p>
            <a:r>
              <a:rPr lang="en-US" sz="700" dirty="0" smtClean="0">
                <a:solidFill>
                  <a:srgbClr val="B5CEA8"/>
                </a:solidFill>
                <a:latin typeface="Consolas"/>
              </a:rPr>
              <a:t>…</a:t>
            </a:r>
          </a:p>
          <a:p>
            <a:r>
              <a:rPr lang="en-US" sz="700" b="0" dirty="0" smtClean="0">
                <a:solidFill>
                  <a:srgbClr val="9CDCFE"/>
                </a:solidFill>
                <a:latin typeface="Consolas"/>
              </a:rPr>
              <a:t>PAL_SET</a:t>
            </a:r>
            <a:r>
              <a:rPr lang="en-US" sz="700" b="0" dirty="0" smtClean="0">
                <a:solidFill>
                  <a:srgbClr val="D4D4D4"/>
                </a:solidFill>
                <a:latin typeface="Consolas"/>
              </a:rPr>
              <a:t>: </a:t>
            </a:r>
            <a:r>
              <a:rPr lang="en-US" sz="700" b="0" dirty="0" smtClean="0">
                <a:solidFill>
                  <a:srgbClr val="C586C0"/>
                </a:solidFill>
                <a:latin typeface="Consolas"/>
              </a:rPr>
              <a:t>MACRO</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$a</a:t>
            </a:r>
            <a:r>
              <a:rPr lang="en-US" sz="700" b="0" dirty="0" smtClean="0">
                <a:solidFill>
                  <a:srgbClr val="D4D4D4"/>
                </a:solidFill>
                <a:latin typeface="Consolas"/>
              </a:rPr>
              <a:t> &lt;&lt; </a:t>
            </a:r>
            <a:r>
              <a:rPr lang="en-US" sz="700" b="0" dirty="0" smtClean="0">
                <a:solidFill>
                  <a:srgbClr val="B5CEA8"/>
                </a:solidFill>
                <a:latin typeface="Consolas"/>
              </a:rPr>
              <a:t>3</a:t>
            </a:r>
            <a:r>
              <a:rPr lang="en-US" sz="700" b="0" dirty="0" smtClean="0">
                <a:solidFill>
                  <a:srgbClr val="D4D4D4"/>
                </a:solidFill>
                <a:latin typeface="Consolas"/>
              </a:rPr>
              <a:t>) + </a:t>
            </a:r>
            <a:r>
              <a:rPr lang="en-US" sz="700" b="0" dirty="0" smtClean="0">
                <a:solidFill>
                  <a:srgbClr val="B5CEA8"/>
                </a:solidFill>
                <a:latin typeface="Consolas"/>
              </a:rPr>
              <a:t>1</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C586C0"/>
                </a:solidFill>
                <a:latin typeface="Consolas"/>
              </a:rPr>
              <a:t>dw</a:t>
            </a:r>
            <a:r>
              <a:rPr lang="en-US" sz="700" b="0" dirty="0" smtClean="0">
                <a:solidFill>
                  <a:srgbClr val="D4D4D4"/>
                </a:solidFill>
                <a:latin typeface="Consolas"/>
              </a:rPr>
              <a:t> \</a:t>
            </a:r>
            <a:r>
              <a:rPr lang="en-US" sz="700" b="0" dirty="0" smtClean="0">
                <a:solidFill>
                  <a:srgbClr val="B5CEA8"/>
                </a:solidFill>
                <a:latin typeface="Consolas"/>
              </a:rPr>
              <a:t>1</a:t>
            </a:r>
            <a:r>
              <a:rPr lang="en-US" sz="700" b="0" dirty="0" smtClean="0">
                <a:solidFill>
                  <a:srgbClr val="D4D4D4"/>
                </a:solidFill>
                <a:latin typeface="Consolas"/>
              </a:rPr>
              <a:t>, \</a:t>
            </a:r>
            <a:r>
              <a:rPr lang="en-US" sz="700" b="0" dirty="0" smtClean="0">
                <a:solidFill>
                  <a:srgbClr val="B5CEA8"/>
                </a:solidFill>
                <a:latin typeface="Consolas"/>
              </a:rPr>
              <a:t>2</a:t>
            </a:r>
            <a:r>
              <a:rPr lang="en-US" sz="700" b="0" dirty="0" smtClean="0">
                <a:solidFill>
                  <a:srgbClr val="D4D4D4"/>
                </a:solidFill>
                <a:latin typeface="Consolas"/>
              </a:rPr>
              <a:t>, \</a:t>
            </a:r>
            <a:r>
              <a:rPr lang="en-US" sz="700" b="0" dirty="0" smtClean="0">
                <a:solidFill>
                  <a:srgbClr val="B5CEA8"/>
                </a:solidFill>
                <a:latin typeface="Consolas"/>
              </a:rPr>
              <a:t>3</a:t>
            </a:r>
            <a:r>
              <a:rPr lang="en-US" sz="700" b="0" dirty="0" smtClean="0">
                <a:solidFill>
                  <a:srgbClr val="D4D4D4"/>
                </a:solidFill>
                <a:latin typeface="Consolas"/>
              </a:rPr>
              <a:t>, \</a:t>
            </a:r>
            <a:r>
              <a:rPr lang="en-US" sz="700" b="0" dirty="0" smtClean="0">
                <a:solidFill>
                  <a:srgbClr val="B5CEA8"/>
                </a:solidFill>
                <a:latin typeface="Consolas"/>
              </a:rPr>
              <a:t>4</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C586C0"/>
                </a:solidFill>
                <a:latin typeface="Consolas"/>
              </a:rPr>
              <a:t>ds</a:t>
            </a:r>
            <a:r>
              <a:rPr lang="en-US" sz="700" b="0" dirty="0" smtClean="0">
                <a:solidFill>
                  <a:srgbClr val="D4D4D4"/>
                </a:solidFill>
                <a:latin typeface="Consolas"/>
              </a:rPr>
              <a:t> </a:t>
            </a:r>
            <a:r>
              <a:rPr lang="en-US" sz="700" b="0" dirty="0" smtClean="0">
                <a:solidFill>
                  <a:srgbClr val="B5CEA8"/>
                </a:solidFill>
                <a:latin typeface="Consolas"/>
              </a:rPr>
              <a:t>7</a:t>
            </a:r>
            <a:endParaRPr lang="en-US" sz="700" b="0" dirty="0" smtClean="0">
              <a:solidFill>
                <a:srgbClr val="D4D4D4"/>
              </a:solidFill>
              <a:latin typeface="Consolas"/>
            </a:endParaRPr>
          </a:p>
          <a:p>
            <a:r>
              <a:rPr lang="en-US" sz="700" b="0" dirty="0" smtClean="0">
                <a:solidFill>
                  <a:srgbClr val="C586C0"/>
                </a:solidFill>
                <a:latin typeface="Consolas"/>
              </a:rPr>
              <a:t>ENDM</a:t>
            </a:r>
            <a:endParaRPr lang="en-US" sz="700" b="0" dirty="0" smtClean="0">
              <a:solidFill>
                <a:srgbClr val="D4D4D4"/>
              </a:solidFill>
              <a:latin typeface="Consolas"/>
            </a:endParaRPr>
          </a:p>
        </p:txBody>
      </p:sp>
      <p:sp>
        <p:nvSpPr>
          <p:cNvPr id="19" name="TextBox 18"/>
          <p:cNvSpPr txBox="1"/>
          <p:nvPr/>
        </p:nvSpPr>
        <p:spPr>
          <a:xfrm>
            <a:off x="0" y="1200150"/>
            <a:ext cx="894797" cy="215444"/>
          </a:xfrm>
          <a:prstGeom prst="rect">
            <a:avLst/>
          </a:prstGeom>
          <a:noFill/>
        </p:spPr>
        <p:txBody>
          <a:bodyPr wrap="none" rtlCol="0">
            <a:spAutoFit/>
          </a:bodyPr>
          <a:lstStyle/>
          <a:p>
            <a:r>
              <a:rPr lang="en-US" sz="800" dirty="0" smtClean="0"/>
              <a:t>sgb_packets.asm</a:t>
            </a:r>
            <a:endParaRPr lang="en-US" sz="800" dirty="0"/>
          </a:p>
        </p:txBody>
      </p:sp>
      <p:sp>
        <p:nvSpPr>
          <p:cNvPr id="21" name="Rectangle 20"/>
          <p:cNvSpPr/>
          <p:nvPr/>
        </p:nvSpPr>
        <p:spPr>
          <a:xfrm>
            <a:off x="0" y="285750"/>
            <a:ext cx="2286000" cy="95410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700" b="0" dirty="0" smtClean="0">
                <a:solidFill>
                  <a:srgbClr val="9CDCFE"/>
                </a:solidFill>
                <a:latin typeface="Consolas"/>
              </a:rPr>
              <a:t>SET_PAL_GENERIC</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$08</a:t>
            </a:r>
            <a:endParaRPr lang="en-US" sz="700" b="0" dirty="0" smtClean="0">
              <a:solidFill>
                <a:srgbClr val="D4D4D4"/>
              </a:solidFill>
              <a:latin typeface="Consolas"/>
            </a:endParaRPr>
          </a:p>
          <a:p>
            <a:r>
              <a:rPr lang="en-US" sz="700" b="0" dirty="0" err="1" smtClean="0">
                <a:solidFill>
                  <a:srgbClr val="9CDCFE"/>
                </a:solidFill>
                <a:latin typeface="Consolas"/>
              </a:rPr>
              <a:t>const_value</a:t>
            </a:r>
            <a:r>
              <a:rPr lang="en-US" sz="700" b="0" dirty="0" smtClean="0">
                <a:solidFill>
                  <a:srgbClr val="9CDCFE"/>
                </a:solidFill>
                <a:latin typeface="Consolas"/>
              </a:rPr>
              <a:t> = 0 (note these aren’t in code order which is how the program knows the value of each)</a:t>
            </a: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PAL_GAMEFREAK</a:t>
            </a:r>
            <a:r>
              <a:rPr lang="en-US" sz="700" b="0" dirty="0" smtClean="0">
                <a:solidFill>
                  <a:srgbClr val="D4D4D4"/>
                </a:solidFill>
                <a:latin typeface="Consolas"/>
              </a:rPr>
              <a:t> </a:t>
            </a:r>
            <a:r>
              <a:rPr lang="en-US" sz="700" b="0" dirty="0" smtClean="0">
                <a:solidFill>
                  <a:srgbClr val="6A9955"/>
                </a:solidFill>
                <a:latin typeface="Consolas"/>
              </a:rPr>
              <a:t>; $24</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PAL_REDMON</a:t>
            </a:r>
            <a:r>
              <a:rPr lang="en-US" sz="700" b="0" dirty="0" smtClean="0">
                <a:solidFill>
                  <a:srgbClr val="D4D4D4"/>
                </a:solidFill>
                <a:latin typeface="Consolas"/>
              </a:rPr>
              <a:t>    </a:t>
            </a:r>
            <a:r>
              <a:rPr lang="en-US" sz="700" b="0" dirty="0" smtClean="0">
                <a:solidFill>
                  <a:srgbClr val="6A9955"/>
                </a:solidFill>
                <a:latin typeface="Consolas"/>
              </a:rPr>
              <a:t>; $12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PAL_VIRIDIAN</a:t>
            </a:r>
            <a:r>
              <a:rPr lang="en-US" sz="700" b="0" dirty="0" smtClean="0">
                <a:solidFill>
                  <a:srgbClr val="D4D4D4"/>
                </a:solidFill>
                <a:latin typeface="Consolas"/>
              </a:rPr>
              <a:t>  </a:t>
            </a:r>
            <a:r>
              <a:rPr lang="en-US" sz="700" b="0" dirty="0" smtClean="0">
                <a:solidFill>
                  <a:srgbClr val="6A9955"/>
                </a:solidFill>
                <a:latin typeface="Consolas"/>
              </a:rPr>
              <a:t>; $02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PAL_BLUEMON</a:t>
            </a:r>
            <a:r>
              <a:rPr lang="en-US" sz="700" b="0" dirty="0" smtClean="0">
                <a:solidFill>
                  <a:srgbClr val="D4D4D4"/>
                </a:solidFill>
                <a:latin typeface="Consolas"/>
              </a:rPr>
              <a:t>   </a:t>
            </a:r>
            <a:r>
              <a:rPr lang="en-US" sz="700" b="0" dirty="0" smtClean="0">
                <a:solidFill>
                  <a:srgbClr val="6A9955"/>
                </a:solidFill>
                <a:latin typeface="Consolas"/>
              </a:rPr>
              <a:t>; $11</a:t>
            </a:r>
          </a:p>
        </p:txBody>
      </p:sp>
      <p:sp>
        <p:nvSpPr>
          <p:cNvPr id="22" name="TextBox 21"/>
          <p:cNvSpPr txBox="1"/>
          <p:nvPr/>
        </p:nvSpPr>
        <p:spPr>
          <a:xfrm>
            <a:off x="0" y="0"/>
            <a:ext cx="1135247" cy="215444"/>
          </a:xfrm>
          <a:prstGeom prst="rect">
            <a:avLst/>
          </a:prstGeom>
          <a:noFill/>
        </p:spPr>
        <p:txBody>
          <a:bodyPr wrap="none" rtlCol="0">
            <a:spAutoFit/>
          </a:bodyPr>
          <a:lstStyle/>
          <a:p>
            <a:r>
              <a:rPr lang="en-US" sz="800" dirty="0" smtClean="0"/>
              <a:t>palette_constants.asm</a:t>
            </a:r>
            <a:endParaRPr lang="en-US" sz="800" dirty="0"/>
          </a:p>
        </p:txBody>
      </p:sp>
      <p:sp>
        <p:nvSpPr>
          <p:cNvPr id="12" name="TextBox 11"/>
          <p:cNvSpPr txBox="1"/>
          <p:nvPr/>
        </p:nvSpPr>
        <p:spPr>
          <a:xfrm>
            <a:off x="2438400" y="590550"/>
            <a:ext cx="2286000" cy="390876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Here we set the palette data in the HL and DE registers. </a:t>
            </a:r>
          </a:p>
          <a:p>
            <a:r>
              <a:rPr lang="en-US" sz="800" dirty="0" smtClean="0"/>
              <a:t>HL will have </a:t>
            </a:r>
            <a:r>
              <a:rPr lang="en-US" sz="800" dirty="0" err="1" smtClean="0"/>
              <a:t>PalPacket_GameFreakIntro</a:t>
            </a:r>
            <a:r>
              <a:rPr lang="en-US" sz="800" dirty="0" smtClean="0"/>
              <a:t> address which contains the actual color information.</a:t>
            </a:r>
          </a:p>
          <a:p>
            <a:endParaRPr lang="en-US" sz="800" dirty="0" smtClean="0"/>
          </a:p>
          <a:p>
            <a:r>
              <a:rPr lang="en-US" sz="800" dirty="0" smtClean="0"/>
              <a:t>The PAL_SET macro effectively takes a bunch of constant values defined in palette_constants.asm, pads them with a $51 (because ($a &lt;&lt; 3) + 1 == $51) on the front and 7 empty bytes after.</a:t>
            </a:r>
            <a:endParaRPr lang="en-US" sz="800" dirty="0"/>
          </a:p>
          <a:p>
            <a:endParaRPr lang="en-US" sz="800" dirty="0" smtClean="0"/>
          </a:p>
          <a:p>
            <a:r>
              <a:rPr lang="en-US" sz="800" dirty="0" smtClean="0"/>
              <a:t>DE will have </a:t>
            </a:r>
            <a:r>
              <a:rPr lang="en-US" sz="800" dirty="0" err="1" smtClean="0"/>
              <a:t>BlkPacket_GameFreakIntro</a:t>
            </a:r>
            <a:r>
              <a:rPr lang="en-US" sz="800" dirty="0" smtClean="0"/>
              <a:t> address which will have the ATTR_BLK information. ATTR_BLK defines the rectangular regions which each palette applies. As shown on the left, this can be quite detailed with multiple active color areas </a:t>
            </a:r>
            <a:r>
              <a:rPr lang="en-US" sz="800" dirty="0" err="1" smtClean="0"/>
              <a:t>occuring</a:t>
            </a:r>
            <a:r>
              <a:rPr lang="en-US" sz="800" dirty="0" smtClean="0"/>
              <a:t> at the same time.</a:t>
            </a:r>
          </a:p>
          <a:p>
            <a:r>
              <a:rPr lang="en-US" sz="800" dirty="0" smtClean="0"/>
              <a:t>See </a:t>
            </a:r>
            <a:r>
              <a:rPr lang="en-US" sz="800" dirty="0" smtClean="0">
                <a:hlinkClick r:id="rId2"/>
              </a:rPr>
              <a:t>https://github.com/ahrnbom/gbapfomgd/blob/master/gbasmdev.tex</a:t>
            </a:r>
            <a:r>
              <a:rPr lang="en-US" sz="800" dirty="0" smtClean="0"/>
              <a:t> (roughly line 1257) for more details on ATTR_BLK. </a:t>
            </a:r>
          </a:p>
          <a:p>
            <a:endParaRPr lang="en-US" sz="800" dirty="0"/>
          </a:p>
          <a:p>
            <a:r>
              <a:rPr lang="en-US" sz="800" dirty="0" smtClean="0"/>
              <a:t>We are sending 3 blocks of ATTR_BLK data. All that said, I don’t need to mess with any of this, just to use the info loaded here on the GBC.</a:t>
            </a:r>
          </a:p>
          <a:p>
            <a:endParaRPr lang="en-US" sz="800" dirty="0"/>
          </a:p>
          <a:p>
            <a:r>
              <a:rPr lang="en-US" sz="800" dirty="0" smtClean="0"/>
              <a:t>Load up A / </a:t>
            </a:r>
            <a:r>
              <a:rPr lang="en-US" sz="800" dirty="0" err="1" smtClean="0"/>
              <a:t>wDefaultPaletteCommand</a:t>
            </a:r>
            <a:r>
              <a:rPr lang="en-US" sz="800" dirty="0" smtClean="0"/>
              <a:t> with the value $08 then return. As noted in the previous slide the command </a:t>
            </a:r>
            <a:r>
              <a:rPr lang="en-US" sz="800" dirty="0" err="1" smtClean="0"/>
              <a:t>SendSGBPackets</a:t>
            </a:r>
            <a:r>
              <a:rPr lang="en-US" sz="800" dirty="0" smtClean="0"/>
              <a:t> has been </a:t>
            </a:r>
            <a:r>
              <a:rPr lang="en-US" sz="800" dirty="0" err="1" smtClean="0"/>
              <a:t>enqueued</a:t>
            </a:r>
            <a:r>
              <a:rPr lang="en-US" sz="800" dirty="0" smtClean="0"/>
              <a:t> on the stack, so this is where we go to next.</a:t>
            </a:r>
            <a:endParaRPr lang="en-US" sz="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16.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29540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0800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6595 </a:t>
                      </a:r>
                      <a:r>
                        <a:rPr lang="en-US" sz="800" dirty="0" smtClean="0"/>
                        <a:t>(blk.loc.)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6690 </a:t>
                      </a:r>
                      <a:r>
                        <a:rPr lang="en-US" sz="800" dirty="0" smtClean="0"/>
                        <a:t>(</a:t>
                      </a:r>
                      <a:r>
                        <a:rPr lang="en-US" sz="800" dirty="0" err="1" smtClean="0"/>
                        <a:t>pals.header</a:t>
                      </a:r>
                      <a:r>
                        <a:rPr lang="en-US" sz="800" dirty="0" smtClean="0"/>
                        <a:t>)</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657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1815882"/>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9CDCFE"/>
                </a:solidFill>
                <a:latin typeface="Consolas"/>
              </a:rPr>
              <a:t>palettes.asm:</a:t>
            </a:r>
          </a:p>
          <a:p>
            <a:r>
              <a:rPr lang="en-US" sz="800" b="0" dirty="0" err="1" smtClean="0">
                <a:solidFill>
                  <a:srgbClr val="9CDCFE"/>
                </a:solidFill>
                <a:latin typeface="Consolas"/>
              </a:rPr>
              <a:t>SendSGBPackets</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hGBC</a:t>
            </a:r>
            <a:r>
              <a:rPr lang="en-US" sz="800" b="0" dirty="0" smtClean="0">
                <a:solidFill>
                  <a:srgbClr val="D4D4D4"/>
                </a:solidFill>
                <a:latin typeface="Consolas"/>
              </a:rPr>
              <a:t>]</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–replaced </a:t>
            </a:r>
            <a:r>
              <a:rPr lang="en-US" sz="800" b="0" dirty="0" err="1" smtClean="0">
                <a:solidFill>
                  <a:srgbClr val="6A9955"/>
                </a:solidFill>
                <a:latin typeface="Consolas"/>
              </a:rPr>
              <a:t>wGBC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and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569CD6"/>
                </a:solidFill>
                <a:latin typeface="Consolas"/>
              </a:rPr>
              <a:t>z</a:t>
            </a:r>
            <a:r>
              <a:rPr lang="en-US" sz="800" b="0" dirty="0" smtClean="0">
                <a:solidFill>
                  <a:srgbClr val="D4D4D4"/>
                </a:solidFill>
                <a:latin typeface="Consolas"/>
              </a:rPr>
              <a:t>, .</a:t>
            </a:r>
            <a:r>
              <a:rPr lang="en-US" sz="800" b="0" dirty="0" err="1" smtClean="0">
                <a:solidFill>
                  <a:srgbClr val="9CDCFE"/>
                </a:solidFill>
                <a:latin typeface="Consolas"/>
              </a:rPr>
              <a:t>notGBC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push</a:t>
            </a:r>
            <a:r>
              <a:rPr lang="en-US" sz="800" b="0" dirty="0" smtClean="0">
                <a:solidFill>
                  <a:srgbClr val="D4D4D4"/>
                </a:solidFill>
                <a:latin typeface="Consolas"/>
              </a:rPr>
              <a:t> </a:t>
            </a:r>
            <a:r>
              <a:rPr lang="en-US" sz="800" b="0" dirty="0" smtClean="0">
                <a:solidFill>
                  <a:srgbClr val="569CD6"/>
                </a:solidFill>
                <a:latin typeface="Consolas"/>
              </a:rPr>
              <a:t>de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InitGBCPalettes</a:t>
            </a:r>
            <a:endParaRPr lang="en-US" sz="800" b="0" dirty="0" smtClean="0">
              <a:solidFill>
                <a:srgbClr val="9CDCFE"/>
              </a:solidFill>
              <a:latin typeface="Consolas"/>
            </a:endParaRPr>
          </a:p>
          <a:p>
            <a:r>
              <a:rPr lang="en-US" sz="800" dirty="0" smtClean="0">
                <a:solidFill>
                  <a:srgbClr val="9CDCFE"/>
                </a:solidFill>
                <a:latin typeface="Consolas"/>
              </a:rPr>
              <a:t>(Next Slide)</a:t>
            </a:r>
          </a:p>
          <a:p>
            <a:r>
              <a:rPr lang="en-US" sz="800" b="0" dirty="0" smtClean="0">
                <a:solidFill>
                  <a:srgbClr val="9CDCFE"/>
                </a:solidFill>
                <a:latin typeface="Consolas"/>
              </a:rPr>
              <a:t>… (</a:t>
            </a:r>
            <a:r>
              <a:rPr lang="en-US" sz="800" b="0" dirty="0" err="1" smtClean="0">
                <a:solidFill>
                  <a:srgbClr val="9CDCFE"/>
                </a:solidFill>
                <a:latin typeface="Consolas"/>
              </a:rPr>
              <a:t>SendSGBPakcets</a:t>
            </a:r>
            <a:r>
              <a:rPr lang="en-US" sz="800" b="0" dirty="0" smtClean="0">
                <a:solidFill>
                  <a:srgbClr val="9CDCFE"/>
                </a:solidFill>
                <a:latin typeface="Consolas"/>
              </a:rPr>
              <a:t> code will continue on another slide)</a:t>
            </a:r>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95275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0800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6595 (</a:t>
                      </a:r>
                      <a:r>
                        <a:rPr lang="en-US" sz="800" dirty="0" smtClean="0"/>
                        <a:t>blk.loc)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6690 (</a:t>
                      </a:r>
                      <a:r>
                        <a:rPr lang="en-US" sz="800" dirty="0" smtClean="0"/>
                        <a:t>col.loc)</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DFEF</a:t>
                      </a:r>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416052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6479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2438400" y="4629150"/>
            <a:ext cx="46482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Check if we are on a GBC and if we are call </a:t>
            </a:r>
            <a:r>
              <a:rPr lang="en-US" sz="1000" dirty="0" err="1" smtClean="0"/>
              <a:t>InitGBCPalettes</a:t>
            </a:r>
            <a:r>
              <a:rPr lang="en-US" sz="1000" dirty="0" smtClean="0"/>
              <a:t>, which is detailed on the next slide.</a:t>
            </a:r>
            <a:endParaRPr lang="en-US" sz="1000" dirty="0"/>
          </a:p>
        </p:txBody>
      </p:sp>
      <p:sp>
        <p:nvSpPr>
          <p:cNvPr id="18" name="Rectangle 17"/>
          <p:cNvSpPr/>
          <p:nvPr/>
        </p:nvSpPr>
        <p:spPr>
          <a:xfrm>
            <a:off x="0" y="209550"/>
            <a:ext cx="2438400" cy="33855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hGBC</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$FFFE</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- 0 if DMG, != 0 if GBC, =2 for gamma </a:t>
            </a:r>
            <a:r>
              <a:rPr lang="en-US" sz="800" b="0" dirty="0" err="1" smtClean="0">
                <a:solidFill>
                  <a:srgbClr val="6A9955"/>
                </a:solidFill>
                <a:latin typeface="Consolas"/>
              </a:rPr>
              <a:t>shader</a:t>
            </a:r>
            <a:endParaRPr lang="en-US" sz="800" b="0" dirty="0" smtClean="0">
              <a:solidFill>
                <a:srgbClr val="D4D4D4"/>
              </a:solidFill>
              <a:latin typeface="Consolas"/>
            </a:endParaRPr>
          </a:p>
        </p:txBody>
      </p:sp>
      <p:sp>
        <p:nvSpPr>
          <p:cNvPr id="19" name="TextBox 18"/>
          <p:cNvSpPr txBox="1"/>
          <p:nvPr/>
        </p:nvSpPr>
        <p:spPr>
          <a:xfrm>
            <a:off x="0" y="0"/>
            <a:ext cx="603050" cy="215444"/>
          </a:xfrm>
          <a:prstGeom prst="rect">
            <a:avLst/>
          </a:prstGeom>
          <a:noFill/>
        </p:spPr>
        <p:txBody>
          <a:bodyPr wrap="none" rtlCol="0">
            <a:spAutoFit/>
          </a:bodyPr>
          <a:lstStyle/>
          <a:p>
            <a:r>
              <a:rPr lang="en-US" sz="800" dirty="0" smtClean="0"/>
              <a:t>hram.asm</a:t>
            </a:r>
            <a:endParaRPr lang="en-US" sz="800" dirty="0"/>
          </a:p>
        </p:txBody>
      </p:sp>
      <p:sp>
        <p:nvSpPr>
          <p:cNvPr id="12" name="TextBox 11"/>
          <p:cNvSpPr txBox="1"/>
          <p:nvPr/>
        </p:nvSpPr>
        <p:spPr>
          <a:xfrm>
            <a:off x="2438400" y="590550"/>
            <a:ext cx="2286000" cy="144655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endParaRPr lang="en-US" sz="800" dirty="0" smtClean="0"/>
          </a:p>
          <a:p>
            <a:r>
              <a:rPr lang="en-US" sz="800" dirty="0" smtClean="0"/>
              <a:t>Load up A with the </a:t>
            </a:r>
            <a:r>
              <a:rPr lang="en-US" sz="800" dirty="0" err="1" smtClean="0"/>
              <a:t>hGBC</a:t>
            </a:r>
            <a:r>
              <a:rPr lang="en-US" sz="800" dirty="0" smtClean="0"/>
              <a:t> flag and compare it. If the result is 0 go to .</a:t>
            </a:r>
            <a:r>
              <a:rPr lang="en-US" sz="800" dirty="0" err="1" smtClean="0"/>
              <a:t>notGBC</a:t>
            </a:r>
            <a:r>
              <a:rPr lang="en-US" sz="800" dirty="0" smtClean="0"/>
              <a:t>. Since it should result in a $1 we keep going.</a:t>
            </a:r>
          </a:p>
          <a:p>
            <a:endParaRPr lang="en-US" sz="800" dirty="0"/>
          </a:p>
          <a:p>
            <a:r>
              <a:rPr lang="en-US" sz="800" dirty="0" smtClean="0"/>
              <a:t>Push DE (the location information) to the stack and call </a:t>
            </a:r>
            <a:r>
              <a:rPr lang="en-US" sz="800" dirty="0" err="1" smtClean="0"/>
              <a:t>InitGBCPalettes</a:t>
            </a:r>
            <a:r>
              <a:rPr lang="en-US" sz="800" dirty="0" smtClean="0"/>
              <a:t>.</a:t>
            </a:r>
          </a:p>
          <a:p>
            <a:endParaRPr lang="en-US" sz="800" dirty="0"/>
          </a:p>
          <a:p>
            <a:r>
              <a:rPr lang="en-US" sz="800" dirty="0" smtClean="0"/>
              <a:t>See the next slide for details on </a:t>
            </a:r>
            <a:r>
              <a:rPr lang="en-US" sz="800" dirty="0" err="1" smtClean="0"/>
              <a:t>InitGBCPalettes</a:t>
            </a:r>
            <a:endParaRPr lang="en-US" sz="800" dirty="0" smtClean="0"/>
          </a:p>
          <a:p>
            <a:endParaRPr lang="en-US" sz="800" dirty="0"/>
          </a:p>
        </p:txBody>
      </p:sp>
      <p:sp>
        <p:nvSpPr>
          <p:cNvPr id="23" name="TextBox 22"/>
          <p:cNvSpPr txBox="1"/>
          <p:nvPr/>
        </p:nvSpPr>
        <p:spPr>
          <a:xfrm>
            <a:off x="2438400" y="4095750"/>
            <a:ext cx="4538422" cy="461665"/>
          </a:xfrm>
          <a:prstGeom prst="rect">
            <a:avLst/>
          </a:prstGeom>
          <a:noFill/>
        </p:spPr>
        <p:txBody>
          <a:bodyPr wrap="none" rtlCol="0">
            <a:spAutoFit/>
          </a:bodyPr>
          <a:lstStyle/>
          <a:p>
            <a:r>
              <a:rPr lang="en-US" sz="800" dirty="0" smtClean="0"/>
              <a:t>Small continuation from earlier- here we see the $6690 memory neighborhood at this point in execution.</a:t>
            </a:r>
          </a:p>
          <a:p>
            <a:r>
              <a:rPr lang="en-US" sz="800" dirty="0" smtClean="0"/>
              <a:t>Notice the $51 headers and the 7 zeroed bytes following each one. Since the SET_PAL</a:t>
            </a:r>
          </a:p>
          <a:p>
            <a:r>
              <a:rPr lang="en-US" sz="800" dirty="0" smtClean="0"/>
              <a:t>macro set the palette data using </a:t>
            </a:r>
            <a:r>
              <a:rPr lang="en-US" sz="800" dirty="0" err="1" smtClean="0"/>
              <a:t>dw</a:t>
            </a:r>
            <a:r>
              <a:rPr lang="en-US" sz="800" dirty="0" smtClean="0"/>
              <a:t> each value takes up 2 bytes.</a:t>
            </a:r>
            <a:endParaRPr lang="en-US" sz="800" dirty="0"/>
          </a:p>
        </p:txBody>
      </p:sp>
      <p:pic>
        <p:nvPicPr>
          <p:cNvPr id="1027" name="Picture 3"/>
          <p:cNvPicPr>
            <a:picLocks noChangeAspect="1" noChangeArrowheads="1"/>
          </p:cNvPicPr>
          <p:nvPr/>
        </p:nvPicPr>
        <p:blipFill>
          <a:blip r:embed="rId2"/>
          <a:srcRect/>
          <a:stretch>
            <a:fillRect/>
          </a:stretch>
        </p:blipFill>
        <p:spPr bwMode="auto">
          <a:xfrm>
            <a:off x="2438400" y="2419350"/>
            <a:ext cx="3614738" cy="1718122"/>
          </a:xfrm>
          <a:prstGeom prst="rect">
            <a:avLst/>
          </a:prstGeom>
          <a:noFill/>
          <a:ln w="9525">
            <a:noFill/>
            <a:miter lim="800000"/>
            <a:headEnd/>
            <a:tailEnd/>
          </a:ln>
          <a:effectLst/>
        </p:spPr>
      </p:pic>
      <p:sp>
        <p:nvSpPr>
          <p:cNvPr id="24" name="Rectangle 23"/>
          <p:cNvSpPr/>
          <p:nvPr/>
        </p:nvSpPr>
        <p:spPr>
          <a:xfrm>
            <a:off x="0" y="1927235"/>
            <a:ext cx="2438400" cy="32162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700" b="0" dirty="0" err="1" smtClean="0">
                <a:solidFill>
                  <a:srgbClr val="9CDCFE"/>
                </a:solidFill>
                <a:latin typeface="Consolas"/>
              </a:rPr>
              <a:t>PalPacket_GameFreakIntro</a:t>
            </a:r>
            <a:r>
              <a:rPr lang="en-US" sz="700" b="0" dirty="0" smtClean="0">
                <a:solidFill>
                  <a:srgbClr val="D4D4D4"/>
                </a:solidFill>
                <a:latin typeface="Consolas"/>
              </a:rPr>
              <a:t>: </a:t>
            </a:r>
            <a:r>
              <a:rPr lang="en-US" sz="700" b="0" dirty="0" smtClean="0">
                <a:solidFill>
                  <a:srgbClr val="9CDCFE"/>
                </a:solidFill>
                <a:latin typeface="Consolas"/>
              </a:rPr>
              <a:t>PAL_SET</a:t>
            </a:r>
            <a:r>
              <a:rPr lang="en-US" sz="700" b="0" dirty="0" smtClean="0">
                <a:solidFill>
                  <a:srgbClr val="D4D4D4"/>
                </a:solidFill>
                <a:latin typeface="Consolas"/>
              </a:rPr>
              <a:t> </a:t>
            </a:r>
            <a:r>
              <a:rPr lang="en-US" sz="700" b="0" dirty="0" smtClean="0">
                <a:solidFill>
                  <a:srgbClr val="9CDCFE"/>
                </a:solidFill>
                <a:latin typeface="Consolas"/>
              </a:rPr>
              <a:t>PAL_GAMEFREAK</a:t>
            </a:r>
            <a:r>
              <a:rPr lang="en-US" sz="700" b="0" dirty="0" smtClean="0">
                <a:solidFill>
                  <a:srgbClr val="D4D4D4"/>
                </a:solidFill>
                <a:latin typeface="Consolas"/>
              </a:rPr>
              <a:t>, </a:t>
            </a:r>
            <a:r>
              <a:rPr lang="en-US" sz="700" b="0" dirty="0" smtClean="0">
                <a:solidFill>
                  <a:srgbClr val="9CDCFE"/>
                </a:solidFill>
                <a:latin typeface="Consolas"/>
              </a:rPr>
              <a:t>PAL_REDMON</a:t>
            </a:r>
            <a:r>
              <a:rPr lang="en-US" sz="700" b="0" dirty="0" smtClean="0">
                <a:solidFill>
                  <a:srgbClr val="D4D4D4"/>
                </a:solidFill>
                <a:latin typeface="Consolas"/>
              </a:rPr>
              <a:t>, </a:t>
            </a:r>
            <a:r>
              <a:rPr lang="en-US" sz="700" b="0" dirty="0" smtClean="0">
                <a:solidFill>
                  <a:srgbClr val="9CDCFE"/>
                </a:solidFill>
                <a:latin typeface="Consolas"/>
              </a:rPr>
              <a:t>PAL_VIRIDIAN</a:t>
            </a:r>
            <a:r>
              <a:rPr lang="en-US" sz="700" b="0" dirty="0" smtClean="0">
                <a:solidFill>
                  <a:srgbClr val="D4D4D4"/>
                </a:solidFill>
                <a:latin typeface="Consolas"/>
              </a:rPr>
              <a:t>, </a:t>
            </a:r>
            <a:r>
              <a:rPr lang="en-US" sz="700" b="0" dirty="0" smtClean="0">
                <a:solidFill>
                  <a:srgbClr val="9CDCFE"/>
                </a:solidFill>
                <a:latin typeface="Consolas"/>
              </a:rPr>
              <a:t>PAL_BLUEMON</a:t>
            </a:r>
          </a:p>
          <a:p>
            <a:r>
              <a:rPr lang="en-US" sz="700" dirty="0" smtClean="0">
                <a:solidFill>
                  <a:srgbClr val="9CDCFE"/>
                </a:solidFill>
                <a:latin typeface="Consolas"/>
              </a:rPr>
              <a:t>…</a:t>
            </a:r>
          </a:p>
          <a:p>
            <a:r>
              <a:rPr lang="en-US" sz="700" b="0" dirty="0" err="1" smtClean="0">
                <a:solidFill>
                  <a:srgbClr val="9CDCFE"/>
                </a:solidFill>
                <a:latin typeface="Consolas"/>
              </a:rPr>
              <a:t>BlkPacket_GameFreakIntro</a:t>
            </a:r>
            <a:r>
              <a:rPr lang="en-US" sz="700" b="0" dirty="0" smtClean="0">
                <a:solidFill>
                  <a:srgbClr val="D4D4D4"/>
                </a:solidFill>
                <a:latin typeface="Consolas"/>
              </a:rPr>
              <a:t>:</a:t>
            </a:r>
          </a:p>
          <a:p>
            <a:r>
              <a:rPr lang="en-US" sz="700" b="0" dirty="0" smtClean="0">
                <a:solidFill>
                  <a:srgbClr val="D4D4D4"/>
                </a:solidFill>
                <a:latin typeface="Consolas"/>
              </a:rPr>
              <a:t>    </a:t>
            </a:r>
            <a:r>
              <a:rPr lang="en-US" sz="700" b="0" dirty="0" smtClean="0">
                <a:solidFill>
                  <a:srgbClr val="9CDCFE"/>
                </a:solidFill>
                <a:latin typeface="Consolas"/>
              </a:rPr>
              <a:t>ATTR_BLK</a:t>
            </a:r>
            <a:r>
              <a:rPr lang="en-US" sz="700" b="0" dirty="0" smtClean="0">
                <a:solidFill>
                  <a:srgbClr val="D4D4D4"/>
                </a:solidFill>
                <a:latin typeface="Consolas"/>
              </a:rPr>
              <a:t> </a:t>
            </a:r>
            <a:r>
              <a:rPr lang="en-US" sz="700" b="0" dirty="0" smtClean="0">
                <a:solidFill>
                  <a:srgbClr val="B5CEA8"/>
                </a:solidFill>
                <a:latin typeface="Consolas"/>
              </a:rPr>
              <a:t>3</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9CDCFE"/>
                </a:solidFill>
                <a:latin typeface="Consolas"/>
              </a:rPr>
              <a:t>ATTR_BLK_DATA</a:t>
            </a:r>
            <a:r>
              <a:rPr lang="en-US" sz="700" b="0" dirty="0" smtClean="0">
                <a:solidFill>
                  <a:srgbClr val="D4D4D4"/>
                </a:solidFill>
                <a:latin typeface="Consolas"/>
              </a:rPr>
              <a:t> </a:t>
            </a:r>
            <a:r>
              <a:rPr lang="en-US" sz="700" b="0" dirty="0" smtClean="0">
                <a:solidFill>
                  <a:srgbClr val="B5CEA8"/>
                </a:solidFill>
                <a:latin typeface="Consolas"/>
              </a:rPr>
              <a:t>%111</a:t>
            </a:r>
            <a:r>
              <a:rPr lang="en-US" sz="700" b="0" dirty="0" smtClean="0">
                <a:solidFill>
                  <a:srgbClr val="D4D4D4"/>
                </a:solidFill>
                <a:latin typeface="Consolas"/>
              </a:rPr>
              <a:t>, </a:t>
            </a:r>
            <a:r>
              <a:rPr lang="en-US" sz="700" b="0" dirty="0" smtClean="0">
                <a:solidFill>
                  <a:srgbClr val="B5CEA8"/>
                </a:solidFill>
                <a:latin typeface="Consolas"/>
              </a:rPr>
              <a:t>1</a:t>
            </a:r>
            <a:r>
              <a:rPr lang="en-US" sz="700" b="0" dirty="0" smtClean="0">
                <a:solidFill>
                  <a:srgbClr val="D4D4D4"/>
                </a:solidFill>
                <a:latin typeface="Consolas"/>
              </a:rPr>
              <a:t>,</a:t>
            </a:r>
            <a:r>
              <a:rPr lang="en-US" sz="700" b="0" dirty="0" smtClean="0">
                <a:solidFill>
                  <a:srgbClr val="B5CEA8"/>
                </a:solidFill>
                <a:latin typeface="Consolas"/>
              </a:rPr>
              <a:t>1</a:t>
            </a:r>
            <a:r>
              <a:rPr lang="en-US" sz="700" b="0" dirty="0" smtClean="0">
                <a:solidFill>
                  <a:srgbClr val="D4D4D4"/>
                </a:solidFill>
                <a:latin typeface="Consolas"/>
              </a:rPr>
              <a:t>,</a:t>
            </a:r>
            <a:r>
              <a:rPr lang="en-US" sz="700" b="0" dirty="0" smtClean="0">
                <a:solidFill>
                  <a:srgbClr val="B5CEA8"/>
                </a:solidFill>
                <a:latin typeface="Consolas"/>
              </a:rPr>
              <a:t>0</a:t>
            </a:r>
            <a:r>
              <a:rPr lang="en-US" sz="700" b="0" dirty="0" smtClean="0">
                <a:solidFill>
                  <a:srgbClr val="D4D4D4"/>
                </a:solidFill>
                <a:latin typeface="Consolas"/>
              </a:rPr>
              <a:t>, </a:t>
            </a:r>
            <a:r>
              <a:rPr lang="en-US" sz="700" b="0" dirty="0" smtClean="0">
                <a:solidFill>
                  <a:srgbClr val="B5CEA8"/>
                </a:solidFill>
                <a:latin typeface="Consolas"/>
              </a:rPr>
              <a:t>05</a:t>
            </a:r>
            <a:r>
              <a:rPr lang="en-US" sz="700" b="0" dirty="0" smtClean="0">
                <a:solidFill>
                  <a:srgbClr val="D4D4D4"/>
                </a:solidFill>
                <a:latin typeface="Consolas"/>
              </a:rPr>
              <a:t>,</a:t>
            </a:r>
            <a:r>
              <a:rPr lang="en-US" sz="700" b="0" dirty="0" smtClean="0">
                <a:solidFill>
                  <a:srgbClr val="B5CEA8"/>
                </a:solidFill>
                <a:latin typeface="Consolas"/>
              </a:rPr>
              <a:t>11</a:t>
            </a:r>
            <a:r>
              <a:rPr lang="en-US" sz="700" b="0" dirty="0" smtClean="0">
                <a:solidFill>
                  <a:srgbClr val="D4D4D4"/>
                </a:solidFill>
                <a:latin typeface="Consolas"/>
              </a:rPr>
              <a:t>, </a:t>
            </a:r>
            <a:r>
              <a:rPr lang="en-US" sz="700" b="0" dirty="0" smtClean="0">
                <a:solidFill>
                  <a:srgbClr val="B5CEA8"/>
                </a:solidFill>
                <a:latin typeface="Consolas"/>
              </a:rPr>
              <a:t>07</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 </a:t>
            </a:r>
            <a:r>
              <a:rPr lang="en-US" sz="700" b="0" dirty="0" smtClean="0">
                <a:solidFill>
                  <a:srgbClr val="6A9955"/>
                </a:solidFill>
                <a:latin typeface="Consolas"/>
              </a:rPr>
              <a:t>; falling stars (left): pal 1, </a:t>
            </a:r>
            <a:r>
              <a:rPr lang="en-US" sz="700" b="0" dirty="0" err="1" smtClean="0">
                <a:solidFill>
                  <a:srgbClr val="6A9955"/>
                </a:solidFill>
                <a:latin typeface="Consolas"/>
              </a:rPr>
              <a:t>GameFreak</a:t>
            </a:r>
            <a:r>
              <a:rPr lang="en-US" sz="700" b="0" dirty="0" smtClean="0">
                <a:solidFill>
                  <a:srgbClr val="6A9955"/>
                </a:solidFill>
                <a:latin typeface="Consolas"/>
              </a:rPr>
              <a:t> logo: pal 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9CDCFE"/>
                </a:solidFill>
                <a:latin typeface="Consolas"/>
              </a:rPr>
              <a:t>ATTR_BLK_DATA</a:t>
            </a:r>
            <a:r>
              <a:rPr lang="en-US" sz="700" b="0" dirty="0" smtClean="0">
                <a:solidFill>
                  <a:srgbClr val="D4D4D4"/>
                </a:solidFill>
                <a:latin typeface="Consolas"/>
              </a:rPr>
              <a:t> </a:t>
            </a:r>
            <a:r>
              <a:rPr lang="en-US" sz="700" b="0" dirty="0" smtClean="0">
                <a:solidFill>
                  <a:srgbClr val="B5CEA8"/>
                </a:solidFill>
                <a:latin typeface="Consolas"/>
              </a:rPr>
              <a:t>%010</a:t>
            </a:r>
            <a:r>
              <a:rPr lang="en-US" sz="700" b="0" dirty="0" smtClean="0">
                <a:solidFill>
                  <a:srgbClr val="D4D4D4"/>
                </a:solidFill>
                <a:latin typeface="Consolas"/>
              </a:rPr>
              <a:t>, </a:t>
            </a:r>
            <a:r>
              <a:rPr lang="en-US" sz="700" b="0" dirty="0" smtClean="0">
                <a:solidFill>
                  <a:srgbClr val="B5CEA8"/>
                </a:solidFill>
                <a:latin typeface="Consolas"/>
              </a:rPr>
              <a:t>2</a:t>
            </a:r>
            <a:r>
              <a:rPr lang="en-US" sz="700" b="0" dirty="0" smtClean="0">
                <a:solidFill>
                  <a:srgbClr val="D4D4D4"/>
                </a:solidFill>
                <a:latin typeface="Consolas"/>
              </a:rPr>
              <a:t>,</a:t>
            </a:r>
            <a:r>
              <a:rPr lang="en-US" sz="700" b="0" dirty="0" smtClean="0">
                <a:solidFill>
                  <a:srgbClr val="B5CEA8"/>
                </a:solidFill>
                <a:latin typeface="Consolas"/>
              </a:rPr>
              <a:t>2</a:t>
            </a:r>
            <a:r>
              <a:rPr lang="en-US" sz="700" b="0" dirty="0" smtClean="0">
                <a:solidFill>
                  <a:srgbClr val="D4D4D4"/>
                </a:solidFill>
                <a:latin typeface="Consolas"/>
              </a:rPr>
              <a:t>,</a:t>
            </a:r>
            <a:r>
              <a:rPr lang="en-US" sz="700" b="0" dirty="0" smtClean="0">
                <a:solidFill>
                  <a:srgbClr val="B5CEA8"/>
                </a:solidFill>
                <a:latin typeface="Consolas"/>
              </a:rPr>
              <a:t>0</a:t>
            </a:r>
            <a:r>
              <a:rPr lang="en-US" sz="700" b="0" dirty="0" smtClean="0">
                <a:solidFill>
                  <a:srgbClr val="D4D4D4"/>
                </a:solidFill>
                <a:latin typeface="Consolas"/>
              </a:rPr>
              <a:t>, </a:t>
            </a:r>
            <a:r>
              <a:rPr lang="en-US" sz="700" b="0" dirty="0" smtClean="0">
                <a:solidFill>
                  <a:srgbClr val="B5CEA8"/>
                </a:solidFill>
                <a:latin typeface="Consolas"/>
              </a:rPr>
              <a:t>08</a:t>
            </a:r>
            <a:r>
              <a:rPr lang="en-US" sz="700" b="0" dirty="0" smtClean="0">
                <a:solidFill>
                  <a:srgbClr val="D4D4D4"/>
                </a:solidFill>
                <a:latin typeface="Consolas"/>
              </a:rPr>
              <a:t>,</a:t>
            </a:r>
            <a:r>
              <a:rPr lang="en-US" sz="700" b="0" dirty="0" smtClean="0">
                <a:solidFill>
                  <a:srgbClr val="B5CEA8"/>
                </a:solidFill>
                <a:latin typeface="Consolas"/>
              </a:rPr>
              <a:t>11</a:t>
            </a:r>
            <a:r>
              <a:rPr lang="en-US" sz="700" b="0" dirty="0" smtClean="0">
                <a:solidFill>
                  <a:srgbClr val="D4D4D4"/>
                </a:solidFill>
                <a:latin typeface="Consolas"/>
              </a:rPr>
              <a:t>, </a:t>
            </a:r>
            <a:r>
              <a:rPr lang="en-US" sz="700" b="0" dirty="0" smtClean="0">
                <a:solidFill>
                  <a:srgbClr val="B5CEA8"/>
                </a:solidFill>
                <a:latin typeface="Consolas"/>
              </a:rPr>
              <a:t>09</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 </a:t>
            </a:r>
            <a:r>
              <a:rPr lang="en-US" sz="700" b="0" dirty="0" smtClean="0">
                <a:solidFill>
                  <a:srgbClr val="6A9955"/>
                </a:solidFill>
                <a:latin typeface="Consolas"/>
              </a:rPr>
              <a:t>; falling stars (middle): pal 2</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9CDCFE"/>
                </a:solidFill>
                <a:latin typeface="Consolas"/>
              </a:rPr>
              <a:t>ATTR_BLK_DATA</a:t>
            </a:r>
            <a:r>
              <a:rPr lang="en-US" sz="700" b="0" dirty="0" smtClean="0">
                <a:solidFill>
                  <a:srgbClr val="D4D4D4"/>
                </a:solidFill>
                <a:latin typeface="Consolas"/>
              </a:rPr>
              <a:t> </a:t>
            </a:r>
            <a:r>
              <a:rPr lang="en-US" sz="700" b="0" dirty="0" smtClean="0">
                <a:solidFill>
                  <a:srgbClr val="B5CEA8"/>
                </a:solidFill>
                <a:latin typeface="Consolas"/>
              </a:rPr>
              <a:t>%011</a:t>
            </a:r>
            <a:r>
              <a:rPr lang="en-US" sz="700" b="0" dirty="0" smtClean="0">
                <a:solidFill>
                  <a:srgbClr val="D4D4D4"/>
                </a:solidFill>
                <a:latin typeface="Consolas"/>
              </a:rPr>
              <a:t>, </a:t>
            </a:r>
            <a:r>
              <a:rPr lang="en-US" sz="700" b="0" dirty="0" smtClean="0">
                <a:solidFill>
                  <a:srgbClr val="B5CEA8"/>
                </a:solidFill>
                <a:latin typeface="Consolas"/>
              </a:rPr>
              <a:t>3</a:t>
            </a:r>
            <a:r>
              <a:rPr lang="en-US" sz="700" b="0" dirty="0" smtClean="0">
                <a:solidFill>
                  <a:srgbClr val="D4D4D4"/>
                </a:solidFill>
                <a:latin typeface="Consolas"/>
              </a:rPr>
              <a:t>,</a:t>
            </a:r>
            <a:r>
              <a:rPr lang="en-US" sz="700" b="0" dirty="0" smtClean="0">
                <a:solidFill>
                  <a:srgbClr val="B5CEA8"/>
                </a:solidFill>
                <a:latin typeface="Consolas"/>
              </a:rPr>
              <a:t>3</a:t>
            </a:r>
            <a:r>
              <a:rPr lang="en-US" sz="700" b="0" dirty="0" smtClean="0">
                <a:solidFill>
                  <a:srgbClr val="D4D4D4"/>
                </a:solidFill>
                <a:latin typeface="Consolas"/>
              </a:rPr>
              <a:t>,</a:t>
            </a:r>
            <a:r>
              <a:rPr lang="en-US" sz="700" b="0" dirty="0" smtClean="0">
                <a:solidFill>
                  <a:srgbClr val="B5CEA8"/>
                </a:solidFill>
                <a:latin typeface="Consolas"/>
              </a:rPr>
              <a:t>0</a:t>
            </a:r>
            <a:r>
              <a:rPr lang="en-US" sz="700" b="0" dirty="0" smtClean="0">
                <a:solidFill>
                  <a:srgbClr val="D4D4D4"/>
                </a:solidFill>
                <a:latin typeface="Consolas"/>
              </a:rPr>
              <a:t>, </a:t>
            </a:r>
            <a:r>
              <a:rPr lang="en-US" sz="700" b="0" dirty="0" smtClean="0">
                <a:solidFill>
                  <a:srgbClr val="B5CEA8"/>
                </a:solidFill>
                <a:latin typeface="Consolas"/>
              </a:rPr>
              <a:t>12</a:t>
            </a:r>
            <a:r>
              <a:rPr lang="en-US" sz="700" b="0" dirty="0" smtClean="0">
                <a:solidFill>
                  <a:srgbClr val="D4D4D4"/>
                </a:solidFill>
                <a:latin typeface="Consolas"/>
              </a:rPr>
              <a:t>,</a:t>
            </a:r>
            <a:r>
              <a:rPr lang="en-US" sz="700" b="0" dirty="0" smtClean="0">
                <a:solidFill>
                  <a:srgbClr val="B5CEA8"/>
                </a:solidFill>
                <a:latin typeface="Consolas"/>
              </a:rPr>
              <a:t>11</a:t>
            </a:r>
            <a:r>
              <a:rPr lang="en-US" sz="700" b="0" dirty="0" smtClean="0">
                <a:solidFill>
                  <a:srgbClr val="D4D4D4"/>
                </a:solidFill>
                <a:latin typeface="Consolas"/>
              </a:rPr>
              <a:t>, </a:t>
            </a:r>
            <a:r>
              <a:rPr lang="en-US" sz="700" b="0" dirty="0" smtClean="0">
                <a:solidFill>
                  <a:srgbClr val="B5CEA8"/>
                </a:solidFill>
                <a:latin typeface="Consolas"/>
              </a:rPr>
              <a:t>14</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 </a:t>
            </a:r>
            <a:r>
              <a:rPr lang="en-US" sz="700" b="0" dirty="0" smtClean="0">
                <a:solidFill>
                  <a:srgbClr val="6A9955"/>
                </a:solidFill>
                <a:latin typeface="Consolas"/>
              </a:rPr>
              <a:t>; falling stars (right): pal 3</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C586C0"/>
                </a:solidFill>
                <a:latin typeface="Consolas"/>
              </a:rPr>
              <a:t>ds</a:t>
            </a:r>
            <a:r>
              <a:rPr lang="en-US" sz="700" b="0" dirty="0" smtClean="0">
                <a:solidFill>
                  <a:srgbClr val="D4D4D4"/>
                </a:solidFill>
                <a:latin typeface="Consolas"/>
              </a:rPr>
              <a:t> </a:t>
            </a:r>
            <a:r>
              <a:rPr lang="en-US" sz="700" b="0" dirty="0" smtClean="0">
                <a:solidFill>
                  <a:srgbClr val="B5CEA8"/>
                </a:solidFill>
                <a:latin typeface="Consolas"/>
              </a:rPr>
              <a:t>12</a:t>
            </a:r>
            <a:endParaRPr lang="en-US" sz="700" b="0" dirty="0" smtClean="0">
              <a:solidFill>
                <a:srgbClr val="D4D4D4"/>
              </a:solidFill>
              <a:latin typeface="Consolas"/>
            </a:endParaRPr>
          </a:p>
          <a:p>
            <a:r>
              <a:rPr lang="en-US" sz="700" b="0" dirty="0" smtClean="0">
                <a:solidFill>
                  <a:srgbClr val="D4D4D4"/>
                </a:solidFill>
                <a:latin typeface="Consolas"/>
              </a:rPr>
              <a:t/>
            </a:r>
            <a:br>
              <a:rPr lang="en-US" sz="700" b="0" dirty="0" smtClean="0">
                <a:solidFill>
                  <a:srgbClr val="D4D4D4"/>
                </a:solidFill>
                <a:latin typeface="Consolas"/>
              </a:rPr>
            </a:br>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$00</a:t>
            </a:r>
            <a:r>
              <a:rPr lang="en-US" sz="700" b="0" dirty="0" smtClean="0">
                <a:solidFill>
                  <a:srgbClr val="D4D4D4"/>
                </a:solidFill>
                <a:latin typeface="Consolas"/>
              </a:rPr>
              <a:t>,</a:t>
            </a:r>
            <a:r>
              <a:rPr lang="en-US" sz="700" b="0" dirty="0" smtClean="0">
                <a:solidFill>
                  <a:srgbClr val="B5CEA8"/>
                </a:solidFill>
                <a:latin typeface="Consolas"/>
              </a:rPr>
              <a:t>$00</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a:t>
            </a:r>
            <a:r>
              <a:rPr lang="en-US" sz="700" b="0" dirty="0" smtClean="0">
                <a:solidFill>
                  <a:srgbClr val="B5CEA8"/>
                </a:solidFill>
                <a:latin typeface="Consolas"/>
              </a:rPr>
              <a:t>$0a</a:t>
            </a:r>
            <a:r>
              <a:rPr lang="en-US" sz="700" b="0" dirty="0" smtClean="0">
                <a:solidFill>
                  <a:srgbClr val="D4D4D4"/>
                </a:solidFill>
                <a:latin typeface="Consolas"/>
              </a:rPr>
              <a:t>,</a:t>
            </a:r>
            <a:r>
              <a:rPr lang="en-US" sz="700" b="0" dirty="0" smtClean="0">
                <a:solidFill>
                  <a:srgbClr val="B5CEA8"/>
                </a:solidFill>
                <a:latin typeface="Consolas"/>
              </a:rPr>
              <a:t>$00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$00</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$04</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$05</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$07</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$01</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$08</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$00</a:t>
            </a:r>
            <a:r>
              <a:rPr lang="en-US" sz="700" b="0" dirty="0" smtClean="0">
                <a:solidFill>
                  <a:srgbClr val="D4D4D4"/>
                </a:solidFill>
                <a:latin typeface="Consolas"/>
              </a:rPr>
              <a:t>,</a:t>
            </a:r>
            <a:r>
              <a:rPr lang="en-US" sz="700" b="0" dirty="0" smtClean="0">
                <a:solidFill>
                  <a:srgbClr val="B5CEA8"/>
                </a:solidFill>
                <a:latin typeface="Consolas"/>
              </a:rPr>
              <a:t>$0e</a:t>
            </a:r>
            <a:r>
              <a:rPr lang="en-US" sz="700" b="0" dirty="0" smtClean="0">
                <a:solidFill>
                  <a:srgbClr val="D4D4D4"/>
                </a:solidFill>
                <a:latin typeface="Consolas"/>
              </a:rPr>
              <a:t>,</a:t>
            </a:r>
            <a:r>
              <a:rPr lang="en-US" sz="700" b="0" dirty="0" smtClean="0">
                <a:solidFill>
                  <a:srgbClr val="B5CEA8"/>
                </a:solidFill>
                <a:latin typeface="Consolas"/>
              </a:rPr>
              <a:t>$13</a:t>
            </a:r>
            <a:r>
              <a:rPr lang="en-US" sz="700" b="0" dirty="0" smtClean="0">
                <a:solidFill>
                  <a:srgbClr val="D4D4D4"/>
                </a:solidFill>
                <a:latin typeface="Consolas"/>
              </a:rPr>
              <a:t>,</a:t>
            </a:r>
            <a:r>
              <a:rPr lang="en-US" sz="700" b="0" dirty="0" smtClean="0">
                <a:solidFill>
                  <a:srgbClr val="B5CEA8"/>
                </a:solidFill>
                <a:latin typeface="Consolas"/>
              </a:rPr>
              <a:t>$11</a:t>
            </a:r>
            <a:r>
              <a:rPr lang="en-US" sz="700" b="0" dirty="0" smtClean="0">
                <a:solidFill>
                  <a:srgbClr val="D4D4D4"/>
                </a:solidFill>
                <a:latin typeface="Consolas"/>
              </a:rPr>
              <a:t>,</a:t>
            </a:r>
            <a:r>
              <a:rPr lang="en-US" sz="700" b="0" dirty="0" smtClean="0">
                <a:solidFill>
                  <a:srgbClr val="B5CEA8"/>
                </a:solidFill>
                <a:latin typeface="Consolas"/>
              </a:rPr>
              <a:t>$00</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$08</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$09</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$02</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$03</a:t>
            </a:r>
            <a:r>
              <a:rPr lang="en-US" sz="700" b="0" dirty="0" smtClean="0">
                <a:solidFill>
                  <a:srgbClr val="D4D4D4"/>
                </a:solidFill>
                <a:latin typeface="Consolas"/>
              </a:rPr>
              <a:t>,</a:t>
            </a:r>
            <a:r>
              <a:rPr lang="en-US" sz="700" b="0" dirty="0" smtClean="0">
                <a:solidFill>
                  <a:srgbClr val="B5CEA8"/>
                </a:solidFill>
                <a:latin typeface="Consolas"/>
              </a:rPr>
              <a:t>$0c</a:t>
            </a:r>
            <a:r>
              <a:rPr lang="en-US" sz="700" b="0" dirty="0" smtClean="0">
                <a:solidFill>
                  <a:srgbClr val="D4D4D4"/>
                </a:solidFill>
                <a:latin typeface="Consolas"/>
              </a:rPr>
              <a:t>,</a:t>
            </a:r>
            <a:r>
              <a:rPr lang="en-US" sz="700" b="0" dirty="0" smtClean="0">
                <a:solidFill>
                  <a:srgbClr val="B5CEA8"/>
                </a:solidFill>
                <a:latin typeface="Consolas"/>
              </a:rPr>
              <a:t>$0b</a:t>
            </a:r>
            <a:r>
              <a:rPr lang="en-US" sz="700" b="0" dirty="0" smtClean="0">
                <a:solidFill>
                  <a:srgbClr val="D4D4D4"/>
                </a:solidFill>
                <a:latin typeface="Consolas"/>
              </a:rPr>
              <a:t>,</a:t>
            </a:r>
            <a:r>
              <a:rPr lang="en-US" sz="700" b="0" dirty="0" smtClean="0">
                <a:solidFill>
                  <a:srgbClr val="B5CEA8"/>
                </a:solidFill>
                <a:latin typeface="Consolas"/>
              </a:rPr>
              <a:t>$0e</a:t>
            </a:r>
            <a:r>
              <a:rPr lang="en-US" sz="700" b="0" dirty="0" smtClean="0">
                <a:solidFill>
                  <a:srgbClr val="D4D4D4"/>
                </a:solidFill>
                <a:latin typeface="Consolas"/>
              </a:rPr>
              <a:t>,</a:t>
            </a:r>
            <a:r>
              <a:rPr lang="en-US" sz="700" b="0" dirty="0" smtClean="0">
                <a:solidFill>
                  <a:srgbClr val="B5CEA8"/>
                </a:solidFill>
                <a:latin typeface="Consolas"/>
              </a:rPr>
              <a:t>$0d</a:t>
            </a:r>
            <a:r>
              <a:rPr lang="en-US" sz="700" b="0" dirty="0" smtClean="0">
                <a:solidFill>
                  <a:srgbClr val="D4D4D4"/>
                </a:solidFill>
                <a:latin typeface="Consolas"/>
              </a:rPr>
              <a:t>,</a:t>
            </a:r>
            <a:r>
              <a:rPr lang="en-US" sz="700" b="0" dirty="0" smtClean="0">
                <a:solidFill>
                  <a:srgbClr val="B5CEA8"/>
                </a:solidFill>
                <a:latin typeface="Consolas"/>
              </a:rPr>
              <a:t>$03</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$00</a:t>
            </a:r>
          </a:p>
          <a:p>
            <a:r>
              <a:rPr lang="en-US" sz="700" dirty="0" smtClean="0">
                <a:solidFill>
                  <a:srgbClr val="B5CEA8"/>
                </a:solidFill>
                <a:latin typeface="Consolas"/>
              </a:rPr>
              <a:t>…</a:t>
            </a:r>
          </a:p>
          <a:p>
            <a:r>
              <a:rPr lang="en-US" sz="700" b="0" dirty="0" smtClean="0">
                <a:solidFill>
                  <a:srgbClr val="9CDCFE"/>
                </a:solidFill>
                <a:latin typeface="Consolas"/>
              </a:rPr>
              <a:t>PAL_SET</a:t>
            </a:r>
            <a:r>
              <a:rPr lang="en-US" sz="700" b="0" dirty="0" smtClean="0">
                <a:solidFill>
                  <a:srgbClr val="D4D4D4"/>
                </a:solidFill>
                <a:latin typeface="Consolas"/>
              </a:rPr>
              <a:t>: </a:t>
            </a:r>
            <a:r>
              <a:rPr lang="en-US" sz="700" b="0" dirty="0" smtClean="0">
                <a:solidFill>
                  <a:srgbClr val="C586C0"/>
                </a:solidFill>
                <a:latin typeface="Consolas"/>
              </a:rPr>
              <a:t>MACRO</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smtClean="0">
                <a:solidFill>
                  <a:srgbClr val="C586C0"/>
                </a:solidFill>
                <a:latin typeface="Consolas"/>
              </a:rPr>
              <a:t>db</a:t>
            </a:r>
            <a:r>
              <a:rPr lang="en-US" sz="700" b="0" dirty="0" smtClean="0">
                <a:solidFill>
                  <a:srgbClr val="D4D4D4"/>
                </a:solidFill>
                <a:latin typeface="Consolas"/>
              </a:rPr>
              <a:t> (</a:t>
            </a:r>
            <a:r>
              <a:rPr lang="en-US" sz="700" b="0" dirty="0" smtClean="0">
                <a:solidFill>
                  <a:srgbClr val="B5CEA8"/>
                </a:solidFill>
                <a:latin typeface="Consolas"/>
              </a:rPr>
              <a:t>$a</a:t>
            </a:r>
            <a:r>
              <a:rPr lang="en-US" sz="700" b="0" dirty="0" smtClean="0">
                <a:solidFill>
                  <a:srgbClr val="D4D4D4"/>
                </a:solidFill>
                <a:latin typeface="Consolas"/>
              </a:rPr>
              <a:t> &lt;&lt; </a:t>
            </a:r>
            <a:r>
              <a:rPr lang="en-US" sz="700" b="0" dirty="0" smtClean="0">
                <a:solidFill>
                  <a:srgbClr val="B5CEA8"/>
                </a:solidFill>
                <a:latin typeface="Consolas"/>
              </a:rPr>
              <a:t>3</a:t>
            </a:r>
            <a:r>
              <a:rPr lang="en-US" sz="700" b="0" dirty="0" smtClean="0">
                <a:solidFill>
                  <a:srgbClr val="D4D4D4"/>
                </a:solidFill>
                <a:latin typeface="Consolas"/>
              </a:rPr>
              <a:t>) + </a:t>
            </a:r>
            <a:r>
              <a:rPr lang="en-US" sz="700" b="0" dirty="0" smtClean="0">
                <a:solidFill>
                  <a:srgbClr val="B5CEA8"/>
                </a:solidFill>
                <a:latin typeface="Consolas"/>
              </a:rPr>
              <a:t>1</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C586C0"/>
                </a:solidFill>
                <a:latin typeface="Consolas"/>
              </a:rPr>
              <a:t>dw</a:t>
            </a:r>
            <a:r>
              <a:rPr lang="en-US" sz="700" b="0" dirty="0" smtClean="0">
                <a:solidFill>
                  <a:srgbClr val="D4D4D4"/>
                </a:solidFill>
                <a:latin typeface="Consolas"/>
              </a:rPr>
              <a:t> \</a:t>
            </a:r>
            <a:r>
              <a:rPr lang="en-US" sz="700" b="0" dirty="0" smtClean="0">
                <a:solidFill>
                  <a:srgbClr val="B5CEA8"/>
                </a:solidFill>
                <a:latin typeface="Consolas"/>
              </a:rPr>
              <a:t>1</a:t>
            </a:r>
            <a:r>
              <a:rPr lang="en-US" sz="700" b="0" dirty="0" smtClean="0">
                <a:solidFill>
                  <a:srgbClr val="D4D4D4"/>
                </a:solidFill>
                <a:latin typeface="Consolas"/>
              </a:rPr>
              <a:t>, \</a:t>
            </a:r>
            <a:r>
              <a:rPr lang="en-US" sz="700" b="0" dirty="0" smtClean="0">
                <a:solidFill>
                  <a:srgbClr val="B5CEA8"/>
                </a:solidFill>
                <a:latin typeface="Consolas"/>
              </a:rPr>
              <a:t>2</a:t>
            </a:r>
            <a:r>
              <a:rPr lang="en-US" sz="700" b="0" dirty="0" smtClean="0">
                <a:solidFill>
                  <a:srgbClr val="D4D4D4"/>
                </a:solidFill>
                <a:latin typeface="Consolas"/>
              </a:rPr>
              <a:t>, \</a:t>
            </a:r>
            <a:r>
              <a:rPr lang="en-US" sz="700" b="0" dirty="0" smtClean="0">
                <a:solidFill>
                  <a:srgbClr val="B5CEA8"/>
                </a:solidFill>
                <a:latin typeface="Consolas"/>
              </a:rPr>
              <a:t>3</a:t>
            </a:r>
            <a:r>
              <a:rPr lang="en-US" sz="700" b="0" dirty="0" smtClean="0">
                <a:solidFill>
                  <a:srgbClr val="D4D4D4"/>
                </a:solidFill>
                <a:latin typeface="Consolas"/>
              </a:rPr>
              <a:t>, \</a:t>
            </a:r>
            <a:r>
              <a:rPr lang="en-US" sz="700" b="0" dirty="0" smtClean="0">
                <a:solidFill>
                  <a:srgbClr val="B5CEA8"/>
                </a:solidFill>
                <a:latin typeface="Consolas"/>
              </a:rPr>
              <a:t>4</a:t>
            </a:r>
            <a:endParaRPr lang="en-US" sz="700" b="0" dirty="0" smtClean="0">
              <a:solidFill>
                <a:srgbClr val="D4D4D4"/>
              </a:solidFill>
              <a:latin typeface="Consolas"/>
            </a:endParaRPr>
          </a:p>
          <a:p>
            <a:r>
              <a:rPr lang="en-US" sz="700" b="0" dirty="0" smtClean="0">
                <a:solidFill>
                  <a:srgbClr val="D4D4D4"/>
                </a:solidFill>
                <a:latin typeface="Consolas"/>
              </a:rPr>
              <a:t>    </a:t>
            </a:r>
            <a:r>
              <a:rPr lang="en-US" sz="700" b="0" dirty="0" err="1" smtClean="0">
                <a:solidFill>
                  <a:srgbClr val="C586C0"/>
                </a:solidFill>
                <a:latin typeface="Consolas"/>
              </a:rPr>
              <a:t>ds</a:t>
            </a:r>
            <a:r>
              <a:rPr lang="en-US" sz="700" b="0" dirty="0" smtClean="0">
                <a:solidFill>
                  <a:srgbClr val="D4D4D4"/>
                </a:solidFill>
                <a:latin typeface="Consolas"/>
              </a:rPr>
              <a:t> </a:t>
            </a:r>
            <a:r>
              <a:rPr lang="en-US" sz="700" b="0" dirty="0" smtClean="0">
                <a:solidFill>
                  <a:srgbClr val="B5CEA8"/>
                </a:solidFill>
                <a:latin typeface="Consolas"/>
              </a:rPr>
              <a:t>7</a:t>
            </a:r>
            <a:endParaRPr lang="en-US" sz="700" b="0" dirty="0" smtClean="0">
              <a:solidFill>
                <a:srgbClr val="D4D4D4"/>
              </a:solidFill>
              <a:latin typeface="Consolas"/>
            </a:endParaRPr>
          </a:p>
          <a:p>
            <a:r>
              <a:rPr lang="en-US" sz="700" b="0" dirty="0" smtClean="0">
                <a:solidFill>
                  <a:srgbClr val="C586C0"/>
                </a:solidFill>
                <a:latin typeface="Consolas"/>
              </a:rPr>
              <a:t>ENDM</a:t>
            </a:r>
            <a:endParaRPr lang="en-US" sz="700" b="0" dirty="0" smtClean="0">
              <a:solidFill>
                <a:srgbClr val="D4D4D4"/>
              </a:solidFill>
              <a:latin typeface="Consolas"/>
            </a:endParaRPr>
          </a:p>
        </p:txBody>
      </p:sp>
      <p:sp>
        <p:nvSpPr>
          <p:cNvPr id="25" name="Rectangle 24"/>
          <p:cNvSpPr/>
          <p:nvPr/>
        </p:nvSpPr>
        <p:spPr>
          <a:xfrm>
            <a:off x="0" y="819150"/>
            <a:ext cx="2286000" cy="95410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700" b="0" dirty="0" smtClean="0">
                <a:solidFill>
                  <a:srgbClr val="9CDCFE"/>
                </a:solidFill>
                <a:latin typeface="Consolas"/>
              </a:rPr>
              <a:t>SET_PAL_GENERIC</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$08</a:t>
            </a:r>
            <a:endParaRPr lang="en-US" sz="700" b="0" dirty="0" smtClean="0">
              <a:solidFill>
                <a:srgbClr val="D4D4D4"/>
              </a:solidFill>
              <a:latin typeface="Consolas"/>
            </a:endParaRPr>
          </a:p>
          <a:p>
            <a:r>
              <a:rPr lang="en-US" sz="700" b="0" dirty="0" err="1" smtClean="0">
                <a:solidFill>
                  <a:srgbClr val="9CDCFE"/>
                </a:solidFill>
                <a:latin typeface="Consolas"/>
              </a:rPr>
              <a:t>const_value</a:t>
            </a:r>
            <a:r>
              <a:rPr lang="en-US" sz="700" b="0" dirty="0" smtClean="0">
                <a:solidFill>
                  <a:srgbClr val="9CDCFE"/>
                </a:solidFill>
                <a:latin typeface="Consolas"/>
              </a:rPr>
              <a:t> = 0 (note these aren’t in code order which is how the program knows the value of each)</a:t>
            </a: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PAL_GAMEFREAK</a:t>
            </a:r>
            <a:r>
              <a:rPr lang="en-US" sz="700" b="0" dirty="0" smtClean="0">
                <a:solidFill>
                  <a:srgbClr val="D4D4D4"/>
                </a:solidFill>
                <a:latin typeface="Consolas"/>
              </a:rPr>
              <a:t> </a:t>
            </a:r>
            <a:r>
              <a:rPr lang="en-US" sz="700" b="0" dirty="0" smtClean="0">
                <a:solidFill>
                  <a:srgbClr val="6A9955"/>
                </a:solidFill>
                <a:latin typeface="Consolas"/>
              </a:rPr>
              <a:t>; $24</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PAL_REDMON</a:t>
            </a:r>
            <a:r>
              <a:rPr lang="en-US" sz="700" b="0" dirty="0" smtClean="0">
                <a:solidFill>
                  <a:srgbClr val="D4D4D4"/>
                </a:solidFill>
                <a:latin typeface="Consolas"/>
              </a:rPr>
              <a:t>    </a:t>
            </a:r>
            <a:r>
              <a:rPr lang="en-US" sz="700" b="0" dirty="0" smtClean="0">
                <a:solidFill>
                  <a:srgbClr val="6A9955"/>
                </a:solidFill>
                <a:latin typeface="Consolas"/>
              </a:rPr>
              <a:t>; $12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PAL_VIRIDIAN</a:t>
            </a:r>
            <a:r>
              <a:rPr lang="en-US" sz="700" b="0" dirty="0" smtClean="0">
                <a:solidFill>
                  <a:srgbClr val="D4D4D4"/>
                </a:solidFill>
                <a:latin typeface="Consolas"/>
              </a:rPr>
              <a:t>  </a:t>
            </a:r>
            <a:r>
              <a:rPr lang="en-US" sz="700" b="0" dirty="0" smtClean="0">
                <a:solidFill>
                  <a:srgbClr val="6A9955"/>
                </a:solidFill>
                <a:latin typeface="Consolas"/>
              </a:rPr>
              <a:t>; $02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PAL_BLUEMON</a:t>
            </a:r>
            <a:r>
              <a:rPr lang="en-US" sz="700" b="0" dirty="0" smtClean="0">
                <a:solidFill>
                  <a:srgbClr val="D4D4D4"/>
                </a:solidFill>
                <a:latin typeface="Consolas"/>
              </a:rPr>
              <a:t>   </a:t>
            </a:r>
            <a:r>
              <a:rPr lang="en-US" sz="700" b="0" dirty="0" smtClean="0">
                <a:solidFill>
                  <a:srgbClr val="6A9955"/>
                </a:solidFill>
                <a:latin typeface="Consolas"/>
              </a:rPr>
              <a:t>; $11</a:t>
            </a:r>
          </a:p>
        </p:txBody>
      </p:sp>
      <p:sp>
        <p:nvSpPr>
          <p:cNvPr id="26" name="TextBox 25"/>
          <p:cNvSpPr txBox="1"/>
          <p:nvPr/>
        </p:nvSpPr>
        <p:spPr>
          <a:xfrm>
            <a:off x="0" y="590550"/>
            <a:ext cx="1135247" cy="215444"/>
          </a:xfrm>
          <a:prstGeom prst="rect">
            <a:avLst/>
          </a:prstGeom>
          <a:noFill/>
        </p:spPr>
        <p:txBody>
          <a:bodyPr wrap="none" rtlCol="0">
            <a:spAutoFit/>
          </a:bodyPr>
          <a:lstStyle/>
          <a:p>
            <a:r>
              <a:rPr lang="en-US" sz="800" dirty="0" smtClean="0"/>
              <a:t>palette_constants.asm</a:t>
            </a:r>
            <a:endParaRPr lang="en-US" sz="800" dirty="0"/>
          </a:p>
        </p:txBody>
      </p:sp>
      <p:sp>
        <p:nvSpPr>
          <p:cNvPr id="27" name="TextBox 26"/>
          <p:cNvSpPr txBox="1"/>
          <p:nvPr/>
        </p:nvSpPr>
        <p:spPr>
          <a:xfrm>
            <a:off x="0" y="1733550"/>
            <a:ext cx="894797" cy="215444"/>
          </a:xfrm>
          <a:prstGeom prst="rect">
            <a:avLst/>
          </a:prstGeom>
          <a:noFill/>
        </p:spPr>
        <p:txBody>
          <a:bodyPr wrap="none" rtlCol="0">
            <a:spAutoFit/>
          </a:bodyPr>
          <a:lstStyle/>
          <a:p>
            <a:r>
              <a:rPr lang="en-US" sz="800" dirty="0" smtClean="0"/>
              <a:t>sgb_packets.asm</a:t>
            </a:r>
            <a:endParaRPr lang="en-US" sz="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17.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29540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0800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6595 </a:t>
                      </a:r>
                      <a:r>
                        <a:rPr lang="en-US" sz="800" dirty="0" smtClean="0"/>
                        <a:t>(blk.loc)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6690 </a:t>
                      </a:r>
                      <a:r>
                        <a:rPr lang="en-US" sz="800" dirty="0" smtClean="0"/>
                        <a:t>(</a:t>
                      </a:r>
                      <a:r>
                        <a:rPr lang="en-US" sz="800" dirty="0" err="1" smtClean="0"/>
                        <a:t>pals.header</a:t>
                      </a:r>
                      <a:r>
                        <a:rPr lang="en-US" sz="800" dirty="0" smtClean="0"/>
                        <a:t>)</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657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2416046"/>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9CDCFE"/>
                </a:solidFill>
                <a:latin typeface="Consolas"/>
              </a:rPr>
              <a:t>palettes.asm:</a:t>
            </a:r>
          </a:p>
          <a:p>
            <a:r>
              <a:rPr lang="en-US" sz="550" b="0" dirty="0" err="1" smtClean="0">
                <a:solidFill>
                  <a:srgbClr val="9CDCFE"/>
                </a:solidFill>
                <a:latin typeface="Consolas"/>
              </a:rPr>
              <a:t>InitGBCPalettes</a:t>
            </a:r>
            <a:r>
              <a:rPr lang="en-US" sz="550" b="0" dirty="0" smtClean="0">
                <a:solidFill>
                  <a:srgbClr val="D4D4D4"/>
                </a:solidFill>
                <a:latin typeface="Consolas"/>
              </a:rPr>
              <a:t>:</a:t>
            </a:r>
            <a:r>
              <a:rPr lang="en-US" sz="550" b="0" dirty="0" smtClean="0">
                <a:solidFill>
                  <a:srgbClr val="6A9955"/>
                </a:solidFill>
                <a:latin typeface="Consolas"/>
              </a:rPr>
              <a:t>;</a:t>
            </a:r>
            <a:r>
              <a:rPr lang="en-US" sz="550" b="0" dirty="0" err="1" smtClean="0">
                <a:solidFill>
                  <a:srgbClr val="6A9955"/>
                </a:solidFill>
                <a:latin typeface="Consolas"/>
              </a:rPr>
              <a:t>gbcnote</a:t>
            </a:r>
            <a:r>
              <a:rPr lang="en-US" sz="550" b="0" dirty="0" smtClean="0">
                <a:solidFill>
                  <a:srgbClr val="6A9955"/>
                </a:solidFill>
                <a:latin typeface="Consolas"/>
              </a:rPr>
              <a:t> - updating this to work with the Yellow code</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569CD6"/>
                </a:solidFill>
                <a:latin typeface="Consolas"/>
              </a:rPr>
              <a:t>hl</a:t>
            </a:r>
            <a:r>
              <a:rPr lang="en-US" sz="550" b="0" dirty="0" smtClean="0">
                <a:solidFill>
                  <a:srgbClr val="D4D4D4"/>
                </a:solidFill>
                <a:latin typeface="Consolas"/>
              </a:rPr>
              <a:t>]</a:t>
            </a:r>
          </a:p>
          <a:p>
            <a:r>
              <a:rPr lang="en-US" sz="550" b="0" dirty="0" smtClean="0">
                <a:solidFill>
                  <a:srgbClr val="D4D4D4"/>
                </a:solidFill>
                <a:latin typeface="Consolas"/>
              </a:rPr>
              <a:t>    </a:t>
            </a:r>
            <a:r>
              <a:rPr lang="en-US" sz="550" b="0" dirty="0" smtClean="0">
                <a:solidFill>
                  <a:srgbClr val="569CD6"/>
                </a:solidFill>
                <a:latin typeface="Consolas"/>
              </a:rPr>
              <a:t>and</a:t>
            </a:r>
            <a:r>
              <a:rPr lang="en-US" sz="550" b="0" dirty="0" smtClean="0">
                <a:solidFill>
                  <a:srgbClr val="D4D4D4"/>
                </a:solidFill>
                <a:latin typeface="Consolas"/>
              </a:rPr>
              <a:t> </a:t>
            </a:r>
            <a:r>
              <a:rPr lang="en-US" sz="550" b="0" dirty="0" smtClean="0">
                <a:solidFill>
                  <a:srgbClr val="B5CEA8"/>
                </a:solidFill>
                <a:latin typeface="Consolas"/>
              </a:rPr>
              <a:t>$f8</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cp</a:t>
            </a:r>
            <a:r>
              <a:rPr lang="en-US" sz="550" b="0" dirty="0" smtClean="0">
                <a:solidFill>
                  <a:srgbClr val="D4D4D4"/>
                </a:solidFill>
                <a:latin typeface="Consolas"/>
              </a:rPr>
              <a:t> </a:t>
            </a:r>
            <a:r>
              <a:rPr lang="en-US" sz="550" b="0" dirty="0" smtClean="0">
                <a:solidFill>
                  <a:srgbClr val="B5CEA8"/>
                </a:solidFill>
                <a:latin typeface="Consolas"/>
              </a:rPr>
              <a:t>$20</a:t>
            </a:r>
            <a:r>
              <a:rPr lang="en-US" sz="550" b="0" dirty="0" smtClean="0">
                <a:solidFill>
                  <a:srgbClr val="D4D4D4"/>
                </a:solidFill>
                <a:latin typeface="Consolas"/>
              </a:rPr>
              <a:t> </a:t>
            </a:r>
            <a:r>
              <a:rPr lang="en-US" sz="550" b="0" dirty="0" smtClean="0">
                <a:solidFill>
                  <a:srgbClr val="6A9955"/>
                </a:solidFill>
                <a:latin typeface="Consolas"/>
              </a:rPr>
              <a:t>;check to see if hl points to a </a:t>
            </a:r>
            <a:r>
              <a:rPr lang="en-US" sz="550" b="0" dirty="0" err="1" smtClean="0">
                <a:solidFill>
                  <a:srgbClr val="6A9955"/>
                </a:solidFill>
                <a:latin typeface="Consolas"/>
              </a:rPr>
              <a:t>blk</a:t>
            </a:r>
            <a:r>
              <a:rPr lang="en-US" sz="550" b="0" dirty="0" smtClean="0">
                <a:solidFill>
                  <a:srgbClr val="6A9955"/>
                </a:solidFill>
                <a:latin typeface="Consolas"/>
              </a:rPr>
              <a:t> pal packet</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err="1" smtClean="0">
                <a:solidFill>
                  <a:srgbClr val="569CD6"/>
                </a:solidFill>
                <a:latin typeface="Consolas"/>
              </a:rPr>
              <a:t>jp</a:t>
            </a:r>
            <a:r>
              <a:rPr lang="en-US" sz="550" b="0" dirty="0" smtClean="0">
                <a:solidFill>
                  <a:srgbClr val="D4D4D4"/>
                </a:solidFill>
                <a:latin typeface="Consolas"/>
              </a:rPr>
              <a:t> </a:t>
            </a:r>
            <a:r>
              <a:rPr lang="en-US" sz="550" b="0" dirty="0" smtClean="0">
                <a:solidFill>
                  <a:srgbClr val="569CD6"/>
                </a:solidFill>
                <a:latin typeface="Consolas"/>
              </a:rPr>
              <a:t>z</a:t>
            </a:r>
            <a:r>
              <a:rPr lang="en-US" sz="550" b="0" dirty="0" smtClean="0">
                <a:solidFill>
                  <a:srgbClr val="D4D4D4"/>
                </a:solidFill>
                <a:latin typeface="Consolas"/>
              </a:rPr>
              <a:t>, </a:t>
            </a:r>
            <a:r>
              <a:rPr lang="en-US" sz="550" b="0" dirty="0" err="1" smtClean="0">
                <a:solidFill>
                  <a:srgbClr val="9CDCFE"/>
                </a:solidFill>
                <a:latin typeface="Consolas"/>
              </a:rPr>
              <a:t>TranslatePalPacketToBGMapAttributes</a:t>
            </a:r>
            <a:r>
              <a:rPr lang="en-US" sz="550" b="0" dirty="0" smtClean="0">
                <a:solidFill>
                  <a:srgbClr val="D4D4D4"/>
                </a:solidFill>
                <a:latin typeface="Consolas"/>
              </a:rPr>
              <a:t>   </a:t>
            </a:r>
            <a:r>
              <a:rPr lang="en-US" sz="550" b="0" dirty="0" smtClean="0">
                <a:solidFill>
                  <a:srgbClr val="6A9955"/>
                </a:solidFill>
                <a:latin typeface="Consolas"/>
              </a:rPr>
              <a:t>;jump if so</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6A9955"/>
                </a:solidFill>
                <a:latin typeface="Consolas"/>
              </a:rPr>
              <a:t>;otherwise hl points to a different pal packet or </a:t>
            </a:r>
            <a:r>
              <a:rPr lang="en-US" sz="550" b="0" dirty="0" err="1" smtClean="0">
                <a:solidFill>
                  <a:srgbClr val="6A9955"/>
                </a:solidFill>
                <a:latin typeface="Consolas"/>
              </a:rPr>
              <a:t>wPalPacket</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inc</a:t>
            </a:r>
            <a:r>
              <a:rPr lang="en-US" sz="550" b="0" dirty="0" smtClean="0">
                <a:solidFill>
                  <a:srgbClr val="D4D4D4"/>
                </a:solidFill>
                <a:latin typeface="Consolas"/>
              </a:rPr>
              <a:t> </a:t>
            </a:r>
            <a:r>
              <a:rPr lang="en-US" sz="550" b="0" dirty="0" smtClean="0">
                <a:solidFill>
                  <a:srgbClr val="569CD6"/>
                </a:solidFill>
                <a:latin typeface="Consolas"/>
              </a:rPr>
              <a:t>hl</a:t>
            </a:r>
            <a:endParaRPr lang="en-US" sz="550" b="0" dirty="0" smtClean="0">
              <a:solidFill>
                <a:srgbClr val="D4D4D4"/>
              </a:solidFill>
              <a:latin typeface="Consolas"/>
            </a:endParaRPr>
          </a:p>
          <a:p>
            <a:r>
              <a:rPr lang="en-US" sz="550" b="0" dirty="0" smtClean="0">
                <a:solidFill>
                  <a:srgbClr val="9CDCFE"/>
                </a:solidFill>
                <a:latin typeface="Consolas"/>
              </a:rPr>
              <a:t>index</a:t>
            </a:r>
            <a:r>
              <a:rPr lang="en-US" sz="550" b="0" dirty="0" smtClean="0">
                <a:solidFill>
                  <a:srgbClr val="D4D4D4"/>
                </a:solidFill>
                <a:latin typeface="Consolas"/>
              </a:rPr>
              <a:t> = </a:t>
            </a:r>
            <a:r>
              <a:rPr lang="en-US" sz="550" b="0" dirty="0" smtClean="0">
                <a:solidFill>
                  <a:srgbClr val="B5CEA8"/>
                </a:solidFill>
                <a:latin typeface="Consolas"/>
              </a:rPr>
              <a:t>0</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C586C0"/>
                </a:solidFill>
                <a:latin typeface="Consolas"/>
              </a:rPr>
              <a:t>REPT</a:t>
            </a:r>
            <a:r>
              <a:rPr lang="en-US" sz="550" b="0" dirty="0" smtClean="0">
                <a:solidFill>
                  <a:srgbClr val="D4D4D4"/>
                </a:solidFill>
                <a:latin typeface="Consolas"/>
              </a:rPr>
              <a:t> </a:t>
            </a:r>
            <a:r>
              <a:rPr lang="en-US" sz="550" b="0" dirty="0" smtClean="0">
                <a:solidFill>
                  <a:srgbClr val="9CDCFE"/>
                </a:solidFill>
                <a:latin typeface="Consolas"/>
              </a:rPr>
              <a:t>NUM_ACTIVE_PALS</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C586C0"/>
                </a:solidFill>
                <a:latin typeface="Consolas"/>
              </a:rPr>
              <a:t>IF</a:t>
            </a:r>
            <a:r>
              <a:rPr lang="en-US" sz="550" b="0" dirty="0" smtClean="0">
                <a:solidFill>
                  <a:srgbClr val="D4D4D4"/>
                </a:solidFill>
                <a:latin typeface="Consolas"/>
              </a:rPr>
              <a:t> </a:t>
            </a:r>
            <a:r>
              <a:rPr lang="en-US" sz="550" b="0" dirty="0" smtClean="0">
                <a:solidFill>
                  <a:srgbClr val="9CDCFE"/>
                </a:solidFill>
                <a:latin typeface="Consolas"/>
              </a:rPr>
              <a:t>index</a:t>
            </a:r>
            <a:r>
              <a:rPr lang="en-US" sz="550" b="0" dirty="0" smtClean="0">
                <a:solidFill>
                  <a:srgbClr val="D4D4D4"/>
                </a:solidFill>
                <a:latin typeface="Consolas"/>
              </a:rPr>
              <a:t> &gt; </a:t>
            </a:r>
            <a:r>
              <a:rPr lang="en-US" sz="550" b="0" dirty="0" smtClean="0">
                <a:solidFill>
                  <a:srgbClr val="B5CEA8"/>
                </a:solidFill>
                <a:latin typeface="Consolas"/>
              </a:rPr>
              <a:t>0</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pop</a:t>
            </a:r>
            <a:r>
              <a:rPr lang="en-US" sz="550" b="0" dirty="0" smtClean="0">
                <a:solidFill>
                  <a:srgbClr val="D4D4D4"/>
                </a:solidFill>
                <a:latin typeface="Consolas"/>
              </a:rPr>
              <a:t> </a:t>
            </a:r>
            <a:r>
              <a:rPr lang="en-US" sz="550" b="0" dirty="0" smtClean="0">
                <a:solidFill>
                  <a:srgbClr val="569CD6"/>
                </a:solidFill>
                <a:latin typeface="Consolas"/>
              </a:rPr>
              <a:t>hl</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C586C0"/>
                </a:solidFill>
                <a:latin typeface="Consolas"/>
              </a:rPr>
              <a:t>ENDC</a:t>
            </a:r>
            <a:endParaRPr lang="en-US" sz="550" b="0" dirty="0" smtClean="0">
              <a:solidFill>
                <a:srgbClr val="D4D4D4"/>
              </a:solidFill>
              <a:latin typeface="Consolas"/>
            </a:endParaRPr>
          </a:p>
          <a:p>
            <a:r>
              <a:rPr lang="en-US" sz="550" b="0" dirty="0" smtClean="0">
                <a:solidFill>
                  <a:srgbClr val="D4D4D4"/>
                </a:solidFill>
                <a:latin typeface="Consolas"/>
              </a:rPr>
              <a:t/>
            </a:r>
            <a:br>
              <a:rPr lang="en-US" sz="550" b="0" dirty="0" smtClean="0">
                <a:solidFill>
                  <a:srgbClr val="D4D4D4"/>
                </a:solidFill>
                <a:latin typeface="Consolas"/>
              </a:rPr>
            </a:br>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err="1" smtClean="0">
                <a:solidFill>
                  <a:srgbClr val="569CD6"/>
                </a:solidFill>
                <a:latin typeface="Consolas"/>
              </a:rPr>
              <a:t>hli</a:t>
            </a:r>
            <a:r>
              <a:rPr lang="en-US" sz="550" b="0" dirty="0" smtClean="0">
                <a:solidFill>
                  <a:srgbClr val="D4D4D4"/>
                </a:solidFill>
                <a:latin typeface="Consolas"/>
              </a:rPr>
              <a:t>] </a:t>
            </a:r>
            <a:r>
              <a:rPr lang="en-US" sz="550" b="0" dirty="0" smtClean="0">
                <a:solidFill>
                  <a:srgbClr val="6A9955"/>
                </a:solidFill>
                <a:latin typeface="Consolas"/>
              </a:rPr>
              <a:t>;get palette ID into 'A'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inc</a:t>
            </a:r>
            <a:r>
              <a:rPr lang="en-US" sz="550" b="0" dirty="0" smtClean="0">
                <a:solidFill>
                  <a:srgbClr val="D4D4D4"/>
                </a:solidFill>
                <a:latin typeface="Consolas"/>
              </a:rPr>
              <a:t> </a:t>
            </a:r>
            <a:r>
              <a:rPr lang="en-US" sz="550" b="0" dirty="0" smtClean="0">
                <a:solidFill>
                  <a:srgbClr val="569CD6"/>
                </a:solidFill>
                <a:latin typeface="Consolas"/>
              </a:rPr>
              <a:t>hl</a:t>
            </a:r>
            <a:endParaRPr lang="en-US" sz="550" b="0" dirty="0" smtClean="0">
              <a:solidFill>
                <a:srgbClr val="D4D4D4"/>
              </a:solidFill>
              <a:latin typeface="Consolas"/>
            </a:endParaRPr>
          </a:p>
          <a:p>
            <a:r>
              <a:rPr lang="en-US" sz="550" b="0" dirty="0" smtClean="0">
                <a:solidFill>
                  <a:srgbClr val="D4D4D4"/>
                </a:solidFill>
                <a:latin typeface="Consolas"/>
              </a:rPr>
              <a:t/>
            </a:r>
            <a:br>
              <a:rPr lang="en-US" sz="550" b="0" dirty="0" smtClean="0">
                <a:solidFill>
                  <a:srgbClr val="D4D4D4"/>
                </a:solidFill>
                <a:latin typeface="Consolas"/>
              </a:rPr>
            </a:br>
            <a:r>
              <a:rPr lang="en-US" sz="550" b="0" dirty="0" smtClean="0">
                <a:solidFill>
                  <a:srgbClr val="D4D4D4"/>
                </a:solidFill>
                <a:latin typeface="Consolas"/>
              </a:rPr>
              <a:t>        </a:t>
            </a:r>
            <a:r>
              <a:rPr lang="en-US" sz="550" b="0" dirty="0" smtClean="0">
                <a:solidFill>
                  <a:srgbClr val="C586C0"/>
                </a:solidFill>
                <a:latin typeface="Consolas"/>
              </a:rPr>
              <a:t>IF</a:t>
            </a:r>
            <a:r>
              <a:rPr lang="en-US" sz="550" b="0" dirty="0" smtClean="0">
                <a:solidFill>
                  <a:srgbClr val="D4D4D4"/>
                </a:solidFill>
                <a:latin typeface="Consolas"/>
              </a:rPr>
              <a:t> </a:t>
            </a:r>
            <a:r>
              <a:rPr lang="en-US" sz="550" b="0" dirty="0" smtClean="0">
                <a:solidFill>
                  <a:srgbClr val="9CDCFE"/>
                </a:solidFill>
                <a:latin typeface="Consolas"/>
              </a:rPr>
              <a:t>index</a:t>
            </a:r>
            <a:r>
              <a:rPr lang="en-US" sz="550" b="0" dirty="0" smtClean="0">
                <a:solidFill>
                  <a:srgbClr val="D4D4D4"/>
                </a:solidFill>
                <a:latin typeface="Consolas"/>
              </a:rPr>
              <a:t> &lt; (</a:t>
            </a:r>
            <a:r>
              <a:rPr lang="en-US" sz="550" b="0" dirty="0" smtClean="0">
                <a:solidFill>
                  <a:srgbClr val="9CDCFE"/>
                </a:solidFill>
                <a:latin typeface="Consolas"/>
              </a:rPr>
              <a:t>NUM_ACTIVE_PALS</a:t>
            </a:r>
            <a:r>
              <a:rPr lang="en-US" sz="550" b="0" dirty="0" smtClean="0">
                <a:solidFill>
                  <a:srgbClr val="D4D4D4"/>
                </a:solidFill>
                <a:latin typeface="Consolas"/>
              </a:rPr>
              <a:t> + -</a:t>
            </a:r>
            <a:r>
              <a:rPr lang="en-US" sz="550" b="0" dirty="0" smtClean="0">
                <a:solidFill>
                  <a:srgbClr val="B5CEA8"/>
                </a:solidFill>
                <a:latin typeface="Consolas"/>
              </a:rPr>
              <a:t>1</a:t>
            </a:r>
            <a:r>
              <a:rPr lang="en-US" sz="550" b="0" dirty="0" smtClean="0">
                <a:solidFill>
                  <a:srgbClr val="D4D4D4"/>
                </a:solidFill>
                <a:latin typeface="Consolas"/>
              </a:rPr>
              <a:t>)</a:t>
            </a:r>
          </a:p>
          <a:p>
            <a:r>
              <a:rPr lang="en-US" sz="550" b="0" dirty="0" smtClean="0">
                <a:solidFill>
                  <a:srgbClr val="D4D4D4"/>
                </a:solidFill>
                <a:latin typeface="Consolas"/>
              </a:rPr>
              <a:t>            </a:t>
            </a:r>
            <a:r>
              <a:rPr lang="en-US" sz="550" b="0" dirty="0" smtClean="0">
                <a:solidFill>
                  <a:srgbClr val="569CD6"/>
                </a:solidFill>
                <a:latin typeface="Consolas"/>
              </a:rPr>
              <a:t>push</a:t>
            </a:r>
            <a:r>
              <a:rPr lang="en-US" sz="550" b="0" dirty="0" smtClean="0">
                <a:solidFill>
                  <a:srgbClr val="D4D4D4"/>
                </a:solidFill>
                <a:latin typeface="Consolas"/>
              </a:rPr>
              <a:t> </a:t>
            </a:r>
            <a:r>
              <a:rPr lang="en-US" sz="550" b="0" dirty="0" smtClean="0">
                <a:solidFill>
                  <a:srgbClr val="569CD6"/>
                </a:solidFill>
                <a:latin typeface="Consolas"/>
              </a:rPr>
              <a:t>hl</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C586C0"/>
                </a:solidFill>
                <a:latin typeface="Consolas"/>
              </a:rPr>
              <a:t>ENDC</a:t>
            </a:r>
            <a:endParaRPr lang="en-US" sz="550" b="0" dirty="0" smtClean="0">
              <a:solidFill>
                <a:srgbClr val="D4D4D4"/>
              </a:solidFill>
              <a:latin typeface="Consolas"/>
            </a:endParaRPr>
          </a:p>
          <a:p>
            <a:r>
              <a:rPr lang="en-US" sz="550" b="0" dirty="0" smtClean="0">
                <a:solidFill>
                  <a:srgbClr val="D4D4D4"/>
                </a:solidFill>
                <a:latin typeface="Consolas"/>
              </a:rPr>
              <a:t/>
            </a:r>
            <a:br>
              <a:rPr lang="en-US" sz="550" b="0" dirty="0" smtClean="0">
                <a:solidFill>
                  <a:srgbClr val="D4D4D4"/>
                </a:solidFill>
                <a:latin typeface="Consolas"/>
              </a:rPr>
            </a:br>
            <a:r>
              <a:rPr lang="en-US" sz="550" b="0" dirty="0" smtClean="0">
                <a:solidFill>
                  <a:srgbClr val="D4D4D4"/>
                </a:solidFill>
                <a:latin typeface="Consolas"/>
              </a:rPr>
              <a:t>        </a:t>
            </a:r>
            <a:r>
              <a:rPr lang="en-US" sz="550" b="0" dirty="0" smtClean="0">
                <a:solidFill>
                  <a:srgbClr val="569CD6"/>
                </a:solidFill>
                <a:latin typeface="Consolas"/>
              </a:rPr>
              <a:t>call</a:t>
            </a:r>
            <a:r>
              <a:rPr lang="en-US" sz="550" b="0" dirty="0" smtClean="0">
                <a:solidFill>
                  <a:srgbClr val="D4D4D4"/>
                </a:solidFill>
                <a:latin typeface="Consolas"/>
              </a:rPr>
              <a:t> </a:t>
            </a:r>
            <a:r>
              <a:rPr lang="en-US" sz="550" b="0" dirty="0" err="1" smtClean="0">
                <a:solidFill>
                  <a:srgbClr val="9CDCFE"/>
                </a:solidFill>
                <a:latin typeface="Consolas"/>
              </a:rPr>
              <a:t>GetGBCBasePalAddress</a:t>
            </a:r>
            <a:r>
              <a:rPr lang="en-US" sz="550" b="0" dirty="0" smtClean="0">
                <a:solidFill>
                  <a:srgbClr val="D4D4D4"/>
                </a:solidFill>
                <a:latin typeface="Consolas"/>
              </a:rPr>
              <a:t>   </a:t>
            </a:r>
            <a:r>
              <a:rPr lang="en-US" sz="550" b="0" dirty="0" smtClean="0">
                <a:solidFill>
                  <a:srgbClr val="6A9955"/>
                </a:solidFill>
                <a:latin typeface="Consolas"/>
              </a:rPr>
              <a:t>;get palette address into de</a:t>
            </a:r>
            <a:endParaRPr lang="en-US" sz="550" b="0" dirty="0" smtClean="0">
              <a:solidFill>
                <a:srgbClr val="D4D4D4"/>
              </a:solidFill>
              <a:latin typeface="Consolas"/>
            </a:endParaRPr>
          </a:p>
          <a:p>
            <a:r>
              <a:rPr lang="en-US" sz="550" b="0" dirty="0" smtClean="0">
                <a:solidFill>
                  <a:srgbClr val="D4D4D4"/>
                </a:solidFill>
                <a:latin typeface="Consolas"/>
              </a:rPr>
              <a:t>       (code continues at a later slide)</a:t>
            </a:r>
            <a:endParaRPr lang="en-US" sz="550" b="0" dirty="0">
              <a:solidFill>
                <a:srgbClr val="D4D4D4"/>
              </a:solidFill>
              <a:latin typeface="Consolas"/>
            </a:endParaRPr>
          </a:p>
        </p:txBody>
      </p:sp>
      <p:graphicFrame>
        <p:nvGraphicFramePr>
          <p:cNvPr id="8" name="Content Placeholder 3"/>
          <p:cNvGraphicFramePr>
            <a:graphicFrameLocks/>
          </p:cNvGraphicFramePr>
          <p:nvPr/>
        </p:nvGraphicFramePr>
        <p:xfrm>
          <a:off x="7162800" y="302895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6595 (blk.loc)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 (pal 2)</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DFEB</a:t>
                      </a:r>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416052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8003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524000" y="45529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For this portion, check if the HL register contains </a:t>
            </a:r>
            <a:r>
              <a:rPr lang="en-US" sz="1000" dirty="0" err="1" smtClean="0"/>
              <a:t>BGMapAttributes</a:t>
            </a:r>
            <a:r>
              <a:rPr lang="en-US" sz="1000" dirty="0" smtClean="0"/>
              <a:t> (</a:t>
            </a:r>
            <a:r>
              <a:rPr lang="en-US" sz="1000" dirty="0" err="1" smtClean="0"/>
              <a:t>blk</a:t>
            </a:r>
            <a:r>
              <a:rPr lang="en-US" sz="1000" dirty="0" smtClean="0"/>
              <a:t> data) otherwise start a loop. At this point in the loop we are going to call </a:t>
            </a:r>
            <a:r>
              <a:rPr lang="en-US" sz="1000" dirty="0" err="1" smtClean="0"/>
              <a:t>GetGBCBasePalAddress</a:t>
            </a:r>
            <a:endParaRPr lang="en-US" sz="1000" dirty="0"/>
          </a:p>
        </p:txBody>
      </p:sp>
      <p:sp>
        <p:nvSpPr>
          <p:cNvPr id="18" name="Rectangle 17"/>
          <p:cNvSpPr/>
          <p:nvPr/>
        </p:nvSpPr>
        <p:spPr>
          <a:xfrm>
            <a:off x="0" y="209550"/>
            <a:ext cx="24384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NUM_ACTIVE_PALS</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4</a:t>
            </a:r>
            <a:endParaRPr lang="en-US" sz="800" b="0" dirty="0">
              <a:solidFill>
                <a:srgbClr val="D4D4D4"/>
              </a:solidFill>
              <a:latin typeface="Consolas"/>
            </a:endParaRPr>
          </a:p>
        </p:txBody>
      </p:sp>
      <p:sp>
        <p:nvSpPr>
          <p:cNvPr id="19" name="TextBox 18"/>
          <p:cNvSpPr txBox="1"/>
          <p:nvPr/>
        </p:nvSpPr>
        <p:spPr>
          <a:xfrm>
            <a:off x="0" y="0"/>
            <a:ext cx="1026243" cy="215444"/>
          </a:xfrm>
          <a:prstGeom prst="rect">
            <a:avLst/>
          </a:prstGeom>
          <a:noFill/>
        </p:spPr>
        <p:txBody>
          <a:bodyPr wrap="none" rtlCol="0">
            <a:spAutoFit/>
          </a:bodyPr>
          <a:lstStyle/>
          <a:p>
            <a:r>
              <a:rPr lang="en-US" sz="800" dirty="0" smtClean="0"/>
              <a:t>misc_constants.asm</a:t>
            </a:r>
            <a:endParaRPr lang="en-US" sz="800" dirty="0"/>
          </a:p>
        </p:txBody>
      </p:sp>
      <p:sp>
        <p:nvSpPr>
          <p:cNvPr id="20" name="TextBox 19"/>
          <p:cNvSpPr txBox="1"/>
          <p:nvPr/>
        </p:nvSpPr>
        <p:spPr>
          <a:xfrm>
            <a:off x="0" y="1657350"/>
            <a:ext cx="1135247" cy="215444"/>
          </a:xfrm>
          <a:prstGeom prst="rect">
            <a:avLst/>
          </a:prstGeom>
          <a:noFill/>
        </p:spPr>
        <p:txBody>
          <a:bodyPr wrap="none" rtlCol="0">
            <a:spAutoFit/>
          </a:bodyPr>
          <a:lstStyle/>
          <a:p>
            <a:r>
              <a:rPr lang="en-US" sz="800" dirty="0" smtClean="0"/>
              <a:t>palette_constants.asm</a:t>
            </a:r>
            <a:endParaRPr lang="en-US" sz="800" dirty="0"/>
          </a:p>
        </p:txBody>
      </p:sp>
      <p:sp>
        <p:nvSpPr>
          <p:cNvPr id="21" name="Rectangle 20"/>
          <p:cNvSpPr/>
          <p:nvPr/>
        </p:nvSpPr>
        <p:spPr>
          <a:xfrm>
            <a:off x="0" y="3584942"/>
            <a:ext cx="22860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endParaRPr lang="en-US" sz="800" b="0" dirty="0" smtClean="0">
              <a:solidFill>
                <a:srgbClr val="D4D4D4"/>
              </a:solidFill>
              <a:latin typeface="Consolas"/>
            </a:endParaRPr>
          </a:p>
        </p:txBody>
      </p:sp>
      <p:sp>
        <p:nvSpPr>
          <p:cNvPr id="22" name="TextBox 21"/>
          <p:cNvSpPr txBox="1"/>
          <p:nvPr/>
        </p:nvSpPr>
        <p:spPr>
          <a:xfrm>
            <a:off x="0" y="3356342"/>
            <a:ext cx="328936" cy="215444"/>
          </a:xfrm>
          <a:prstGeom prst="rect">
            <a:avLst/>
          </a:prstGeom>
          <a:noFill/>
        </p:spPr>
        <p:txBody>
          <a:bodyPr wrap="none" rtlCol="0">
            <a:spAutoFit/>
          </a:bodyPr>
          <a:lstStyle/>
          <a:p>
            <a:r>
              <a:rPr lang="en-US" sz="800" dirty="0" smtClean="0"/>
              <a:t>n/a</a:t>
            </a:r>
            <a:endParaRPr lang="en-US" sz="800" dirty="0"/>
          </a:p>
        </p:txBody>
      </p:sp>
      <p:sp>
        <p:nvSpPr>
          <p:cNvPr id="12" name="TextBox 11"/>
          <p:cNvSpPr txBox="1"/>
          <p:nvPr/>
        </p:nvSpPr>
        <p:spPr>
          <a:xfrm>
            <a:off x="2438400" y="590550"/>
            <a:ext cx="2286000"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600" dirty="0" smtClean="0"/>
              <a:t>Code Comments:</a:t>
            </a:r>
          </a:p>
          <a:p>
            <a:r>
              <a:rPr lang="en-US" sz="600" dirty="0" smtClean="0"/>
              <a:t>This was clearly the </a:t>
            </a:r>
            <a:r>
              <a:rPr lang="en-US" sz="600" dirty="0" err="1" smtClean="0"/>
              <a:t>backporting</a:t>
            </a:r>
            <a:r>
              <a:rPr lang="en-US" sz="600" dirty="0" smtClean="0"/>
              <a:t> that was done.</a:t>
            </a:r>
          </a:p>
          <a:p>
            <a:r>
              <a:rPr lang="en-US" sz="600" dirty="0" smtClean="0"/>
              <a:t>Load A with the value that lives at HL (the color address)- in this case the value at $6690 is $51.</a:t>
            </a:r>
          </a:p>
          <a:p>
            <a:r>
              <a:rPr lang="en-US" sz="600" dirty="0" smtClean="0"/>
              <a:t>AND this value ($51) with $F8- result is $50</a:t>
            </a:r>
          </a:p>
          <a:p>
            <a:r>
              <a:rPr lang="en-US" sz="600" dirty="0" smtClean="0"/>
              <a:t>Compare $50 to $20 (which should tell us if this packet is the ATTR_BLK packet. In our case since we aren’t that packet (HL is currently color) then we keep going rather than jumping. Will need to jump through </a:t>
            </a:r>
            <a:r>
              <a:rPr lang="en-US" sz="600" dirty="0" err="1" smtClean="0"/>
              <a:t>TranslatePalPacketToBGMapAttributes</a:t>
            </a:r>
            <a:r>
              <a:rPr lang="en-US" sz="600" dirty="0" smtClean="0"/>
              <a:t> later.</a:t>
            </a:r>
          </a:p>
          <a:p>
            <a:r>
              <a:rPr lang="en-US" sz="600" dirty="0" smtClean="0"/>
              <a:t>Increment HL, now pointing at $6691</a:t>
            </a:r>
          </a:p>
          <a:p>
            <a:r>
              <a:rPr lang="en-US" sz="600" dirty="0" smtClean="0"/>
              <a:t>Set an index to 0</a:t>
            </a:r>
          </a:p>
          <a:p>
            <a:r>
              <a:rPr lang="en-US" sz="600" dirty="0" smtClean="0"/>
              <a:t>Repeat for the NUM_ACTIVE_PALS, or 4 times.</a:t>
            </a:r>
          </a:p>
          <a:p>
            <a:r>
              <a:rPr lang="en-US" sz="600" dirty="0" smtClean="0"/>
              <a:t>For all but the first iteration pop HL from the stack, otherwise keep going.</a:t>
            </a:r>
          </a:p>
          <a:p>
            <a:endParaRPr lang="en-US" sz="600" dirty="0"/>
          </a:p>
          <a:p>
            <a:r>
              <a:rPr lang="en-US" sz="600" dirty="0" smtClean="0"/>
              <a:t>Load A with value from HL (address $6691, value $24, the first palette in the palettes data) and increment HL (now $6692)</a:t>
            </a:r>
          </a:p>
          <a:p>
            <a:endParaRPr lang="en-US" sz="600" dirty="0"/>
          </a:p>
          <a:p>
            <a:r>
              <a:rPr lang="en-US" sz="600" dirty="0" smtClean="0"/>
              <a:t>If index is less than 3, push HL to the Stack (that is the case on the first go-round here).</a:t>
            </a:r>
          </a:p>
          <a:p>
            <a:endParaRPr lang="en-US" sz="600" dirty="0"/>
          </a:p>
          <a:p>
            <a:r>
              <a:rPr lang="en-US" sz="600" dirty="0" smtClean="0"/>
              <a:t>We now call </a:t>
            </a:r>
            <a:r>
              <a:rPr lang="en-US" sz="600" dirty="0" err="1" smtClean="0"/>
              <a:t>GetGBCBasePalAddress</a:t>
            </a:r>
            <a:endParaRPr lang="en-US" sz="600" dirty="0" smtClean="0"/>
          </a:p>
          <a:p>
            <a:endParaRPr lang="en-US" sz="800" dirty="0"/>
          </a:p>
        </p:txBody>
      </p:sp>
      <p:sp>
        <p:nvSpPr>
          <p:cNvPr id="23" name="Rectangle 22"/>
          <p:cNvSpPr/>
          <p:nvPr/>
        </p:nvSpPr>
        <p:spPr>
          <a:xfrm>
            <a:off x="0" y="1885950"/>
            <a:ext cx="2286000" cy="95410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700" b="0" dirty="0" smtClean="0">
                <a:solidFill>
                  <a:srgbClr val="9CDCFE"/>
                </a:solidFill>
                <a:latin typeface="Consolas"/>
              </a:rPr>
              <a:t>SET_PAL_GENERIC</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$08</a:t>
            </a:r>
            <a:endParaRPr lang="en-US" sz="700" b="0" dirty="0" smtClean="0">
              <a:solidFill>
                <a:srgbClr val="D4D4D4"/>
              </a:solidFill>
              <a:latin typeface="Consolas"/>
            </a:endParaRPr>
          </a:p>
          <a:p>
            <a:r>
              <a:rPr lang="en-US" sz="700" b="0" dirty="0" err="1" smtClean="0">
                <a:solidFill>
                  <a:srgbClr val="9CDCFE"/>
                </a:solidFill>
                <a:latin typeface="Consolas"/>
              </a:rPr>
              <a:t>const_value</a:t>
            </a:r>
            <a:r>
              <a:rPr lang="en-US" sz="700" b="0" dirty="0" smtClean="0">
                <a:solidFill>
                  <a:srgbClr val="9CDCFE"/>
                </a:solidFill>
                <a:latin typeface="Consolas"/>
              </a:rPr>
              <a:t> = 0 (note these aren’t in code order which is how the program knows the value of each)</a:t>
            </a: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PAL_GAMEFREAK</a:t>
            </a:r>
            <a:r>
              <a:rPr lang="en-US" sz="700" b="0" dirty="0" smtClean="0">
                <a:solidFill>
                  <a:srgbClr val="D4D4D4"/>
                </a:solidFill>
                <a:latin typeface="Consolas"/>
              </a:rPr>
              <a:t> </a:t>
            </a:r>
            <a:r>
              <a:rPr lang="en-US" sz="700" b="0" dirty="0" smtClean="0">
                <a:solidFill>
                  <a:srgbClr val="6A9955"/>
                </a:solidFill>
                <a:latin typeface="Consolas"/>
              </a:rPr>
              <a:t>; $24</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PAL_REDMON</a:t>
            </a:r>
            <a:r>
              <a:rPr lang="en-US" sz="700" b="0" dirty="0" smtClean="0">
                <a:solidFill>
                  <a:srgbClr val="D4D4D4"/>
                </a:solidFill>
                <a:latin typeface="Consolas"/>
              </a:rPr>
              <a:t>    </a:t>
            </a:r>
            <a:r>
              <a:rPr lang="en-US" sz="700" b="0" dirty="0" smtClean="0">
                <a:solidFill>
                  <a:srgbClr val="6A9955"/>
                </a:solidFill>
                <a:latin typeface="Consolas"/>
              </a:rPr>
              <a:t>; $12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PAL_VIRIDIAN</a:t>
            </a:r>
            <a:r>
              <a:rPr lang="en-US" sz="700" b="0" dirty="0" smtClean="0">
                <a:solidFill>
                  <a:srgbClr val="D4D4D4"/>
                </a:solidFill>
                <a:latin typeface="Consolas"/>
              </a:rPr>
              <a:t>  </a:t>
            </a:r>
            <a:r>
              <a:rPr lang="en-US" sz="700" b="0" dirty="0" smtClean="0">
                <a:solidFill>
                  <a:srgbClr val="6A9955"/>
                </a:solidFill>
                <a:latin typeface="Consolas"/>
              </a:rPr>
              <a:t>; $02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PAL_BLUEMON</a:t>
            </a:r>
            <a:r>
              <a:rPr lang="en-US" sz="700" b="0" dirty="0" smtClean="0">
                <a:solidFill>
                  <a:srgbClr val="D4D4D4"/>
                </a:solidFill>
                <a:latin typeface="Consolas"/>
              </a:rPr>
              <a:t>   </a:t>
            </a:r>
            <a:r>
              <a:rPr lang="en-US" sz="700" b="0" dirty="0" smtClean="0">
                <a:solidFill>
                  <a:srgbClr val="6A9955"/>
                </a:solidFill>
                <a:latin typeface="Consolas"/>
              </a:rPr>
              <a:t>; $11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18.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2440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6595 (blk.loc)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 (pal.id.2)</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DFEB</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3662541"/>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9CDCFE"/>
                </a:solidFill>
                <a:latin typeface="Consolas"/>
              </a:rPr>
              <a:t>palettes.asm:</a:t>
            </a:r>
          </a:p>
          <a:p>
            <a:r>
              <a:rPr lang="en-US" sz="800" b="0" dirty="0" err="1" smtClean="0">
                <a:solidFill>
                  <a:srgbClr val="9CDCFE"/>
                </a:solidFill>
                <a:latin typeface="Consolas"/>
              </a:rPr>
              <a:t>GetGBCBasePalAddress</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new function</a:t>
            </a:r>
            <a:endParaRPr lang="en-US" sz="800" b="0" dirty="0" smtClean="0">
              <a:solidFill>
                <a:srgbClr val="D4D4D4"/>
              </a:solidFill>
              <a:latin typeface="Consolas"/>
            </a:endParaRPr>
          </a:p>
          <a:p>
            <a:r>
              <a:rPr lang="en-US" sz="800" b="0" dirty="0" smtClean="0">
                <a:solidFill>
                  <a:srgbClr val="6A9955"/>
                </a:solidFill>
                <a:latin typeface="Consolas"/>
              </a:rPr>
              <a:t>; Input: a = palette ID</a:t>
            </a:r>
            <a:endParaRPr lang="en-US" sz="800" b="0" dirty="0" smtClean="0">
              <a:solidFill>
                <a:srgbClr val="D4D4D4"/>
              </a:solidFill>
              <a:latin typeface="Consolas"/>
            </a:endParaRPr>
          </a:p>
          <a:p>
            <a:r>
              <a:rPr lang="en-US" sz="800" b="0" dirty="0" smtClean="0">
                <a:solidFill>
                  <a:srgbClr val="6A9955"/>
                </a:solidFill>
                <a:latin typeface="Consolas"/>
              </a:rPr>
              <a:t>; Output: de = palette address</a:t>
            </a:r>
            <a:endParaRPr lang="en-US" sz="800" b="0" dirty="0" smtClean="0">
              <a:solidFill>
                <a:srgbClr val="D4D4D4"/>
              </a:solidFill>
              <a:latin typeface="Consolas"/>
            </a:endParaRPr>
          </a:p>
          <a:p>
            <a:r>
              <a:rPr lang="en-US" sz="800" b="0" dirty="0" smtClean="0">
                <a:solidFill>
                  <a:srgbClr val="D4D4D4"/>
                </a:solidFill>
                <a:latin typeface="Consolas"/>
              </a:rPr>
              <a:t>  </a:t>
            </a:r>
            <a:endParaRPr lang="en-US" sz="800" dirty="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push</a:t>
            </a:r>
            <a:r>
              <a:rPr lang="en-US" sz="800" b="0" dirty="0" smtClean="0">
                <a:solidFill>
                  <a:srgbClr val="D4D4D4"/>
                </a:solidFill>
                <a:latin typeface="Consolas"/>
              </a:rPr>
              <a:t> </a:t>
            </a:r>
            <a:r>
              <a:rPr lang="en-US" sz="800" b="0" dirty="0" smtClean="0">
                <a:solidFill>
                  <a:srgbClr val="569CD6"/>
                </a:solidFill>
                <a:latin typeface="Consolas"/>
              </a:rPr>
              <a:t>hl</a:t>
            </a:r>
            <a:endParaRPr lang="en-US" sz="800" b="0" dirty="0" smtClean="0">
              <a:solidFill>
                <a:srgbClr val="D4D4D4"/>
              </a:solidFill>
              <a:latin typeface="Consolas"/>
            </a:endParaRPr>
          </a:p>
          <a:p>
            <a:r>
              <a:rPr lang="en-US" sz="800" b="0" dirty="0" smtClean="0">
                <a:solidFill>
                  <a:srgbClr val="D4D4D4"/>
                </a:solidFill>
                <a:latin typeface="Consolas"/>
              </a:rPr>
              <a:t>    </a:t>
            </a:r>
          </a:p>
          <a:p>
            <a:endParaRPr lang="en-US" sz="800" dirty="0">
              <a:solidFill>
                <a:srgbClr val="D4D4D4"/>
              </a:solidFill>
              <a:latin typeface="Consolas"/>
            </a:endParaRPr>
          </a:p>
          <a:p>
            <a:endParaRPr lang="en-US" sz="800" b="0" dirty="0" smtClean="0">
              <a:solidFill>
                <a:srgbClr val="D4D4D4"/>
              </a:solidFill>
              <a:latin typeface="Consolas"/>
            </a:endParaRPr>
          </a:p>
          <a:p>
            <a:r>
              <a:rPr lang="en-US" sz="800" dirty="0">
                <a:solidFill>
                  <a:srgbClr val="D4D4D4"/>
                </a:solidFill>
                <a:latin typeface="Consolas"/>
              </a:rPr>
              <a:t> </a:t>
            </a:r>
            <a:r>
              <a:rPr lang="en-US" sz="80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l</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add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569CD6"/>
                </a:solidFill>
                <a:latin typeface="Consolas"/>
              </a:rPr>
              <a:t>hl</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add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569CD6"/>
                </a:solidFill>
                <a:latin typeface="Consolas"/>
              </a:rPr>
              <a:t>hl</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add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569CD6"/>
                </a:solidFill>
                <a:latin typeface="Consolas"/>
              </a:rPr>
              <a:t>hl</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de</a:t>
            </a:r>
            <a:r>
              <a:rPr lang="en-US" sz="800" b="0" dirty="0" smtClean="0">
                <a:solidFill>
                  <a:srgbClr val="D4D4D4"/>
                </a:solidFill>
                <a:latin typeface="Consolas"/>
              </a:rPr>
              <a:t>, </a:t>
            </a:r>
            <a:r>
              <a:rPr lang="en-US" sz="800" b="0" dirty="0" err="1" smtClean="0">
                <a:solidFill>
                  <a:srgbClr val="9CDCFE"/>
                </a:solidFill>
                <a:latin typeface="Consolas"/>
              </a:rPr>
              <a:t>GBCBasePalettes</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add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569CD6"/>
                </a:solidFill>
                <a:latin typeface="Consolas"/>
              </a:rPr>
              <a:t>de</a:t>
            </a:r>
          </a:p>
          <a:p>
            <a:endParaRPr lang="en-US" sz="800" dirty="0">
              <a:solidFill>
                <a:srgbClr val="569CD6"/>
              </a:solidFill>
              <a:latin typeface="Consolas"/>
            </a:endParaRPr>
          </a:p>
          <a:p>
            <a:endParaRPr lang="en-US" sz="800" b="0" dirty="0" smtClean="0">
              <a:solidFill>
                <a:srgbClr val="569CD6"/>
              </a:solidFill>
              <a:latin typeface="Consolas"/>
            </a:endParaRPr>
          </a:p>
          <a:p>
            <a:endParaRPr lang="en-US" sz="800" dirty="0">
              <a:solidFill>
                <a:srgbClr val="569CD6"/>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569CD6"/>
                </a:solidFill>
                <a:latin typeface="Consolas"/>
              </a:rPr>
              <a:t>l</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e</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569CD6"/>
                </a:solidFill>
                <a:latin typeface="Consolas"/>
              </a:rPr>
              <a:t>h</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pop</a:t>
            </a:r>
            <a:r>
              <a:rPr lang="en-US" sz="800" b="0" dirty="0" smtClean="0">
                <a:solidFill>
                  <a:srgbClr val="D4D4D4"/>
                </a:solidFill>
                <a:latin typeface="Consolas"/>
              </a:rPr>
              <a:t> </a:t>
            </a:r>
            <a:r>
              <a:rPr lang="en-US" sz="800" b="0" dirty="0" smtClean="0">
                <a:solidFill>
                  <a:srgbClr val="569CD6"/>
                </a:solidFill>
                <a:latin typeface="Consolas"/>
              </a:rPr>
              <a:t>hl</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476375"/>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6A80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6AA8 (pal.1.loc)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 (pal.2.id)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DFEB</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Use the Palette ID (based on the constants from palette_constants.asm) to determine the address of the corresponding </a:t>
            </a:r>
            <a:r>
              <a:rPr lang="en-US" sz="1000" dirty="0" err="1" smtClean="0"/>
              <a:t>pallete</a:t>
            </a:r>
            <a:r>
              <a:rPr lang="en-US" sz="1000" dirty="0" smtClean="0"/>
              <a:t> in the </a:t>
            </a:r>
            <a:r>
              <a:rPr lang="en-US" sz="1000" dirty="0" err="1" smtClean="0"/>
              <a:t>GBCBasePallets</a:t>
            </a:r>
            <a:r>
              <a:rPr lang="en-US" sz="1000" dirty="0" smtClean="0"/>
              <a:t> data. </a:t>
            </a:r>
            <a:endParaRPr lang="en-US" sz="1000" dirty="0"/>
          </a:p>
        </p:txBody>
      </p:sp>
      <p:sp>
        <p:nvSpPr>
          <p:cNvPr id="18" name="Rectangle 17"/>
          <p:cNvSpPr/>
          <p:nvPr/>
        </p:nvSpPr>
        <p:spPr>
          <a:xfrm>
            <a:off x="0" y="209550"/>
            <a:ext cx="2438400" cy="230832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6A9955"/>
                </a:solidFill>
                <a:latin typeface="Consolas"/>
              </a:rPr>
              <a:t>; palettes for </a:t>
            </a:r>
            <a:r>
              <a:rPr lang="en-US" sz="800" b="0" dirty="0" err="1" smtClean="0">
                <a:solidFill>
                  <a:srgbClr val="6A9955"/>
                </a:solidFill>
                <a:latin typeface="Consolas"/>
              </a:rPr>
              <a:t>overworlds</a:t>
            </a:r>
            <a:r>
              <a:rPr lang="en-US" sz="800" b="0" dirty="0" smtClean="0">
                <a:solidFill>
                  <a:srgbClr val="6A9955"/>
                </a:solidFill>
                <a:latin typeface="Consolas"/>
              </a:rPr>
              <a:t>, title screen, monsters</a:t>
            </a:r>
            <a:endParaRPr lang="en-US" sz="800" b="0" dirty="0" smtClean="0">
              <a:solidFill>
                <a:srgbClr val="D4D4D4"/>
              </a:solidFill>
              <a:latin typeface="Consolas"/>
            </a:endParaRPr>
          </a:p>
          <a:p>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add </a:t>
            </a:r>
            <a:r>
              <a:rPr lang="en-US" sz="800" b="0" dirty="0" err="1" smtClean="0">
                <a:solidFill>
                  <a:srgbClr val="6A9955"/>
                </a:solidFill>
                <a:latin typeface="Consolas"/>
              </a:rPr>
              <a:t>pokemon</a:t>
            </a:r>
            <a:r>
              <a:rPr lang="en-US" sz="800" b="0" dirty="0" smtClean="0">
                <a:solidFill>
                  <a:srgbClr val="6A9955"/>
                </a:solidFill>
                <a:latin typeface="Consolas"/>
              </a:rPr>
              <a:t> yellow GBC palettes</a:t>
            </a:r>
            <a:endParaRPr lang="en-US" sz="800" b="0" dirty="0" smtClean="0">
              <a:solidFill>
                <a:srgbClr val="D4D4D4"/>
              </a:solidFill>
              <a:latin typeface="Consolas"/>
            </a:endParaRPr>
          </a:p>
          <a:p>
            <a:r>
              <a:rPr lang="en-US" sz="800" b="0" dirty="0" err="1" smtClean="0">
                <a:solidFill>
                  <a:srgbClr val="9CDCFE"/>
                </a:solidFill>
                <a:latin typeface="Consolas"/>
              </a:rPr>
              <a:t>GBCBasePalettes</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6A9955"/>
                </a:solidFill>
                <a:latin typeface="Consolas"/>
              </a:rPr>
              <a:t>; PAL_ROUTE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9CDCFE"/>
                </a:solidFill>
                <a:latin typeface="Consolas"/>
              </a:rPr>
              <a:t>RGB</a:t>
            </a:r>
            <a:r>
              <a:rPr lang="en-US" sz="800" b="0" dirty="0" smtClean="0">
                <a:solidFill>
                  <a:srgbClr val="D4D4D4"/>
                </a:solidFill>
                <a:latin typeface="Consolas"/>
              </a:rPr>
              <a:t> </a:t>
            </a:r>
            <a:r>
              <a:rPr lang="en-US" sz="800" b="0" dirty="0" smtClean="0">
                <a:solidFill>
                  <a:srgbClr val="B5CEA8"/>
                </a:solidFill>
                <a:latin typeface="Consolas"/>
              </a:rPr>
              <a:t>31</a:t>
            </a:r>
            <a:r>
              <a:rPr lang="en-US" sz="800" b="0" dirty="0" smtClean="0">
                <a:solidFill>
                  <a:srgbClr val="D4D4D4"/>
                </a:solidFill>
                <a:latin typeface="Consolas"/>
              </a:rPr>
              <a:t>, </a:t>
            </a:r>
            <a:r>
              <a:rPr lang="en-US" sz="800" b="0" dirty="0" smtClean="0">
                <a:solidFill>
                  <a:srgbClr val="B5CEA8"/>
                </a:solidFill>
                <a:latin typeface="Consolas"/>
              </a:rPr>
              <a:t>31</a:t>
            </a:r>
            <a:r>
              <a:rPr lang="en-US" sz="800" b="0" dirty="0" smtClean="0">
                <a:solidFill>
                  <a:srgbClr val="D4D4D4"/>
                </a:solidFill>
                <a:latin typeface="Consolas"/>
              </a:rPr>
              <a:t>, </a:t>
            </a:r>
            <a:r>
              <a:rPr lang="en-US" sz="800" b="0" dirty="0" smtClean="0">
                <a:solidFill>
                  <a:srgbClr val="B5CEA8"/>
                </a:solidFill>
                <a:latin typeface="Consolas"/>
              </a:rPr>
              <a:t>31</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9CDCFE"/>
                </a:solidFill>
                <a:latin typeface="Consolas"/>
              </a:rPr>
              <a:t>RGB</a:t>
            </a:r>
            <a:r>
              <a:rPr lang="en-US" sz="800" b="0" dirty="0" smtClean="0">
                <a:solidFill>
                  <a:srgbClr val="D4D4D4"/>
                </a:solidFill>
                <a:latin typeface="Consolas"/>
              </a:rPr>
              <a:t> </a:t>
            </a:r>
            <a:r>
              <a:rPr lang="en-US" sz="800" b="0" dirty="0" smtClean="0">
                <a:solidFill>
                  <a:srgbClr val="B5CEA8"/>
                </a:solidFill>
                <a:latin typeface="Consolas"/>
              </a:rPr>
              <a:t>16</a:t>
            </a:r>
            <a:r>
              <a:rPr lang="en-US" sz="800" b="0" dirty="0" smtClean="0">
                <a:solidFill>
                  <a:srgbClr val="D4D4D4"/>
                </a:solidFill>
                <a:latin typeface="Consolas"/>
              </a:rPr>
              <a:t>, </a:t>
            </a:r>
            <a:r>
              <a:rPr lang="en-US" sz="800" b="0" dirty="0" smtClean="0">
                <a:solidFill>
                  <a:srgbClr val="B5CEA8"/>
                </a:solidFill>
                <a:latin typeface="Consolas"/>
              </a:rPr>
              <a:t>31</a:t>
            </a:r>
            <a:r>
              <a:rPr lang="en-US" sz="800" b="0" dirty="0" smtClean="0">
                <a:solidFill>
                  <a:srgbClr val="D4D4D4"/>
                </a:solidFill>
                <a:latin typeface="Consolas"/>
              </a:rPr>
              <a:t>,  </a:t>
            </a:r>
            <a:r>
              <a:rPr lang="en-US" sz="800" b="0" dirty="0" smtClean="0">
                <a:solidFill>
                  <a:srgbClr val="B5CEA8"/>
                </a:solidFill>
                <a:latin typeface="Consolas"/>
              </a:rPr>
              <a:t>4</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9CDCFE"/>
                </a:solidFill>
                <a:latin typeface="Consolas"/>
              </a:rPr>
              <a:t>RGB</a:t>
            </a:r>
            <a:r>
              <a:rPr lang="en-US" sz="800" b="0" dirty="0" smtClean="0">
                <a:solidFill>
                  <a:srgbClr val="D4D4D4"/>
                </a:solidFill>
                <a:latin typeface="Consolas"/>
              </a:rPr>
              <a:t> </a:t>
            </a:r>
            <a:r>
              <a:rPr lang="en-US" sz="800" b="0" dirty="0" smtClean="0">
                <a:solidFill>
                  <a:srgbClr val="B5CEA8"/>
                </a:solidFill>
                <a:latin typeface="Consolas"/>
              </a:rPr>
              <a:t>11</a:t>
            </a:r>
            <a:r>
              <a:rPr lang="en-US" sz="800" b="0" dirty="0" smtClean="0">
                <a:solidFill>
                  <a:srgbClr val="D4D4D4"/>
                </a:solidFill>
                <a:latin typeface="Consolas"/>
              </a:rPr>
              <a:t>, </a:t>
            </a:r>
            <a:r>
              <a:rPr lang="en-US" sz="800" b="0" dirty="0" smtClean="0">
                <a:solidFill>
                  <a:srgbClr val="B5CEA8"/>
                </a:solidFill>
                <a:latin typeface="Consolas"/>
              </a:rPr>
              <a:t>23</a:t>
            </a:r>
            <a:r>
              <a:rPr lang="en-US" sz="800" b="0" dirty="0" smtClean="0">
                <a:solidFill>
                  <a:srgbClr val="D4D4D4"/>
                </a:solidFill>
                <a:latin typeface="Consolas"/>
              </a:rPr>
              <a:t>, </a:t>
            </a:r>
            <a:r>
              <a:rPr lang="en-US" sz="800" b="0" dirty="0" smtClean="0">
                <a:solidFill>
                  <a:srgbClr val="B5CEA8"/>
                </a:solidFill>
                <a:latin typeface="Consolas"/>
              </a:rPr>
              <a:t>31</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9CDCFE"/>
                </a:solidFill>
                <a:latin typeface="Consolas"/>
              </a:rPr>
              <a:t>RGB</a:t>
            </a:r>
            <a:r>
              <a:rPr lang="en-US" sz="800" b="0" dirty="0" smtClean="0">
                <a:solidFill>
                  <a:srgbClr val="D4D4D4"/>
                </a:solidFill>
                <a:latin typeface="Consolas"/>
              </a:rPr>
              <a:t>  </a:t>
            </a:r>
            <a:r>
              <a:rPr lang="en-US" sz="800" b="0" dirty="0" smtClean="0">
                <a:solidFill>
                  <a:srgbClr val="B5CEA8"/>
                </a:solidFill>
                <a:latin typeface="Consolas"/>
              </a:rPr>
              <a:t>3</a:t>
            </a:r>
            <a:r>
              <a:rPr lang="en-US" sz="800" b="0" dirty="0" smtClean="0">
                <a:solidFill>
                  <a:srgbClr val="D4D4D4"/>
                </a:solidFill>
                <a:latin typeface="Consolas"/>
              </a:rPr>
              <a:t>,  </a:t>
            </a:r>
            <a:r>
              <a:rPr lang="en-US" sz="800" b="0" dirty="0" smtClean="0">
                <a:solidFill>
                  <a:srgbClr val="B5CEA8"/>
                </a:solidFill>
                <a:latin typeface="Consolas"/>
              </a:rPr>
              <a:t>3</a:t>
            </a:r>
            <a:r>
              <a:rPr lang="en-US" sz="800" b="0" dirty="0" smtClean="0">
                <a:solidFill>
                  <a:srgbClr val="D4D4D4"/>
                </a:solidFill>
                <a:latin typeface="Consolas"/>
              </a:rPr>
              <a:t>,  </a:t>
            </a:r>
            <a:r>
              <a:rPr lang="en-US" sz="800" b="0" dirty="0" smtClean="0">
                <a:solidFill>
                  <a:srgbClr val="B5CEA8"/>
                </a:solidFill>
                <a:latin typeface="Consolas"/>
              </a:rPr>
              <a:t>3</a:t>
            </a:r>
          </a:p>
          <a:p>
            <a:r>
              <a:rPr lang="en-US" sz="800" dirty="0" smtClean="0">
                <a:solidFill>
                  <a:srgbClr val="B5CEA8"/>
                </a:solidFill>
                <a:latin typeface="Consolas"/>
              </a:rPr>
              <a:t>…</a:t>
            </a:r>
          </a:p>
          <a:p>
            <a:r>
              <a:rPr lang="en-US" sz="800" b="0" dirty="0" smtClean="0">
                <a:solidFill>
                  <a:srgbClr val="D4D4D4"/>
                </a:solidFill>
                <a:latin typeface="Consolas"/>
              </a:rPr>
              <a:t>    </a:t>
            </a:r>
            <a:r>
              <a:rPr lang="en-US" sz="800" b="0" dirty="0" smtClean="0">
                <a:solidFill>
                  <a:srgbClr val="6A9955"/>
                </a:solidFill>
                <a:latin typeface="Consolas"/>
              </a:rPr>
              <a:t>; PAL_GAMEFREAK</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9CDCFE"/>
                </a:solidFill>
                <a:latin typeface="Consolas"/>
              </a:rPr>
              <a:t>RGB</a:t>
            </a:r>
            <a:r>
              <a:rPr lang="en-US" sz="800" b="0" dirty="0" smtClean="0">
                <a:solidFill>
                  <a:srgbClr val="D4D4D4"/>
                </a:solidFill>
                <a:latin typeface="Consolas"/>
              </a:rPr>
              <a:t> </a:t>
            </a:r>
            <a:r>
              <a:rPr lang="en-US" sz="800" b="0" dirty="0" smtClean="0">
                <a:solidFill>
                  <a:srgbClr val="B5CEA8"/>
                </a:solidFill>
                <a:latin typeface="Consolas"/>
              </a:rPr>
              <a:t>31</a:t>
            </a:r>
            <a:r>
              <a:rPr lang="en-US" sz="800" b="0" dirty="0" smtClean="0">
                <a:solidFill>
                  <a:srgbClr val="D4D4D4"/>
                </a:solidFill>
                <a:latin typeface="Consolas"/>
              </a:rPr>
              <a:t>, </a:t>
            </a:r>
            <a:r>
              <a:rPr lang="en-US" sz="800" b="0" dirty="0" smtClean="0">
                <a:solidFill>
                  <a:srgbClr val="B5CEA8"/>
                </a:solidFill>
                <a:latin typeface="Consolas"/>
              </a:rPr>
              <a:t>31</a:t>
            </a:r>
            <a:r>
              <a:rPr lang="en-US" sz="800" b="0" dirty="0" smtClean="0">
                <a:solidFill>
                  <a:srgbClr val="D4D4D4"/>
                </a:solidFill>
                <a:latin typeface="Consolas"/>
              </a:rPr>
              <a:t>, </a:t>
            </a:r>
            <a:r>
              <a:rPr lang="en-US" sz="800" b="0" dirty="0" smtClean="0">
                <a:solidFill>
                  <a:srgbClr val="B5CEA8"/>
                </a:solidFill>
                <a:latin typeface="Consolas"/>
              </a:rPr>
              <a:t>31</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9CDCFE"/>
                </a:solidFill>
                <a:latin typeface="Consolas"/>
              </a:rPr>
              <a:t>RGB</a:t>
            </a:r>
            <a:r>
              <a:rPr lang="en-US" sz="800" b="0" dirty="0" smtClean="0">
                <a:solidFill>
                  <a:srgbClr val="D4D4D4"/>
                </a:solidFill>
                <a:latin typeface="Consolas"/>
              </a:rPr>
              <a:t> </a:t>
            </a:r>
            <a:r>
              <a:rPr lang="en-US" sz="800" b="0" dirty="0" smtClean="0">
                <a:solidFill>
                  <a:srgbClr val="B5CEA8"/>
                </a:solidFill>
                <a:latin typeface="Consolas"/>
              </a:rPr>
              <a:t>31</a:t>
            </a:r>
            <a:r>
              <a:rPr lang="en-US" sz="800" b="0" dirty="0" smtClean="0">
                <a:solidFill>
                  <a:srgbClr val="D4D4D4"/>
                </a:solidFill>
                <a:latin typeface="Consolas"/>
              </a:rPr>
              <a:t>, </a:t>
            </a:r>
            <a:r>
              <a:rPr lang="en-US" sz="800" b="0" dirty="0" smtClean="0">
                <a:solidFill>
                  <a:srgbClr val="B5CEA8"/>
                </a:solidFill>
                <a:latin typeface="Consolas"/>
              </a:rPr>
              <a:t>19</a:t>
            </a:r>
            <a:r>
              <a:rPr lang="en-US" sz="800" b="0" dirty="0" smtClean="0">
                <a:solidFill>
                  <a:srgbClr val="D4D4D4"/>
                </a:solidFill>
                <a:latin typeface="Consolas"/>
              </a:rPr>
              <a:t>,  </a:t>
            </a:r>
            <a:r>
              <a:rPr lang="en-US" sz="800" b="0" dirty="0" smtClean="0">
                <a:solidFill>
                  <a:srgbClr val="B5CEA8"/>
                </a:solidFill>
                <a:latin typeface="Consolas"/>
              </a:rPr>
              <a:t>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9CDCFE"/>
                </a:solidFill>
                <a:latin typeface="Consolas"/>
              </a:rPr>
              <a:t>RGB</a:t>
            </a:r>
            <a:r>
              <a:rPr lang="en-US" sz="800" b="0" dirty="0" smtClean="0">
                <a:solidFill>
                  <a:srgbClr val="D4D4D4"/>
                </a:solidFill>
                <a:latin typeface="Consolas"/>
              </a:rPr>
              <a:t> </a:t>
            </a:r>
            <a:r>
              <a:rPr lang="en-US" sz="800" b="0" dirty="0" smtClean="0">
                <a:solidFill>
                  <a:srgbClr val="B5CEA8"/>
                </a:solidFill>
                <a:latin typeface="Consolas"/>
              </a:rPr>
              <a:t>19</a:t>
            </a:r>
            <a:r>
              <a:rPr lang="en-US" sz="800" b="0" dirty="0" smtClean="0">
                <a:solidFill>
                  <a:srgbClr val="D4D4D4"/>
                </a:solidFill>
                <a:latin typeface="Consolas"/>
              </a:rPr>
              <a:t>, </a:t>
            </a:r>
            <a:r>
              <a:rPr lang="en-US" sz="800" b="0" dirty="0" smtClean="0">
                <a:solidFill>
                  <a:srgbClr val="B5CEA8"/>
                </a:solidFill>
                <a:latin typeface="Consolas"/>
              </a:rPr>
              <a:t>19</a:t>
            </a:r>
            <a:r>
              <a:rPr lang="en-US" sz="800" b="0" dirty="0" smtClean="0">
                <a:solidFill>
                  <a:srgbClr val="D4D4D4"/>
                </a:solidFill>
                <a:latin typeface="Consolas"/>
              </a:rPr>
              <a:t>,  </a:t>
            </a:r>
            <a:r>
              <a:rPr lang="en-US" sz="800" b="0" dirty="0" smtClean="0">
                <a:solidFill>
                  <a:srgbClr val="B5CEA8"/>
                </a:solidFill>
                <a:latin typeface="Consolas"/>
              </a:rPr>
              <a:t>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9CDCFE"/>
                </a:solidFill>
                <a:latin typeface="Consolas"/>
              </a:rPr>
              <a:t>RGB</a:t>
            </a:r>
            <a:r>
              <a:rPr lang="en-US" sz="800" b="0" dirty="0" smtClean="0">
                <a:solidFill>
                  <a:srgbClr val="D4D4D4"/>
                </a:solidFill>
                <a:latin typeface="Consolas"/>
              </a:rPr>
              <a:t>  </a:t>
            </a:r>
            <a:r>
              <a:rPr lang="en-US" sz="800" b="0" dirty="0" smtClean="0">
                <a:solidFill>
                  <a:srgbClr val="B5CEA8"/>
                </a:solidFill>
                <a:latin typeface="Consolas"/>
              </a:rPr>
              <a:t>3</a:t>
            </a:r>
            <a:r>
              <a:rPr lang="en-US" sz="800" b="0" dirty="0" smtClean="0">
                <a:solidFill>
                  <a:srgbClr val="D4D4D4"/>
                </a:solidFill>
                <a:latin typeface="Consolas"/>
              </a:rPr>
              <a:t>,  </a:t>
            </a:r>
            <a:r>
              <a:rPr lang="en-US" sz="800" b="0" dirty="0" smtClean="0">
                <a:solidFill>
                  <a:srgbClr val="B5CEA8"/>
                </a:solidFill>
                <a:latin typeface="Consolas"/>
              </a:rPr>
              <a:t>3</a:t>
            </a:r>
            <a:r>
              <a:rPr lang="en-US" sz="800" b="0" dirty="0" smtClean="0">
                <a:solidFill>
                  <a:srgbClr val="D4D4D4"/>
                </a:solidFill>
                <a:latin typeface="Consolas"/>
              </a:rPr>
              <a:t>,  </a:t>
            </a:r>
            <a:r>
              <a:rPr lang="en-US" sz="800" b="0" dirty="0" smtClean="0">
                <a:solidFill>
                  <a:srgbClr val="B5CEA8"/>
                </a:solidFill>
                <a:latin typeface="Consolas"/>
              </a:rPr>
              <a:t>3</a:t>
            </a:r>
            <a:endParaRPr lang="en-US" sz="800" b="0" dirty="0" smtClean="0">
              <a:solidFill>
                <a:srgbClr val="D4D4D4"/>
              </a:solidFill>
              <a:latin typeface="Consolas"/>
            </a:endParaRPr>
          </a:p>
          <a:p>
            <a:endParaRPr lang="en-US" sz="800" dirty="0" smtClean="0">
              <a:solidFill>
                <a:srgbClr val="B5CEA8"/>
              </a:solidFill>
              <a:latin typeface="Consolas"/>
            </a:endParaRPr>
          </a:p>
          <a:p>
            <a:endParaRPr lang="en-US" sz="800" b="0" dirty="0">
              <a:solidFill>
                <a:srgbClr val="D4D4D4"/>
              </a:solidFill>
              <a:latin typeface="Consolas"/>
            </a:endParaRPr>
          </a:p>
        </p:txBody>
      </p:sp>
      <p:sp>
        <p:nvSpPr>
          <p:cNvPr id="19" name="TextBox 18"/>
          <p:cNvSpPr txBox="1"/>
          <p:nvPr/>
        </p:nvSpPr>
        <p:spPr>
          <a:xfrm>
            <a:off x="0" y="0"/>
            <a:ext cx="917239" cy="215444"/>
          </a:xfrm>
          <a:prstGeom prst="rect">
            <a:avLst/>
          </a:prstGeom>
          <a:noFill/>
        </p:spPr>
        <p:txBody>
          <a:bodyPr wrap="none" rtlCol="0">
            <a:spAutoFit/>
          </a:bodyPr>
          <a:lstStyle/>
          <a:p>
            <a:r>
              <a:rPr lang="en-US" sz="800" dirty="0" smtClean="0"/>
              <a:t>gbc_palettes.asm</a:t>
            </a:r>
            <a:endParaRPr lang="en-US" sz="800" dirty="0"/>
          </a:p>
        </p:txBody>
      </p:sp>
      <p:sp>
        <p:nvSpPr>
          <p:cNvPr id="22" name="TextBox 21"/>
          <p:cNvSpPr txBox="1"/>
          <p:nvPr/>
        </p:nvSpPr>
        <p:spPr>
          <a:xfrm>
            <a:off x="0" y="3356342"/>
            <a:ext cx="1135247" cy="215444"/>
          </a:xfrm>
          <a:prstGeom prst="rect">
            <a:avLst/>
          </a:prstGeom>
          <a:noFill/>
        </p:spPr>
        <p:txBody>
          <a:bodyPr wrap="none" rtlCol="0">
            <a:spAutoFit/>
          </a:bodyPr>
          <a:lstStyle/>
          <a:p>
            <a:r>
              <a:rPr lang="en-US" sz="800" dirty="0" smtClean="0"/>
              <a:t>palette_constants.asm</a:t>
            </a:r>
            <a:endParaRPr lang="en-US" sz="800" dirty="0"/>
          </a:p>
        </p:txBody>
      </p:sp>
      <p:sp>
        <p:nvSpPr>
          <p:cNvPr id="12" name="TextBox 11"/>
          <p:cNvSpPr txBox="1"/>
          <p:nvPr/>
        </p:nvSpPr>
        <p:spPr>
          <a:xfrm>
            <a:off x="2438400" y="590550"/>
            <a:ext cx="2286000" cy="304698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endParaRPr lang="en-US" sz="800" dirty="0"/>
          </a:p>
          <a:p>
            <a:r>
              <a:rPr lang="en-US" sz="800" dirty="0" smtClean="0"/>
              <a:t>Recall from the last slide that A has the value $24 in it right now, which corresponds to PAL_GAMEFREAK</a:t>
            </a:r>
          </a:p>
          <a:p>
            <a:endParaRPr lang="en-US" sz="800" dirty="0"/>
          </a:p>
          <a:p>
            <a:r>
              <a:rPr lang="en-US" sz="800" dirty="0" smtClean="0"/>
              <a:t>Push HL ($6693) on to the stack (keep in mind the information at HL is the second palette in question since it is offset from PAL_GAMEFREAK by 2 bytes)</a:t>
            </a:r>
          </a:p>
          <a:p>
            <a:endParaRPr lang="en-US" sz="800" dirty="0"/>
          </a:p>
          <a:p>
            <a:r>
              <a:rPr lang="en-US" sz="800" dirty="0" smtClean="0"/>
              <a:t>Load L with the value from A – make L the Palette ID ($24), then zero out A.</a:t>
            </a:r>
          </a:p>
          <a:p>
            <a:r>
              <a:rPr lang="en-US" sz="800" dirty="0" smtClean="0"/>
              <a:t>Zero out H, so now HL is $0024</a:t>
            </a:r>
          </a:p>
          <a:p>
            <a:r>
              <a:rPr lang="en-US" sz="800" dirty="0" smtClean="0"/>
              <a:t>Add HL to itself 3 times, resulting in HL == $006C</a:t>
            </a:r>
          </a:p>
          <a:p>
            <a:endParaRPr lang="en-US" sz="800" dirty="0"/>
          </a:p>
          <a:p>
            <a:r>
              <a:rPr lang="en-US" sz="800" dirty="0" smtClean="0"/>
              <a:t>Load DE with the address for </a:t>
            </a:r>
            <a:r>
              <a:rPr lang="en-US" sz="800" dirty="0" err="1" smtClean="0"/>
              <a:t>GBCBasePalettes</a:t>
            </a:r>
            <a:endParaRPr lang="en-US" sz="800" dirty="0" smtClean="0"/>
          </a:p>
          <a:p>
            <a:endParaRPr lang="en-US" sz="800" dirty="0"/>
          </a:p>
          <a:p>
            <a:r>
              <a:rPr lang="en-US" sz="800" dirty="0" smtClean="0"/>
              <a:t>Add HL (3x the palette ID) to the </a:t>
            </a:r>
            <a:r>
              <a:rPr lang="en-US" sz="800" dirty="0" err="1" smtClean="0"/>
              <a:t>GBCBasePalettes</a:t>
            </a:r>
            <a:r>
              <a:rPr lang="en-US" sz="800" dirty="0" smtClean="0"/>
              <a:t> Address. This presumably makes HL in to the address for the palette we want.</a:t>
            </a:r>
          </a:p>
          <a:p>
            <a:endParaRPr lang="en-US" sz="800" dirty="0"/>
          </a:p>
          <a:p>
            <a:r>
              <a:rPr lang="en-US" sz="800" dirty="0" smtClean="0"/>
              <a:t>Load DE with the value from HL then pop the original HL value back in to HL and return from where we were called.</a:t>
            </a:r>
            <a:endParaRPr lang="en-US" sz="800" dirty="0"/>
          </a:p>
        </p:txBody>
      </p:sp>
      <p:sp>
        <p:nvSpPr>
          <p:cNvPr id="24" name="Rectangle 23"/>
          <p:cNvSpPr/>
          <p:nvPr/>
        </p:nvSpPr>
        <p:spPr>
          <a:xfrm>
            <a:off x="0" y="3562350"/>
            <a:ext cx="2286000" cy="95410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700" b="0" dirty="0" smtClean="0">
                <a:solidFill>
                  <a:srgbClr val="9CDCFE"/>
                </a:solidFill>
                <a:latin typeface="Consolas"/>
              </a:rPr>
              <a:t>SET_PAL_GENERIC</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$08</a:t>
            </a:r>
            <a:endParaRPr lang="en-US" sz="700" b="0" dirty="0" smtClean="0">
              <a:solidFill>
                <a:srgbClr val="D4D4D4"/>
              </a:solidFill>
              <a:latin typeface="Consolas"/>
            </a:endParaRPr>
          </a:p>
          <a:p>
            <a:r>
              <a:rPr lang="en-US" sz="700" b="0" dirty="0" err="1" smtClean="0">
                <a:solidFill>
                  <a:srgbClr val="9CDCFE"/>
                </a:solidFill>
                <a:latin typeface="Consolas"/>
              </a:rPr>
              <a:t>const_value</a:t>
            </a:r>
            <a:r>
              <a:rPr lang="en-US" sz="700" b="0" dirty="0" smtClean="0">
                <a:solidFill>
                  <a:srgbClr val="9CDCFE"/>
                </a:solidFill>
                <a:latin typeface="Consolas"/>
              </a:rPr>
              <a:t> = 0 (note these aren’t in code order which is how the program knows the value of each)</a:t>
            </a: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PAL_GAMEFREAK</a:t>
            </a:r>
            <a:r>
              <a:rPr lang="en-US" sz="700" b="0" dirty="0" smtClean="0">
                <a:solidFill>
                  <a:srgbClr val="D4D4D4"/>
                </a:solidFill>
                <a:latin typeface="Consolas"/>
              </a:rPr>
              <a:t> </a:t>
            </a:r>
            <a:r>
              <a:rPr lang="en-US" sz="700" b="0" dirty="0" smtClean="0">
                <a:solidFill>
                  <a:srgbClr val="6A9955"/>
                </a:solidFill>
                <a:latin typeface="Consolas"/>
              </a:rPr>
              <a:t>; $24</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PAL_REDMON</a:t>
            </a:r>
            <a:r>
              <a:rPr lang="en-US" sz="700" b="0" dirty="0" smtClean="0">
                <a:solidFill>
                  <a:srgbClr val="D4D4D4"/>
                </a:solidFill>
                <a:latin typeface="Consolas"/>
              </a:rPr>
              <a:t>    </a:t>
            </a:r>
            <a:r>
              <a:rPr lang="en-US" sz="700" b="0" dirty="0" smtClean="0">
                <a:solidFill>
                  <a:srgbClr val="6A9955"/>
                </a:solidFill>
                <a:latin typeface="Consolas"/>
              </a:rPr>
              <a:t>; $12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PAL_VIRIDIAN</a:t>
            </a:r>
            <a:r>
              <a:rPr lang="en-US" sz="700" b="0" dirty="0" smtClean="0">
                <a:solidFill>
                  <a:srgbClr val="D4D4D4"/>
                </a:solidFill>
                <a:latin typeface="Consolas"/>
              </a:rPr>
              <a:t>  </a:t>
            </a:r>
            <a:r>
              <a:rPr lang="en-US" sz="700" b="0" dirty="0" smtClean="0">
                <a:solidFill>
                  <a:srgbClr val="6A9955"/>
                </a:solidFill>
                <a:latin typeface="Consolas"/>
              </a:rPr>
              <a:t>; $02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PAL_BLUEMON</a:t>
            </a:r>
            <a:r>
              <a:rPr lang="en-US" sz="700" b="0" dirty="0" smtClean="0">
                <a:solidFill>
                  <a:srgbClr val="D4D4D4"/>
                </a:solidFill>
                <a:latin typeface="Consolas"/>
              </a:rPr>
              <a:t>   </a:t>
            </a:r>
            <a:r>
              <a:rPr lang="en-US" sz="700" b="0" dirty="0" smtClean="0">
                <a:solidFill>
                  <a:srgbClr val="6A9955"/>
                </a:solidFill>
                <a:latin typeface="Consolas"/>
              </a:rPr>
              <a:t>; $11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19.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2440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6595 (blk.loc)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 (pal.id.2)</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DFEB</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387798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600" dirty="0" smtClean="0">
                <a:solidFill>
                  <a:srgbClr val="9CDCFE"/>
                </a:solidFill>
                <a:latin typeface="Consolas"/>
              </a:rPr>
              <a:t>palettes.asm:</a:t>
            </a:r>
          </a:p>
          <a:p>
            <a:r>
              <a:rPr lang="en-US" sz="600" dirty="0" err="1" smtClean="0">
                <a:solidFill>
                  <a:srgbClr val="9CDCFE"/>
                </a:solidFill>
                <a:latin typeface="Consolas"/>
              </a:rPr>
              <a:t>InitGBCPalettes</a:t>
            </a:r>
            <a:r>
              <a:rPr lang="en-US" sz="600" dirty="0" smtClean="0">
                <a:solidFill>
                  <a:srgbClr val="9CDCFE"/>
                </a:solidFill>
                <a:latin typeface="Consolas"/>
              </a:rPr>
              <a:t> continued…</a:t>
            </a:r>
          </a:p>
          <a:p>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0</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REPT</a:t>
            </a:r>
            <a:r>
              <a:rPr lang="en-US" sz="600" b="0" dirty="0" smtClean="0">
                <a:solidFill>
                  <a:srgbClr val="D4D4D4"/>
                </a:solidFill>
                <a:latin typeface="Consolas"/>
              </a:rPr>
              <a:t> </a:t>
            </a:r>
            <a:r>
              <a:rPr lang="en-US" sz="600" b="0" dirty="0" smtClean="0">
                <a:solidFill>
                  <a:srgbClr val="9CDCFE"/>
                </a:solidFill>
                <a:latin typeface="Consolas"/>
              </a:rPr>
              <a:t>NUM_ACTIVE_PALS</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IF</a:t>
            </a:r>
            <a:r>
              <a:rPr lang="en-US" sz="600" b="0" dirty="0" smtClean="0">
                <a:solidFill>
                  <a:srgbClr val="D4D4D4"/>
                </a:solidFill>
                <a:latin typeface="Consolas"/>
              </a:rPr>
              <a:t> </a:t>
            </a:r>
            <a:r>
              <a:rPr lang="en-US" sz="600" b="0" dirty="0" smtClean="0">
                <a:solidFill>
                  <a:srgbClr val="9CDCFE"/>
                </a:solidFill>
                <a:latin typeface="Consolas"/>
              </a:rPr>
              <a:t>index</a:t>
            </a:r>
            <a:r>
              <a:rPr lang="en-US" sz="600" b="0" dirty="0" smtClean="0">
                <a:solidFill>
                  <a:srgbClr val="D4D4D4"/>
                </a:solidFill>
                <a:latin typeface="Consolas"/>
              </a:rPr>
              <a:t> &gt; </a:t>
            </a:r>
            <a:r>
              <a:rPr lang="en-US" sz="600" b="0" dirty="0" smtClean="0">
                <a:solidFill>
                  <a:srgbClr val="B5CEA8"/>
                </a:solidFill>
                <a:latin typeface="Consolas"/>
              </a:rPr>
              <a:t>0</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pop</a:t>
            </a:r>
            <a:r>
              <a:rPr lang="en-US" sz="600" b="0" dirty="0" smtClean="0">
                <a:solidFill>
                  <a:srgbClr val="D4D4D4"/>
                </a:solidFill>
                <a:latin typeface="Consolas"/>
              </a:rPr>
              <a:t> </a:t>
            </a:r>
            <a:r>
              <a:rPr lang="en-US" sz="600" b="0" dirty="0" smtClean="0">
                <a:solidFill>
                  <a:srgbClr val="569CD6"/>
                </a:solidFill>
                <a:latin typeface="Consolas"/>
              </a:rPr>
              <a:t>hl</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ENDC</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err="1" smtClean="0">
                <a:solidFill>
                  <a:srgbClr val="569CD6"/>
                </a:solidFill>
                <a:latin typeface="Consolas"/>
              </a:rPr>
              <a:t>hli</a:t>
            </a:r>
            <a:r>
              <a:rPr lang="en-US" sz="600" b="0" dirty="0" smtClean="0">
                <a:solidFill>
                  <a:srgbClr val="D4D4D4"/>
                </a:solidFill>
                <a:latin typeface="Consolas"/>
              </a:rPr>
              <a:t>] </a:t>
            </a:r>
            <a:r>
              <a:rPr lang="en-US" sz="600" b="0" dirty="0" smtClean="0">
                <a:solidFill>
                  <a:srgbClr val="6A9955"/>
                </a:solidFill>
                <a:latin typeface="Consolas"/>
              </a:rPr>
              <a:t>;get palette ID into 'A'</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inc</a:t>
            </a:r>
            <a:r>
              <a:rPr lang="en-US" sz="600" b="0" dirty="0" smtClean="0">
                <a:solidFill>
                  <a:srgbClr val="D4D4D4"/>
                </a:solidFill>
                <a:latin typeface="Consolas"/>
              </a:rPr>
              <a:t> </a:t>
            </a:r>
            <a:r>
              <a:rPr lang="en-US" sz="600" b="0" dirty="0" smtClean="0">
                <a:solidFill>
                  <a:srgbClr val="569CD6"/>
                </a:solidFill>
                <a:latin typeface="Consolas"/>
              </a:rPr>
              <a:t>hl</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C586C0"/>
                </a:solidFill>
                <a:latin typeface="Consolas"/>
              </a:rPr>
              <a:t>IF</a:t>
            </a:r>
            <a:r>
              <a:rPr lang="en-US" sz="600" b="0" dirty="0" smtClean="0">
                <a:solidFill>
                  <a:srgbClr val="D4D4D4"/>
                </a:solidFill>
                <a:latin typeface="Consolas"/>
              </a:rPr>
              <a:t> </a:t>
            </a:r>
            <a:r>
              <a:rPr lang="en-US" sz="600" b="0" dirty="0" smtClean="0">
                <a:solidFill>
                  <a:srgbClr val="9CDCFE"/>
                </a:solidFill>
                <a:latin typeface="Consolas"/>
              </a:rPr>
              <a:t>index</a:t>
            </a:r>
            <a:r>
              <a:rPr lang="en-US" sz="600" b="0" dirty="0" smtClean="0">
                <a:solidFill>
                  <a:srgbClr val="D4D4D4"/>
                </a:solidFill>
                <a:latin typeface="Consolas"/>
              </a:rPr>
              <a:t> &lt; (</a:t>
            </a:r>
            <a:r>
              <a:rPr lang="en-US" sz="600" b="0" dirty="0" smtClean="0">
                <a:solidFill>
                  <a:srgbClr val="9CDCFE"/>
                </a:solidFill>
                <a:latin typeface="Consolas"/>
              </a:rPr>
              <a:t>NUM_ACTIVE_PALS</a:t>
            </a:r>
            <a:r>
              <a:rPr lang="en-US" sz="600" b="0" dirty="0" smtClean="0">
                <a:solidFill>
                  <a:srgbClr val="D4D4D4"/>
                </a:solidFill>
                <a:latin typeface="Consolas"/>
              </a:rPr>
              <a:t> + -</a:t>
            </a:r>
            <a:r>
              <a:rPr lang="en-US" sz="600" b="0" dirty="0" smtClean="0">
                <a:solidFill>
                  <a:srgbClr val="B5CEA8"/>
                </a:solidFill>
                <a:latin typeface="Consolas"/>
              </a:rPr>
              <a:t>1</a:t>
            </a:r>
            <a:r>
              <a:rPr lang="en-US" sz="600" b="0" dirty="0" smtClean="0">
                <a:solidFill>
                  <a:srgbClr val="D4D4D4"/>
                </a:solidFill>
                <a:latin typeface="Consolas"/>
              </a:rPr>
              <a:t>)</a:t>
            </a:r>
          </a:p>
          <a:p>
            <a:r>
              <a:rPr lang="en-US" sz="600" b="0" dirty="0" smtClean="0">
                <a:solidFill>
                  <a:srgbClr val="D4D4D4"/>
                </a:solidFill>
                <a:latin typeface="Consolas"/>
              </a:rPr>
              <a:t>            </a:t>
            </a:r>
            <a:r>
              <a:rPr lang="en-US" sz="600" b="0" dirty="0" smtClean="0">
                <a:solidFill>
                  <a:srgbClr val="569CD6"/>
                </a:solidFill>
                <a:latin typeface="Consolas"/>
              </a:rPr>
              <a:t>push</a:t>
            </a:r>
            <a:r>
              <a:rPr lang="en-US" sz="600" b="0" dirty="0" smtClean="0">
                <a:solidFill>
                  <a:srgbClr val="D4D4D4"/>
                </a:solidFill>
                <a:latin typeface="Consolas"/>
              </a:rPr>
              <a:t> </a:t>
            </a:r>
            <a:r>
              <a:rPr lang="en-US" sz="600" b="0" dirty="0" smtClean="0">
                <a:solidFill>
                  <a:srgbClr val="569CD6"/>
                </a:solidFill>
                <a:latin typeface="Consolas"/>
              </a:rPr>
              <a:t>hl</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ENDC</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GetGBCBasePalAddress</a:t>
            </a:r>
            <a:r>
              <a:rPr lang="en-US" sz="600" b="0" dirty="0" smtClean="0">
                <a:solidFill>
                  <a:srgbClr val="D4D4D4"/>
                </a:solidFill>
                <a:latin typeface="Consolas"/>
              </a:rPr>
              <a:t>   </a:t>
            </a:r>
            <a:r>
              <a:rPr lang="en-US" sz="600" b="0" dirty="0" smtClean="0">
                <a:solidFill>
                  <a:srgbClr val="6A9955"/>
                </a:solidFill>
                <a:latin typeface="Consolas"/>
              </a:rPr>
              <a:t>;get palette address into de</a:t>
            </a:r>
          </a:p>
          <a:p>
            <a:r>
              <a:rPr lang="en-US" sz="600" dirty="0" smtClean="0">
                <a:solidFill>
                  <a:srgbClr val="6A9955"/>
                </a:solidFill>
                <a:latin typeface="Consolas"/>
              </a:rPr>
              <a:t>(PICKING UP HERE)</a:t>
            </a:r>
            <a:endParaRPr lang="en-US" sz="600" dirty="0">
              <a:solidFill>
                <a:srgbClr val="6A9955"/>
              </a:solidFill>
              <a:latin typeface="Consolas"/>
            </a:endParaRPr>
          </a:p>
          <a:p>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569CD6"/>
                </a:solidFill>
                <a:latin typeface="Consolas"/>
              </a:rPr>
              <a:t>e</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err="1" smtClean="0">
                <a:solidFill>
                  <a:srgbClr val="9CDCFE"/>
                </a:solidFill>
                <a:latin typeface="Consolas"/>
              </a:rPr>
              <a:t>wGBCBasePalPointers</a:t>
            </a:r>
            <a:r>
              <a:rPr lang="en-US" sz="600" b="0" dirty="0" smtClean="0">
                <a:solidFill>
                  <a:srgbClr val="D4D4D4"/>
                </a:solidFill>
                <a:latin typeface="Consolas"/>
              </a:rPr>
              <a:t> + </a:t>
            </a:r>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2</a:t>
            </a:r>
            <a:r>
              <a:rPr lang="en-US" sz="600" b="0" dirty="0" smtClean="0">
                <a:solidFill>
                  <a:srgbClr val="D4D4D4"/>
                </a:solidFill>
                <a:latin typeface="Consolas"/>
              </a:rPr>
              <a:t>], </a:t>
            </a:r>
            <a:r>
              <a:rPr lang="en-US" sz="600" b="0" dirty="0" smtClean="0">
                <a:solidFill>
                  <a:srgbClr val="569CD6"/>
                </a:solidFill>
                <a:latin typeface="Consolas"/>
              </a:rPr>
              <a:t>a</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569CD6"/>
                </a:solidFill>
                <a:latin typeface="Consolas"/>
              </a:rPr>
              <a:t>d</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err="1" smtClean="0">
                <a:solidFill>
                  <a:srgbClr val="9CDCFE"/>
                </a:solidFill>
                <a:latin typeface="Consolas"/>
              </a:rPr>
              <a:t>wGBCBasePalPointers</a:t>
            </a:r>
            <a:r>
              <a:rPr lang="en-US" sz="600" b="0" dirty="0" smtClean="0">
                <a:solidFill>
                  <a:srgbClr val="D4D4D4"/>
                </a:solidFill>
                <a:latin typeface="Consolas"/>
              </a:rPr>
              <a:t> + </a:t>
            </a:r>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2</a:t>
            </a:r>
            <a:r>
              <a:rPr lang="en-US" sz="600" b="0" dirty="0" smtClean="0">
                <a:solidFill>
                  <a:srgbClr val="D4D4D4"/>
                </a:solidFill>
                <a:latin typeface="Consolas"/>
              </a:rPr>
              <a:t> + </a:t>
            </a:r>
            <a:r>
              <a:rPr lang="en-US" sz="600" b="0" dirty="0" smtClean="0">
                <a:solidFill>
                  <a:srgbClr val="B5CEA8"/>
                </a:solidFill>
                <a:latin typeface="Consolas"/>
              </a:rPr>
              <a:t>1</a:t>
            </a:r>
            <a:r>
              <a:rPr lang="en-US" sz="600" b="0" dirty="0" smtClean="0">
                <a:solidFill>
                  <a:srgbClr val="D4D4D4"/>
                </a:solidFill>
                <a:latin typeface="Consolas"/>
              </a:rPr>
              <a:t>], </a:t>
            </a:r>
            <a:r>
              <a:rPr lang="en-US" sz="600" b="0" dirty="0" smtClean="0">
                <a:solidFill>
                  <a:srgbClr val="569CD6"/>
                </a:solidFill>
                <a:latin typeface="Consolas"/>
              </a:rPr>
              <a:t>a</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CONVERT_BGP</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DMGPalToGBCPal</a:t>
            </a:r>
            <a:r>
              <a:rPr lang="en-US" sz="600" b="0" dirty="0" smtClean="0">
                <a:solidFill>
                  <a:srgbClr val="9CDCFE"/>
                </a:solidFill>
                <a:latin typeface="Consolas"/>
              </a:rPr>
              <a:t> ; next slide</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index</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TransferCurBGPData</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CONVERT_OBP0</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DMGPalToGBCPal</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index</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TransferCurOBPData</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CONVERT_OBP1</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DMGPalToGBCPal</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4</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TransferCurOBPData</a:t>
            </a:r>
            <a:endParaRPr lang="en-US" sz="600" b="0" dirty="0" smtClean="0">
              <a:solidFill>
                <a:srgbClr val="D4D4D4"/>
              </a:solidFill>
              <a:latin typeface="Consolas"/>
            </a:endParaRPr>
          </a:p>
          <a:p>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1</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ENDR</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ret</a:t>
            </a:r>
            <a:endParaRPr lang="en-US" sz="6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476375"/>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6A80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6AA8 (pal.1.loc)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 (pal.2.id)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DFEB</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a:t>
            </a:r>
            <a:r>
              <a:rPr lang="en-US" sz="1000" dirty="0" smtClean="0"/>
              <a:t>I had to remake this one, right hand register values likely incorrect. Take the location information we just obtained and set up some more actions.</a:t>
            </a:r>
            <a:endParaRPr lang="en-US" sz="1000" dirty="0"/>
          </a:p>
        </p:txBody>
      </p:sp>
      <p:sp>
        <p:nvSpPr>
          <p:cNvPr id="19" name="TextBox 18"/>
          <p:cNvSpPr txBox="1"/>
          <p:nvPr/>
        </p:nvSpPr>
        <p:spPr>
          <a:xfrm>
            <a:off x="0" y="0"/>
            <a:ext cx="1026243" cy="215444"/>
          </a:xfrm>
          <a:prstGeom prst="rect">
            <a:avLst/>
          </a:prstGeom>
          <a:noFill/>
        </p:spPr>
        <p:txBody>
          <a:bodyPr wrap="none" rtlCol="0">
            <a:spAutoFit/>
          </a:bodyPr>
          <a:lstStyle/>
          <a:p>
            <a:r>
              <a:rPr lang="en-US" sz="800" dirty="0" smtClean="0"/>
              <a:t>misc_constants.asm</a:t>
            </a:r>
            <a:endParaRPr lang="en-US" sz="800" dirty="0"/>
          </a:p>
        </p:txBody>
      </p:sp>
      <p:sp>
        <p:nvSpPr>
          <p:cNvPr id="22" name="TextBox 21"/>
          <p:cNvSpPr txBox="1"/>
          <p:nvPr/>
        </p:nvSpPr>
        <p:spPr>
          <a:xfrm>
            <a:off x="0" y="3356342"/>
            <a:ext cx="829073" cy="215444"/>
          </a:xfrm>
          <a:prstGeom prst="rect">
            <a:avLst/>
          </a:prstGeom>
          <a:noFill/>
        </p:spPr>
        <p:txBody>
          <a:bodyPr wrap="none" rtlCol="0">
            <a:spAutoFit/>
          </a:bodyPr>
          <a:lstStyle/>
          <a:p>
            <a:r>
              <a:rPr lang="en-US" sz="800" dirty="0" err="1" smtClean="0"/>
              <a:t>misc_constants</a:t>
            </a:r>
            <a:endParaRPr lang="en-US" sz="800" dirty="0"/>
          </a:p>
        </p:txBody>
      </p:sp>
      <p:sp>
        <p:nvSpPr>
          <p:cNvPr id="12" name="TextBox 11"/>
          <p:cNvSpPr txBox="1"/>
          <p:nvPr/>
        </p:nvSpPr>
        <p:spPr>
          <a:xfrm>
            <a:off x="2438400" y="590550"/>
            <a:ext cx="2286000" cy="169277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Now that we have the address of the RGB palette data we want to use, we put that information in the </a:t>
            </a:r>
            <a:r>
              <a:rPr lang="en-US" sz="800" dirty="0" err="1" smtClean="0"/>
              <a:t>wGBCBasePalPointers</a:t>
            </a:r>
            <a:r>
              <a:rPr lang="en-US" sz="800" dirty="0" smtClean="0"/>
              <a:t> variable and get ready to call a couple functions. One to do </a:t>
            </a:r>
            <a:r>
              <a:rPr lang="en-US" sz="800" dirty="0" err="1" smtClean="0"/>
              <a:t>DMGPalToGBCPal</a:t>
            </a:r>
            <a:r>
              <a:rPr lang="en-US" sz="800" dirty="0" smtClean="0"/>
              <a:t> and another to transfer the resulting data.</a:t>
            </a:r>
          </a:p>
          <a:p>
            <a:endParaRPr lang="en-US" sz="800" dirty="0"/>
          </a:p>
          <a:p>
            <a:r>
              <a:rPr lang="en-US" sz="800" dirty="0" smtClean="0"/>
              <a:t>This all continues until we finish off our 4 palettes.</a:t>
            </a:r>
          </a:p>
          <a:p>
            <a:endParaRPr lang="en-US" sz="800" dirty="0"/>
          </a:p>
          <a:p>
            <a:r>
              <a:rPr lang="en-US" sz="800" dirty="0" smtClean="0"/>
              <a:t>As shown the logic in the </a:t>
            </a:r>
            <a:r>
              <a:rPr lang="en-US" sz="800" dirty="0" err="1" smtClean="0"/>
              <a:t>DMGPalToGBCPal</a:t>
            </a:r>
            <a:r>
              <a:rPr lang="en-US" sz="800" dirty="0" smtClean="0"/>
              <a:t> code depends on the value in A, which is based on some constants (see left)</a:t>
            </a:r>
            <a:endParaRPr lang="en-US" sz="800" dirty="0"/>
          </a:p>
        </p:txBody>
      </p:sp>
      <p:sp>
        <p:nvSpPr>
          <p:cNvPr id="24" name="Rectangle 23"/>
          <p:cNvSpPr/>
          <p:nvPr/>
        </p:nvSpPr>
        <p:spPr>
          <a:xfrm>
            <a:off x="0" y="3562350"/>
            <a:ext cx="2286000" cy="58477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6A9955"/>
                </a:solidFill>
                <a:latin typeface="Consolas"/>
              </a:rPr>
              <a:t>; </a:t>
            </a:r>
            <a:r>
              <a:rPr lang="en-US" sz="800" b="0" dirty="0" err="1" smtClean="0">
                <a:solidFill>
                  <a:srgbClr val="6A9955"/>
                </a:solidFill>
                <a:latin typeface="Consolas"/>
              </a:rPr>
              <a:t>DMGPalToGBCPal</a:t>
            </a:r>
            <a:endParaRPr lang="en-US" sz="800" b="0" dirty="0" smtClean="0">
              <a:solidFill>
                <a:srgbClr val="D4D4D4"/>
              </a:solidFill>
              <a:latin typeface="Consolas"/>
            </a:endParaRPr>
          </a:p>
          <a:p>
            <a:r>
              <a:rPr lang="en-US" sz="800" b="0" dirty="0" smtClean="0">
                <a:solidFill>
                  <a:srgbClr val="9CDCFE"/>
                </a:solidFill>
                <a:latin typeface="Consolas"/>
              </a:rPr>
              <a:t>CONVERT_BGP</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0</a:t>
            </a:r>
            <a:endParaRPr lang="en-US" sz="800" b="0" dirty="0" smtClean="0">
              <a:solidFill>
                <a:srgbClr val="D4D4D4"/>
              </a:solidFill>
              <a:latin typeface="Consolas"/>
            </a:endParaRPr>
          </a:p>
          <a:p>
            <a:r>
              <a:rPr lang="en-US" sz="800" b="0" dirty="0" smtClean="0">
                <a:solidFill>
                  <a:srgbClr val="9CDCFE"/>
                </a:solidFill>
                <a:latin typeface="Consolas"/>
              </a:rPr>
              <a:t>CONVERT_OBP0</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r>
              <a:rPr lang="en-US" sz="800" b="0" dirty="0" smtClean="0">
                <a:solidFill>
                  <a:srgbClr val="9CDCFE"/>
                </a:solidFill>
                <a:latin typeface="Consolas"/>
              </a:rPr>
              <a:t>CONVERT_OBP1</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2</a:t>
            </a:r>
            <a:endParaRPr lang="en-US" sz="800" b="0" dirty="0">
              <a:solidFill>
                <a:srgbClr val="D4D4D4"/>
              </a:solidFill>
              <a:latin typeface="Consolas"/>
            </a:endParaRPr>
          </a:p>
        </p:txBody>
      </p:sp>
      <p:sp>
        <p:nvSpPr>
          <p:cNvPr id="16" name="Rectangle 15"/>
          <p:cNvSpPr/>
          <p:nvPr/>
        </p:nvSpPr>
        <p:spPr>
          <a:xfrm>
            <a:off x="0" y="209550"/>
            <a:ext cx="24384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NUM_ACTIVE_PALS</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4</a:t>
            </a:r>
            <a:endParaRPr lang="en-US" sz="800" b="0" dirty="0">
              <a:solidFill>
                <a:srgbClr val="D4D4D4"/>
              </a:solidFill>
              <a:latin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20.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6AA8</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DFEB</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329320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9CDCFE"/>
                </a:solidFill>
                <a:latin typeface="Consolas"/>
              </a:rPr>
              <a:t>palettes.asm:</a:t>
            </a:r>
          </a:p>
          <a:p>
            <a:r>
              <a:rPr lang="en-US" sz="800" b="0" dirty="0" err="1" smtClean="0">
                <a:solidFill>
                  <a:srgbClr val="9CDCFE"/>
                </a:solidFill>
                <a:latin typeface="Consolas"/>
              </a:rPr>
              <a:t>DMGPalToGBCPal</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new function</a:t>
            </a:r>
            <a:endParaRPr lang="en-US" sz="800" b="0" dirty="0" smtClean="0">
              <a:solidFill>
                <a:srgbClr val="D4D4D4"/>
              </a:solidFill>
              <a:latin typeface="Consolas"/>
            </a:endParaRPr>
          </a:p>
          <a:p>
            <a:r>
              <a:rPr lang="en-US" sz="800" b="0" dirty="0" smtClean="0">
                <a:solidFill>
                  <a:srgbClr val="6A9955"/>
                </a:solidFill>
                <a:latin typeface="Consolas"/>
              </a:rPr>
              <a:t>; Populate </a:t>
            </a:r>
            <a:r>
              <a:rPr lang="en-US" sz="800" b="0" dirty="0" err="1" smtClean="0">
                <a:solidFill>
                  <a:srgbClr val="6A9955"/>
                </a:solidFill>
                <a:latin typeface="Consolas"/>
              </a:rPr>
              <a:t>wGBCPal</a:t>
            </a:r>
            <a:r>
              <a:rPr lang="en-US" sz="800" b="0" dirty="0" smtClean="0">
                <a:solidFill>
                  <a:srgbClr val="6A9955"/>
                </a:solidFill>
                <a:latin typeface="Consolas"/>
              </a:rPr>
              <a:t> with colors from a base palette, selected using one of the</a:t>
            </a:r>
            <a:endParaRPr lang="en-US" sz="800" b="0" dirty="0" smtClean="0">
              <a:solidFill>
                <a:srgbClr val="D4D4D4"/>
              </a:solidFill>
              <a:latin typeface="Consolas"/>
            </a:endParaRPr>
          </a:p>
          <a:p>
            <a:r>
              <a:rPr lang="en-US" sz="800" b="0" dirty="0" smtClean="0">
                <a:solidFill>
                  <a:srgbClr val="6A9955"/>
                </a:solidFill>
                <a:latin typeface="Consolas"/>
              </a:rPr>
              <a:t>; DMG palette registers.</a:t>
            </a:r>
            <a:endParaRPr lang="en-US" sz="800" b="0" dirty="0" smtClean="0">
              <a:solidFill>
                <a:srgbClr val="D4D4D4"/>
              </a:solidFill>
              <a:latin typeface="Consolas"/>
            </a:endParaRPr>
          </a:p>
          <a:p>
            <a:r>
              <a:rPr lang="en-US" sz="800" b="0" dirty="0" smtClean="0">
                <a:solidFill>
                  <a:srgbClr val="6A9955"/>
                </a:solidFill>
                <a:latin typeface="Consolas"/>
              </a:rPr>
              <a:t>; Input:</a:t>
            </a:r>
            <a:endParaRPr lang="en-US" sz="800" b="0" dirty="0" smtClean="0">
              <a:solidFill>
                <a:srgbClr val="D4D4D4"/>
              </a:solidFill>
              <a:latin typeface="Consolas"/>
            </a:endParaRPr>
          </a:p>
          <a:p>
            <a:r>
              <a:rPr lang="en-US" sz="800" b="0" dirty="0" smtClean="0">
                <a:solidFill>
                  <a:srgbClr val="6A9955"/>
                </a:solidFill>
                <a:latin typeface="Consolas"/>
              </a:rPr>
              <a:t>; a = which DMG palette register</a:t>
            </a:r>
            <a:endParaRPr lang="en-US" sz="800" b="0" dirty="0" smtClean="0">
              <a:solidFill>
                <a:srgbClr val="D4D4D4"/>
              </a:solidFill>
              <a:latin typeface="Consolas"/>
            </a:endParaRPr>
          </a:p>
          <a:p>
            <a:r>
              <a:rPr lang="en-US" sz="800" b="0" dirty="0" smtClean="0">
                <a:solidFill>
                  <a:srgbClr val="6A9955"/>
                </a:solidFill>
                <a:latin typeface="Consolas"/>
              </a:rPr>
              <a:t>; de = address of GBC base palette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and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err="1" smtClean="0">
                <a:solidFill>
                  <a:srgbClr val="9CDCFE"/>
                </a:solidFill>
                <a:latin typeface="Consolas"/>
              </a:rPr>
              <a:t>notBGP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rBGP</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wLastBGP</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9CDCFE"/>
                </a:solidFill>
                <a:latin typeface="Consolas"/>
              </a:rPr>
              <a:t>convert</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err="1" smtClean="0">
                <a:solidFill>
                  <a:srgbClr val="9CDCFE"/>
                </a:solidFill>
                <a:latin typeface="Consolas"/>
              </a:rPr>
              <a:t>notBGP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notOBP0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9CDCFE"/>
                </a:solidFill>
                <a:latin typeface="Consolas"/>
              </a:rPr>
              <a:t>rOBP0</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wLastOBP0</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9CDCFE"/>
                </a:solidFill>
                <a:latin typeface="Consolas"/>
              </a:rPr>
              <a:t>convert</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notOBP0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9CDCFE"/>
                </a:solidFill>
                <a:latin typeface="Consolas"/>
              </a:rPr>
              <a:t>rOBP1</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wLastOBP1</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convert</a:t>
            </a:r>
            <a:endParaRPr lang="en-US" sz="800" b="0" dirty="0" smtClean="0">
              <a:solidFill>
                <a:srgbClr val="D4D4D4"/>
              </a:solidFill>
              <a:latin typeface="Consolas"/>
            </a:endParaRPr>
          </a:p>
          <a:p>
            <a:r>
              <a:rPr lang="en-US" sz="800" b="0" dirty="0" smtClean="0">
                <a:solidFill>
                  <a:srgbClr val="6A9955"/>
                </a:solidFill>
                <a:latin typeface="Consolas"/>
              </a:rPr>
              <a:t>;"A" now holds the palette data</a:t>
            </a:r>
            <a:endParaRPr lang="en-US" sz="800" b="0" dirty="0" smtClean="0">
              <a:solidFill>
                <a:srgbClr val="D4D4D4"/>
              </a:solidFill>
              <a:latin typeface="Consolas"/>
            </a:endParaRPr>
          </a:p>
          <a:p>
            <a:r>
              <a:rPr lang="en-US" sz="800" b="0" dirty="0" smtClean="0">
                <a:solidFill>
                  <a:srgbClr val="9CDCFE"/>
                </a:solidFill>
                <a:latin typeface="Consolas"/>
              </a:rPr>
              <a:t>continued on next slide</a:t>
            </a: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00A0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6AA8</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DFE9</a:t>
                      </a:r>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416052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1449308" cy="276999"/>
          </a:xfrm>
          <a:prstGeom prst="rect">
            <a:avLst/>
          </a:prstGeom>
          <a:noFill/>
        </p:spPr>
        <p:txBody>
          <a:bodyPr wrap="none" rtlCol="0">
            <a:spAutoFit/>
          </a:bodyPr>
          <a:lstStyle/>
          <a:p>
            <a:r>
              <a:rPr lang="en-US" sz="1200" dirty="0" smtClean="0"/>
              <a:t>Beginning *(correct)</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Load A with the palette data coming off the </a:t>
            </a:r>
            <a:r>
              <a:rPr lang="en-US" sz="1000" dirty="0" err="1" smtClean="0"/>
              <a:t>gameboy’s</a:t>
            </a:r>
            <a:r>
              <a:rPr lang="en-US" sz="1000" dirty="0" smtClean="0"/>
              <a:t> hardware registers.</a:t>
            </a:r>
            <a:endParaRPr lang="en-US" sz="1000" dirty="0"/>
          </a:p>
        </p:txBody>
      </p:sp>
      <p:sp>
        <p:nvSpPr>
          <p:cNvPr id="18" name="Rectangle 17"/>
          <p:cNvSpPr/>
          <p:nvPr/>
        </p:nvSpPr>
        <p:spPr>
          <a:xfrm>
            <a:off x="0" y="209550"/>
            <a:ext cx="2438400" cy="132343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rBGP</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$ff47</a:t>
            </a:r>
            <a:r>
              <a:rPr lang="en-US" sz="800" b="0" dirty="0" smtClean="0">
                <a:solidFill>
                  <a:srgbClr val="D4D4D4"/>
                </a:solidFill>
                <a:latin typeface="Consolas"/>
              </a:rPr>
              <a:t> </a:t>
            </a:r>
            <a:r>
              <a:rPr lang="en-US" sz="800" b="0" dirty="0" smtClean="0">
                <a:solidFill>
                  <a:srgbClr val="6A9955"/>
                </a:solidFill>
                <a:latin typeface="Consolas"/>
              </a:rPr>
              <a:t>; BG Palette Data (R/W) - Non CGB Mode Only</a:t>
            </a:r>
          </a:p>
          <a:p>
            <a:r>
              <a:rPr lang="en-US" sz="800" b="0" dirty="0" smtClean="0">
                <a:solidFill>
                  <a:srgbClr val="9CDCFE"/>
                </a:solidFill>
                <a:latin typeface="Consolas"/>
              </a:rPr>
              <a:t>rOBP0</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$ff48</a:t>
            </a:r>
            <a:r>
              <a:rPr lang="en-US" sz="800" b="0" dirty="0" smtClean="0">
                <a:solidFill>
                  <a:srgbClr val="D4D4D4"/>
                </a:solidFill>
                <a:latin typeface="Consolas"/>
              </a:rPr>
              <a:t> </a:t>
            </a:r>
            <a:r>
              <a:rPr lang="en-US" sz="800" b="0" dirty="0" smtClean="0">
                <a:solidFill>
                  <a:srgbClr val="6A9955"/>
                </a:solidFill>
                <a:latin typeface="Consolas"/>
              </a:rPr>
              <a:t>; Object Palette 0 Data (R/W) - Non CGB Mode Only</a:t>
            </a:r>
            <a:endParaRPr lang="en-US" sz="800" b="0" dirty="0" smtClean="0">
              <a:solidFill>
                <a:srgbClr val="D4D4D4"/>
              </a:solidFill>
              <a:latin typeface="Consolas"/>
            </a:endParaRPr>
          </a:p>
          <a:p>
            <a:r>
              <a:rPr lang="en-US" sz="800" b="0" dirty="0" smtClean="0">
                <a:solidFill>
                  <a:srgbClr val="9CDCFE"/>
                </a:solidFill>
                <a:latin typeface="Consolas"/>
              </a:rPr>
              <a:t>rOBP1</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$ff49</a:t>
            </a:r>
            <a:r>
              <a:rPr lang="en-US" sz="800" b="0" dirty="0" smtClean="0">
                <a:solidFill>
                  <a:srgbClr val="D4D4D4"/>
                </a:solidFill>
                <a:latin typeface="Consolas"/>
              </a:rPr>
              <a:t> </a:t>
            </a:r>
            <a:r>
              <a:rPr lang="en-US" sz="800" b="0" dirty="0" smtClean="0">
                <a:solidFill>
                  <a:srgbClr val="6A9955"/>
                </a:solidFill>
                <a:latin typeface="Consolas"/>
              </a:rPr>
              <a:t>; Object Palette 1 Data (R/W) - Non CGB Mode Only</a:t>
            </a:r>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dirty="0" smtClean="0">
              <a:solidFill>
                <a:srgbClr val="B5CEA8"/>
              </a:solidFill>
              <a:latin typeface="Consolas"/>
            </a:endParaRPr>
          </a:p>
          <a:p>
            <a:endParaRPr lang="en-US" sz="800" b="0" dirty="0">
              <a:solidFill>
                <a:srgbClr val="D4D4D4"/>
              </a:solidFill>
              <a:latin typeface="Consolas"/>
            </a:endParaRPr>
          </a:p>
        </p:txBody>
      </p:sp>
      <p:sp>
        <p:nvSpPr>
          <p:cNvPr id="19" name="TextBox 18"/>
          <p:cNvSpPr txBox="1"/>
          <p:nvPr/>
        </p:nvSpPr>
        <p:spPr>
          <a:xfrm>
            <a:off x="0" y="0"/>
            <a:ext cx="1241045" cy="215444"/>
          </a:xfrm>
          <a:prstGeom prst="rect">
            <a:avLst/>
          </a:prstGeom>
          <a:noFill/>
        </p:spPr>
        <p:txBody>
          <a:bodyPr wrap="none" rtlCol="0">
            <a:spAutoFit/>
          </a:bodyPr>
          <a:lstStyle/>
          <a:p>
            <a:r>
              <a:rPr lang="en-US" sz="800" dirty="0" smtClean="0"/>
              <a:t>hardware_constants.asm</a:t>
            </a:r>
            <a:endParaRPr lang="en-US" sz="800" dirty="0"/>
          </a:p>
        </p:txBody>
      </p:sp>
      <p:sp>
        <p:nvSpPr>
          <p:cNvPr id="22" name="TextBox 21"/>
          <p:cNvSpPr txBox="1"/>
          <p:nvPr/>
        </p:nvSpPr>
        <p:spPr>
          <a:xfrm>
            <a:off x="0" y="3356342"/>
            <a:ext cx="622286" cy="215444"/>
          </a:xfrm>
          <a:prstGeom prst="rect">
            <a:avLst/>
          </a:prstGeom>
          <a:noFill/>
        </p:spPr>
        <p:txBody>
          <a:bodyPr wrap="none" rtlCol="0">
            <a:spAutoFit/>
          </a:bodyPr>
          <a:lstStyle/>
          <a:p>
            <a:r>
              <a:rPr lang="en-US" sz="800" dirty="0" smtClean="0"/>
              <a:t>wram.asm</a:t>
            </a:r>
            <a:endParaRPr lang="en-US" sz="800" dirty="0"/>
          </a:p>
        </p:txBody>
      </p:sp>
      <p:sp>
        <p:nvSpPr>
          <p:cNvPr id="12" name="TextBox 11"/>
          <p:cNvSpPr txBox="1"/>
          <p:nvPr/>
        </p:nvSpPr>
        <p:spPr>
          <a:xfrm>
            <a:off x="2438400" y="590550"/>
            <a:ext cx="2286000" cy="193899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endParaRPr lang="en-US" sz="800" dirty="0"/>
          </a:p>
          <a:p>
            <a:r>
              <a:rPr lang="en-US" sz="800" dirty="0" smtClean="0"/>
              <a:t>As the inline comment suggests this code populates the working ram GBC Palette addresses with values from the hardware registers in the non GBC mode.</a:t>
            </a:r>
          </a:p>
          <a:p>
            <a:endParaRPr lang="en-US" sz="800" dirty="0"/>
          </a:p>
          <a:p>
            <a:endParaRPr lang="en-US" sz="800" dirty="0" smtClean="0"/>
          </a:p>
          <a:p>
            <a:r>
              <a:rPr lang="en-US" sz="800" dirty="0" smtClean="0"/>
              <a:t>AND A does a check to see if we are in convert BGP, OBP0 or OBP1 model.</a:t>
            </a:r>
          </a:p>
          <a:p>
            <a:endParaRPr lang="en-US" sz="800" dirty="0"/>
          </a:p>
          <a:p>
            <a:r>
              <a:rPr lang="en-US" sz="800" dirty="0" smtClean="0"/>
              <a:t>By the end of this code the A register now contains the palette data from the hardware register.</a:t>
            </a:r>
          </a:p>
          <a:p>
            <a:endParaRPr lang="en-US" sz="800" dirty="0"/>
          </a:p>
        </p:txBody>
      </p:sp>
      <p:sp>
        <p:nvSpPr>
          <p:cNvPr id="24" name="Rectangle 23"/>
          <p:cNvSpPr/>
          <p:nvPr/>
        </p:nvSpPr>
        <p:spPr>
          <a:xfrm>
            <a:off x="0" y="3562350"/>
            <a:ext cx="2286000" cy="95410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wLastBGP</a:t>
            </a:r>
            <a:r>
              <a:rPr lang="en-US" sz="800" b="0" dirty="0" smtClean="0">
                <a:solidFill>
                  <a:srgbClr val="D4D4D4"/>
                </a:solidFill>
                <a:latin typeface="Consolas"/>
              </a:rPr>
              <a:t>:: </a:t>
            </a: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p>
          <a:p>
            <a:r>
              <a:rPr lang="en-US" sz="800" b="0" dirty="0" smtClean="0">
                <a:solidFill>
                  <a:srgbClr val="9CDCFE"/>
                </a:solidFill>
                <a:latin typeface="Consolas"/>
              </a:rPr>
              <a:t>wLastOBP0</a:t>
            </a:r>
            <a:r>
              <a:rPr lang="en-US" sz="800" b="0" dirty="0" smtClean="0">
                <a:solidFill>
                  <a:srgbClr val="D4D4D4"/>
                </a:solidFill>
                <a:latin typeface="Consolas"/>
              </a:rPr>
              <a:t>:: </a:t>
            </a: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r>
              <a:rPr lang="en-US" sz="800" b="0" dirty="0" smtClean="0">
                <a:solidFill>
                  <a:srgbClr val="9CDCFE"/>
                </a:solidFill>
                <a:latin typeface="Consolas"/>
              </a:rPr>
              <a:t>wLastOBP1</a:t>
            </a:r>
            <a:r>
              <a:rPr lang="en-US" sz="800" b="0" dirty="0" smtClean="0">
                <a:solidFill>
                  <a:srgbClr val="D4D4D4"/>
                </a:solidFill>
                <a:latin typeface="Consolas"/>
              </a:rPr>
              <a:t>:: </a:t>
            </a: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a:t>
            </a:r>
            <a:r>
              <a:rPr lang="en-US" sz="800" b="0" dirty="0" smtClean="0">
                <a:solidFill>
                  <a:srgbClr val="D4D4D4"/>
                </a:solidFill>
                <a:latin typeface="Consolas"/>
              </a:rPr>
              <a:t> </a:t>
            </a:r>
          </a:p>
          <a:p>
            <a:endParaRPr lang="en-US" sz="800" b="0" dirty="0">
              <a:solidFill>
                <a:srgbClr val="D4D4D4"/>
              </a:solidFill>
              <a:latin typeface="Consolas"/>
            </a:endParaRPr>
          </a:p>
        </p:txBody>
      </p:sp>
      <p:sp>
        <p:nvSpPr>
          <p:cNvPr id="25" name="TextBox 24"/>
          <p:cNvSpPr txBox="1"/>
          <p:nvPr/>
        </p:nvSpPr>
        <p:spPr>
          <a:xfrm>
            <a:off x="0" y="2137142"/>
            <a:ext cx="829073" cy="215444"/>
          </a:xfrm>
          <a:prstGeom prst="rect">
            <a:avLst/>
          </a:prstGeom>
          <a:noFill/>
        </p:spPr>
        <p:txBody>
          <a:bodyPr wrap="none" rtlCol="0">
            <a:spAutoFit/>
          </a:bodyPr>
          <a:lstStyle/>
          <a:p>
            <a:r>
              <a:rPr lang="en-US" sz="800" dirty="0" err="1" smtClean="0"/>
              <a:t>misc_constants</a:t>
            </a:r>
            <a:endParaRPr lang="en-US" sz="800" dirty="0"/>
          </a:p>
        </p:txBody>
      </p:sp>
      <p:sp>
        <p:nvSpPr>
          <p:cNvPr id="26" name="Rectangle 25"/>
          <p:cNvSpPr/>
          <p:nvPr/>
        </p:nvSpPr>
        <p:spPr>
          <a:xfrm>
            <a:off x="0" y="2343150"/>
            <a:ext cx="2286000" cy="58477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6A9955"/>
                </a:solidFill>
                <a:latin typeface="Consolas"/>
              </a:rPr>
              <a:t>; </a:t>
            </a:r>
            <a:r>
              <a:rPr lang="en-US" sz="800" b="0" dirty="0" err="1" smtClean="0">
                <a:solidFill>
                  <a:srgbClr val="6A9955"/>
                </a:solidFill>
                <a:latin typeface="Consolas"/>
              </a:rPr>
              <a:t>DMGPalToGBCPal</a:t>
            </a:r>
            <a:endParaRPr lang="en-US" sz="800" b="0" dirty="0" smtClean="0">
              <a:solidFill>
                <a:srgbClr val="D4D4D4"/>
              </a:solidFill>
              <a:latin typeface="Consolas"/>
            </a:endParaRPr>
          </a:p>
          <a:p>
            <a:r>
              <a:rPr lang="en-US" sz="800" b="0" dirty="0" smtClean="0">
                <a:solidFill>
                  <a:srgbClr val="9CDCFE"/>
                </a:solidFill>
                <a:latin typeface="Consolas"/>
              </a:rPr>
              <a:t>CONVERT_BGP</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0</a:t>
            </a:r>
            <a:endParaRPr lang="en-US" sz="800" b="0" dirty="0" smtClean="0">
              <a:solidFill>
                <a:srgbClr val="D4D4D4"/>
              </a:solidFill>
              <a:latin typeface="Consolas"/>
            </a:endParaRPr>
          </a:p>
          <a:p>
            <a:r>
              <a:rPr lang="en-US" sz="800" b="0" dirty="0" smtClean="0">
                <a:solidFill>
                  <a:srgbClr val="9CDCFE"/>
                </a:solidFill>
                <a:latin typeface="Consolas"/>
              </a:rPr>
              <a:t>CONVERT_OBP0</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r>
              <a:rPr lang="en-US" sz="800" b="0" dirty="0" smtClean="0">
                <a:solidFill>
                  <a:srgbClr val="9CDCFE"/>
                </a:solidFill>
                <a:latin typeface="Consolas"/>
              </a:rPr>
              <a:t>CONVERT_OBP1</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2</a:t>
            </a:r>
            <a:endParaRPr lang="en-US" sz="800" b="0" dirty="0">
              <a:solidFill>
                <a:srgbClr val="D4D4D4"/>
              </a:solidFill>
              <a:latin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21.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00A0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6AA8</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DFE9</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4724400" y="590550"/>
            <a:ext cx="2362200" cy="4047262"/>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500" dirty="0" smtClean="0">
                <a:solidFill>
                  <a:srgbClr val="9CDCFE"/>
                </a:solidFill>
                <a:latin typeface="Consolas"/>
              </a:rPr>
              <a:t>palettes.asm:</a:t>
            </a:r>
          </a:p>
          <a:p>
            <a:r>
              <a:rPr lang="en-US" sz="500" b="0" dirty="0" err="1" smtClean="0">
                <a:solidFill>
                  <a:srgbClr val="D4D4D4"/>
                </a:solidFill>
                <a:latin typeface="Consolas"/>
              </a:rPr>
              <a:t>DMGPalToGBCPal</a:t>
            </a:r>
            <a:r>
              <a:rPr lang="en-US" sz="500" b="0" dirty="0" smtClean="0">
                <a:solidFill>
                  <a:srgbClr val="D4D4D4"/>
                </a:solidFill>
                <a:latin typeface="Consolas"/>
              </a:rPr>
              <a:t> … continued from last slide</a:t>
            </a:r>
          </a:p>
          <a:p>
            <a:r>
              <a:rPr lang="en-US" sz="550" b="0" dirty="0" smtClean="0">
                <a:solidFill>
                  <a:srgbClr val="D4D4D4"/>
                </a:solidFill>
                <a:latin typeface="Consolas"/>
              </a:rPr>
              <a:t>.</a:t>
            </a:r>
            <a:r>
              <a:rPr lang="en-US" sz="550" b="0" dirty="0" smtClean="0">
                <a:solidFill>
                  <a:srgbClr val="9CDCFE"/>
                </a:solidFill>
                <a:latin typeface="Consolas"/>
              </a:rPr>
              <a:t>convert</a:t>
            </a:r>
            <a:endParaRPr lang="en-US" sz="550" b="0" dirty="0" smtClean="0">
              <a:solidFill>
                <a:srgbClr val="D4D4D4"/>
              </a:solidFill>
              <a:latin typeface="Consolas"/>
            </a:endParaRPr>
          </a:p>
          <a:p>
            <a:r>
              <a:rPr lang="en-US" sz="550" b="0" dirty="0" smtClean="0">
                <a:solidFill>
                  <a:srgbClr val="6A9955"/>
                </a:solidFill>
                <a:latin typeface="Consolas"/>
              </a:rPr>
              <a:t>;"A" now holds the palette data</a:t>
            </a:r>
            <a:endParaRPr lang="en-US" sz="550" b="0" dirty="0" smtClean="0">
              <a:solidFill>
                <a:srgbClr val="D4D4D4"/>
              </a:solidFill>
              <a:latin typeface="Consolas"/>
            </a:endParaRPr>
          </a:p>
          <a:p>
            <a:r>
              <a:rPr lang="en-US" sz="550" b="0" dirty="0" err="1" smtClean="0">
                <a:solidFill>
                  <a:srgbClr val="9CDCFE"/>
                </a:solidFill>
                <a:latin typeface="Consolas"/>
              </a:rPr>
              <a:t>color_index</a:t>
            </a:r>
            <a:r>
              <a:rPr lang="en-US" sz="550" b="0" dirty="0" smtClean="0">
                <a:solidFill>
                  <a:srgbClr val="D4D4D4"/>
                </a:solidFill>
                <a:latin typeface="Consolas"/>
              </a:rPr>
              <a:t> = </a:t>
            </a:r>
            <a:r>
              <a:rPr lang="en-US" sz="550" b="0" dirty="0" smtClean="0">
                <a:solidFill>
                  <a:srgbClr val="B5CEA8"/>
                </a:solidFill>
                <a:latin typeface="Consolas"/>
              </a:rPr>
              <a:t>0</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C586C0"/>
                </a:solidFill>
                <a:latin typeface="Consolas"/>
              </a:rPr>
              <a:t>REPT</a:t>
            </a:r>
            <a:r>
              <a:rPr lang="en-US" sz="550" b="0" dirty="0" smtClean="0">
                <a:solidFill>
                  <a:srgbClr val="D4D4D4"/>
                </a:solidFill>
                <a:latin typeface="Consolas"/>
              </a:rPr>
              <a:t> </a:t>
            </a:r>
            <a:r>
              <a:rPr lang="en-US" sz="550" b="0" dirty="0" smtClean="0">
                <a:solidFill>
                  <a:srgbClr val="9CDCFE"/>
                </a:solidFill>
                <a:latin typeface="Consolas"/>
              </a:rPr>
              <a:t>NUM_COLORS</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b</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6A9955"/>
                </a:solidFill>
                <a:latin typeface="Consolas"/>
              </a:rPr>
              <a:t>;"B" now holds the palette data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and</a:t>
            </a:r>
            <a:r>
              <a:rPr lang="en-US" sz="550" b="0" dirty="0" smtClean="0">
                <a:solidFill>
                  <a:srgbClr val="D4D4D4"/>
                </a:solidFill>
                <a:latin typeface="Consolas"/>
              </a:rPr>
              <a:t> </a:t>
            </a:r>
            <a:r>
              <a:rPr lang="en-US" sz="550" b="0" dirty="0" smtClean="0">
                <a:solidFill>
                  <a:srgbClr val="B5CEA8"/>
                </a:solidFill>
                <a:latin typeface="Consolas"/>
              </a:rPr>
              <a:t>%11</a:t>
            </a:r>
            <a:r>
              <a:rPr lang="en-US" sz="550" b="0" dirty="0" smtClean="0">
                <a:solidFill>
                  <a:srgbClr val="D4D4D4"/>
                </a:solidFill>
                <a:latin typeface="Consolas"/>
              </a:rPr>
              <a:t> </a:t>
            </a:r>
            <a:r>
              <a:rPr lang="en-US" sz="550" b="0" dirty="0" smtClean="0">
                <a:solidFill>
                  <a:srgbClr val="6A9955"/>
                </a:solidFill>
                <a:latin typeface="Consolas"/>
              </a:rPr>
              <a:t>;"A" now has just the value for the shade of palette color 0</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call</a:t>
            </a:r>
            <a:r>
              <a:rPr lang="en-US" sz="550" b="0" dirty="0" smtClean="0">
                <a:solidFill>
                  <a:srgbClr val="D4D4D4"/>
                </a:solidFill>
                <a:latin typeface="Consolas"/>
              </a:rPr>
              <a:t> .</a:t>
            </a:r>
            <a:r>
              <a:rPr lang="en-US" sz="550" b="0" dirty="0" err="1" smtClean="0">
                <a:solidFill>
                  <a:srgbClr val="9CDCFE"/>
                </a:solidFill>
                <a:latin typeface="Consolas"/>
              </a:rPr>
              <a:t>GetColorAddress</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push</a:t>
            </a:r>
            <a:r>
              <a:rPr lang="en-US" sz="550" b="0" dirty="0" smtClean="0">
                <a:solidFill>
                  <a:srgbClr val="D4D4D4"/>
                </a:solidFill>
                <a:latin typeface="Consolas"/>
              </a:rPr>
              <a:t> </a:t>
            </a:r>
            <a:r>
              <a:rPr lang="en-US" sz="550" b="0" dirty="0" smtClean="0">
                <a:solidFill>
                  <a:srgbClr val="569CD6"/>
                </a:solidFill>
                <a:latin typeface="Consolas"/>
              </a:rPr>
              <a:t>de</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6A9955"/>
                </a:solidFill>
                <a:latin typeface="Consolas"/>
              </a:rPr>
              <a:t>;get the </a:t>
            </a:r>
            <a:r>
              <a:rPr lang="en-US" sz="550" b="0" dirty="0" err="1" smtClean="0">
                <a:solidFill>
                  <a:srgbClr val="6A9955"/>
                </a:solidFill>
                <a:latin typeface="Consolas"/>
              </a:rPr>
              <a:t>palett</a:t>
            </a:r>
            <a:r>
              <a:rPr lang="en-US" sz="550" b="0" dirty="0" smtClean="0">
                <a:solidFill>
                  <a:srgbClr val="6A9955"/>
                </a:solidFill>
                <a:latin typeface="Consolas"/>
              </a:rPr>
              <a:t> color value in de</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err="1" smtClean="0">
                <a:solidFill>
                  <a:srgbClr val="569CD6"/>
                </a:solidFill>
                <a:latin typeface="Consolas"/>
              </a:rPr>
              <a:t>hli</a:t>
            </a:r>
            <a:r>
              <a:rPr lang="en-US" sz="550" b="0" dirty="0" smtClean="0">
                <a:solidFill>
                  <a:srgbClr val="D4D4D4"/>
                </a:solidFill>
                <a:latin typeface="Consolas"/>
              </a:rPr>
              <a:t>]</a:t>
            </a: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e</a:t>
            </a:r>
            <a:r>
              <a:rPr lang="en-US" sz="550" b="0" dirty="0" smtClean="0">
                <a:solidFill>
                  <a:srgbClr val="D4D4D4"/>
                </a:solidFill>
                <a:latin typeface="Consolas"/>
              </a:rPr>
              <a:t>, </a:t>
            </a:r>
            <a:r>
              <a:rPr lang="en-US" sz="550" b="0" dirty="0" smtClean="0">
                <a:solidFill>
                  <a:srgbClr val="569CD6"/>
                </a:solidFill>
                <a:latin typeface="Consolas"/>
              </a:rPr>
              <a:t>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569CD6"/>
                </a:solidFill>
                <a:latin typeface="Consolas"/>
              </a:rPr>
              <a:t>hl</a:t>
            </a:r>
            <a:r>
              <a:rPr lang="en-US" sz="550" b="0" dirty="0" smtClean="0">
                <a:solidFill>
                  <a:srgbClr val="D4D4D4"/>
                </a:solidFill>
                <a:latin typeface="Consolas"/>
              </a:rPr>
              <a:t>]</a:t>
            </a: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d</a:t>
            </a:r>
            <a:r>
              <a:rPr lang="en-US" sz="550" b="0" dirty="0" smtClean="0">
                <a:solidFill>
                  <a:srgbClr val="D4D4D4"/>
                </a:solidFill>
                <a:latin typeface="Consolas"/>
              </a:rPr>
              <a:t>, </a:t>
            </a:r>
            <a:r>
              <a:rPr lang="en-US" sz="550" b="0" dirty="0" smtClean="0">
                <a:solidFill>
                  <a:srgbClr val="569CD6"/>
                </a:solidFill>
                <a:latin typeface="Consolas"/>
              </a:rPr>
              <a:t>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err="1" smtClean="0">
                <a:solidFill>
                  <a:srgbClr val="9CDCFE"/>
                </a:solidFill>
                <a:latin typeface="Consolas"/>
              </a:rPr>
              <a:t>predef</a:t>
            </a:r>
            <a:r>
              <a:rPr lang="en-US" sz="550" b="0" dirty="0" smtClean="0">
                <a:solidFill>
                  <a:srgbClr val="D4D4D4"/>
                </a:solidFill>
                <a:latin typeface="Consolas"/>
              </a:rPr>
              <a:t> </a:t>
            </a:r>
            <a:r>
              <a:rPr lang="en-US" sz="550" b="0" dirty="0" err="1" smtClean="0">
                <a:solidFill>
                  <a:srgbClr val="9CDCFE"/>
                </a:solidFill>
                <a:latin typeface="Consolas"/>
              </a:rPr>
              <a:t>GBCGamma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6A9955"/>
                </a:solidFill>
                <a:latin typeface="Consolas"/>
              </a:rPr>
              <a:t>;now load the value that HL points to into </a:t>
            </a:r>
            <a:r>
              <a:rPr lang="en-US" sz="550" b="0" dirty="0" err="1" smtClean="0">
                <a:solidFill>
                  <a:srgbClr val="6A9955"/>
                </a:solidFill>
                <a:latin typeface="Consolas"/>
              </a:rPr>
              <a:t>wGBCPal</a:t>
            </a:r>
            <a:r>
              <a:rPr lang="en-US" sz="550" b="0" dirty="0" smtClean="0">
                <a:solidFill>
                  <a:srgbClr val="6A9955"/>
                </a:solidFill>
                <a:latin typeface="Consolas"/>
              </a:rPr>
              <a:t> offset by the loop</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569CD6"/>
                </a:solidFill>
                <a:latin typeface="Consolas"/>
              </a:rPr>
              <a:t>e</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err="1" smtClean="0">
                <a:solidFill>
                  <a:srgbClr val="9CDCFE"/>
                </a:solidFill>
                <a:latin typeface="Consolas"/>
              </a:rPr>
              <a:t>wGBCPal</a:t>
            </a:r>
            <a:r>
              <a:rPr lang="en-US" sz="550" b="0" dirty="0" smtClean="0">
                <a:solidFill>
                  <a:srgbClr val="D4D4D4"/>
                </a:solidFill>
                <a:latin typeface="Consolas"/>
              </a:rPr>
              <a:t> + </a:t>
            </a:r>
            <a:r>
              <a:rPr lang="en-US" sz="550" b="0" dirty="0" err="1" smtClean="0">
                <a:solidFill>
                  <a:srgbClr val="9CDCFE"/>
                </a:solidFill>
                <a:latin typeface="Consolas"/>
              </a:rPr>
              <a:t>color_index</a:t>
            </a:r>
            <a:r>
              <a:rPr lang="en-US" sz="550" b="0" dirty="0" smtClean="0">
                <a:solidFill>
                  <a:srgbClr val="D4D4D4"/>
                </a:solidFill>
                <a:latin typeface="Consolas"/>
              </a:rPr>
              <a:t> * </a:t>
            </a:r>
            <a:r>
              <a:rPr lang="en-US" sz="550" b="0" dirty="0" smtClean="0">
                <a:solidFill>
                  <a:srgbClr val="B5CEA8"/>
                </a:solidFill>
                <a:latin typeface="Consolas"/>
              </a:rPr>
              <a:t>2</a:t>
            </a:r>
            <a:r>
              <a:rPr lang="en-US" sz="550" b="0" dirty="0" smtClean="0">
                <a:solidFill>
                  <a:srgbClr val="D4D4D4"/>
                </a:solidFill>
                <a:latin typeface="Consolas"/>
              </a:rPr>
              <a:t>], </a:t>
            </a:r>
            <a:r>
              <a:rPr lang="en-US" sz="550" b="0" dirty="0" smtClean="0">
                <a:solidFill>
                  <a:srgbClr val="569CD6"/>
                </a:solidFill>
                <a:latin typeface="Consolas"/>
              </a:rPr>
              <a:t>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569CD6"/>
                </a:solidFill>
                <a:latin typeface="Consolas"/>
              </a:rPr>
              <a:t>d</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err="1" smtClean="0">
                <a:solidFill>
                  <a:srgbClr val="9CDCFE"/>
                </a:solidFill>
                <a:latin typeface="Consolas"/>
              </a:rPr>
              <a:t>wGBCPal</a:t>
            </a:r>
            <a:r>
              <a:rPr lang="en-US" sz="550" b="0" dirty="0" smtClean="0">
                <a:solidFill>
                  <a:srgbClr val="D4D4D4"/>
                </a:solidFill>
                <a:latin typeface="Consolas"/>
              </a:rPr>
              <a:t> + </a:t>
            </a:r>
            <a:r>
              <a:rPr lang="en-US" sz="550" b="0" dirty="0" err="1" smtClean="0">
                <a:solidFill>
                  <a:srgbClr val="9CDCFE"/>
                </a:solidFill>
                <a:latin typeface="Consolas"/>
              </a:rPr>
              <a:t>color_index</a:t>
            </a:r>
            <a:r>
              <a:rPr lang="en-US" sz="550" b="0" dirty="0" smtClean="0">
                <a:solidFill>
                  <a:srgbClr val="D4D4D4"/>
                </a:solidFill>
                <a:latin typeface="Consolas"/>
              </a:rPr>
              <a:t> * </a:t>
            </a:r>
            <a:r>
              <a:rPr lang="en-US" sz="550" b="0" dirty="0" smtClean="0">
                <a:solidFill>
                  <a:srgbClr val="B5CEA8"/>
                </a:solidFill>
                <a:latin typeface="Consolas"/>
              </a:rPr>
              <a:t>2</a:t>
            </a:r>
            <a:r>
              <a:rPr lang="en-US" sz="550" b="0" dirty="0" smtClean="0">
                <a:solidFill>
                  <a:srgbClr val="D4D4D4"/>
                </a:solidFill>
                <a:latin typeface="Consolas"/>
              </a:rPr>
              <a:t> + </a:t>
            </a:r>
            <a:r>
              <a:rPr lang="en-US" sz="550" b="0" dirty="0" smtClean="0">
                <a:solidFill>
                  <a:srgbClr val="B5CEA8"/>
                </a:solidFill>
                <a:latin typeface="Consolas"/>
              </a:rPr>
              <a:t>1</a:t>
            </a:r>
            <a:r>
              <a:rPr lang="en-US" sz="550" b="0" dirty="0" smtClean="0">
                <a:solidFill>
                  <a:srgbClr val="D4D4D4"/>
                </a:solidFill>
                <a:latin typeface="Consolas"/>
              </a:rPr>
              <a:t>], </a:t>
            </a:r>
            <a:r>
              <a:rPr lang="en-US" sz="550" b="0" dirty="0" smtClean="0">
                <a:solidFill>
                  <a:srgbClr val="569CD6"/>
                </a:solidFill>
                <a:latin typeface="Consolas"/>
              </a:rPr>
              <a:t>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pop</a:t>
            </a:r>
            <a:r>
              <a:rPr lang="en-US" sz="550" b="0" dirty="0" smtClean="0">
                <a:solidFill>
                  <a:srgbClr val="D4D4D4"/>
                </a:solidFill>
                <a:latin typeface="Consolas"/>
              </a:rPr>
              <a:t> </a:t>
            </a:r>
            <a:r>
              <a:rPr lang="en-US" sz="550" b="0" dirty="0" smtClean="0">
                <a:solidFill>
                  <a:srgbClr val="569CD6"/>
                </a:solidFill>
                <a:latin typeface="Consolas"/>
              </a:rPr>
              <a:t>de</a:t>
            </a:r>
            <a:endParaRPr lang="en-US" sz="550" b="0" dirty="0" smtClean="0">
              <a:solidFill>
                <a:srgbClr val="D4D4D4"/>
              </a:solidFill>
              <a:latin typeface="Consolas"/>
            </a:endParaRPr>
          </a:p>
          <a:p>
            <a:r>
              <a:rPr lang="en-US" sz="550" b="0" dirty="0" smtClean="0">
                <a:solidFill>
                  <a:srgbClr val="D4D4D4"/>
                </a:solidFill>
                <a:latin typeface="Consolas"/>
              </a:rPr>
              <a:t/>
            </a:r>
            <a:br>
              <a:rPr lang="en-US" sz="550" b="0" dirty="0" smtClean="0">
                <a:solidFill>
                  <a:srgbClr val="D4D4D4"/>
                </a:solidFill>
                <a:latin typeface="Consolas"/>
              </a:rPr>
            </a:br>
            <a:r>
              <a:rPr lang="en-US" sz="550" b="0" dirty="0" smtClean="0">
                <a:solidFill>
                  <a:srgbClr val="D4D4D4"/>
                </a:solidFill>
                <a:latin typeface="Consolas"/>
              </a:rPr>
              <a:t>        </a:t>
            </a:r>
            <a:r>
              <a:rPr lang="en-US" sz="550" b="0" dirty="0" smtClean="0">
                <a:solidFill>
                  <a:srgbClr val="C586C0"/>
                </a:solidFill>
                <a:latin typeface="Consolas"/>
              </a:rPr>
              <a:t>IF</a:t>
            </a:r>
            <a:r>
              <a:rPr lang="en-US" sz="550" b="0" dirty="0" smtClean="0">
                <a:solidFill>
                  <a:srgbClr val="D4D4D4"/>
                </a:solidFill>
                <a:latin typeface="Consolas"/>
              </a:rPr>
              <a:t> </a:t>
            </a:r>
            <a:r>
              <a:rPr lang="en-US" sz="550" b="0" dirty="0" err="1" smtClean="0">
                <a:solidFill>
                  <a:srgbClr val="9CDCFE"/>
                </a:solidFill>
                <a:latin typeface="Consolas"/>
              </a:rPr>
              <a:t>color_index</a:t>
            </a:r>
            <a:r>
              <a:rPr lang="en-US" sz="550" b="0" dirty="0" smtClean="0">
                <a:solidFill>
                  <a:srgbClr val="D4D4D4"/>
                </a:solidFill>
                <a:latin typeface="Consolas"/>
              </a:rPr>
              <a:t> &lt; (</a:t>
            </a:r>
            <a:r>
              <a:rPr lang="en-US" sz="550" b="0" dirty="0" smtClean="0">
                <a:solidFill>
                  <a:srgbClr val="9CDCFE"/>
                </a:solidFill>
                <a:latin typeface="Consolas"/>
              </a:rPr>
              <a:t>NUM_COLORS</a:t>
            </a:r>
            <a:r>
              <a:rPr lang="en-US" sz="550" b="0" dirty="0" smtClean="0">
                <a:solidFill>
                  <a:srgbClr val="D4D4D4"/>
                </a:solidFill>
                <a:latin typeface="Consolas"/>
              </a:rPr>
              <a:t> + -</a:t>
            </a:r>
            <a:r>
              <a:rPr lang="en-US" sz="550" b="0" dirty="0" smtClean="0">
                <a:solidFill>
                  <a:srgbClr val="B5CEA8"/>
                </a:solidFill>
                <a:latin typeface="Consolas"/>
              </a:rPr>
              <a:t>1</a:t>
            </a:r>
            <a:r>
              <a:rPr lang="en-US" sz="550" b="0" dirty="0" smtClean="0">
                <a:solidFill>
                  <a:srgbClr val="D4D4D4"/>
                </a:solidFill>
                <a:latin typeface="Consolas"/>
              </a:rPr>
              <a:t>)</a:t>
            </a: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569CD6"/>
                </a:solidFill>
                <a:latin typeface="Consolas"/>
              </a:rPr>
              <a:t>b</a:t>
            </a:r>
            <a:r>
              <a:rPr lang="en-US" sz="550" b="0" dirty="0" smtClean="0">
                <a:solidFill>
                  <a:srgbClr val="D4D4D4"/>
                </a:solidFill>
                <a:latin typeface="Consolas"/>
              </a:rPr>
              <a:t> </a:t>
            </a:r>
            <a:r>
              <a:rPr lang="en-US" sz="550" b="0" dirty="0" smtClean="0">
                <a:solidFill>
                  <a:srgbClr val="6A9955"/>
                </a:solidFill>
                <a:latin typeface="Consolas"/>
              </a:rPr>
              <a:t>;restore the palette data back into "A"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6A9955"/>
                </a:solidFill>
                <a:latin typeface="Consolas"/>
              </a:rPr>
              <a:t>;rotate the palette data bits twice to the right so the next color in line becomes color 0</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err="1" smtClean="0">
                <a:solidFill>
                  <a:srgbClr val="569CD6"/>
                </a:solidFill>
                <a:latin typeface="Consolas"/>
              </a:rPr>
              <a:t>rrca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err="1" smtClean="0">
                <a:solidFill>
                  <a:srgbClr val="569CD6"/>
                </a:solidFill>
                <a:latin typeface="Consolas"/>
              </a:rPr>
              <a:t>rrca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C586C0"/>
                </a:solidFill>
                <a:latin typeface="Consolas"/>
              </a:rPr>
              <a:t>ENDC</a:t>
            </a:r>
            <a:endParaRPr lang="en-US" sz="550" b="0" dirty="0" smtClean="0">
              <a:solidFill>
                <a:srgbClr val="D4D4D4"/>
              </a:solidFill>
              <a:latin typeface="Consolas"/>
            </a:endParaRPr>
          </a:p>
          <a:p>
            <a:r>
              <a:rPr lang="en-US" sz="550" b="0" dirty="0" err="1" smtClean="0">
                <a:solidFill>
                  <a:srgbClr val="9CDCFE"/>
                </a:solidFill>
                <a:latin typeface="Consolas"/>
              </a:rPr>
              <a:t>color_index</a:t>
            </a:r>
            <a:r>
              <a:rPr lang="en-US" sz="550" b="0" dirty="0" smtClean="0">
                <a:solidFill>
                  <a:srgbClr val="D4D4D4"/>
                </a:solidFill>
                <a:latin typeface="Consolas"/>
              </a:rPr>
              <a:t> = </a:t>
            </a:r>
            <a:r>
              <a:rPr lang="en-US" sz="550" b="0" dirty="0" err="1" smtClean="0">
                <a:solidFill>
                  <a:srgbClr val="9CDCFE"/>
                </a:solidFill>
                <a:latin typeface="Consolas"/>
              </a:rPr>
              <a:t>color_index</a:t>
            </a:r>
            <a:r>
              <a:rPr lang="en-US" sz="550" b="0" dirty="0" smtClean="0">
                <a:solidFill>
                  <a:srgbClr val="D4D4D4"/>
                </a:solidFill>
                <a:latin typeface="Consolas"/>
              </a:rPr>
              <a:t> + </a:t>
            </a:r>
            <a:r>
              <a:rPr lang="en-US" sz="550" b="0" dirty="0" smtClean="0">
                <a:solidFill>
                  <a:srgbClr val="B5CEA8"/>
                </a:solidFill>
                <a:latin typeface="Consolas"/>
              </a:rPr>
              <a:t>1</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C586C0"/>
                </a:solidFill>
                <a:latin typeface="Consolas"/>
              </a:rPr>
              <a:t>ENDR</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ret</a:t>
            </a:r>
            <a:endParaRPr lang="en-US" sz="550" b="0" dirty="0" smtClean="0">
              <a:solidFill>
                <a:srgbClr val="D4D4D4"/>
              </a:solidFill>
              <a:latin typeface="Consolas"/>
            </a:endParaRPr>
          </a:p>
          <a:p>
            <a:r>
              <a:rPr lang="en-US" sz="550" b="0" dirty="0" smtClean="0">
                <a:solidFill>
                  <a:srgbClr val="D4D4D4"/>
                </a:solidFill>
                <a:latin typeface="Consolas"/>
              </a:rPr>
              <a:t>.</a:t>
            </a:r>
            <a:r>
              <a:rPr lang="en-US" sz="550" b="0" dirty="0" err="1" smtClean="0">
                <a:solidFill>
                  <a:srgbClr val="9CDCFE"/>
                </a:solidFill>
                <a:latin typeface="Consolas"/>
              </a:rPr>
              <a:t>GetColorAddress</a:t>
            </a:r>
            <a:r>
              <a:rPr lang="en-US" sz="550" b="0" dirty="0" smtClean="0">
                <a:solidFill>
                  <a:srgbClr val="D4D4D4"/>
                </a:solidFill>
                <a:latin typeface="Consolas"/>
              </a:rPr>
              <a:t>:</a:t>
            </a:r>
          </a:p>
          <a:p>
            <a:r>
              <a:rPr lang="en-US" sz="550" b="0" dirty="0" smtClean="0">
                <a:solidFill>
                  <a:srgbClr val="D4D4D4"/>
                </a:solidFill>
                <a:latin typeface="Consolas"/>
              </a:rPr>
              <a:t>    </a:t>
            </a:r>
            <a:r>
              <a:rPr lang="en-US" sz="550" b="0" dirty="0" smtClean="0">
                <a:solidFill>
                  <a:srgbClr val="569CD6"/>
                </a:solidFill>
                <a:latin typeface="Consolas"/>
              </a:rPr>
              <a:t>add</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6A9955"/>
                </a:solidFill>
                <a:latin typeface="Consolas"/>
              </a:rPr>
              <a:t>;double the value of the shade in "A"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l</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6A9955"/>
                </a:solidFill>
                <a:latin typeface="Consolas"/>
              </a:rPr>
              <a:t>;load 2x shade value into "L"</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err="1" smtClean="0">
                <a:solidFill>
                  <a:srgbClr val="569CD6"/>
                </a:solidFill>
                <a:latin typeface="Consolas"/>
              </a:rPr>
              <a:t>xor</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6A9955"/>
                </a:solidFill>
                <a:latin typeface="Consolas"/>
              </a:rPr>
              <a:t>;zero "A"</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ld</a:t>
            </a:r>
            <a:r>
              <a:rPr lang="en-US" sz="550" b="0" dirty="0" smtClean="0">
                <a:solidFill>
                  <a:srgbClr val="D4D4D4"/>
                </a:solidFill>
                <a:latin typeface="Consolas"/>
              </a:rPr>
              <a:t> </a:t>
            </a:r>
            <a:r>
              <a:rPr lang="en-US" sz="550" b="0" dirty="0" smtClean="0">
                <a:solidFill>
                  <a:srgbClr val="569CD6"/>
                </a:solidFill>
                <a:latin typeface="Consolas"/>
              </a:rPr>
              <a:t>h</a:t>
            </a:r>
            <a:r>
              <a:rPr lang="en-US" sz="550" b="0" dirty="0" smtClean="0">
                <a:solidFill>
                  <a:srgbClr val="D4D4D4"/>
                </a:solidFill>
                <a:latin typeface="Consolas"/>
              </a:rPr>
              <a:t>, </a:t>
            </a:r>
            <a:r>
              <a:rPr lang="en-US" sz="550" b="0" dirty="0" smtClean="0">
                <a:solidFill>
                  <a:srgbClr val="569CD6"/>
                </a:solidFill>
                <a:latin typeface="Consolas"/>
              </a:rPr>
              <a:t>a</a:t>
            </a:r>
            <a:r>
              <a:rPr lang="en-US" sz="550" b="0" dirty="0" smtClean="0">
                <a:solidFill>
                  <a:srgbClr val="D4D4D4"/>
                </a:solidFill>
                <a:latin typeface="Consolas"/>
              </a:rPr>
              <a:t> </a:t>
            </a:r>
            <a:r>
              <a:rPr lang="en-US" sz="550" b="0" dirty="0" smtClean="0">
                <a:solidFill>
                  <a:srgbClr val="6A9955"/>
                </a:solidFill>
                <a:latin typeface="Consolas"/>
              </a:rPr>
              <a:t>;and load it to "H", so HL is now [00|2x shade]</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add</a:t>
            </a:r>
            <a:r>
              <a:rPr lang="en-US" sz="550" b="0" dirty="0" smtClean="0">
                <a:solidFill>
                  <a:srgbClr val="D4D4D4"/>
                </a:solidFill>
                <a:latin typeface="Consolas"/>
              </a:rPr>
              <a:t> </a:t>
            </a:r>
            <a:r>
              <a:rPr lang="en-US" sz="550" b="0" dirty="0" smtClean="0">
                <a:solidFill>
                  <a:srgbClr val="569CD6"/>
                </a:solidFill>
                <a:latin typeface="Consolas"/>
              </a:rPr>
              <a:t>hl</a:t>
            </a:r>
            <a:r>
              <a:rPr lang="en-US" sz="550" b="0" dirty="0" smtClean="0">
                <a:solidFill>
                  <a:srgbClr val="D4D4D4"/>
                </a:solidFill>
                <a:latin typeface="Consolas"/>
              </a:rPr>
              <a:t>, </a:t>
            </a:r>
            <a:r>
              <a:rPr lang="en-US" sz="550" b="0" dirty="0" smtClean="0">
                <a:solidFill>
                  <a:srgbClr val="569CD6"/>
                </a:solidFill>
                <a:latin typeface="Consolas"/>
              </a:rPr>
              <a:t>de</a:t>
            </a:r>
            <a:r>
              <a:rPr lang="en-US" sz="550" b="0" dirty="0" smtClean="0">
                <a:solidFill>
                  <a:srgbClr val="D4D4D4"/>
                </a:solidFill>
                <a:latin typeface="Consolas"/>
              </a:rPr>
              <a:t>  </a:t>
            </a:r>
            <a:r>
              <a:rPr lang="en-US" sz="550" b="0" dirty="0" smtClean="0">
                <a:solidFill>
                  <a:srgbClr val="6A9955"/>
                </a:solidFill>
                <a:latin typeface="Consolas"/>
              </a:rPr>
              <a:t>;HL now holds the base palette address offset by 2x shade in bytes (base, base+2, base+4, or base+6)</a:t>
            </a:r>
            <a:endParaRPr lang="en-US" sz="550" b="0" dirty="0" smtClean="0">
              <a:solidFill>
                <a:srgbClr val="D4D4D4"/>
              </a:solidFill>
              <a:latin typeface="Consolas"/>
            </a:endParaRPr>
          </a:p>
          <a:p>
            <a:r>
              <a:rPr lang="en-US" sz="550" b="0" dirty="0" smtClean="0">
                <a:solidFill>
                  <a:srgbClr val="D4D4D4"/>
                </a:solidFill>
                <a:latin typeface="Consolas"/>
              </a:rPr>
              <a:t>    </a:t>
            </a:r>
            <a:r>
              <a:rPr lang="en-US" sz="550" b="0" dirty="0" smtClean="0">
                <a:solidFill>
                  <a:srgbClr val="569CD6"/>
                </a:solidFill>
                <a:latin typeface="Consolas"/>
              </a:rPr>
              <a:t>ret</a:t>
            </a:r>
            <a:endParaRPr lang="en-US" sz="550" b="0" dirty="0" smtClean="0">
              <a:solidFill>
                <a:srgbClr val="D4D4D4"/>
              </a:solidFill>
              <a:latin typeface="Consolas"/>
            </a:endParaRPr>
          </a:p>
          <a:p>
            <a:endParaRPr lang="en-US" sz="50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476375"/>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6A80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0C8A</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6AA8 (pal.1.loc)</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6693 (pal.2.id)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DFEB</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Use the Palette ID (based on the constants from palette_constants.asm) to determine the address of the corresponding </a:t>
            </a:r>
            <a:r>
              <a:rPr lang="en-US" sz="1000" dirty="0" err="1" smtClean="0"/>
              <a:t>pallete</a:t>
            </a:r>
            <a:r>
              <a:rPr lang="en-US" sz="1000" dirty="0" smtClean="0"/>
              <a:t> in the </a:t>
            </a:r>
            <a:r>
              <a:rPr lang="en-US" sz="1000" dirty="0" err="1" smtClean="0"/>
              <a:t>GBCBasePallets</a:t>
            </a:r>
            <a:r>
              <a:rPr lang="en-US" sz="1000" dirty="0" smtClean="0"/>
              <a:t> data. </a:t>
            </a:r>
            <a:endParaRPr lang="en-US" sz="1000" dirty="0"/>
          </a:p>
        </p:txBody>
      </p:sp>
      <p:sp>
        <p:nvSpPr>
          <p:cNvPr id="18" name="Rectangle 17"/>
          <p:cNvSpPr/>
          <p:nvPr/>
        </p:nvSpPr>
        <p:spPr>
          <a:xfrm>
            <a:off x="0" y="209550"/>
            <a:ext cx="2438400" cy="4616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NUM_COLORS</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4</a:t>
            </a:r>
            <a:endParaRPr lang="en-US" sz="800" b="0" dirty="0" smtClean="0">
              <a:solidFill>
                <a:srgbClr val="D4D4D4"/>
              </a:solidFill>
              <a:latin typeface="Consolas"/>
            </a:endParaRPr>
          </a:p>
          <a:p>
            <a:endParaRPr lang="en-US" sz="800" dirty="0" smtClean="0">
              <a:solidFill>
                <a:srgbClr val="B5CEA8"/>
              </a:solidFill>
              <a:latin typeface="Consolas"/>
            </a:endParaRPr>
          </a:p>
          <a:p>
            <a:endParaRPr lang="en-US" sz="800" b="0" dirty="0">
              <a:solidFill>
                <a:srgbClr val="D4D4D4"/>
              </a:solidFill>
              <a:latin typeface="Consolas"/>
            </a:endParaRPr>
          </a:p>
        </p:txBody>
      </p:sp>
      <p:sp>
        <p:nvSpPr>
          <p:cNvPr id="19" name="TextBox 18"/>
          <p:cNvSpPr txBox="1"/>
          <p:nvPr/>
        </p:nvSpPr>
        <p:spPr>
          <a:xfrm>
            <a:off x="0" y="0"/>
            <a:ext cx="1026243" cy="215444"/>
          </a:xfrm>
          <a:prstGeom prst="rect">
            <a:avLst/>
          </a:prstGeom>
          <a:noFill/>
        </p:spPr>
        <p:txBody>
          <a:bodyPr wrap="none" rtlCol="0">
            <a:spAutoFit/>
          </a:bodyPr>
          <a:lstStyle/>
          <a:p>
            <a:r>
              <a:rPr lang="en-US" sz="800" dirty="0" smtClean="0"/>
              <a:t>misc_constants.asm</a:t>
            </a:r>
            <a:endParaRPr lang="en-US" sz="800" dirty="0"/>
          </a:p>
        </p:txBody>
      </p:sp>
      <p:sp>
        <p:nvSpPr>
          <p:cNvPr id="22" name="TextBox 21"/>
          <p:cNvSpPr txBox="1"/>
          <p:nvPr/>
        </p:nvSpPr>
        <p:spPr>
          <a:xfrm>
            <a:off x="0" y="3356342"/>
            <a:ext cx="1135247" cy="215444"/>
          </a:xfrm>
          <a:prstGeom prst="rect">
            <a:avLst/>
          </a:prstGeom>
          <a:noFill/>
        </p:spPr>
        <p:txBody>
          <a:bodyPr wrap="none" rtlCol="0">
            <a:spAutoFit/>
          </a:bodyPr>
          <a:lstStyle/>
          <a:p>
            <a:r>
              <a:rPr lang="en-US" sz="800" dirty="0" smtClean="0"/>
              <a:t>palette_constants.asm</a:t>
            </a:r>
            <a:endParaRPr lang="en-US" sz="800" dirty="0"/>
          </a:p>
        </p:txBody>
      </p:sp>
      <p:sp>
        <p:nvSpPr>
          <p:cNvPr id="12" name="TextBox 11"/>
          <p:cNvSpPr txBox="1"/>
          <p:nvPr/>
        </p:nvSpPr>
        <p:spPr>
          <a:xfrm>
            <a:off x="2438400" y="590550"/>
            <a:ext cx="2286000" cy="206210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Continuing along… code is pretty well commented</a:t>
            </a:r>
          </a:p>
          <a:p>
            <a:r>
              <a:rPr lang="en-US" sz="800" dirty="0" smtClean="0"/>
              <a:t>A has the palette data in it (this is from the non GBC hardware register)</a:t>
            </a:r>
          </a:p>
          <a:p>
            <a:r>
              <a:rPr lang="en-US" sz="800" dirty="0" smtClean="0"/>
              <a:t>We run this bit for 4 times, one for each color.</a:t>
            </a:r>
          </a:p>
          <a:p>
            <a:endParaRPr lang="en-US" sz="800" dirty="0"/>
          </a:p>
          <a:p>
            <a:r>
              <a:rPr lang="en-US" sz="800" dirty="0" smtClean="0"/>
              <a:t>Do .</a:t>
            </a:r>
            <a:r>
              <a:rPr lang="en-US" sz="800" dirty="0" err="1" smtClean="0"/>
              <a:t>GetColorAddress</a:t>
            </a:r>
            <a:r>
              <a:rPr lang="en-US" sz="800" dirty="0" smtClean="0"/>
              <a:t> below- this will put the base palette address in HL.</a:t>
            </a:r>
          </a:p>
          <a:p>
            <a:endParaRPr lang="en-US" sz="800" dirty="0"/>
          </a:p>
          <a:p>
            <a:r>
              <a:rPr lang="en-US" sz="800" dirty="0" smtClean="0"/>
              <a:t>let’s assume that up to this point we have all the info we need. let’s skip ahead to the code that originally called </a:t>
            </a:r>
            <a:r>
              <a:rPr lang="en-US" sz="800" dirty="0" err="1" smtClean="0"/>
              <a:t>DMGPalToGBCPal</a:t>
            </a:r>
            <a:endParaRPr lang="en-US" sz="800" dirty="0"/>
          </a:p>
          <a:p>
            <a:endParaRPr lang="en-US" sz="800" dirty="0" smtClean="0"/>
          </a:p>
          <a:p>
            <a:r>
              <a:rPr lang="en-US" sz="800" dirty="0" smtClean="0"/>
              <a:t>values are basically stored on the stack. (I think).</a:t>
            </a:r>
          </a:p>
          <a:p>
            <a:endParaRPr lang="en-US" sz="800" dirty="0" smtClean="0"/>
          </a:p>
          <a:p>
            <a:endParaRPr lang="en-US" sz="800" dirty="0"/>
          </a:p>
        </p:txBody>
      </p:sp>
      <p:sp>
        <p:nvSpPr>
          <p:cNvPr id="24" name="Rectangle 23"/>
          <p:cNvSpPr/>
          <p:nvPr/>
        </p:nvSpPr>
        <p:spPr>
          <a:xfrm>
            <a:off x="0" y="3562350"/>
            <a:ext cx="2286000" cy="95410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700" b="0" dirty="0" smtClean="0">
                <a:solidFill>
                  <a:srgbClr val="9CDCFE"/>
                </a:solidFill>
                <a:latin typeface="Consolas"/>
              </a:rPr>
              <a:t>SET_PAL_GENERIC</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$08</a:t>
            </a:r>
            <a:endParaRPr lang="en-US" sz="700" b="0" dirty="0" smtClean="0">
              <a:solidFill>
                <a:srgbClr val="D4D4D4"/>
              </a:solidFill>
              <a:latin typeface="Consolas"/>
            </a:endParaRPr>
          </a:p>
          <a:p>
            <a:r>
              <a:rPr lang="en-US" sz="700" b="0" dirty="0" err="1" smtClean="0">
                <a:solidFill>
                  <a:srgbClr val="9CDCFE"/>
                </a:solidFill>
                <a:latin typeface="Consolas"/>
              </a:rPr>
              <a:t>const_value</a:t>
            </a:r>
            <a:r>
              <a:rPr lang="en-US" sz="700" b="0" dirty="0" smtClean="0">
                <a:solidFill>
                  <a:srgbClr val="9CDCFE"/>
                </a:solidFill>
                <a:latin typeface="Consolas"/>
              </a:rPr>
              <a:t> = 0 (note these aren’t in code order which is how the program knows the value of each)</a:t>
            </a: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PAL_GAMEFREAK</a:t>
            </a:r>
            <a:r>
              <a:rPr lang="en-US" sz="700" b="0" dirty="0" smtClean="0">
                <a:solidFill>
                  <a:srgbClr val="D4D4D4"/>
                </a:solidFill>
                <a:latin typeface="Consolas"/>
              </a:rPr>
              <a:t> </a:t>
            </a:r>
            <a:r>
              <a:rPr lang="en-US" sz="700" b="0" dirty="0" smtClean="0">
                <a:solidFill>
                  <a:srgbClr val="6A9955"/>
                </a:solidFill>
                <a:latin typeface="Consolas"/>
              </a:rPr>
              <a:t>; $24</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PAL_REDMON</a:t>
            </a:r>
            <a:r>
              <a:rPr lang="en-US" sz="700" b="0" dirty="0" smtClean="0">
                <a:solidFill>
                  <a:srgbClr val="D4D4D4"/>
                </a:solidFill>
                <a:latin typeface="Consolas"/>
              </a:rPr>
              <a:t>    </a:t>
            </a:r>
            <a:r>
              <a:rPr lang="en-US" sz="700" b="0" dirty="0" smtClean="0">
                <a:solidFill>
                  <a:srgbClr val="6A9955"/>
                </a:solidFill>
                <a:latin typeface="Consolas"/>
              </a:rPr>
              <a:t>; $12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PAL_VIRIDIAN</a:t>
            </a:r>
            <a:r>
              <a:rPr lang="en-US" sz="700" b="0" dirty="0" smtClean="0">
                <a:solidFill>
                  <a:srgbClr val="D4D4D4"/>
                </a:solidFill>
                <a:latin typeface="Consolas"/>
              </a:rPr>
              <a:t>  </a:t>
            </a:r>
            <a:r>
              <a:rPr lang="en-US" sz="700" b="0" dirty="0" smtClean="0">
                <a:solidFill>
                  <a:srgbClr val="6A9955"/>
                </a:solidFill>
                <a:latin typeface="Consolas"/>
              </a:rPr>
              <a:t>; $02</a:t>
            </a:r>
            <a:endParaRPr lang="en-US" sz="700" b="0" dirty="0" smtClean="0">
              <a:solidFill>
                <a:srgbClr val="D4D4D4"/>
              </a:solidFill>
              <a:latin typeface="Consolas"/>
            </a:endParaRPr>
          </a:p>
          <a:p>
            <a:r>
              <a:rPr lang="en-US" sz="700" b="0" dirty="0" smtClean="0">
                <a:solidFill>
                  <a:srgbClr val="9CDCFE"/>
                </a:solidFill>
                <a:latin typeface="Consolas"/>
              </a:rPr>
              <a:t>const</a:t>
            </a:r>
            <a:r>
              <a:rPr lang="en-US" sz="700" b="0" dirty="0" smtClean="0">
                <a:solidFill>
                  <a:srgbClr val="D4D4D4"/>
                </a:solidFill>
                <a:latin typeface="Consolas"/>
              </a:rPr>
              <a:t> </a:t>
            </a:r>
            <a:r>
              <a:rPr lang="en-US" sz="700" b="0" dirty="0" smtClean="0">
                <a:solidFill>
                  <a:srgbClr val="9CDCFE"/>
                </a:solidFill>
                <a:latin typeface="Consolas"/>
              </a:rPr>
              <a:t>PAL_BLUEMON</a:t>
            </a:r>
            <a:r>
              <a:rPr lang="en-US" sz="700" b="0" dirty="0" smtClean="0">
                <a:solidFill>
                  <a:srgbClr val="D4D4D4"/>
                </a:solidFill>
                <a:latin typeface="Consolas"/>
              </a:rPr>
              <a:t>   </a:t>
            </a:r>
            <a:r>
              <a:rPr lang="en-US" sz="700" b="0" dirty="0" smtClean="0">
                <a:solidFill>
                  <a:srgbClr val="6A9955"/>
                </a:solidFill>
                <a:latin typeface="Consolas"/>
              </a:rPr>
              <a:t>; $11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22. </a:t>
            </a:r>
            <a:r>
              <a:rPr lang="en-US" sz="1800" dirty="0" err="1" smtClean="0"/>
              <a:t>shinpokered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endParaRPr lang="en-US" sz="800" dirty="0"/>
                    </a:p>
                  </a:txBody>
                  <a:tcPr marT="34290" marB="34290"/>
                </a:tc>
              </a:tr>
            </a:tbl>
          </a:graphicData>
        </a:graphic>
      </p:graphicFrame>
      <p:sp>
        <p:nvSpPr>
          <p:cNvPr id="7" name="Rectangle 6"/>
          <p:cNvSpPr/>
          <p:nvPr/>
        </p:nvSpPr>
        <p:spPr>
          <a:xfrm>
            <a:off x="4724400" y="590550"/>
            <a:ext cx="2362200" cy="3785652"/>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600" dirty="0" smtClean="0">
                <a:solidFill>
                  <a:srgbClr val="9CDCFE"/>
                </a:solidFill>
                <a:latin typeface="Consolas"/>
              </a:rPr>
              <a:t>palettes.asm:</a:t>
            </a:r>
          </a:p>
          <a:p>
            <a:r>
              <a:rPr lang="en-US" sz="600" dirty="0" err="1" smtClean="0">
                <a:solidFill>
                  <a:srgbClr val="9CDCFE"/>
                </a:solidFill>
                <a:latin typeface="Consolas"/>
              </a:rPr>
              <a:t>InitGBCPalettes</a:t>
            </a:r>
            <a:r>
              <a:rPr lang="en-US" sz="600" dirty="0" smtClean="0">
                <a:solidFill>
                  <a:srgbClr val="9CDCFE"/>
                </a:solidFill>
                <a:latin typeface="Consolas"/>
              </a:rPr>
              <a:t> continued…</a:t>
            </a:r>
          </a:p>
          <a:p>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0</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REPT</a:t>
            </a:r>
            <a:r>
              <a:rPr lang="en-US" sz="600" b="0" dirty="0" smtClean="0">
                <a:solidFill>
                  <a:srgbClr val="D4D4D4"/>
                </a:solidFill>
                <a:latin typeface="Consolas"/>
              </a:rPr>
              <a:t> </a:t>
            </a:r>
            <a:r>
              <a:rPr lang="en-US" sz="600" b="0" dirty="0" smtClean="0">
                <a:solidFill>
                  <a:srgbClr val="9CDCFE"/>
                </a:solidFill>
                <a:latin typeface="Consolas"/>
              </a:rPr>
              <a:t>NUM_ACTIVE_PALS</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IF</a:t>
            </a:r>
            <a:r>
              <a:rPr lang="en-US" sz="600" b="0" dirty="0" smtClean="0">
                <a:solidFill>
                  <a:srgbClr val="D4D4D4"/>
                </a:solidFill>
                <a:latin typeface="Consolas"/>
              </a:rPr>
              <a:t> </a:t>
            </a:r>
            <a:r>
              <a:rPr lang="en-US" sz="600" b="0" dirty="0" smtClean="0">
                <a:solidFill>
                  <a:srgbClr val="9CDCFE"/>
                </a:solidFill>
                <a:latin typeface="Consolas"/>
              </a:rPr>
              <a:t>index</a:t>
            </a:r>
            <a:r>
              <a:rPr lang="en-US" sz="600" b="0" dirty="0" smtClean="0">
                <a:solidFill>
                  <a:srgbClr val="D4D4D4"/>
                </a:solidFill>
                <a:latin typeface="Consolas"/>
              </a:rPr>
              <a:t> &gt; </a:t>
            </a:r>
            <a:r>
              <a:rPr lang="en-US" sz="600" b="0" dirty="0" smtClean="0">
                <a:solidFill>
                  <a:srgbClr val="B5CEA8"/>
                </a:solidFill>
                <a:latin typeface="Consolas"/>
              </a:rPr>
              <a:t>0</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pop</a:t>
            </a:r>
            <a:r>
              <a:rPr lang="en-US" sz="600" b="0" dirty="0" smtClean="0">
                <a:solidFill>
                  <a:srgbClr val="D4D4D4"/>
                </a:solidFill>
                <a:latin typeface="Consolas"/>
              </a:rPr>
              <a:t> </a:t>
            </a:r>
            <a:r>
              <a:rPr lang="en-US" sz="600" b="0" dirty="0" smtClean="0">
                <a:solidFill>
                  <a:srgbClr val="569CD6"/>
                </a:solidFill>
                <a:latin typeface="Consolas"/>
              </a:rPr>
              <a:t>hl</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ENDC</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err="1" smtClean="0">
                <a:solidFill>
                  <a:srgbClr val="569CD6"/>
                </a:solidFill>
                <a:latin typeface="Consolas"/>
              </a:rPr>
              <a:t>hli</a:t>
            </a:r>
            <a:r>
              <a:rPr lang="en-US" sz="600" b="0" dirty="0" smtClean="0">
                <a:solidFill>
                  <a:srgbClr val="D4D4D4"/>
                </a:solidFill>
                <a:latin typeface="Consolas"/>
              </a:rPr>
              <a:t>] </a:t>
            </a:r>
            <a:r>
              <a:rPr lang="en-US" sz="600" b="0" dirty="0" smtClean="0">
                <a:solidFill>
                  <a:srgbClr val="6A9955"/>
                </a:solidFill>
                <a:latin typeface="Consolas"/>
              </a:rPr>
              <a:t>;get palette ID into 'A'</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inc</a:t>
            </a:r>
            <a:r>
              <a:rPr lang="en-US" sz="600" b="0" dirty="0" smtClean="0">
                <a:solidFill>
                  <a:srgbClr val="D4D4D4"/>
                </a:solidFill>
                <a:latin typeface="Consolas"/>
              </a:rPr>
              <a:t> </a:t>
            </a:r>
            <a:r>
              <a:rPr lang="en-US" sz="600" b="0" dirty="0" smtClean="0">
                <a:solidFill>
                  <a:srgbClr val="569CD6"/>
                </a:solidFill>
                <a:latin typeface="Consolas"/>
              </a:rPr>
              <a:t>hl</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C586C0"/>
                </a:solidFill>
                <a:latin typeface="Consolas"/>
              </a:rPr>
              <a:t>IF</a:t>
            </a:r>
            <a:r>
              <a:rPr lang="en-US" sz="600" b="0" dirty="0" smtClean="0">
                <a:solidFill>
                  <a:srgbClr val="D4D4D4"/>
                </a:solidFill>
                <a:latin typeface="Consolas"/>
              </a:rPr>
              <a:t> </a:t>
            </a:r>
            <a:r>
              <a:rPr lang="en-US" sz="600" b="0" dirty="0" smtClean="0">
                <a:solidFill>
                  <a:srgbClr val="9CDCFE"/>
                </a:solidFill>
                <a:latin typeface="Consolas"/>
              </a:rPr>
              <a:t>index</a:t>
            </a:r>
            <a:r>
              <a:rPr lang="en-US" sz="600" b="0" dirty="0" smtClean="0">
                <a:solidFill>
                  <a:srgbClr val="D4D4D4"/>
                </a:solidFill>
                <a:latin typeface="Consolas"/>
              </a:rPr>
              <a:t> &lt; (</a:t>
            </a:r>
            <a:r>
              <a:rPr lang="en-US" sz="600" b="0" dirty="0" smtClean="0">
                <a:solidFill>
                  <a:srgbClr val="9CDCFE"/>
                </a:solidFill>
                <a:latin typeface="Consolas"/>
              </a:rPr>
              <a:t>NUM_ACTIVE_PALS</a:t>
            </a:r>
            <a:r>
              <a:rPr lang="en-US" sz="600" b="0" dirty="0" smtClean="0">
                <a:solidFill>
                  <a:srgbClr val="D4D4D4"/>
                </a:solidFill>
                <a:latin typeface="Consolas"/>
              </a:rPr>
              <a:t> + -</a:t>
            </a:r>
            <a:r>
              <a:rPr lang="en-US" sz="600" b="0" dirty="0" smtClean="0">
                <a:solidFill>
                  <a:srgbClr val="B5CEA8"/>
                </a:solidFill>
                <a:latin typeface="Consolas"/>
              </a:rPr>
              <a:t>1</a:t>
            </a:r>
            <a:r>
              <a:rPr lang="en-US" sz="600" b="0" dirty="0" smtClean="0">
                <a:solidFill>
                  <a:srgbClr val="D4D4D4"/>
                </a:solidFill>
                <a:latin typeface="Consolas"/>
              </a:rPr>
              <a:t>)</a:t>
            </a:r>
          </a:p>
          <a:p>
            <a:r>
              <a:rPr lang="en-US" sz="600" b="0" dirty="0" smtClean="0">
                <a:solidFill>
                  <a:srgbClr val="D4D4D4"/>
                </a:solidFill>
                <a:latin typeface="Consolas"/>
              </a:rPr>
              <a:t>            </a:t>
            </a:r>
            <a:r>
              <a:rPr lang="en-US" sz="600" b="0" dirty="0" smtClean="0">
                <a:solidFill>
                  <a:srgbClr val="569CD6"/>
                </a:solidFill>
                <a:latin typeface="Consolas"/>
              </a:rPr>
              <a:t>push</a:t>
            </a:r>
            <a:r>
              <a:rPr lang="en-US" sz="600" b="0" dirty="0" smtClean="0">
                <a:solidFill>
                  <a:srgbClr val="D4D4D4"/>
                </a:solidFill>
                <a:latin typeface="Consolas"/>
              </a:rPr>
              <a:t> </a:t>
            </a:r>
            <a:r>
              <a:rPr lang="en-US" sz="600" b="0" dirty="0" smtClean="0">
                <a:solidFill>
                  <a:srgbClr val="569CD6"/>
                </a:solidFill>
                <a:latin typeface="Consolas"/>
              </a:rPr>
              <a:t>hl</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ENDC</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GetGBCBasePalAddress</a:t>
            </a:r>
            <a:r>
              <a:rPr lang="en-US" sz="600" b="0" dirty="0" smtClean="0">
                <a:solidFill>
                  <a:srgbClr val="D4D4D4"/>
                </a:solidFill>
                <a:latin typeface="Consolas"/>
              </a:rPr>
              <a:t>   </a:t>
            </a:r>
            <a:r>
              <a:rPr lang="en-US" sz="600" b="0" dirty="0" smtClean="0">
                <a:solidFill>
                  <a:srgbClr val="6A9955"/>
                </a:solidFill>
                <a:latin typeface="Consolas"/>
              </a:rPr>
              <a:t>;get palette address into de</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569CD6"/>
                </a:solidFill>
                <a:latin typeface="Consolas"/>
              </a:rPr>
              <a:t>e</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err="1" smtClean="0">
                <a:solidFill>
                  <a:srgbClr val="9CDCFE"/>
                </a:solidFill>
                <a:latin typeface="Consolas"/>
              </a:rPr>
              <a:t>wGBCBasePalPointers</a:t>
            </a:r>
            <a:r>
              <a:rPr lang="en-US" sz="600" b="0" dirty="0" smtClean="0">
                <a:solidFill>
                  <a:srgbClr val="D4D4D4"/>
                </a:solidFill>
                <a:latin typeface="Consolas"/>
              </a:rPr>
              <a:t> + </a:t>
            </a:r>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2</a:t>
            </a:r>
            <a:r>
              <a:rPr lang="en-US" sz="600" b="0" dirty="0" smtClean="0">
                <a:solidFill>
                  <a:srgbClr val="D4D4D4"/>
                </a:solidFill>
                <a:latin typeface="Consolas"/>
              </a:rPr>
              <a:t>], </a:t>
            </a:r>
            <a:r>
              <a:rPr lang="en-US" sz="600" b="0" dirty="0" smtClean="0">
                <a:solidFill>
                  <a:srgbClr val="569CD6"/>
                </a:solidFill>
                <a:latin typeface="Consolas"/>
              </a:rPr>
              <a:t>a</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569CD6"/>
                </a:solidFill>
                <a:latin typeface="Consolas"/>
              </a:rPr>
              <a:t>d</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err="1" smtClean="0">
                <a:solidFill>
                  <a:srgbClr val="9CDCFE"/>
                </a:solidFill>
                <a:latin typeface="Consolas"/>
              </a:rPr>
              <a:t>wGBCBasePalPointers</a:t>
            </a:r>
            <a:r>
              <a:rPr lang="en-US" sz="600" b="0" dirty="0" smtClean="0">
                <a:solidFill>
                  <a:srgbClr val="D4D4D4"/>
                </a:solidFill>
                <a:latin typeface="Consolas"/>
              </a:rPr>
              <a:t> + </a:t>
            </a:r>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2</a:t>
            </a:r>
            <a:r>
              <a:rPr lang="en-US" sz="600" b="0" dirty="0" smtClean="0">
                <a:solidFill>
                  <a:srgbClr val="D4D4D4"/>
                </a:solidFill>
                <a:latin typeface="Consolas"/>
              </a:rPr>
              <a:t> + </a:t>
            </a:r>
            <a:r>
              <a:rPr lang="en-US" sz="600" b="0" dirty="0" smtClean="0">
                <a:solidFill>
                  <a:srgbClr val="B5CEA8"/>
                </a:solidFill>
                <a:latin typeface="Consolas"/>
              </a:rPr>
              <a:t>1</a:t>
            </a:r>
            <a:r>
              <a:rPr lang="en-US" sz="600" b="0" dirty="0" smtClean="0">
                <a:solidFill>
                  <a:srgbClr val="D4D4D4"/>
                </a:solidFill>
                <a:latin typeface="Consolas"/>
              </a:rPr>
              <a:t>], </a:t>
            </a:r>
            <a:r>
              <a:rPr lang="en-US" sz="600" b="0" dirty="0" smtClean="0">
                <a:solidFill>
                  <a:srgbClr val="569CD6"/>
                </a:solidFill>
                <a:latin typeface="Consolas"/>
              </a:rPr>
              <a:t>a</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CONVERT_BGP</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DMGPalToGBCPal</a:t>
            </a:r>
            <a:r>
              <a:rPr lang="en-US" sz="600" b="0" dirty="0" smtClean="0">
                <a:solidFill>
                  <a:srgbClr val="9CDCFE"/>
                </a:solidFill>
                <a:latin typeface="Consolas"/>
              </a:rPr>
              <a:t> ; next slide</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index</a:t>
            </a:r>
          </a:p>
          <a:p>
            <a:r>
              <a:rPr lang="en-US" sz="600" dirty="0" smtClean="0">
                <a:solidFill>
                  <a:srgbClr val="9CDCFE"/>
                </a:solidFill>
                <a:latin typeface="Consolas"/>
              </a:rPr>
              <a:t>(PICK UP HERE)</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TransferCurBGPData</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CONVERT_OBP0</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DMGPalToGBCPal</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index</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TransferCurOBPData</a:t>
            </a:r>
            <a:endParaRPr lang="en-US" sz="600" b="0" dirty="0" smtClean="0">
              <a:solidFill>
                <a:srgbClr val="D4D4D4"/>
              </a:solidFill>
              <a:latin typeface="Consolas"/>
            </a:endParaRPr>
          </a:p>
          <a:p>
            <a:r>
              <a:rPr lang="en-US" sz="600" b="0" dirty="0" smtClean="0">
                <a:solidFill>
                  <a:srgbClr val="D4D4D4"/>
                </a:solidFill>
                <a:latin typeface="Consolas"/>
              </a:rPr>
              <a:t/>
            </a:r>
            <a:br>
              <a:rPr lang="en-US" sz="600" b="0" dirty="0" smtClean="0">
                <a:solidFill>
                  <a:srgbClr val="D4D4D4"/>
                </a:solidFill>
                <a:latin typeface="Consolas"/>
              </a:rPr>
            </a:br>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CONVERT_OBP1</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DMGPalToGBCPal</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ld</a:t>
            </a:r>
            <a:r>
              <a:rPr lang="en-US" sz="600" b="0" dirty="0" smtClean="0">
                <a:solidFill>
                  <a:srgbClr val="D4D4D4"/>
                </a:solidFill>
                <a:latin typeface="Consolas"/>
              </a:rPr>
              <a:t> </a:t>
            </a:r>
            <a:r>
              <a:rPr lang="en-US" sz="600" b="0" dirty="0" smtClean="0">
                <a:solidFill>
                  <a:srgbClr val="569CD6"/>
                </a:solidFill>
                <a:latin typeface="Consolas"/>
              </a:rPr>
              <a:t>a</a:t>
            </a:r>
            <a:r>
              <a:rPr lang="en-US" sz="600" b="0" dirty="0" smtClean="0">
                <a:solidFill>
                  <a:srgbClr val="D4D4D4"/>
                </a:solidFill>
                <a:latin typeface="Consolas"/>
              </a:rPr>
              <a:t>, </a:t>
            </a:r>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4</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call</a:t>
            </a:r>
            <a:r>
              <a:rPr lang="en-US" sz="600" b="0" dirty="0" smtClean="0">
                <a:solidFill>
                  <a:srgbClr val="D4D4D4"/>
                </a:solidFill>
                <a:latin typeface="Consolas"/>
              </a:rPr>
              <a:t> </a:t>
            </a:r>
            <a:r>
              <a:rPr lang="en-US" sz="600" b="0" dirty="0" err="1" smtClean="0">
                <a:solidFill>
                  <a:srgbClr val="9CDCFE"/>
                </a:solidFill>
                <a:latin typeface="Consolas"/>
              </a:rPr>
              <a:t>TransferCurOBPData</a:t>
            </a:r>
            <a:endParaRPr lang="en-US" sz="600" b="0" dirty="0" smtClean="0">
              <a:solidFill>
                <a:srgbClr val="D4D4D4"/>
              </a:solidFill>
              <a:latin typeface="Consolas"/>
            </a:endParaRPr>
          </a:p>
          <a:p>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9CDCFE"/>
                </a:solidFill>
                <a:latin typeface="Consolas"/>
              </a:rPr>
              <a:t>index</a:t>
            </a:r>
            <a:r>
              <a:rPr lang="en-US" sz="600" b="0" dirty="0" smtClean="0">
                <a:solidFill>
                  <a:srgbClr val="D4D4D4"/>
                </a:solidFill>
                <a:latin typeface="Consolas"/>
              </a:rPr>
              <a:t> + </a:t>
            </a:r>
            <a:r>
              <a:rPr lang="en-US" sz="600" b="0" dirty="0" smtClean="0">
                <a:solidFill>
                  <a:srgbClr val="B5CEA8"/>
                </a:solidFill>
                <a:latin typeface="Consolas"/>
              </a:rPr>
              <a:t>1</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C586C0"/>
                </a:solidFill>
                <a:latin typeface="Consolas"/>
              </a:rPr>
              <a:t>ENDR</a:t>
            </a:r>
            <a:endParaRPr lang="en-US" sz="600" b="0" dirty="0" smtClean="0">
              <a:solidFill>
                <a:srgbClr val="D4D4D4"/>
              </a:solidFill>
              <a:latin typeface="Consolas"/>
            </a:endParaRPr>
          </a:p>
          <a:p>
            <a:r>
              <a:rPr lang="en-US" sz="600" b="0" dirty="0" smtClean="0">
                <a:solidFill>
                  <a:srgbClr val="D4D4D4"/>
                </a:solidFill>
                <a:latin typeface="Consolas"/>
              </a:rPr>
              <a:t>    </a:t>
            </a:r>
            <a:r>
              <a:rPr lang="en-US" sz="600" b="0" dirty="0" smtClean="0">
                <a:solidFill>
                  <a:srgbClr val="569CD6"/>
                </a:solidFill>
                <a:latin typeface="Consolas"/>
              </a:rPr>
              <a:t>ret</a:t>
            </a:r>
            <a:endParaRPr lang="en-US" sz="6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just review where we were.</a:t>
            </a:r>
            <a:endParaRPr lang="en-US" sz="1000" dirty="0"/>
          </a:p>
        </p:txBody>
      </p:sp>
      <p:sp>
        <p:nvSpPr>
          <p:cNvPr id="19" name="TextBox 18"/>
          <p:cNvSpPr txBox="1"/>
          <p:nvPr/>
        </p:nvSpPr>
        <p:spPr>
          <a:xfrm>
            <a:off x="0" y="0"/>
            <a:ext cx="1026243" cy="215444"/>
          </a:xfrm>
          <a:prstGeom prst="rect">
            <a:avLst/>
          </a:prstGeom>
          <a:noFill/>
        </p:spPr>
        <p:txBody>
          <a:bodyPr wrap="none" rtlCol="0">
            <a:spAutoFit/>
          </a:bodyPr>
          <a:lstStyle/>
          <a:p>
            <a:r>
              <a:rPr lang="en-US" sz="800" dirty="0" smtClean="0"/>
              <a:t>misc_constants.asm</a:t>
            </a:r>
            <a:endParaRPr lang="en-US" sz="800" dirty="0"/>
          </a:p>
        </p:txBody>
      </p:sp>
      <p:sp>
        <p:nvSpPr>
          <p:cNvPr id="22" name="TextBox 21"/>
          <p:cNvSpPr txBox="1"/>
          <p:nvPr/>
        </p:nvSpPr>
        <p:spPr>
          <a:xfrm>
            <a:off x="0" y="3356342"/>
            <a:ext cx="829073" cy="215444"/>
          </a:xfrm>
          <a:prstGeom prst="rect">
            <a:avLst/>
          </a:prstGeom>
          <a:noFill/>
        </p:spPr>
        <p:txBody>
          <a:bodyPr wrap="none" rtlCol="0">
            <a:spAutoFit/>
          </a:bodyPr>
          <a:lstStyle/>
          <a:p>
            <a:r>
              <a:rPr lang="en-US" sz="800" dirty="0" err="1" smtClean="0"/>
              <a:t>misc_constants</a:t>
            </a:r>
            <a:endParaRPr lang="en-US" sz="800" dirty="0"/>
          </a:p>
        </p:txBody>
      </p:sp>
      <p:sp>
        <p:nvSpPr>
          <p:cNvPr id="12" name="TextBox 11"/>
          <p:cNvSpPr txBox="1"/>
          <p:nvPr/>
        </p:nvSpPr>
        <p:spPr>
          <a:xfrm>
            <a:off x="2438400" y="590550"/>
            <a:ext cx="2286000"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We have returned from </a:t>
            </a:r>
            <a:r>
              <a:rPr lang="en-US" sz="800" dirty="0" err="1" smtClean="0"/>
              <a:t>DMGPalToGBCPal</a:t>
            </a:r>
            <a:r>
              <a:rPr lang="en-US" sz="800" dirty="0" smtClean="0"/>
              <a:t> and now the following is true:</a:t>
            </a:r>
          </a:p>
          <a:p>
            <a:endParaRPr lang="en-US" sz="800" dirty="0"/>
          </a:p>
          <a:p>
            <a:r>
              <a:rPr lang="en-US" sz="800" dirty="0" err="1" smtClean="0"/>
              <a:t>wGBCPal</a:t>
            </a:r>
            <a:r>
              <a:rPr lang="en-US" sz="800" dirty="0" smtClean="0"/>
              <a:t> has been loaded with palette information</a:t>
            </a:r>
          </a:p>
          <a:p>
            <a:endParaRPr lang="en-US" sz="800" dirty="0"/>
          </a:p>
          <a:p>
            <a:r>
              <a:rPr lang="en-US" sz="800" dirty="0" smtClean="0"/>
              <a:t>Let’s check out </a:t>
            </a:r>
            <a:r>
              <a:rPr lang="en-US" sz="800" dirty="0" err="1" smtClean="0"/>
              <a:t>TransferCur</a:t>
            </a:r>
            <a:r>
              <a:rPr lang="en-US" sz="800" dirty="0" smtClean="0"/>
              <a:t> Data functions.</a:t>
            </a:r>
          </a:p>
          <a:p>
            <a:endParaRPr lang="en-US" sz="800" dirty="0"/>
          </a:p>
          <a:p>
            <a:endParaRPr lang="en-US" sz="800" dirty="0" smtClean="0"/>
          </a:p>
          <a:p>
            <a:endParaRPr lang="en-US" sz="800" dirty="0"/>
          </a:p>
          <a:p>
            <a:endParaRPr lang="en-US" sz="800" dirty="0"/>
          </a:p>
        </p:txBody>
      </p:sp>
      <p:sp>
        <p:nvSpPr>
          <p:cNvPr id="24" name="Rectangle 23"/>
          <p:cNvSpPr/>
          <p:nvPr/>
        </p:nvSpPr>
        <p:spPr>
          <a:xfrm>
            <a:off x="0" y="3562350"/>
            <a:ext cx="2286000" cy="58477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6A9955"/>
                </a:solidFill>
                <a:latin typeface="Consolas"/>
              </a:rPr>
              <a:t>; </a:t>
            </a:r>
            <a:r>
              <a:rPr lang="en-US" sz="800" b="0" dirty="0" err="1" smtClean="0">
                <a:solidFill>
                  <a:srgbClr val="6A9955"/>
                </a:solidFill>
                <a:latin typeface="Consolas"/>
              </a:rPr>
              <a:t>DMGPalToGBCPal</a:t>
            </a:r>
            <a:endParaRPr lang="en-US" sz="800" b="0" dirty="0" smtClean="0">
              <a:solidFill>
                <a:srgbClr val="D4D4D4"/>
              </a:solidFill>
              <a:latin typeface="Consolas"/>
            </a:endParaRPr>
          </a:p>
          <a:p>
            <a:r>
              <a:rPr lang="en-US" sz="800" b="0" dirty="0" smtClean="0">
                <a:solidFill>
                  <a:srgbClr val="9CDCFE"/>
                </a:solidFill>
                <a:latin typeface="Consolas"/>
              </a:rPr>
              <a:t>CONVERT_BGP</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0</a:t>
            </a:r>
            <a:endParaRPr lang="en-US" sz="800" b="0" dirty="0" smtClean="0">
              <a:solidFill>
                <a:srgbClr val="D4D4D4"/>
              </a:solidFill>
              <a:latin typeface="Consolas"/>
            </a:endParaRPr>
          </a:p>
          <a:p>
            <a:r>
              <a:rPr lang="en-US" sz="800" b="0" dirty="0" smtClean="0">
                <a:solidFill>
                  <a:srgbClr val="9CDCFE"/>
                </a:solidFill>
                <a:latin typeface="Consolas"/>
              </a:rPr>
              <a:t>CONVERT_OBP0</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1</a:t>
            </a:r>
            <a:endParaRPr lang="en-US" sz="800" b="0" dirty="0" smtClean="0">
              <a:solidFill>
                <a:srgbClr val="D4D4D4"/>
              </a:solidFill>
              <a:latin typeface="Consolas"/>
            </a:endParaRPr>
          </a:p>
          <a:p>
            <a:r>
              <a:rPr lang="en-US" sz="800" b="0" dirty="0" smtClean="0">
                <a:solidFill>
                  <a:srgbClr val="9CDCFE"/>
                </a:solidFill>
                <a:latin typeface="Consolas"/>
              </a:rPr>
              <a:t>CONVERT_OBP1</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2</a:t>
            </a:r>
            <a:endParaRPr lang="en-US" sz="800" b="0" dirty="0">
              <a:solidFill>
                <a:srgbClr val="D4D4D4"/>
              </a:solidFill>
              <a:latin typeface="Consolas"/>
            </a:endParaRPr>
          </a:p>
        </p:txBody>
      </p:sp>
      <p:sp>
        <p:nvSpPr>
          <p:cNvPr id="16" name="Rectangle 15"/>
          <p:cNvSpPr/>
          <p:nvPr/>
        </p:nvSpPr>
        <p:spPr>
          <a:xfrm>
            <a:off x="0" y="209550"/>
            <a:ext cx="24384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NUM_ACTIVE_PALS</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4</a:t>
            </a:r>
            <a:endParaRPr lang="en-US" sz="800" b="0" dirty="0">
              <a:solidFill>
                <a:srgbClr val="D4D4D4"/>
              </a:solidFill>
              <a:latin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23. </a:t>
            </a:r>
            <a:r>
              <a:rPr lang="en-US" sz="1800" dirty="0" err="1" smtClean="0"/>
              <a:t>shipokered</a:t>
            </a:r>
            <a:r>
              <a:rPr lang="en-US" sz="1800" dirty="0" smtClean="0"/>
              <a:t>: palettes.asm</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endParaRPr lang="en-US" sz="800" dirty="0"/>
                    </a:p>
                  </a:txBody>
                  <a:tcPr marT="34290" marB="34290"/>
                </a:tc>
              </a:tr>
            </a:tbl>
          </a:graphicData>
        </a:graphic>
      </p:graphicFrame>
      <p:sp>
        <p:nvSpPr>
          <p:cNvPr id="7" name="Rectangle 6"/>
          <p:cNvSpPr/>
          <p:nvPr/>
        </p:nvSpPr>
        <p:spPr>
          <a:xfrm>
            <a:off x="4724400" y="590550"/>
            <a:ext cx="2362200" cy="3631763"/>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600" dirty="0" smtClean="0">
                <a:solidFill>
                  <a:srgbClr val="9CDCFE"/>
                </a:solidFill>
                <a:latin typeface="Consolas"/>
              </a:rPr>
              <a:t>palettes.asm:</a:t>
            </a:r>
          </a:p>
          <a:p>
            <a:r>
              <a:rPr lang="en-US" sz="800" b="0" dirty="0" err="1" smtClean="0">
                <a:solidFill>
                  <a:srgbClr val="9CDCFE"/>
                </a:solidFill>
                <a:latin typeface="Consolas"/>
              </a:rPr>
              <a:t>TransferCurBGPData</a:t>
            </a:r>
            <a:r>
              <a:rPr lang="en-US" sz="800" b="0" dirty="0" smtClean="0">
                <a:solidFill>
                  <a:srgbClr val="D4D4D4"/>
                </a:solidFill>
                <a:latin typeface="Consolas"/>
              </a:rPr>
              <a:t>::</a:t>
            </a:r>
          </a:p>
          <a:p>
            <a:r>
              <a:rPr lang="en-US" sz="800" b="0" dirty="0" smtClean="0">
                <a:solidFill>
                  <a:srgbClr val="6A9955"/>
                </a:solidFill>
                <a:latin typeface="Consolas"/>
              </a:rPr>
              <a:t>; a = indexed offset of </a:t>
            </a:r>
            <a:r>
              <a:rPr lang="en-US" sz="800" b="0" dirty="0" err="1" smtClean="0">
                <a:solidFill>
                  <a:srgbClr val="6A9955"/>
                </a:solidFill>
                <a:latin typeface="Consolas"/>
              </a:rPr>
              <a:t>wGBCBasePalPointers</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push</a:t>
            </a:r>
            <a:r>
              <a:rPr lang="en-US" sz="800" b="0" dirty="0" smtClean="0">
                <a:solidFill>
                  <a:srgbClr val="D4D4D4"/>
                </a:solidFill>
                <a:latin typeface="Consolas"/>
              </a:rPr>
              <a:t> </a:t>
            </a:r>
            <a:r>
              <a:rPr lang="en-US" sz="800" b="0" dirty="0" smtClean="0">
                <a:solidFill>
                  <a:srgbClr val="569CD6"/>
                </a:solidFill>
                <a:latin typeface="Consolas"/>
              </a:rPr>
              <a:t>de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6A9955"/>
                </a:solidFill>
                <a:latin typeface="Consolas"/>
              </a:rPr>
              <a:t>;multiply index by 8 since each index represents 8 bytes worth of data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add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add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add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or</a:t>
            </a:r>
            <a:r>
              <a:rPr lang="en-US" sz="800" b="0" dirty="0" smtClean="0">
                <a:solidFill>
                  <a:srgbClr val="D4D4D4"/>
                </a:solidFill>
                <a:latin typeface="Consolas"/>
              </a:rPr>
              <a:t> </a:t>
            </a:r>
            <a:r>
              <a:rPr lang="en-US" sz="800" b="0" dirty="0" smtClean="0">
                <a:solidFill>
                  <a:srgbClr val="B5CEA8"/>
                </a:solidFill>
                <a:latin typeface="Consolas"/>
              </a:rPr>
              <a:t>$80</a:t>
            </a:r>
            <a:r>
              <a:rPr lang="en-US" sz="800" b="0" dirty="0" smtClean="0">
                <a:solidFill>
                  <a:srgbClr val="D4D4D4"/>
                </a:solidFill>
                <a:latin typeface="Consolas"/>
              </a:rPr>
              <a:t> </a:t>
            </a:r>
            <a:r>
              <a:rPr lang="en-US" sz="800" b="0" dirty="0" smtClean="0">
                <a:solidFill>
                  <a:srgbClr val="6A9955"/>
                </a:solidFill>
                <a:latin typeface="Consolas"/>
              </a:rPr>
              <a:t>; set auto-increment bit of </a:t>
            </a:r>
            <a:r>
              <a:rPr lang="en-US" sz="800" b="0" dirty="0" err="1" smtClean="0">
                <a:solidFill>
                  <a:srgbClr val="6A9955"/>
                </a:solidFill>
                <a:latin typeface="Consolas"/>
              </a:rPr>
              <a:t>rBGPI</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rBGPI</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de</a:t>
            </a:r>
            <a:r>
              <a:rPr lang="en-US" sz="800" b="0" dirty="0" smtClean="0">
                <a:solidFill>
                  <a:srgbClr val="D4D4D4"/>
                </a:solidFill>
                <a:latin typeface="Consolas"/>
              </a:rPr>
              <a:t>, </a:t>
            </a:r>
            <a:r>
              <a:rPr lang="en-US" sz="800" b="0" dirty="0" err="1" smtClean="0">
                <a:solidFill>
                  <a:srgbClr val="9CDCFE"/>
                </a:solidFill>
                <a:latin typeface="Consolas"/>
              </a:rPr>
              <a:t>rBGPD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err="1" smtClean="0">
                <a:solidFill>
                  <a:srgbClr val="9CDCFE"/>
                </a:solidFill>
                <a:latin typeface="Consolas"/>
              </a:rPr>
              <a:t>wGBCPal</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rLCDC</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and</a:t>
            </a:r>
            <a:r>
              <a:rPr lang="en-US" sz="800" b="0" dirty="0" smtClean="0">
                <a:solidFill>
                  <a:srgbClr val="D4D4D4"/>
                </a:solidFill>
                <a:latin typeface="Consolas"/>
              </a:rPr>
              <a:t> </a:t>
            </a:r>
            <a:r>
              <a:rPr lang="en-US" sz="800" b="0" dirty="0" err="1" smtClean="0">
                <a:solidFill>
                  <a:srgbClr val="9CDCFE"/>
                </a:solidFill>
                <a:latin typeface="Consolas"/>
              </a:rPr>
              <a:t>rLCDC_ENABLE_MASK</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err="1" smtClean="0">
                <a:solidFill>
                  <a:srgbClr val="9CDCFE"/>
                </a:solidFill>
                <a:latin typeface="Consolas"/>
              </a:rPr>
              <a:t>lcdEnabled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rept</a:t>
            </a:r>
            <a:r>
              <a:rPr lang="en-US" sz="800" b="0" dirty="0" smtClean="0">
                <a:solidFill>
                  <a:srgbClr val="D4D4D4"/>
                </a:solidFill>
                <a:latin typeface="Consolas"/>
              </a:rPr>
              <a:t> </a:t>
            </a:r>
            <a:r>
              <a:rPr lang="en-US" sz="800" b="0" dirty="0" smtClean="0">
                <a:solidFill>
                  <a:srgbClr val="9CDCFE"/>
                </a:solidFill>
                <a:latin typeface="Consolas"/>
              </a:rPr>
              <a:t>NUM_COLORS</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TransferPalColorLCDDisabled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endr</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9CDCFE"/>
                </a:solidFill>
                <a:latin typeface="Consolas"/>
              </a:rPr>
              <a:t>done</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err="1" smtClean="0">
                <a:solidFill>
                  <a:srgbClr val="9CDCFE"/>
                </a:solidFill>
                <a:latin typeface="Consolas"/>
              </a:rPr>
              <a:t>lcdEnabled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rept</a:t>
            </a:r>
            <a:r>
              <a:rPr lang="en-US" sz="800" b="0" dirty="0" smtClean="0">
                <a:solidFill>
                  <a:srgbClr val="D4D4D4"/>
                </a:solidFill>
                <a:latin typeface="Consolas"/>
              </a:rPr>
              <a:t> </a:t>
            </a:r>
            <a:r>
              <a:rPr lang="en-US" sz="800" b="0" dirty="0" smtClean="0">
                <a:solidFill>
                  <a:srgbClr val="9CDCFE"/>
                </a:solidFill>
                <a:latin typeface="Consolas"/>
              </a:rPr>
              <a:t>NUM_COLORS</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TransferPalColorLCDEnabled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endr</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done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pop</a:t>
            </a:r>
            <a:r>
              <a:rPr lang="en-US" sz="800" b="0" dirty="0" smtClean="0">
                <a:solidFill>
                  <a:srgbClr val="D4D4D4"/>
                </a:solidFill>
                <a:latin typeface="Consolas"/>
              </a:rPr>
              <a:t> </a:t>
            </a:r>
            <a:r>
              <a:rPr lang="en-US" sz="800" b="0" dirty="0" smtClean="0">
                <a:solidFill>
                  <a:srgbClr val="569CD6"/>
                </a:solidFill>
                <a:latin typeface="Consolas"/>
              </a:rPr>
              <a:t>de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r>
              <a:rPr lang="en-US" sz="800" b="0" dirty="0" smtClean="0">
                <a:solidFill>
                  <a:srgbClr val="D4D4D4"/>
                </a:solidFill>
                <a:latin typeface="Consolas"/>
              </a:rPr>
              <a:t> </a:t>
            </a: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just review where we were.</a:t>
            </a:r>
            <a:endParaRPr lang="en-US" sz="1000" dirty="0"/>
          </a:p>
        </p:txBody>
      </p:sp>
      <p:sp>
        <p:nvSpPr>
          <p:cNvPr id="19" name="TextBox 18"/>
          <p:cNvSpPr txBox="1"/>
          <p:nvPr/>
        </p:nvSpPr>
        <p:spPr>
          <a:xfrm>
            <a:off x="0" y="0"/>
            <a:ext cx="1026243" cy="215444"/>
          </a:xfrm>
          <a:prstGeom prst="rect">
            <a:avLst/>
          </a:prstGeom>
          <a:noFill/>
        </p:spPr>
        <p:txBody>
          <a:bodyPr wrap="none" rtlCol="0">
            <a:spAutoFit/>
          </a:bodyPr>
          <a:lstStyle/>
          <a:p>
            <a:r>
              <a:rPr lang="en-US" sz="800" dirty="0" smtClean="0"/>
              <a:t>misc_constants.asm</a:t>
            </a:r>
            <a:endParaRPr lang="en-US" sz="800" dirty="0"/>
          </a:p>
        </p:txBody>
      </p:sp>
      <p:sp>
        <p:nvSpPr>
          <p:cNvPr id="22" name="TextBox 21"/>
          <p:cNvSpPr txBox="1"/>
          <p:nvPr/>
        </p:nvSpPr>
        <p:spPr>
          <a:xfrm>
            <a:off x="0" y="3356342"/>
            <a:ext cx="1241045" cy="215444"/>
          </a:xfrm>
          <a:prstGeom prst="rect">
            <a:avLst/>
          </a:prstGeom>
          <a:noFill/>
        </p:spPr>
        <p:txBody>
          <a:bodyPr wrap="none" rtlCol="0">
            <a:spAutoFit/>
          </a:bodyPr>
          <a:lstStyle/>
          <a:p>
            <a:r>
              <a:rPr lang="en-US" sz="800" dirty="0" smtClean="0"/>
              <a:t>hardware_constants.asm</a:t>
            </a:r>
            <a:endParaRPr lang="en-US" sz="800" dirty="0"/>
          </a:p>
        </p:txBody>
      </p:sp>
      <p:sp>
        <p:nvSpPr>
          <p:cNvPr id="12" name="TextBox 11"/>
          <p:cNvSpPr txBox="1"/>
          <p:nvPr/>
        </p:nvSpPr>
        <p:spPr>
          <a:xfrm>
            <a:off x="2438400" y="590550"/>
            <a:ext cx="2286000" cy="29238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So this is where we finally load up the GBC-specific hardware registers with palette information and data.</a:t>
            </a:r>
          </a:p>
          <a:p>
            <a:endParaRPr lang="en-US" sz="800" dirty="0"/>
          </a:p>
          <a:p>
            <a:r>
              <a:rPr lang="en-US" sz="800" dirty="0" smtClean="0"/>
              <a:t>Let’s assume that DK94 also has palette data living as RGB values somewhere in memory. I think we should be able to slot this whole set of code in there to pick those off. It might make sense to just copy off the SGB values again, but maybe not?</a:t>
            </a:r>
          </a:p>
          <a:p>
            <a:endParaRPr lang="en-US" sz="800" dirty="0"/>
          </a:p>
          <a:p>
            <a:r>
              <a:rPr lang="en-US" sz="800" dirty="0" smtClean="0"/>
              <a:t>Since the hardware register definitions are going to be the same for each that makes things a bit simpler in terms of code reusability.</a:t>
            </a:r>
          </a:p>
          <a:p>
            <a:endParaRPr lang="en-US" sz="800" dirty="0"/>
          </a:p>
          <a:p>
            <a:r>
              <a:rPr lang="en-US" sz="800" dirty="0" smtClean="0"/>
              <a:t>by the end of this whole section in </a:t>
            </a:r>
            <a:r>
              <a:rPr lang="en-US" sz="800" dirty="0" err="1" smtClean="0"/>
              <a:t>SendSGBPackets</a:t>
            </a:r>
            <a:r>
              <a:rPr lang="en-US" sz="800" dirty="0" smtClean="0"/>
              <a:t> the screen has been </a:t>
            </a:r>
            <a:r>
              <a:rPr lang="en-US" sz="800" dirty="0" err="1" smtClean="0"/>
              <a:t>whited</a:t>
            </a:r>
            <a:r>
              <a:rPr lang="en-US" sz="800" dirty="0" smtClean="0"/>
              <a:t> out – thinking of this as the init GBC color section, that makes sense. However we also queued up data for some upcoming palettes (</a:t>
            </a:r>
            <a:r>
              <a:rPr lang="en-US" sz="800" dirty="0" err="1" smtClean="0"/>
              <a:t>Gamefreak</a:t>
            </a:r>
            <a:r>
              <a:rPr lang="en-US" sz="800" smtClean="0"/>
              <a:t>?)</a:t>
            </a:r>
            <a:endParaRPr lang="en-US" sz="800" dirty="0"/>
          </a:p>
          <a:p>
            <a:endParaRPr lang="en-US" sz="800" dirty="0" smtClean="0"/>
          </a:p>
          <a:p>
            <a:endParaRPr lang="en-US" sz="800" dirty="0"/>
          </a:p>
          <a:p>
            <a:endParaRPr lang="en-US" sz="800" dirty="0"/>
          </a:p>
        </p:txBody>
      </p:sp>
      <p:sp>
        <p:nvSpPr>
          <p:cNvPr id="24" name="Rectangle 23"/>
          <p:cNvSpPr/>
          <p:nvPr/>
        </p:nvSpPr>
        <p:spPr>
          <a:xfrm>
            <a:off x="0" y="3562350"/>
            <a:ext cx="2286000" cy="58477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rBGPI</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$ff68</a:t>
            </a:r>
            <a:r>
              <a:rPr lang="en-US" sz="800" b="0" dirty="0" smtClean="0">
                <a:solidFill>
                  <a:srgbClr val="D4D4D4"/>
                </a:solidFill>
                <a:latin typeface="Consolas"/>
              </a:rPr>
              <a:t> </a:t>
            </a:r>
            <a:r>
              <a:rPr lang="en-US" sz="800" b="0" dirty="0" smtClean="0">
                <a:solidFill>
                  <a:srgbClr val="6A9955"/>
                </a:solidFill>
                <a:latin typeface="Consolas"/>
              </a:rPr>
              <a:t>; CGB Mode Only - Background Palette Index</a:t>
            </a:r>
            <a:endParaRPr lang="en-US" sz="800" b="0" dirty="0" smtClean="0">
              <a:solidFill>
                <a:srgbClr val="D4D4D4"/>
              </a:solidFill>
              <a:latin typeface="Consolas"/>
            </a:endParaRPr>
          </a:p>
          <a:p>
            <a:r>
              <a:rPr lang="en-US" sz="800" b="0" dirty="0" err="1" smtClean="0">
                <a:solidFill>
                  <a:srgbClr val="9CDCFE"/>
                </a:solidFill>
                <a:latin typeface="Consolas"/>
              </a:rPr>
              <a:t>rBGPD</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$ff69</a:t>
            </a:r>
            <a:r>
              <a:rPr lang="en-US" sz="800" b="0" dirty="0" smtClean="0">
                <a:solidFill>
                  <a:srgbClr val="D4D4D4"/>
                </a:solidFill>
                <a:latin typeface="Consolas"/>
              </a:rPr>
              <a:t> </a:t>
            </a:r>
            <a:r>
              <a:rPr lang="en-US" sz="800" b="0" dirty="0" smtClean="0">
                <a:solidFill>
                  <a:srgbClr val="6A9955"/>
                </a:solidFill>
                <a:latin typeface="Consolas"/>
              </a:rPr>
              <a:t>; CGB Mode Only - Background Palette Data</a:t>
            </a:r>
            <a:endParaRPr lang="en-US" sz="800" b="0" dirty="0">
              <a:solidFill>
                <a:srgbClr val="D4D4D4"/>
              </a:solidFill>
              <a:latin typeface="Consolas"/>
            </a:endParaRPr>
          </a:p>
        </p:txBody>
      </p:sp>
      <p:sp>
        <p:nvSpPr>
          <p:cNvPr id="16" name="Rectangle 15"/>
          <p:cNvSpPr/>
          <p:nvPr/>
        </p:nvSpPr>
        <p:spPr>
          <a:xfrm>
            <a:off x="0" y="209550"/>
            <a:ext cx="24384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NUM_ACTIVE_PALS</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4</a:t>
            </a:r>
            <a:endParaRPr lang="en-US" sz="800" b="0" dirty="0">
              <a:solidFill>
                <a:srgbClr val="D4D4D4"/>
              </a:solidFill>
              <a:latin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1. </a:t>
            </a:r>
            <a:r>
              <a:rPr lang="en-US" sz="1800" dirty="0" err="1" smtClean="0"/>
              <a:t>shinpokered</a:t>
            </a:r>
            <a:r>
              <a:rPr lang="en-US" sz="1800" dirty="0" smtClean="0"/>
              <a:t>: home.asm | Start::</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1180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000D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FFFE</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3886200" y="590550"/>
            <a:ext cx="3200400" cy="403860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C586C0"/>
                </a:solidFill>
                <a:latin typeface="Consolas"/>
              </a:rPr>
              <a:t>init.asm:</a:t>
            </a:r>
            <a:endParaRPr lang="en-US" sz="800" b="0" dirty="0" smtClean="0">
              <a:solidFill>
                <a:srgbClr val="C586C0"/>
              </a:solidFill>
              <a:latin typeface="Consolas"/>
            </a:endParaRPr>
          </a:p>
          <a:p>
            <a:r>
              <a:rPr lang="en-US" sz="800" b="0" dirty="0" smtClean="0">
                <a:solidFill>
                  <a:srgbClr val="C586C0"/>
                </a:solidFill>
                <a:latin typeface="Consolas"/>
              </a:rPr>
              <a:t>SECTION</a:t>
            </a:r>
            <a:r>
              <a:rPr lang="en-US" sz="800" b="0" dirty="0" smtClean="0">
                <a:solidFill>
                  <a:srgbClr val="D4D4D4"/>
                </a:solidFill>
                <a:latin typeface="Consolas"/>
              </a:rPr>
              <a:t> </a:t>
            </a:r>
            <a:r>
              <a:rPr lang="en-US" sz="800" b="0" dirty="0" smtClean="0">
                <a:solidFill>
                  <a:srgbClr val="CE9178"/>
                </a:solidFill>
                <a:latin typeface="Consolas"/>
              </a:rPr>
              <a:t>"Entry"</a:t>
            </a:r>
            <a:r>
              <a:rPr lang="en-US" sz="800" b="0" dirty="0" smtClean="0">
                <a:solidFill>
                  <a:srgbClr val="D4D4D4"/>
                </a:solidFill>
                <a:latin typeface="Consolas"/>
              </a:rPr>
              <a:t>, </a:t>
            </a:r>
            <a:r>
              <a:rPr lang="en-US" sz="800" b="0" dirty="0" smtClean="0">
                <a:solidFill>
                  <a:srgbClr val="C586C0"/>
                </a:solidFill>
                <a:latin typeface="Consolas"/>
              </a:rPr>
              <a:t>ROM0</a:t>
            </a:r>
            <a:r>
              <a:rPr lang="en-US" sz="800" b="0" dirty="0" smtClean="0">
                <a:solidFill>
                  <a:srgbClr val="D4D4D4"/>
                </a:solidFill>
                <a:latin typeface="Consolas"/>
              </a:rPr>
              <a:t> [</a:t>
            </a:r>
            <a:r>
              <a:rPr lang="en-US" sz="800" b="0" dirty="0" smtClean="0">
                <a:solidFill>
                  <a:srgbClr val="B5CEA8"/>
                </a:solidFill>
                <a:latin typeface="Consolas"/>
              </a:rPr>
              <a:t>$100</a:t>
            </a:r>
            <a:r>
              <a:rPr lang="en-US" sz="800" b="0" dirty="0" smtClean="0">
                <a:solidFill>
                  <a:srgbClr val="D4D4D4"/>
                </a:solidFill>
                <a:latin typeface="Consolas"/>
              </a:rPr>
              <a:t>]</a:t>
            </a: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    </a:t>
            </a:r>
            <a:r>
              <a:rPr lang="en-US" sz="800" b="0" dirty="0" err="1" smtClean="0">
                <a:solidFill>
                  <a:srgbClr val="569CD6"/>
                </a:solidFill>
                <a:latin typeface="Consolas"/>
              </a:rPr>
              <a:t>nop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jp</a:t>
            </a:r>
            <a:r>
              <a:rPr lang="en-US" sz="800" b="0" dirty="0" smtClean="0">
                <a:solidFill>
                  <a:srgbClr val="D4D4D4"/>
                </a:solidFill>
                <a:latin typeface="Consolas"/>
              </a:rPr>
              <a:t> </a:t>
            </a:r>
            <a:r>
              <a:rPr lang="en-US" sz="800" b="0" dirty="0" smtClean="0">
                <a:solidFill>
                  <a:srgbClr val="9CDCFE"/>
                </a:solidFill>
                <a:latin typeface="Consolas"/>
              </a:rPr>
              <a:t>Start</a:t>
            </a:r>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C586C0"/>
                </a:solidFill>
                <a:latin typeface="Consolas"/>
              </a:rPr>
              <a:t>SECTION</a:t>
            </a:r>
            <a:r>
              <a:rPr lang="en-US" sz="800" b="0" dirty="0" smtClean="0">
                <a:solidFill>
                  <a:srgbClr val="D4D4D4"/>
                </a:solidFill>
                <a:latin typeface="Consolas"/>
              </a:rPr>
              <a:t> </a:t>
            </a:r>
            <a:r>
              <a:rPr lang="en-US" sz="800" b="0" dirty="0" smtClean="0">
                <a:solidFill>
                  <a:srgbClr val="CE9178"/>
                </a:solidFill>
                <a:latin typeface="Consolas"/>
              </a:rPr>
              <a:t>"Header"</a:t>
            </a:r>
            <a:r>
              <a:rPr lang="en-US" sz="800" b="0" dirty="0" smtClean="0">
                <a:solidFill>
                  <a:srgbClr val="D4D4D4"/>
                </a:solidFill>
                <a:latin typeface="Consolas"/>
              </a:rPr>
              <a:t>, </a:t>
            </a:r>
            <a:r>
              <a:rPr lang="en-US" sz="800" b="0" dirty="0" smtClean="0">
                <a:solidFill>
                  <a:srgbClr val="C586C0"/>
                </a:solidFill>
                <a:latin typeface="Consolas"/>
              </a:rPr>
              <a:t>ROM0</a:t>
            </a:r>
            <a:r>
              <a:rPr lang="en-US" sz="800" b="0" dirty="0" smtClean="0">
                <a:solidFill>
                  <a:srgbClr val="D4D4D4"/>
                </a:solidFill>
                <a:latin typeface="Consolas"/>
              </a:rPr>
              <a:t> [</a:t>
            </a:r>
            <a:r>
              <a:rPr lang="en-US" sz="800" b="0" dirty="0" smtClean="0">
                <a:solidFill>
                  <a:srgbClr val="B5CEA8"/>
                </a:solidFill>
                <a:latin typeface="Consolas"/>
              </a:rPr>
              <a:t>$104</a:t>
            </a:r>
            <a:r>
              <a:rPr lang="en-US" sz="800" b="0" dirty="0" smtClean="0">
                <a:solidFill>
                  <a:srgbClr val="D4D4D4"/>
                </a:solidFill>
                <a:latin typeface="Consolas"/>
              </a:rPr>
              <a:t>]</a:t>
            </a: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    </a:t>
            </a:r>
            <a:r>
              <a:rPr lang="en-US" sz="800" b="0" dirty="0" smtClean="0">
                <a:solidFill>
                  <a:srgbClr val="6A9955"/>
                </a:solidFill>
                <a:latin typeface="Consolas"/>
              </a:rPr>
              <a:t>; The header is generated by </a:t>
            </a:r>
            <a:r>
              <a:rPr lang="en-US" sz="800" b="0" dirty="0" err="1" smtClean="0">
                <a:solidFill>
                  <a:srgbClr val="6A9955"/>
                </a:solidFill>
                <a:latin typeface="Consolas"/>
              </a:rPr>
              <a:t>rgbfix</a:t>
            </a:r>
            <a:r>
              <a:rPr lang="en-US" sz="800" b="0" dirty="0" smtClean="0">
                <a:solidFill>
                  <a:srgbClr val="6A9955"/>
                </a:solidFill>
                <a:latin typeface="Consolas"/>
              </a:rPr>
              <a:t>.</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6A9955"/>
                </a:solidFill>
                <a:latin typeface="Consolas"/>
              </a:rPr>
              <a:t>; The space here is allocated to prevent code from being overwritten.</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$150</a:t>
            </a:r>
            <a:r>
              <a:rPr lang="en-US" sz="800" b="0" dirty="0" smtClean="0">
                <a:solidFill>
                  <a:srgbClr val="D4D4D4"/>
                </a:solidFill>
                <a:latin typeface="Consolas"/>
              </a:rPr>
              <a:t> - </a:t>
            </a:r>
            <a:r>
              <a:rPr lang="en-US" sz="800" b="0" dirty="0" smtClean="0">
                <a:solidFill>
                  <a:srgbClr val="B5CEA8"/>
                </a:solidFill>
                <a:latin typeface="Consolas"/>
              </a:rPr>
              <a:t>$104</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C586C0"/>
                </a:solidFill>
                <a:latin typeface="Consolas"/>
              </a:rPr>
              <a:t>SECTION</a:t>
            </a:r>
            <a:r>
              <a:rPr lang="en-US" sz="800" b="0" dirty="0" smtClean="0">
                <a:solidFill>
                  <a:srgbClr val="D4D4D4"/>
                </a:solidFill>
                <a:latin typeface="Consolas"/>
              </a:rPr>
              <a:t> </a:t>
            </a:r>
            <a:r>
              <a:rPr lang="en-US" sz="800" b="0" dirty="0" smtClean="0">
                <a:solidFill>
                  <a:srgbClr val="CE9178"/>
                </a:solidFill>
                <a:latin typeface="Consolas"/>
              </a:rPr>
              <a:t>"Main"</a:t>
            </a:r>
            <a:r>
              <a:rPr lang="en-US" sz="800" b="0" dirty="0" smtClean="0">
                <a:solidFill>
                  <a:srgbClr val="D4D4D4"/>
                </a:solidFill>
                <a:latin typeface="Consolas"/>
              </a:rPr>
              <a:t>, </a:t>
            </a:r>
            <a:r>
              <a:rPr lang="en-US" sz="800" b="0" dirty="0" smtClean="0">
                <a:solidFill>
                  <a:srgbClr val="C586C0"/>
                </a:solidFill>
                <a:latin typeface="Consolas"/>
              </a:rPr>
              <a:t>ROM0</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9CDCFE"/>
                </a:solidFill>
                <a:latin typeface="Consolas"/>
              </a:rPr>
              <a:t>Start</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cp</a:t>
            </a:r>
            <a:r>
              <a:rPr lang="en-US" sz="800" b="0" dirty="0" smtClean="0">
                <a:solidFill>
                  <a:srgbClr val="D4D4D4"/>
                </a:solidFill>
                <a:latin typeface="Consolas"/>
              </a:rPr>
              <a:t> </a:t>
            </a:r>
            <a:r>
              <a:rPr lang="en-US" sz="800" b="0" dirty="0" smtClean="0">
                <a:solidFill>
                  <a:srgbClr val="9CDCFE"/>
                </a:solidFill>
                <a:latin typeface="Consolas"/>
              </a:rPr>
              <a:t>GBC</a:t>
            </a:r>
          </a:p>
          <a:p>
            <a:endParaRPr lang="en-US" sz="800" dirty="0">
              <a:solidFill>
                <a:srgbClr val="9CDCFE"/>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569CD6"/>
                </a:solidFill>
                <a:latin typeface="Consolas"/>
              </a:rPr>
              <a:t>z</a:t>
            </a:r>
            <a:r>
              <a:rPr lang="en-US" sz="800" b="0" dirty="0" smtClean="0">
                <a:solidFill>
                  <a:srgbClr val="D4D4D4"/>
                </a:solidFill>
                <a:latin typeface="Consolas"/>
              </a:rPr>
              <a:t>, .</a:t>
            </a:r>
            <a:r>
              <a:rPr lang="en-US" sz="800" b="0" dirty="0" err="1" smtClean="0">
                <a:solidFill>
                  <a:srgbClr val="9CDCFE"/>
                </a:solidFill>
                <a:latin typeface="Consolas"/>
              </a:rPr>
              <a:t>gbc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smtClean="0">
                <a:solidFill>
                  <a:srgbClr val="9CDCFE"/>
                </a:solidFill>
                <a:latin typeface="Consolas"/>
              </a:rPr>
              <a:t>ok</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err="1" smtClean="0">
                <a:solidFill>
                  <a:srgbClr val="9CDCFE"/>
                </a:solidFill>
                <a:latin typeface="Consolas"/>
              </a:rPr>
              <a:t>gbc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1</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gbctest</a:t>
            </a:r>
            <a:r>
              <a:rPr lang="en-US" sz="800" b="0" dirty="0" smtClean="0">
                <a:solidFill>
                  <a:srgbClr val="6A9955"/>
                </a:solidFill>
                <a:latin typeface="Consolas"/>
              </a:rPr>
              <a:t> - set the marker for being in </a:t>
            </a:r>
            <a:r>
              <a:rPr lang="en-US" sz="800" b="0" dirty="0" err="1" smtClean="0">
                <a:solidFill>
                  <a:srgbClr val="6A9955"/>
                </a:solidFill>
                <a:latin typeface="Consolas"/>
              </a:rPr>
              <a:t>gbc</a:t>
            </a:r>
            <a:r>
              <a:rPr lang="en-US" sz="800" b="0" dirty="0" smtClean="0">
                <a:solidFill>
                  <a:srgbClr val="6A9955"/>
                </a:solidFill>
                <a:latin typeface="Consolas"/>
              </a:rPr>
              <a:t> mode</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ok</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hGBC</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dirty="0">
              <a:solidFill>
                <a:srgbClr val="569CD6"/>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jp</a:t>
            </a:r>
            <a:r>
              <a:rPr lang="en-US" sz="800" b="0" dirty="0" smtClean="0">
                <a:solidFill>
                  <a:srgbClr val="D4D4D4"/>
                </a:solidFill>
                <a:latin typeface="Consolas"/>
              </a:rPr>
              <a:t> </a:t>
            </a:r>
            <a:r>
              <a:rPr lang="en-US" sz="800" b="0" dirty="0" smtClean="0">
                <a:solidFill>
                  <a:srgbClr val="9CDCFE"/>
                </a:solidFill>
                <a:latin typeface="Consolas"/>
              </a:rPr>
              <a:t>Init</a:t>
            </a: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000D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FFFE</a:t>
                      </a:r>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2" name="TextBox 11"/>
          <p:cNvSpPr txBox="1"/>
          <p:nvPr/>
        </p:nvSpPr>
        <p:spPr>
          <a:xfrm>
            <a:off x="1600200" y="590550"/>
            <a:ext cx="2286000" cy="403187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endParaRPr lang="en-US" sz="800" dirty="0"/>
          </a:p>
          <a:p>
            <a:r>
              <a:rPr lang="en-US" sz="800" dirty="0" smtClean="0"/>
              <a:t>This is the first portion of code to run after the </a:t>
            </a:r>
            <a:r>
              <a:rPr lang="en-US" sz="800" dirty="0" err="1" smtClean="0"/>
              <a:t>Gameboy</a:t>
            </a:r>
            <a:r>
              <a:rPr lang="en-US" sz="800" dirty="0" smtClean="0"/>
              <a:t> </a:t>
            </a:r>
            <a:r>
              <a:rPr lang="en-US" sz="800" dirty="0" err="1" smtClean="0"/>
              <a:t>bootrom</a:t>
            </a:r>
            <a:r>
              <a:rPr lang="en-US" sz="800" dirty="0" smtClean="0"/>
              <a:t>, starting at address $100. We </a:t>
            </a:r>
            <a:r>
              <a:rPr lang="en-US" sz="800" dirty="0" err="1" smtClean="0"/>
              <a:t>nop</a:t>
            </a:r>
            <a:r>
              <a:rPr lang="en-US" sz="800" dirty="0" smtClean="0"/>
              <a:t> then jump to Start (see below)</a:t>
            </a:r>
          </a:p>
          <a:p>
            <a:endParaRPr lang="en-US" sz="800" dirty="0"/>
          </a:p>
          <a:p>
            <a:endParaRPr lang="en-US" sz="800" dirty="0" smtClean="0"/>
          </a:p>
          <a:p>
            <a:endParaRPr lang="en-US" sz="800" dirty="0"/>
          </a:p>
          <a:p>
            <a:r>
              <a:rPr lang="en-US" sz="800" dirty="0" smtClean="0"/>
              <a:t>Header info left blank to be overwritten by the compiler</a:t>
            </a:r>
          </a:p>
          <a:p>
            <a:endParaRPr lang="en-US" sz="800" dirty="0"/>
          </a:p>
          <a:p>
            <a:endParaRPr lang="en-US" sz="800" dirty="0" smtClean="0"/>
          </a:p>
          <a:p>
            <a:endParaRPr lang="en-US" sz="800" dirty="0"/>
          </a:p>
          <a:p>
            <a:endParaRPr lang="en-US" sz="800" dirty="0" smtClean="0"/>
          </a:p>
          <a:p>
            <a:endParaRPr lang="en-US" sz="800" dirty="0" smtClean="0"/>
          </a:p>
          <a:p>
            <a:r>
              <a:rPr lang="en-US" sz="800" dirty="0" smtClean="0"/>
              <a:t>Compare the value in </a:t>
            </a:r>
            <a:r>
              <a:rPr lang="en-US" sz="800" dirty="0" err="1" smtClean="0"/>
              <a:t>Reg</a:t>
            </a:r>
            <a:r>
              <a:rPr lang="en-US" sz="800" dirty="0" smtClean="0"/>
              <a:t> A to constant GBC. Since we are in a GBC, </a:t>
            </a:r>
            <a:r>
              <a:rPr lang="en-US" sz="800" dirty="0" err="1" smtClean="0"/>
              <a:t>Reg</a:t>
            </a:r>
            <a:r>
              <a:rPr lang="en-US" sz="800" dirty="0" smtClean="0"/>
              <a:t> A initializes to $11, so the compare gives a zero result and the Z flag is high. N flag also high because we did a subtraction.</a:t>
            </a:r>
          </a:p>
          <a:p>
            <a:endParaRPr lang="en-US" sz="800" dirty="0"/>
          </a:p>
          <a:p>
            <a:r>
              <a:rPr lang="en-US" sz="800" dirty="0" smtClean="0"/>
              <a:t>If the result of ‘cp GBC’ is zero, jump relative to .</a:t>
            </a:r>
            <a:r>
              <a:rPr lang="en-US" sz="800" dirty="0" err="1" smtClean="0"/>
              <a:t>gbc</a:t>
            </a:r>
            <a:r>
              <a:rPr lang="en-US" sz="800" dirty="0" smtClean="0"/>
              <a:t> code. If it was not, do a ‘</a:t>
            </a:r>
            <a:r>
              <a:rPr lang="en-US" sz="800" dirty="0" err="1" smtClean="0"/>
              <a:t>xor</a:t>
            </a:r>
            <a:r>
              <a:rPr lang="en-US" sz="800" dirty="0" smtClean="0"/>
              <a:t> a’ to set </a:t>
            </a:r>
            <a:r>
              <a:rPr lang="en-US" sz="800" dirty="0" err="1" smtClean="0"/>
              <a:t>Reg</a:t>
            </a:r>
            <a:r>
              <a:rPr lang="en-US" sz="800" dirty="0" smtClean="0"/>
              <a:t> A to 0 then jump relative to .ok.</a:t>
            </a:r>
          </a:p>
          <a:p>
            <a:endParaRPr lang="en-US" sz="800" dirty="0"/>
          </a:p>
          <a:p>
            <a:r>
              <a:rPr lang="en-US" sz="800" dirty="0" smtClean="0"/>
              <a:t>Load </a:t>
            </a:r>
            <a:r>
              <a:rPr lang="en-US" sz="800" dirty="0" err="1" smtClean="0"/>
              <a:t>Reg</a:t>
            </a:r>
            <a:r>
              <a:rPr lang="en-US" sz="800" dirty="0" smtClean="0"/>
              <a:t> A with value 1 when executing .</a:t>
            </a:r>
            <a:r>
              <a:rPr lang="en-US" sz="800" dirty="0" err="1" smtClean="0"/>
              <a:t>gbc</a:t>
            </a:r>
            <a:endParaRPr lang="en-US" sz="800" dirty="0" smtClean="0"/>
          </a:p>
          <a:p>
            <a:endParaRPr lang="en-US" sz="800" dirty="0"/>
          </a:p>
          <a:p>
            <a:r>
              <a:rPr lang="en-US" sz="800" dirty="0" smtClean="0"/>
              <a:t>.ok runs regardless of whether we’re in a GBC or not.</a:t>
            </a:r>
          </a:p>
          <a:p>
            <a:r>
              <a:rPr lang="en-US" sz="800" dirty="0" smtClean="0"/>
              <a:t>Load the value of address </a:t>
            </a:r>
            <a:r>
              <a:rPr lang="en-US" sz="800" dirty="0" err="1" smtClean="0"/>
              <a:t>hGBC</a:t>
            </a:r>
            <a:r>
              <a:rPr lang="en-US" sz="800" dirty="0" smtClean="0"/>
              <a:t> with the value from </a:t>
            </a:r>
            <a:r>
              <a:rPr lang="en-US" sz="800" dirty="0" err="1" smtClean="0"/>
              <a:t>Reg</a:t>
            </a:r>
            <a:r>
              <a:rPr lang="en-US" sz="800" dirty="0" smtClean="0"/>
              <a:t> A (1 for GBC, 0 for not)</a:t>
            </a:r>
          </a:p>
          <a:p>
            <a:endParaRPr lang="en-US" sz="800" dirty="0"/>
          </a:p>
          <a:p>
            <a:r>
              <a:rPr lang="en-US" sz="800" dirty="0" smtClean="0"/>
              <a:t>Jump to </a:t>
            </a:r>
            <a:r>
              <a:rPr lang="en-US" sz="800" dirty="0" err="1" smtClean="0"/>
              <a:t>Init.</a:t>
            </a:r>
            <a:endParaRPr lang="en-US" sz="800" dirty="0" smtClean="0"/>
          </a:p>
        </p:txBody>
      </p:sp>
      <p:sp>
        <p:nvSpPr>
          <p:cNvPr id="13" name="Rectangle 12"/>
          <p:cNvSpPr/>
          <p:nvPr/>
        </p:nvSpPr>
        <p:spPr>
          <a:xfrm>
            <a:off x="228600" y="2876550"/>
            <a:ext cx="990600" cy="21544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GBC</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$11</a:t>
            </a:r>
            <a:endParaRPr lang="en-US" sz="800" b="0" dirty="0">
              <a:solidFill>
                <a:srgbClr val="D4D4D4"/>
              </a:solidFill>
              <a:latin typeface="Consolas"/>
            </a:endParaRPr>
          </a:p>
        </p:txBody>
      </p:sp>
      <p:sp>
        <p:nvSpPr>
          <p:cNvPr id="14" name="TextBox 13"/>
          <p:cNvSpPr txBox="1"/>
          <p:nvPr/>
        </p:nvSpPr>
        <p:spPr>
          <a:xfrm>
            <a:off x="76200" y="2647950"/>
            <a:ext cx="1241045" cy="215444"/>
          </a:xfrm>
          <a:prstGeom prst="rect">
            <a:avLst/>
          </a:prstGeom>
          <a:noFill/>
        </p:spPr>
        <p:txBody>
          <a:bodyPr wrap="none" rtlCol="0">
            <a:spAutoFit/>
          </a:bodyPr>
          <a:lstStyle/>
          <a:p>
            <a:r>
              <a:rPr lang="en-US" sz="800" dirty="0" smtClean="0"/>
              <a:t>hardware_constants.asm</a:t>
            </a:r>
            <a:endParaRPr lang="en-US" sz="800" dirty="0"/>
          </a:p>
        </p:txBody>
      </p:sp>
      <p:sp>
        <p:nvSpPr>
          <p:cNvPr id="15" name="Rectangle 14"/>
          <p:cNvSpPr/>
          <p:nvPr/>
        </p:nvSpPr>
        <p:spPr>
          <a:xfrm>
            <a:off x="228600" y="4171950"/>
            <a:ext cx="990600" cy="707886"/>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hGBC</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$FFFE</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- 0 if DMG, != 0 if GBC, =2 for gamma </a:t>
            </a:r>
            <a:r>
              <a:rPr lang="en-US" sz="800" b="0" dirty="0" err="1" smtClean="0">
                <a:solidFill>
                  <a:srgbClr val="6A9955"/>
                </a:solidFill>
                <a:latin typeface="Consolas"/>
              </a:rPr>
              <a:t>shader</a:t>
            </a:r>
            <a:endParaRPr lang="en-US" sz="800" b="0" dirty="0">
              <a:solidFill>
                <a:srgbClr val="D4D4D4"/>
              </a:solidFill>
              <a:latin typeface="Consolas"/>
            </a:endParaRPr>
          </a:p>
        </p:txBody>
      </p:sp>
      <p:sp>
        <p:nvSpPr>
          <p:cNvPr id="16" name="TextBox 15"/>
          <p:cNvSpPr txBox="1"/>
          <p:nvPr/>
        </p:nvSpPr>
        <p:spPr>
          <a:xfrm>
            <a:off x="76200" y="3930194"/>
            <a:ext cx="603050" cy="215444"/>
          </a:xfrm>
          <a:prstGeom prst="rect">
            <a:avLst/>
          </a:prstGeom>
          <a:noFill/>
        </p:spPr>
        <p:txBody>
          <a:bodyPr wrap="none" rtlCol="0">
            <a:spAutoFit/>
          </a:bodyPr>
          <a:lstStyle/>
          <a:p>
            <a:r>
              <a:rPr lang="en-US" sz="800" dirty="0" smtClean="0"/>
              <a:t>hram.asm</a:t>
            </a:r>
            <a:endParaRPr lang="en-US" sz="8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check </a:t>
            </a:r>
            <a:r>
              <a:rPr lang="en-US" sz="1000" dirty="0" err="1" smtClean="0"/>
              <a:t>Reg</a:t>
            </a:r>
            <a:r>
              <a:rPr lang="en-US" sz="1000" dirty="0" smtClean="0"/>
              <a:t> A to see if it is equal to $11 upon system boot. If it is set the flag that lives at </a:t>
            </a:r>
            <a:r>
              <a:rPr lang="en-US" sz="1000" dirty="0" err="1" smtClean="0"/>
              <a:t>hGBC</a:t>
            </a:r>
            <a:r>
              <a:rPr lang="en-US" sz="1000" dirty="0" smtClean="0"/>
              <a:t> in Hi RAM to 1, otherwise set </a:t>
            </a:r>
            <a:r>
              <a:rPr lang="en-US" sz="1000" dirty="0" err="1" smtClean="0"/>
              <a:t>hGBC</a:t>
            </a:r>
            <a:r>
              <a:rPr lang="en-US" sz="1000" dirty="0" smtClean="0"/>
              <a:t> to 0.</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2. </a:t>
            </a:r>
            <a:r>
              <a:rPr lang="en-US" sz="1800" dirty="0" err="1" smtClean="0"/>
              <a:t>shinpokered</a:t>
            </a:r>
            <a:r>
              <a:rPr lang="en-US" sz="1800" dirty="0" smtClean="0"/>
              <a:t>: init.asm | Init::</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000D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FFFE</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5029200" y="590550"/>
            <a:ext cx="2057400" cy="4278094"/>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9CDCFE"/>
                </a:solidFill>
                <a:latin typeface="Consolas"/>
              </a:rPr>
              <a:t>init.asm:</a:t>
            </a:r>
            <a:endParaRPr lang="en-US" sz="800" b="0" dirty="0" smtClean="0">
              <a:solidFill>
                <a:srgbClr val="9CDCFE"/>
              </a:solidFill>
              <a:latin typeface="Consolas"/>
            </a:endParaRPr>
          </a:p>
          <a:p>
            <a:r>
              <a:rPr lang="en-US" sz="800" b="0" dirty="0" smtClean="0">
                <a:solidFill>
                  <a:srgbClr val="9CDCFE"/>
                </a:solidFill>
                <a:latin typeface="Consolas"/>
              </a:rPr>
              <a:t>Init</a:t>
            </a:r>
            <a:r>
              <a:rPr lang="en-US" sz="800" b="0" dirty="0" smtClean="0">
                <a:solidFill>
                  <a:srgbClr val="D4D4D4"/>
                </a:solidFill>
                <a:latin typeface="Consolas"/>
              </a:rPr>
              <a:t>::</a:t>
            </a:r>
          </a:p>
          <a:p>
            <a:r>
              <a:rPr lang="en-US" sz="800" b="0" dirty="0" smtClean="0">
                <a:solidFill>
                  <a:srgbClr val="6A9955"/>
                </a:solidFill>
                <a:latin typeface="Consolas"/>
              </a:rPr>
              <a:t>;  Program </a:t>
            </a:r>
            <a:r>
              <a:rPr lang="en-US" sz="800" b="0" dirty="0" err="1" smtClean="0">
                <a:solidFill>
                  <a:srgbClr val="6A9955"/>
                </a:solidFill>
                <a:latin typeface="Consolas"/>
              </a:rPr>
              <a:t>init.</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err="1" smtClean="0">
                <a:solidFill>
                  <a:srgbClr val="9CDCFE"/>
                </a:solidFill>
                <a:latin typeface="Consolas"/>
              </a:rPr>
              <a:t>rLCDC_DEFAULT</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%11100011</a:t>
            </a:r>
            <a:endParaRPr lang="en-US" sz="800" b="0" dirty="0" smtClean="0">
              <a:solidFill>
                <a:srgbClr val="D4D4D4"/>
              </a:solidFill>
              <a:latin typeface="Consolas"/>
            </a:endParaRPr>
          </a:p>
          <a:p>
            <a:r>
              <a:rPr lang="en-US" sz="800" b="0" dirty="0" smtClean="0">
                <a:solidFill>
                  <a:srgbClr val="6A9955"/>
                </a:solidFill>
                <a:latin typeface="Consolas"/>
              </a:rPr>
              <a:t>; * LCD enabled</a:t>
            </a:r>
            <a:endParaRPr lang="en-US" sz="800" b="0" dirty="0" smtClean="0">
              <a:solidFill>
                <a:srgbClr val="D4D4D4"/>
              </a:solidFill>
              <a:latin typeface="Consolas"/>
            </a:endParaRPr>
          </a:p>
          <a:p>
            <a:r>
              <a:rPr lang="en-US" sz="800" b="0" dirty="0" smtClean="0">
                <a:solidFill>
                  <a:srgbClr val="6A9955"/>
                </a:solidFill>
                <a:latin typeface="Consolas"/>
              </a:rPr>
              <a:t>; * Window tile map at $9C00</a:t>
            </a:r>
            <a:endParaRPr lang="en-US" sz="800" b="0" dirty="0" smtClean="0">
              <a:solidFill>
                <a:srgbClr val="D4D4D4"/>
              </a:solidFill>
              <a:latin typeface="Consolas"/>
            </a:endParaRPr>
          </a:p>
          <a:p>
            <a:r>
              <a:rPr lang="en-US" sz="800" b="0" dirty="0" smtClean="0">
                <a:solidFill>
                  <a:srgbClr val="6A9955"/>
                </a:solidFill>
                <a:latin typeface="Consolas"/>
              </a:rPr>
              <a:t>; * Window display enabled</a:t>
            </a:r>
            <a:endParaRPr lang="en-US" sz="800" b="0" dirty="0" smtClean="0">
              <a:solidFill>
                <a:srgbClr val="D4D4D4"/>
              </a:solidFill>
              <a:latin typeface="Consolas"/>
            </a:endParaRPr>
          </a:p>
          <a:p>
            <a:r>
              <a:rPr lang="en-US" sz="800" b="0" dirty="0" smtClean="0">
                <a:solidFill>
                  <a:srgbClr val="6A9955"/>
                </a:solidFill>
                <a:latin typeface="Consolas"/>
              </a:rPr>
              <a:t>; * BG and window tile data at $8800</a:t>
            </a:r>
            <a:endParaRPr lang="en-US" sz="800" b="0" dirty="0" smtClean="0">
              <a:solidFill>
                <a:srgbClr val="D4D4D4"/>
              </a:solidFill>
              <a:latin typeface="Consolas"/>
            </a:endParaRPr>
          </a:p>
          <a:p>
            <a:r>
              <a:rPr lang="en-US" sz="800" b="0" dirty="0" smtClean="0">
                <a:solidFill>
                  <a:srgbClr val="6A9955"/>
                </a:solidFill>
                <a:latin typeface="Consolas"/>
              </a:rPr>
              <a:t>; * BG tile map at $9800</a:t>
            </a:r>
            <a:endParaRPr lang="en-US" sz="800" b="0" dirty="0" smtClean="0">
              <a:solidFill>
                <a:srgbClr val="D4D4D4"/>
              </a:solidFill>
              <a:latin typeface="Consolas"/>
            </a:endParaRPr>
          </a:p>
          <a:p>
            <a:r>
              <a:rPr lang="en-US" sz="800" b="0" dirty="0" smtClean="0">
                <a:solidFill>
                  <a:srgbClr val="6A9955"/>
                </a:solidFill>
                <a:latin typeface="Consolas"/>
              </a:rPr>
              <a:t>; * 8x8 OBJ size</a:t>
            </a:r>
            <a:endParaRPr lang="en-US" sz="800" b="0" dirty="0" smtClean="0">
              <a:solidFill>
                <a:srgbClr val="D4D4D4"/>
              </a:solidFill>
              <a:latin typeface="Consolas"/>
            </a:endParaRPr>
          </a:p>
          <a:p>
            <a:r>
              <a:rPr lang="en-US" sz="800" b="0" dirty="0" smtClean="0">
                <a:solidFill>
                  <a:srgbClr val="6A9955"/>
                </a:solidFill>
                <a:latin typeface="Consolas"/>
              </a:rPr>
              <a:t>; * OBJ display enabled</a:t>
            </a:r>
            <a:endParaRPr lang="en-US" sz="800" b="0" dirty="0" smtClean="0">
              <a:solidFill>
                <a:srgbClr val="D4D4D4"/>
              </a:solidFill>
              <a:latin typeface="Consolas"/>
            </a:endParaRPr>
          </a:p>
          <a:p>
            <a:r>
              <a:rPr lang="en-US" sz="800" b="0" dirty="0" smtClean="0">
                <a:solidFill>
                  <a:srgbClr val="6A9955"/>
                </a:solidFill>
                <a:latin typeface="Consolas"/>
              </a:rPr>
              <a:t>; * BG display enabled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di</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rIF</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rIE</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rSCX</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rSCY</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rSB</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rSC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rWX</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rWY</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rTMA</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rTAC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rBGP</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rOBP0</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rOBP1</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dirty="0">
              <a:solidFill>
                <a:srgbClr val="569CD6"/>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rLCDC_ENABLE_MASK</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rLCDC</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DisableLCD</a:t>
            </a:r>
            <a:endParaRPr lang="en-US" sz="800" b="0" dirty="0" smtClean="0">
              <a:solidFill>
                <a:srgbClr val="D4D4D4"/>
              </a:solidFill>
              <a:latin typeface="Consolas"/>
            </a:endParaRPr>
          </a:p>
          <a:p>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8080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000D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FFFC</a:t>
                      </a:r>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2" name="TextBox 11"/>
          <p:cNvSpPr txBox="1"/>
          <p:nvPr/>
        </p:nvSpPr>
        <p:spPr>
          <a:xfrm>
            <a:off x="2743200" y="590550"/>
            <a:ext cx="2286000" cy="415498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This is the initialize code- it only runs once at the beginning of the program and is used to set a bunch of values.</a:t>
            </a:r>
          </a:p>
          <a:p>
            <a:endParaRPr lang="en-US" sz="800" dirty="0" smtClean="0"/>
          </a:p>
          <a:p>
            <a:r>
              <a:rPr lang="en-US" sz="800" dirty="0" smtClean="0"/>
              <a:t>Set constant </a:t>
            </a:r>
            <a:r>
              <a:rPr lang="en-US" sz="800" dirty="0" err="1" smtClean="0"/>
              <a:t>rLCDC_DEFAULT</a:t>
            </a:r>
            <a:r>
              <a:rPr lang="en-US" sz="800" dirty="0" smtClean="0"/>
              <a:t> to a binary value with each bit based on the comments there in the code.</a:t>
            </a:r>
          </a:p>
          <a:p>
            <a:endParaRPr lang="en-US" sz="800" dirty="0"/>
          </a:p>
          <a:p>
            <a:endParaRPr lang="en-US" sz="800" dirty="0" smtClean="0"/>
          </a:p>
          <a:p>
            <a:endParaRPr lang="en-US" sz="800" dirty="0"/>
          </a:p>
          <a:p>
            <a:endParaRPr lang="en-US" sz="800" dirty="0" smtClean="0"/>
          </a:p>
          <a:p>
            <a:endParaRPr lang="en-US" sz="800" dirty="0" smtClean="0"/>
          </a:p>
          <a:p>
            <a:r>
              <a:rPr lang="en-US" sz="800" dirty="0" smtClean="0"/>
              <a:t>Disable interrupts</a:t>
            </a:r>
          </a:p>
          <a:p>
            <a:r>
              <a:rPr lang="en-US" sz="800" dirty="0" smtClean="0"/>
              <a:t>Set </a:t>
            </a:r>
            <a:r>
              <a:rPr lang="en-US" sz="800" dirty="0" err="1" smtClean="0"/>
              <a:t>Reg</a:t>
            </a:r>
            <a:r>
              <a:rPr lang="en-US" sz="800" dirty="0" smtClean="0"/>
              <a:t> A to 0 via ‘</a:t>
            </a:r>
            <a:r>
              <a:rPr lang="en-US" sz="800" dirty="0" err="1" smtClean="0"/>
              <a:t>xor</a:t>
            </a:r>
            <a:r>
              <a:rPr lang="en-US" sz="800" dirty="0" smtClean="0"/>
              <a:t> a’, N flag goes low</a:t>
            </a:r>
          </a:p>
          <a:p>
            <a:endParaRPr lang="en-US" sz="800" dirty="0"/>
          </a:p>
          <a:p>
            <a:r>
              <a:rPr lang="en-US" sz="800" dirty="0" smtClean="0"/>
              <a:t>Set the values that live at all of these addresses to 0</a:t>
            </a:r>
          </a:p>
          <a:p>
            <a:endParaRPr lang="en-US" sz="800" dirty="0"/>
          </a:p>
          <a:p>
            <a:endParaRPr lang="en-US" sz="800" dirty="0" smtClean="0"/>
          </a:p>
          <a:p>
            <a:endParaRPr lang="en-US" sz="800" dirty="0"/>
          </a:p>
          <a:p>
            <a:endParaRPr lang="en-US" sz="800" dirty="0" smtClean="0"/>
          </a:p>
          <a:p>
            <a:endParaRPr lang="en-US" sz="800" dirty="0"/>
          </a:p>
          <a:p>
            <a:endParaRPr lang="en-US" sz="800" dirty="0" smtClean="0"/>
          </a:p>
          <a:p>
            <a:endParaRPr lang="en-US" sz="800" dirty="0"/>
          </a:p>
          <a:p>
            <a:endParaRPr lang="en-US" sz="800" dirty="0" smtClean="0"/>
          </a:p>
          <a:p>
            <a:r>
              <a:rPr lang="en-US" sz="800" dirty="0" smtClean="0"/>
              <a:t>Set </a:t>
            </a:r>
            <a:r>
              <a:rPr lang="en-US" sz="800" dirty="0" err="1" smtClean="0"/>
              <a:t>Reg</a:t>
            </a:r>
            <a:r>
              <a:rPr lang="en-US" sz="800" dirty="0" smtClean="0"/>
              <a:t> A to the value of </a:t>
            </a:r>
            <a:r>
              <a:rPr lang="en-US" sz="800" dirty="0" err="1" smtClean="0"/>
              <a:t>rLCDC_ENABLE_MASK</a:t>
            </a:r>
            <a:endParaRPr lang="en-US" sz="800" dirty="0" smtClean="0"/>
          </a:p>
          <a:p>
            <a:endParaRPr lang="en-US" sz="800" dirty="0"/>
          </a:p>
          <a:p>
            <a:r>
              <a:rPr lang="en-US" sz="800" dirty="0" smtClean="0"/>
              <a:t>Load </a:t>
            </a:r>
            <a:r>
              <a:rPr lang="en-US" sz="800" dirty="0" err="1" smtClean="0"/>
              <a:t>rLCDC</a:t>
            </a:r>
            <a:r>
              <a:rPr lang="en-US" sz="800" dirty="0" smtClean="0"/>
              <a:t> with the resulting value</a:t>
            </a:r>
          </a:p>
          <a:p>
            <a:endParaRPr lang="en-US" sz="800" dirty="0"/>
          </a:p>
          <a:p>
            <a:r>
              <a:rPr lang="en-US" sz="800" dirty="0" smtClean="0"/>
              <a:t>Call </a:t>
            </a:r>
            <a:r>
              <a:rPr lang="en-US" sz="800" dirty="0" err="1" smtClean="0"/>
              <a:t>DisableLCD</a:t>
            </a:r>
            <a:r>
              <a:rPr lang="en-US" sz="800" dirty="0" smtClean="0"/>
              <a:t>. This pushes the address after the call on to the stack so that RET can pop it later. SP is now FFFC after decrement 2</a:t>
            </a:r>
          </a:p>
        </p:txBody>
      </p:sp>
      <p:sp>
        <p:nvSpPr>
          <p:cNvPr id="13" name="Rectangle 12"/>
          <p:cNvSpPr/>
          <p:nvPr/>
        </p:nvSpPr>
        <p:spPr>
          <a:xfrm>
            <a:off x="0" y="3943350"/>
            <a:ext cx="2743200" cy="43088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700" b="0" dirty="0" err="1" smtClean="0">
                <a:solidFill>
                  <a:srgbClr val="9CDCFE"/>
                </a:solidFill>
                <a:latin typeface="Consolas"/>
              </a:rPr>
              <a:t>rLCDC</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$ff40</a:t>
            </a:r>
            <a:r>
              <a:rPr lang="en-US" sz="700" b="0" dirty="0" smtClean="0">
                <a:solidFill>
                  <a:srgbClr val="D4D4D4"/>
                </a:solidFill>
                <a:latin typeface="Consolas"/>
              </a:rPr>
              <a:t> </a:t>
            </a:r>
            <a:r>
              <a:rPr lang="en-US" sz="700" b="0" dirty="0" smtClean="0">
                <a:solidFill>
                  <a:srgbClr val="6A9955"/>
                </a:solidFill>
                <a:latin typeface="Consolas"/>
              </a:rPr>
              <a:t>; LCD Control (R/W)</a:t>
            </a:r>
            <a:endParaRPr lang="en-US" sz="700" b="0" dirty="0" smtClean="0">
              <a:solidFill>
                <a:srgbClr val="D4D4D4"/>
              </a:solidFill>
              <a:latin typeface="Consolas"/>
            </a:endParaRPr>
          </a:p>
          <a:p>
            <a:r>
              <a:rPr lang="en-US" sz="700" b="0" dirty="0" err="1" smtClean="0">
                <a:solidFill>
                  <a:srgbClr val="9CDCFE"/>
                </a:solidFill>
                <a:latin typeface="Consolas"/>
              </a:rPr>
              <a:t>rLCDC_ENABLE</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7</a:t>
            </a:r>
            <a:endParaRPr lang="en-US" sz="700" b="0" dirty="0" smtClean="0">
              <a:solidFill>
                <a:srgbClr val="D4D4D4"/>
              </a:solidFill>
              <a:latin typeface="Consolas"/>
            </a:endParaRPr>
          </a:p>
          <a:p>
            <a:r>
              <a:rPr lang="en-US" sz="700" b="0" dirty="0" err="1" smtClean="0">
                <a:solidFill>
                  <a:srgbClr val="9CDCFE"/>
                </a:solidFill>
                <a:latin typeface="Consolas"/>
              </a:rPr>
              <a:t>rLCDC_ENABLE_MASK</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1</a:t>
            </a:r>
            <a:r>
              <a:rPr lang="en-US" sz="700" b="0" dirty="0" smtClean="0">
                <a:solidFill>
                  <a:srgbClr val="D4D4D4"/>
                </a:solidFill>
                <a:latin typeface="Consolas"/>
              </a:rPr>
              <a:t> &lt;&lt; </a:t>
            </a:r>
            <a:r>
              <a:rPr lang="en-US" sz="700" b="0" dirty="0" err="1" smtClean="0">
                <a:solidFill>
                  <a:srgbClr val="9CDCFE"/>
                </a:solidFill>
                <a:latin typeface="Consolas"/>
              </a:rPr>
              <a:t>rLCDC_ENABLE</a:t>
            </a:r>
            <a:endParaRPr lang="en-US" sz="700" b="0" dirty="0">
              <a:solidFill>
                <a:srgbClr val="D4D4D4"/>
              </a:solidFill>
              <a:latin typeface="Consolas"/>
            </a:endParaRPr>
          </a:p>
        </p:txBody>
      </p:sp>
      <p:sp>
        <p:nvSpPr>
          <p:cNvPr id="14" name="TextBox 13"/>
          <p:cNvSpPr txBox="1"/>
          <p:nvPr/>
        </p:nvSpPr>
        <p:spPr>
          <a:xfrm>
            <a:off x="0" y="3727906"/>
            <a:ext cx="1241045" cy="215444"/>
          </a:xfrm>
          <a:prstGeom prst="rect">
            <a:avLst/>
          </a:prstGeom>
          <a:noFill/>
        </p:spPr>
        <p:txBody>
          <a:bodyPr wrap="none" rtlCol="0">
            <a:spAutoFit/>
          </a:bodyPr>
          <a:lstStyle/>
          <a:p>
            <a:r>
              <a:rPr lang="en-US" sz="800" dirty="0" smtClean="0"/>
              <a:t>hardware_constants.asm</a:t>
            </a:r>
            <a:endParaRPr lang="en-US" sz="800" dirty="0"/>
          </a:p>
        </p:txBody>
      </p:sp>
      <p:sp>
        <p:nvSpPr>
          <p:cNvPr id="17" name="TextBox 16"/>
          <p:cNvSpPr txBox="1"/>
          <p:nvPr/>
        </p:nvSpPr>
        <p:spPr>
          <a:xfrm>
            <a:off x="1600200" y="4763929"/>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Disable interrupts, zero out a bunch of hardware registers and set up for the </a:t>
            </a:r>
            <a:r>
              <a:rPr lang="en-US" sz="1000" dirty="0" err="1" smtClean="0"/>
              <a:t>DisableLCD</a:t>
            </a:r>
            <a:r>
              <a:rPr lang="en-US" sz="1000" dirty="0" smtClean="0"/>
              <a:t> call</a:t>
            </a:r>
            <a:endParaRPr lang="en-US" sz="1000" dirty="0"/>
          </a:p>
        </p:txBody>
      </p:sp>
      <p:sp>
        <p:nvSpPr>
          <p:cNvPr id="18" name="Rectangle 17"/>
          <p:cNvSpPr/>
          <p:nvPr/>
        </p:nvSpPr>
        <p:spPr>
          <a:xfrm>
            <a:off x="0" y="1581150"/>
            <a:ext cx="2743200" cy="203132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pt-BR" sz="700" b="0" dirty="0" smtClean="0">
                <a:solidFill>
                  <a:srgbClr val="9CDCFE"/>
                </a:solidFill>
                <a:latin typeface="Consolas"/>
              </a:rPr>
              <a:t>rIF</a:t>
            </a:r>
            <a:r>
              <a:rPr lang="pt-BR" sz="700" b="0" dirty="0" smtClean="0">
                <a:solidFill>
                  <a:srgbClr val="D4D4D4"/>
                </a:solidFill>
                <a:latin typeface="Consolas"/>
              </a:rPr>
              <a:t>         </a:t>
            </a:r>
            <a:r>
              <a:rPr lang="pt-BR" sz="700" b="0" dirty="0" smtClean="0">
                <a:solidFill>
                  <a:srgbClr val="C586C0"/>
                </a:solidFill>
                <a:latin typeface="Consolas"/>
              </a:rPr>
              <a:t>EQU</a:t>
            </a:r>
            <a:r>
              <a:rPr lang="pt-BR" sz="700" b="0" dirty="0" smtClean="0">
                <a:solidFill>
                  <a:srgbClr val="D4D4D4"/>
                </a:solidFill>
                <a:latin typeface="Consolas"/>
              </a:rPr>
              <a:t> </a:t>
            </a:r>
            <a:r>
              <a:rPr lang="pt-BR" sz="700" b="0" dirty="0" smtClean="0">
                <a:solidFill>
                  <a:srgbClr val="B5CEA8"/>
                </a:solidFill>
                <a:latin typeface="Consolas"/>
              </a:rPr>
              <a:t>$ff0f</a:t>
            </a:r>
            <a:r>
              <a:rPr lang="pt-BR" sz="700" b="0" dirty="0" smtClean="0">
                <a:solidFill>
                  <a:srgbClr val="D4D4D4"/>
                </a:solidFill>
                <a:latin typeface="Consolas"/>
              </a:rPr>
              <a:t> </a:t>
            </a:r>
            <a:r>
              <a:rPr lang="pt-BR" sz="700" b="0" dirty="0" smtClean="0">
                <a:solidFill>
                  <a:srgbClr val="6A9955"/>
                </a:solidFill>
                <a:latin typeface="Consolas"/>
              </a:rPr>
              <a:t>; Interrupt Flag (R/W)</a:t>
            </a:r>
            <a:endParaRPr lang="pt-BR" sz="700" b="0" dirty="0" smtClean="0">
              <a:solidFill>
                <a:srgbClr val="D4D4D4"/>
              </a:solidFill>
              <a:latin typeface="Consolas"/>
            </a:endParaRPr>
          </a:p>
          <a:p>
            <a:r>
              <a:rPr lang="en-US" sz="700" b="0" dirty="0" err="1" smtClean="0">
                <a:solidFill>
                  <a:srgbClr val="9CDCFE"/>
                </a:solidFill>
                <a:latin typeface="Consolas"/>
              </a:rPr>
              <a:t>rIE</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a:t>
            </a:r>
            <a:r>
              <a:rPr lang="en-US" sz="700" b="0" dirty="0" err="1" smtClean="0">
                <a:solidFill>
                  <a:srgbClr val="B5CEA8"/>
                </a:solidFill>
                <a:latin typeface="Consolas"/>
              </a:rPr>
              <a:t>ffff</a:t>
            </a:r>
            <a:r>
              <a:rPr lang="en-US" sz="700" b="0" dirty="0" smtClean="0">
                <a:solidFill>
                  <a:srgbClr val="D4D4D4"/>
                </a:solidFill>
                <a:latin typeface="Consolas"/>
              </a:rPr>
              <a:t> </a:t>
            </a:r>
            <a:r>
              <a:rPr lang="en-US" sz="700" b="0" dirty="0" smtClean="0">
                <a:solidFill>
                  <a:srgbClr val="6A9955"/>
                </a:solidFill>
                <a:latin typeface="Consolas"/>
              </a:rPr>
              <a:t>; Interrupt Enable (R/W)</a:t>
            </a:r>
          </a:p>
          <a:p>
            <a:r>
              <a:rPr lang="en-US" sz="700" b="0" dirty="0" err="1" smtClean="0">
                <a:solidFill>
                  <a:srgbClr val="9CDCFE"/>
                </a:solidFill>
                <a:latin typeface="Consolas"/>
              </a:rPr>
              <a:t>rSCX</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$ff43</a:t>
            </a:r>
            <a:r>
              <a:rPr lang="en-US" sz="700" b="0" dirty="0" smtClean="0">
                <a:solidFill>
                  <a:srgbClr val="D4D4D4"/>
                </a:solidFill>
                <a:latin typeface="Consolas"/>
              </a:rPr>
              <a:t> </a:t>
            </a:r>
            <a:r>
              <a:rPr lang="en-US" sz="700" b="0" dirty="0" smtClean="0">
                <a:solidFill>
                  <a:srgbClr val="6A9955"/>
                </a:solidFill>
                <a:latin typeface="Consolas"/>
              </a:rPr>
              <a:t>; Scroll X (R/W)</a:t>
            </a:r>
            <a:endParaRPr lang="en-US" sz="700" b="0" dirty="0" smtClean="0">
              <a:solidFill>
                <a:srgbClr val="D4D4D4"/>
              </a:solidFill>
              <a:latin typeface="Consolas"/>
            </a:endParaRPr>
          </a:p>
          <a:p>
            <a:r>
              <a:rPr lang="en-US" sz="700" b="0" dirty="0" err="1" smtClean="0">
                <a:solidFill>
                  <a:srgbClr val="9CDCFE"/>
                </a:solidFill>
                <a:latin typeface="Consolas"/>
              </a:rPr>
              <a:t>rSCY</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$ff42</a:t>
            </a:r>
            <a:r>
              <a:rPr lang="en-US" sz="700" b="0" dirty="0" smtClean="0">
                <a:solidFill>
                  <a:srgbClr val="D4D4D4"/>
                </a:solidFill>
                <a:latin typeface="Consolas"/>
              </a:rPr>
              <a:t> </a:t>
            </a:r>
            <a:r>
              <a:rPr lang="en-US" sz="700" b="0" dirty="0" smtClean="0">
                <a:solidFill>
                  <a:srgbClr val="6A9955"/>
                </a:solidFill>
                <a:latin typeface="Consolas"/>
              </a:rPr>
              <a:t>; Scroll Y (R/W)</a:t>
            </a:r>
            <a:endParaRPr lang="en-US" sz="700" b="0" dirty="0" smtClean="0">
              <a:solidFill>
                <a:srgbClr val="D4D4D4"/>
              </a:solidFill>
              <a:latin typeface="Consolas"/>
            </a:endParaRPr>
          </a:p>
          <a:p>
            <a:r>
              <a:rPr lang="pt-BR" sz="700" b="0" dirty="0" smtClean="0">
                <a:solidFill>
                  <a:srgbClr val="9CDCFE"/>
                </a:solidFill>
                <a:latin typeface="Consolas"/>
              </a:rPr>
              <a:t>rSB</a:t>
            </a:r>
            <a:r>
              <a:rPr lang="pt-BR" sz="700" b="0" dirty="0" smtClean="0">
                <a:solidFill>
                  <a:srgbClr val="D4D4D4"/>
                </a:solidFill>
                <a:latin typeface="Consolas"/>
              </a:rPr>
              <a:t>         </a:t>
            </a:r>
            <a:r>
              <a:rPr lang="pt-BR" sz="700" b="0" dirty="0" smtClean="0">
                <a:solidFill>
                  <a:srgbClr val="C586C0"/>
                </a:solidFill>
                <a:latin typeface="Consolas"/>
              </a:rPr>
              <a:t>EQU</a:t>
            </a:r>
            <a:r>
              <a:rPr lang="pt-BR" sz="700" b="0" dirty="0" smtClean="0">
                <a:solidFill>
                  <a:srgbClr val="D4D4D4"/>
                </a:solidFill>
                <a:latin typeface="Consolas"/>
              </a:rPr>
              <a:t> </a:t>
            </a:r>
            <a:r>
              <a:rPr lang="pt-BR" sz="700" b="0" dirty="0" smtClean="0">
                <a:solidFill>
                  <a:srgbClr val="B5CEA8"/>
                </a:solidFill>
                <a:latin typeface="Consolas"/>
              </a:rPr>
              <a:t>$ff01</a:t>
            </a:r>
            <a:r>
              <a:rPr lang="pt-BR" sz="700" b="0" dirty="0" smtClean="0">
                <a:solidFill>
                  <a:srgbClr val="D4D4D4"/>
                </a:solidFill>
                <a:latin typeface="Consolas"/>
              </a:rPr>
              <a:t> </a:t>
            </a:r>
            <a:r>
              <a:rPr lang="pt-BR" sz="700" b="0" dirty="0" smtClean="0">
                <a:solidFill>
                  <a:srgbClr val="6A9955"/>
                </a:solidFill>
                <a:latin typeface="Consolas"/>
              </a:rPr>
              <a:t>; Serial transfer data (R/W)</a:t>
            </a:r>
          </a:p>
          <a:p>
            <a:r>
              <a:rPr lang="pt-BR" sz="700" b="0" dirty="0" smtClean="0">
                <a:solidFill>
                  <a:srgbClr val="9CDCFE"/>
                </a:solidFill>
                <a:latin typeface="Consolas"/>
              </a:rPr>
              <a:t>rSC</a:t>
            </a:r>
            <a:r>
              <a:rPr lang="pt-BR" sz="700" b="0" dirty="0" smtClean="0">
                <a:solidFill>
                  <a:srgbClr val="D4D4D4"/>
                </a:solidFill>
                <a:latin typeface="Consolas"/>
              </a:rPr>
              <a:t>         </a:t>
            </a:r>
            <a:r>
              <a:rPr lang="pt-BR" sz="700" b="0" dirty="0" smtClean="0">
                <a:solidFill>
                  <a:srgbClr val="C586C0"/>
                </a:solidFill>
                <a:latin typeface="Consolas"/>
              </a:rPr>
              <a:t>EQU</a:t>
            </a:r>
            <a:r>
              <a:rPr lang="pt-BR" sz="700" b="0" dirty="0" smtClean="0">
                <a:solidFill>
                  <a:srgbClr val="D4D4D4"/>
                </a:solidFill>
                <a:latin typeface="Consolas"/>
              </a:rPr>
              <a:t> </a:t>
            </a:r>
            <a:r>
              <a:rPr lang="pt-BR" sz="700" b="0" dirty="0" smtClean="0">
                <a:solidFill>
                  <a:srgbClr val="B5CEA8"/>
                </a:solidFill>
                <a:latin typeface="Consolas"/>
              </a:rPr>
              <a:t>$ff02</a:t>
            </a:r>
            <a:r>
              <a:rPr lang="pt-BR" sz="700" b="0" dirty="0" smtClean="0">
                <a:solidFill>
                  <a:srgbClr val="D4D4D4"/>
                </a:solidFill>
                <a:latin typeface="Consolas"/>
              </a:rPr>
              <a:t> </a:t>
            </a:r>
            <a:r>
              <a:rPr lang="pt-BR" sz="700" b="0" dirty="0" smtClean="0">
                <a:solidFill>
                  <a:srgbClr val="6A9955"/>
                </a:solidFill>
                <a:latin typeface="Consolas"/>
              </a:rPr>
              <a:t>; Serial Transfer Control (R/W)</a:t>
            </a:r>
          </a:p>
          <a:p>
            <a:r>
              <a:rPr lang="en-US" sz="700" b="0" dirty="0" err="1" smtClean="0">
                <a:solidFill>
                  <a:srgbClr val="9CDCFE"/>
                </a:solidFill>
                <a:latin typeface="Consolas"/>
              </a:rPr>
              <a:t>rWX</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$ff4b</a:t>
            </a:r>
            <a:r>
              <a:rPr lang="en-US" sz="700" b="0" dirty="0" smtClean="0">
                <a:solidFill>
                  <a:srgbClr val="D4D4D4"/>
                </a:solidFill>
                <a:latin typeface="Consolas"/>
              </a:rPr>
              <a:t> </a:t>
            </a:r>
            <a:r>
              <a:rPr lang="en-US" sz="700" b="0" dirty="0" smtClean="0">
                <a:solidFill>
                  <a:srgbClr val="6A9955"/>
                </a:solidFill>
                <a:latin typeface="Consolas"/>
              </a:rPr>
              <a:t>; Window X Position minus 7 (R/W)</a:t>
            </a:r>
            <a:endParaRPr lang="en-US" sz="700" b="0" dirty="0" smtClean="0">
              <a:solidFill>
                <a:srgbClr val="D4D4D4"/>
              </a:solidFill>
              <a:latin typeface="Consolas"/>
            </a:endParaRPr>
          </a:p>
          <a:p>
            <a:r>
              <a:rPr lang="en-US" sz="700" b="0" dirty="0" err="1" smtClean="0">
                <a:solidFill>
                  <a:srgbClr val="9CDCFE"/>
                </a:solidFill>
                <a:latin typeface="Consolas"/>
              </a:rPr>
              <a:t>rWY</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$ff4a</a:t>
            </a:r>
            <a:r>
              <a:rPr lang="en-US" sz="700" b="0" dirty="0" smtClean="0">
                <a:solidFill>
                  <a:srgbClr val="D4D4D4"/>
                </a:solidFill>
                <a:latin typeface="Consolas"/>
              </a:rPr>
              <a:t> </a:t>
            </a:r>
            <a:r>
              <a:rPr lang="en-US" sz="700" b="0" dirty="0" smtClean="0">
                <a:solidFill>
                  <a:srgbClr val="6A9955"/>
                </a:solidFill>
                <a:latin typeface="Consolas"/>
              </a:rPr>
              <a:t>; Window Y Position (R/W)</a:t>
            </a:r>
            <a:endParaRPr lang="en-US" sz="700" b="0" dirty="0" smtClean="0">
              <a:solidFill>
                <a:srgbClr val="D4D4D4"/>
              </a:solidFill>
              <a:latin typeface="Consolas"/>
            </a:endParaRPr>
          </a:p>
          <a:p>
            <a:r>
              <a:rPr lang="pt-BR" sz="700" b="0" dirty="0" smtClean="0">
                <a:solidFill>
                  <a:srgbClr val="9CDCFE"/>
                </a:solidFill>
                <a:latin typeface="Consolas"/>
              </a:rPr>
              <a:t>rTMA</a:t>
            </a:r>
            <a:r>
              <a:rPr lang="pt-BR" sz="700" b="0" dirty="0" smtClean="0">
                <a:solidFill>
                  <a:srgbClr val="D4D4D4"/>
                </a:solidFill>
                <a:latin typeface="Consolas"/>
              </a:rPr>
              <a:t>        </a:t>
            </a:r>
            <a:r>
              <a:rPr lang="pt-BR" sz="700" b="0" dirty="0" smtClean="0">
                <a:solidFill>
                  <a:srgbClr val="C586C0"/>
                </a:solidFill>
                <a:latin typeface="Consolas"/>
              </a:rPr>
              <a:t>EQU</a:t>
            </a:r>
            <a:r>
              <a:rPr lang="pt-BR" sz="700" b="0" dirty="0" smtClean="0">
                <a:solidFill>
                  <a:srgbClr val="D4D4D4"/>
                </a:solidFill>
                <a:latin typeface="Consolas"/>
              </a:rPr>
              <a:t> </a:t>
            </a:r>
            <a:r>
              <a:rPr lang="pt-BR" sz="700" b="0" dirty="0" smtClean="0">
                <a:solidFill>
                  <a:srgbClr val="B5CEA8"/>
                </a:solidFill>
                <a:latin typeface="Consolas"/>
              </a:rPr>
              <a:t>$ff06</a:t>
            </a:r>
            <a:r>
              <a:rPr lang="pt-BR" sz="700" b="0" dirty="0" smtClean="0">
                <a:solidFill>
                  <a:srgbClr val="D4D4D4"/>
                </a:solidFill>
                <a:latin typeface="Consolas"/>
              </a:rPr>
              <a:t> </a:t>
            </a:r>
            <a:r>
              <a:rPr lang="pt-BR" sz="700" b="0" dirty="0" smtClean="0">
                <a:solidFill>
                  <a:srgbClr val="6A9955"/>
                </a:solidFill>
                <a:latin typeface="Consolas"/>
              </a:rPr>
              <a:t>; Timer Modulo (R/W)</a:t>
            </a:r>
            <a:endParaRPr lang="pt-BR" sz="700" b="0" dirty="0" smtClean="0">
              <a:solidFill>
                <a:srgbClr val="D4D4D4"/>
              </a:solidFill>
              <a:latin typeface="Consolas"/>
            </a:endParaRPr>
          </a:p>
          <a:p>
            <a:r>
              <a:rPr lang="pt-BR" sz="700" b="0" dirty="0" smtClean="0">
                <a:solidFill>
                  <a:srgbClr val="9CDCFE"/>
                </a:solidFill>
                <a:latin typeface="Consolas"/>
              </a:rPr>
              <a:t>rTAC</a:t>
            </a:r>
            <a:r>
              <a:rPr lang="pt-BR" sz="700" b="0" dirty="0" smtClean="0">
                <a:solidFill>
                  <a:srgbClr val="D4D4D4"/>
                </a:solidFill>
                <a:latin typeface="Consolas"/>
              </a:rPr>
              <a:t>        </a:t>
            </a:r>
            <a:r>
              <a:rPr lang="pt-BR" sz="700" b="0" dirty="0" smtClean="0">
                <a:solidFill>
                  <a:srgbClr val="C586C0"/>
                </a:solidFill>
                <a:latin typeface="Consolas"/>
              </a:rPr>
              <a:t>EQU</a:t>
            </a:r>
            <a:r>
              <a:rPr lang="pt-BR" sz="700" b="0" dirty="0" smtClean="0">
                <a:solidFill>
                  <a:srgbClr val="D4D4D4"/>
                </a:solidFill>
                <a:latin typeface="Consolas"/>
              </a:rPr>
              <a:t> </a:t>
            </a:r>
            <a:r>
              <a:rPr lang="pt-BR" sz="700" b="0" dirty="0" smtClean="0">
                <a:solidFill>
                  <a:srgbClr val="B5CEA8"/>
                </a:solidFill>
                <a:latin typeface="Consolas"/>
              </a:rPr>
              <a:t>$ff07</a:t>
            </a:r>
            <a:r>
              <a:rPr lang="pt-BR" sz="700" b="0" dirty="0" smtClean="0">
                <a:solidFill>
                  <a:srgbClr val="D4D4D4"/>
                </a:solidFill>
                <a:latin typeface="Consolas"/>
              </a:rPr>
              <a:t> </a:t>
            </a:r>
            <a:r>
              <a:rPr lang="pt-BR" sz="700" b="0" dirty="0" smtClean="0">
                <a:solidFill>
                  <a:srgbClr val="6A9955"/>
                </a:solidFill>
                <a:latin typeface="Consolas"/>
              </a:rPr>
              <a:t>; Timer Control (R/W)</a:t>
            </a:r>
          </a:p>
          <a:p>
            <a:r>
              <a:rPr lang="en-US" sz="700" b="0" dirty="0" err="1" smtClean="0">
                <a:solidFill>
                  <a:srgbClr val="9CDCFE"/>
                </a:solidFill>
                <a:latin typeface="Consolas"/>
              </a:rPr>
              <a:t>rBGP</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$ff47</a:t>
            </a:r>
            <a:r>
              <a:rPr lang="en-US" sz="700" b="0" dirty="0" smtClean="0">
                <a:solidFill>
                  <a:srgbClr val="D4D4D4"/>
                </a:solidFill>
                <a:latin typeface="Consolas"/>
              </a:rPr>
              <a:t> </a:t>
            </a:r>
            <a:r>
              <a:rPr lang="en-US" sz="700" b="0" dirty="0" smtClean="0">
                <a:solidFill>
                  <a:srgbClr val="6A9955"/>
                </a:solidFill>
                <a:latin typeface="Consolas"/>
              </a:rPr>
              <a:t>; BG Palette Data (R/W) - Non CGB Mode Only</a:t>
            </a:r>
          </a:p>
          <a:p>
            <a:r>
              <a:rPr lang="en-US" sz="700" b="0" dirty="0" smtClean="0">
                <a:solidFill>
                  <a:srgbClr val="9CDCFE"/>
                </a:solidFill>
                <a:latin typeface="Consolas"/>
              </a:rPr>
              <a:t>rOBP0</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$ff48</a:t>
            </a:r>
            <a:r>
              <a:rPr lang="en-US" sz="700" b="0" dirty="0" smtClean="0">
                <a:solidFill>
                  <a:srgbClr val="D4D4D4"/>
                </a:solidFill>
                <a:latin typeface="Consolas"/>
              </a:rPr>
              <a:t> </a:t>
            </a:r>
            <a:r>
              <a:rPr lang="en-US" sz="700" b="0" dirty="0" smtClean="0">
                <a:solidFill>
                  <a:srgbClr val="6A9955"/>
                </a:solidFill>
                <a:latin typeface="Consolas"/>
              </a:rPr>
              <a:t>; Object Palette 0 Data (R/W) - Non CGB Mode Only</a:t>
            </a:r>
            <a:endParaRPr lang="en-US" sz="700" b="0" dirty="0" smtClean="0">
              <a:solidFill>
                <a:srgbClr val="D4D4D4"/>
              </a:solidFill>
              <a:latin typeface="Consolas"/>
            </a:endParaRPr>
          </a:p>
          <a:p>
            <a:r>
              <a:rPr lang="en-US" sz="700" b="0" dirty="0" smtClean="0">
                <a:solidFill>
                  <a:srgbClr val="9CDCFE"/>
                </a:solidFill>
                <a:latin typeface="Consolas"/>
              </a:rPr>
              <a:t>rOBP1</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$ff49</a:t>
            </a:r>
            <a:r>
              <a:rPr lang="en-US" sz="700" b="0" dirty="0" smtClean="0">
                <a:solidFill>
                  <a:srgbClr val="D4D4D4"/>
                </a:solidFill>
                <a:latin typeface="Consolas"/>
              </a:rPr>
              <a:t> </a:t>
            </a:r>
            <a:r>
              <a:rPr lang="en-US" sz="700" b="0" dirty="0" smtClean="0">
                <a:solidFill>
                  <a:srgbClr val="6A9955"/>
                </a:solidFill>
                <a:latin typeface="Consolas"/>
              </a:rPr>
              <a:t>; Object Palette 1 Data (R/W) - Non CGB Mode Only</a:t>
            </a:r>
            <a:endParaRPr lang="en-US" sz="800" b="0" dirty="0">
              <a:solidFill>
                <a:srgbClr val="D4D4D4"/>
              </a:solidFill>
              <a:latin typeface="Consolas"/>
            </a:endParaRPr>
          </a:p>
        </p:txBody>
      </p:sp>
      <p:sp>
        <p:nvSpPr>
          <p:cNvPr id="19" name="TextBox 18"/>
          <p:cNvSpPr txBox="1"/>
          <p:nvPr/>
        </p:nvSpPr>
        <p:spPr>
          <a:xfrm>
            <a:off x="0" y="1352550"/>
            <a:ext cx="1718740" cy="215444"/>
          </a:xfrm>
          <a:prstGeom prst="rect">
            <a:avLst/>
          </a:prstGeom>
          <a:noFill/>
        </p:spPr>
        <p:txBody>
          <a:bodyPr wrap="none" rtlCol="0">
            <a:spAutoFit/>
          </a:bodyPr>
          <a:lstStyle/>
          <a:p>
            <a:r>
              <a:rPr lang="en-US" sz="800" dirty="0" smtClean="0"/>
              <a:t>hardware_constants.asm (lines vary)</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a:t>3</a:t>
            </a:r>
            <a:r>
              <a:rPr lang="en-US" sz="1800" dirty="0" smtClean="0"/>
              <a:t>. </a:t>
            </a:r>
            <a:r>
              <a:rPr lang="en-US" sz="1800" dirty="0" err="1" smtClean="0"/>
              <a:t>shinpokered</a:t>
            </a:r>
            <a:r>
              <a:rPr lang="en-US" sz="1800" dirty="0" smtClean="0"/>
              <a:t>: home.asm | </a:t>
            </a:r>
            <a:r>
              <a:rPr lang="en-US" sz="1800" dirty="0" err="1" smtClean="0"/>
              <a:t>DisableLCD</a:t>
            </a:r>
            <a:r>
              <a:rPr lang="en-US" sz="1800" dirty="0" smtClean="0"/>
              <a:t>::</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8080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000D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FFFC</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5029200" y="590550"/>
            <a:ext cx="2057400" cy="4031873"/>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home.asm:</a:t>
            </a:r>
          </a:p>
          <a:p>
            <a:r>
              <a:rPr lang="en-US" sz="800" b="0" dirty="0" err="1" smtClean="0">
                <a:solidFill>
                  <a:srgbClr val="9CDCFE"/>
                </a:solidFill>
                <a:latin typeface="Consolas"/>
              </a:rPr>
              <a:t>DisableLCD</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rIF</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rIE</a:t>
            </a:r>
            <a:r>
              <a:rPr lang="en-US" sz="800" b="0" dirty="0" smtClean="0">
                <a:solidFill>
                  <a:srgbClr val="D4D4D4"/>
                </a:solidFill>
                <a:latin typeface="Consolas"/>
              </a:rPr>
              <a:t>]</a:t>
            </a:r>
          </a:p>
          <a:p>
            <a:r>
              <a:rPr lang="en-US" sz="800" b="0" dirty="0" smtClean="0">
                <a:solidFill>
                  <a:srgbClr val="D4D4D4"/>
                </a:solidFill>
                <a:latin typeface="Consolas"/>
              </a:rPr>
              <a:t>    </a:t>
            </a:r>
          </a:p>
          <a:p>
            <a:endParaRPr lang="en-US" sz="800" dirty="0" smtClean="0">
              <a:solidFill>
                <a:srgbClr val="D4D4D4"/>
              </a:solidFill>
              <a:latin typeface="Consolas"/>
            </a:endParaRPr>
          </a:p>
          <a:p>
            <a:r>
              <a:rPr lang="en-US" sz="80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b</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res</a:t>
            </a:r>
            <a:r>
              <a:rPr lang="en-US" sz="800" b="0" dirty="0" smtClean="0">
                <a:solidFill>
                  <a:srgbClr val="D4D4D4"/>
                </a:solidFill>
                <a:latin typeface="Consolas"/>
              </a:rPr>
              <a:t> </a:t>
            </a:r>
            <a:r>
              <a:rPr lang="en-US" sz="800" b="0" dirty="0" smtClean="0">
                <a:solidFill>
                  <a:srgbClr val="B5CEA8"/>
                </a:solidFill>
                <a:latin typeface="Consolas"/>
              </a:rPr>
              <a:t>0</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rIE</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a:t>
            </a:r>
            <a:r>
              <a:rPr lang="en-US" sz="800" b="0" dirty="0" smtClean="0">
                <a:solidFill>
                  <a:srgbClr val="9CDCFE"/>
                </a:solidFill>
                <a:latin typeface="Consolas"/>
              </a:rPr>
              <a:t>wait</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rLY</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cp</a:t>
            </a:r>
            <a:r>
              <a:rPr lang="en-US" sz="800" b="0" dirty="0" smtClean="0">
                <a:solidFill>
                  <a:srgbClr val="D4D4D4"/>
                </a:solidFill>
                <a:latin typeface="Consolas"/>
              </a:rPr>
              <a:t> </a:t>
            </a:r>
            <a:r>
              <a:rPr lang="en-US" sz="800" b="0" dirty="0" smtClean="0">
                <a:solidFill>
                  <a:srgbClr val="9CDCFE"/>
                </a:solidFill>
                <a:latin typeface="Consolas"/>
              </a:rPr>
              <a:t>LY_VBLANK</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wait</a:t>
            </a:r>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err="1" smtClean="0">
                <a:solidFill>
                  <a:srgbClr val="9CDCFE"/>
                </a:solidFill>
                <a:latin typeface="Consolas"/>
              </a:rPr>
              <a:t>rLCDC</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and</a:t>
            </a:r>
            <a:r>
              <a:rPr lang="en-US" sz="800" b="0" dirty="0" smtClean="0">
                <a:solidFill>
                  <a:srgbClr val="D4D4D4"/>
                </a:solidFill>
                <a:latin typeface="Consolas"/>
              </a:rPr>
              <a:t> </a:t>
            </a:r>
            <a:r>
              <a:rPr lang="en-US" sz="800" b="0" dirty="0" smtClean="0">
                <a:solidFill>
                  <a:srgbClr val="B5CEA8"/>
                </a:solidFill>
                <a:latin typeface="Consolas"/>
              </a:rPr>
              <a:t>$ff</a:t>
            </a:r>
            <a:r>
              <a:rPr lang="en-US" sz="800" b="0" dirty="0" smtClean="0">
                <a:solidFill>
                  <a:srgbClr val="D4D4D4"/>
                </a:solidFill>
                <a:latin typeface="Consolas"/>
              </a:rPr>
              <a:t> ^ </a:t>
            </a:r>
            <a:r>
              <a:rPr lang="en-US" sz="800" b="0" dirty="0" err="1" smtClean="0">
                <a:solidFill>
                  <a:srgbClr val="9CDCFE"/>
                </a:solidFill>
                <a:latin typeface="Consolas"/>
              </a:rPr>
              <a:t>rLCDC_ENABLE_MASK</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rLCDC</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569CD6"/>
                </a:solidFill>
                <a:latin typeface="Consolas"/>
              </a:rPr>
              <a:t>b</a:t>
            </a:r>
          </a:p>
          <a:p>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9CDCFE"/>
                </a:solidFill>
                <a:latin typeface="Consolas"/>
              </a:rPr>
              <a:t>rIE</a:t>
            </a:r>
            <a:r>
              <a:rPr lang="en-US" sz="800" b="0" dirty="0" smtClean="0">
                <a:solidFill>
                  <a:srgbClr val="D4D4D4"/>
                </a:solidFill>
                <a:latin typeface="Consolas"/>
              </a:rPr>
              <a:t>], </a:t>
            </a:r>
            <a:r>
              <a:rPr lang="en-US" sz="800" b="0" dirty="0" smtClean="0">
                <a:solidFill>
                  <a:srgbClr val="569CD6"/>
                </a:solidFill>
                <a:latin typeface="Consolas"/>
              </a:rPr>
              <a:t>a</a:t>
            </a:r>
          </a:p>
          <a:p>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00A0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000D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FFFE</a:t>
                      </a:r>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2" name="TextBox 11"/>
          <p:cNvSpPr txBox="1"/>
          <p:nvPr/>
        </p:nvSpPr>
        <p:spPr>
          <a:xfrm>
            <a:off x="2743200" y="590550"/>
            <a:ext cx="2286000" cy="403187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Set </a:t>
            </a:r>
            <a:r>
              <a:rPr lang="en-US" sz="800" dirty="0" err="1" smtClean="0"/>
              <a:t>Reg</a:t>
            </a:r>
            <a:r>
              <a:rPr lang="en-US" sz="800" dirty="0" smtClean="0"/>
              <a:t> A to 0 via ‘</a:t>
            </a:r>
            <a:r>
              <a:rPr lang="en-US" sz="800" dirty="0" err="1" smtClean="0"/>
              <a:t>xor</a:t>
            </a:r>
            <a:r>
              <a:rPr lang="en-US" sz="800" dirty="0" smtClean="0"/>
              <a:t> a’ (AF to 0080)</a:t>
            </a:r>
          </a:p>
          <a:p>
            <a:endParaRPr lang="en-US" sz="800" dirty="0" smtClean="0"/>
          </a:p>
          <a:p>
            <a:r>
              <a:rPr lang="en-US" sz="800" dirty="0" smtClean="0"/>
              <a:t>Set </a:t>
            </a:r>
            <a:r>
              <a:rPr lang="en-US" sz="800" dirty="0" err="1" smtClean="0"/>
              <a:t>rIF</a:t>
            </a:r>
            <a:r>
              <a:rPr lang="en-US" sz="800" dirty="0" smtClean="0"/>
              <a:t> to 0</a:t>
            </a:r>
          </a:p>
          <a:p>
            <a:endParaRPr lang="en-US" sz="800" dirty="0" smtClean="0"/>
          </a:p>
          <a:p>
            <a:r>
              <a:rPr lang="en-US" sz="800" dirty="0" smtClean="0"/>
              <a:t>Load the </a:t>
            </a:r>
            <a:r>
              <a:rPr lang="en-US" sz="800" dirty="0" err="1" smtClean="0"/>
              <a:t>rIE</a:t>
            </a:r>
            <a:r>
              <a:rPr lang="en-US" sz="800" dirty="0" smtClean="0"/>
              <a:t> value (interrupt enable) in to </a:t>
            </a:r>
            <a:r>
              <a:rPr lang="en-US" sz="800" dirty="0" err="1" smtClean="0"/>
              <a:t>Reg</a:t>
            </a:r>
            <a:r>
              <a:rPr lang="en-US" sz="800" dirty="0" smtClean="0"/>
              <a:t> A. As you may recall from Init::, this value was </a:t>
            </a:r>
            <a:r>
              <a:rPr lang="en-US" sz="800" dirty="0" err="1" smtClean="0"/>
              <a:t>zerod</a:t>
            </a:r>
            <a:r>
              <a:rPr lang="en-US" sz="800" dirty="0" smtClean="0"/>
              <a:t> out, so A is zero</a:t>
            </a:r>
          </a:p>
          <a:p>
            <a:endParaRPr lang="en-US" sz="800" dirty="0" smtClean="0"/>
          </a:p>
          <a:p>
            <a:r>
              <a:rPr lang="en-US" sz="800" dirty="0" smtClean="0"/>
              <a:t>Load </a:t>
            </a:r>
            <a:r>
              <a:rPr lang="en-US" sz="800" dirty="0" err="1" smtClean="0"/>
              <a:t>rIE</a:t>
            </a:r>
            <a:r>
              <a:rPr lang="en-US" sz="800" dirty="0" smtClean="0"/>
              <a:t> value from A to B. Zeros for both.</a:t>
            </a:r>
          </a:p>
          <a:p>
            <a:r>
              <a:rPr lang="en-US" sz="800" dirty="0" smtClean="0"/>
              <a:t>Set bit 0 in </a:t>
            </a:r>
            <a:r>
              <a:rPr lang="en-US" sz="800" dirty="0" err="1" smtClean="0"/>
              <a:t>Reg</a:t>
            </a:r>
            <a:r>
              <a:rPr lang="en-US" sz="800" dirty="0" smtClean="0"/>
              <a:t> A to 0. Bit 0 is the rightmost one</a:t>
            </a:r>
          </a:p>
          <a:p>
            <a:r>
              <a:rPr lang="en-US" sz="800" dirty="0" smtClean="0"/>
              <a:t>Load the new </a:t>
            </a:r>
            <a:r>
              <a:rPr lang="en-US" sz="800" dirty="0" err="1" smtClean="0"/>
              <a:t>Reg</a:t>
            </a:r>
            <a:r>
              <a:rPr lang="en-US" sz="800" dirty="0" smtClean="0"/>
              <a:t> A value to </a:t>
            </a:r>
            <a:r>
              <a:rPr lang="en-US" sz="800" dirty="0" err="1" smtClean="0"/>
              <a:t>rIE</a:t>
            </a:r>
            <a:r>
              <a:rPr lang="en-US" sz="800" dirty="0" smtClean="0"/>
              <a:t>. In effect, set the interrupt enable to 0</a:t>
            </a:r>
          </a:p>
          <a:p>
            <a:endParaRPr lang="en-US" sz="800" dirty="0" smtClean="0"/>
          </a:p>
          <a:p>
            <a:r>
              <a:rPr lang="en-US" sz="800" dirty="0" smtClean="0"/>
              <a:t>Load </a:t>
            </a:r>
            <a:r>
              <a:rPr lang="en-US" sz="800" dirty="0" err="1" smtClean="0"/>
              <a:t>Reg</a:t>
            </a:r>
            <a:r>
              <a:rPr lang="en-US" sz="800" dirty="0" smtClean="0"/>
              <a:t> A with the value from </a:t>
            </a:r>
            <a:r>
              <a:rPr lang="en-US" sz="800" dirty="0" err="1" smtClean="0"/>
              <a:t>rLY</a:t>
            </a:r>
            <a:endParaRPr lang="en-US" sz="800" dirty="0" smtClean="0"/>
          </a:p>
          <a:p>
            <a:r>
              <a:rPr lang="en-US" sz="800" dirty="0" smtClean="0"/>
              <a:t>Compare A with LY_VBLANK</a:t>
            </a:r>
          </a:p>
          <a:p>
            <a:r>
              <a:rPr lang="en-US" sz="800" dirty="0" smtClean="0"/>
              <a:t>If the value is not zero, then loop until it is. This code is effectively waiting for the active LCD control line to be equal to the </a:t>
            </a:r>
            <a:r>
              <a:rPr lang="en-US" sz="800" dirty="0" err="1" smtClean="0"/>
              <a:t>Vblank</a:t>
            </a:r>
            <a:r>
              <a:rPr lang="en-US" sz="800" dirty="0" smtClean="0"/>
              <a:t> line (145). N flag goes high when we hit not zero.</a:t>
            </a:r>
          </a:p>
          <a:p>
            <a:endParaRPr lang="en-US" sz="800" dirty="0" smtClean="0"/>
          </a:p>
          <a:p>
            <a:r>
              <a:rPr lang="en-US" sz="800" dirty="0" smtClean="0"/>
              <a:t>Load </a:t>
            </a:r>
            <a:r>
              <a:rPr lang="en-US" sz="800" dirty="0" err="1" smtClean="0"/>
              <a:t>Reg</a:t>
            </a:r>
            <a:r>
              <a:rPr lang="en-US" sz="800" dirty="0" smtClean="0"/>
              <a:t> A with the value from LCD control</a:t>
            </a:r>
          </a:p>
          <a:p>
            <a:r>
              <a:rPr lang="en-US" sz="800" dirty="0" smtClean="0"/>
              <a:t>AND </a:t>
            </a:r>
            <a:r>
              <a:rPr lang="en-US" sz="800" dirty="0" err="1" smtClean="0"/>
              <a:t>Reg</a:t>
            </a:r>
            <a:r>
              <a:rPr lang="en-US" sz="800" dirty="0" smtClean="0"/>
              <a:t> A with $FF XOR $80 (that value is $7F)</a:t>
            </a:r>
          </a:p>
          <a:p>
            <a:r>
              <a:rPr lang="en-US" sz="800" dirty="0" smtClean="0"/>
              <a:t>Load the resulting value in to </a:t>
            </a:r>
            <a:r>
              <a:rPr lang="en-US" sz="800" dirty="0" err="1" smtClean="0"/>
              <a:t>rLCDC</a:t>
            </a:r>
            <a:r>
              <a:rPr lang="en-US" sz="800" dirty="0" smtClean="0"/>
              <a:t> (value goes to $80). AND instructions cause H flag high, N low.</a:t>
            </a:r>
          </a:p>
          <a:p>
            <a:r>
              <a:rPr lang="en-US" sz="800" dirty="0" smtClean="0"/>
              <a:t>Load the value from B to A (this is still 0 from earlier)</a:t>
            </a:r>
          </a:p>
          <a:p>
            <a:endParaRPr lang="en-US" sz="800" dirty="0" smtClean="0"/>
          </a:p>
          <a:p>
            <a:r>
              <a:rPr lang="en-US" sz="800" dirty="0" smtClean="0"/>
              <a:t>Load </a:t>
            </a:r>
            <a:r>
              <a:rPr lang="en-US" sz="800" dirty="0" err="1" smtClean="0"/>
              <a:t>rIE</a:t>
            </a:r>
            <a:r>
              <a:rPr lang="en-US" sz="800" dirty="0" smtClean="0"/>
              <a:t> with 0 via </a:t>
            </a:r>
            <a:r>
              <a:rPr lang="en-US" sz="800" dirty="0" err="1" smtClean="0"/>
              <a:t>Reg</a:t>
            </a:r>
            <a:r>
              <a:rPr lang="en-US" sz="800" dirty="0" smtClean="0"/>
              <a:t> A.</a:t>
            </a:r>
          </a:p>
          <a:p>
            <a:endParaRPr lang="en-US" sz="800" dirty="0" smtClean="0"/>
          </a:p>
          <a:p>
            <a:r>
              <a:rPr lang="en-US" sz="800" dirty="0" smtClean="0"/>
              <a:t>Return from where we were called, putting the stack back where it was (increment 2)</a:t>
            </a:r>
            <a:endParaRPr lang="en-US" sz="800" dirty="0" smtClean="0"/>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Adjust interrupts a bunch, wait for the LCD controller to get to the </a:t>
            </a:r>
            <a:r>
              <a:rPr lang="en-US" sz="1000" dirty="0" err="1" smtClean="0"/>
              <a:t>Vblank</a:t>
            </a:r>
            <a:r>
              <a:rPr lang="en-US" sz="1000" dirty="0" smtClean="0"/>
              <a:t> line and return.</a:t>
            </a:r>
            <a:endParaRPr lang="en-US" sz="1000" dirty="0"/>
          </a:p>
        </p:txBody>
      </p:sp>
      <p:sp>
        <p:nvSpPr>
          <p:cNvPr id="18" name="Rectangle 17"/>
          <p:cNvSpPr/>
          <p:nvPr/>
        </p:nvSpPr>
        <p:spPr>
          <a:xfrm>
            <a:off x="0" y="1581150"/>
            <a:ext cx="2667000" cy="969496"/>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pt-BR" sz="700" b="0" dirty="0" smtClean="0">
                <a:solidFill>
                  <a:srgbClr val="9CDCFE"/>
                </a:solidFill>
                <a:latin typeface="Consolas"/>
              </a:rPr>
              <a:t>rIF</a:t>
            </a:r>
            <a:r>
              <a:rPr lang="pt-BR" sz="700" b="0" dirty="0" smtClean="0">
                <a:solidFill>
                  <a:srgbClr val="D4D4D4"/>
                </a:solidFill>
                <a:latin typeface="Consolas"/>
              </a:rPr>
              <a:t>         </a:t>
            </a:r>
            <a:r>
              <a:rPr lang="pt-BR" sz="700" b="0" dirty="0" smtClean="0">
                <a:solidFill>
                  <a:srgbClr val="C586C0"/>
                </a:solidFill>
                <a:latin typeface="Consolas"/>
              </a:rPr>
              <a:t>EQU</a:t>
            </a:r>
            <a:r>
              <a:rPr lang="pt-BR" sz="700" b="0" dirty="0" smtClean="0">
                <a:solidFill>
                  <a:srgbClr val="D4D4D4"/>
                </a:solidFill>
                <a:latin typeface="Consolas"/>
              </a:rPr>
              <a:t> </a:t>
            </a:r>
            <a:r>
              <a:rPr lang="pt-BR" sz="700" b="0" dirty="0" smtClean="0">
                <a:solidFill>
                  <a:srgbClr val="B5CEA8"/>
                </a:solidFill>
                <a:latin typeface="Consolas"/>
              </a:rPr>
              <a:t>$ff0f</a:t>
            </a:r>
            <a:r>
              <a:rPr lang="pt-BR" sz="700" b="0" dirty="0" smtClean="0">
                <a:solidFill>
                  <a:srgbClr val="D4D4D4"/>
                </a:solidFill>
                <a:latin typeface="Consolas"/>
              </a:rPr>
              <a:t> </a:t>
            </a:r>
            <a:r>
              <a:rPr lang="pt-BR" sz="700" b="0" dirty="0" smtClean="0">
                <a:solidFill>
                  <a:srgbClr val="6A9955"/>
                </a:solidFill>
                <a:latin typeface="Consolas"/>
              </a:rPr>
              <a:t>; Interrupt Flag (R/W)</a:t>
            </a:r>
            <a:endParaRPr lang="pt-BR" sz="700" b="0" dirty="0" smtClean="0">
              <a:solidFill>
                <a:srgbClr val="D4D4D4"/>
              </a:solidFill>
              <a:latin typeface="Consolas"/>
            </a:endParaRPr>
          </a:p>
          <a:p>
            <a:r>
              <a:rPr lang="en-US" sz="700" b="0" dirty="0" err="1" smtClean="0">
                <a:solidFill>
                  <a:srgbClr val="9CDCFE"/>
                </a:solidFill>
                <a:latin typeface="Consolas"/>
              </a:rPr>
              <a:t>rIE</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a:t>
            </a:r>
            <a:r>
              <a:rPr lang="en-US" sz="700" b="0" dirty="0" err="1" smtClean="0">
                <a:solidFill>
                  <a:srgbClr val="B5CEA8"/>
                </a:solidFill>
                <a:latin typeface="Consolas"/>
              </a:rPr>
              <a:t>ffff</a:t>
            </a:r>
            <a:r>
              <a:rPr lang="en-US" sz="700" b="0" dirty="0" smtClean="0">
                <a:solidFill>
                  <a:srgbClr val="D4D4D4"/>
                </a:solidFill>
                <a:latin typeface="Consolas"/>
              </a:rPr>
              <a:t> </a:t>
            </a:r>
            <a:r>
              <a:rPr lang="en-US" sz="700" b="0" dirty="0" smtClean="0">
                <a:solidFill>
                  <a:srgbClr val="6A9955"/>
                </a:solidFill>
                <a:latin typeface="Consolas"/>
              </a:rPr>
              <a:t>; Interrupt Enable (R/W)</a:t>
            </a:r>
          </a:p>
          <a:p>
            <a:r>
              <a:rPr lang="en-US" sz="700" b="0" dirty="0" err="1" smtClean="0">
                <a:solidFill>
                  <a:srgbClr val="9CDCFE"/>
                </a:solidFill>
                <a:latin typeface="Consolas"/>
              </a:rPr>
              <a:t>rLCDC</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$ff40</a:t>
            </a:r>
            <a:r>
              <a:rPr lang="en-US" sz="700" b="0" dirty="0" smtClean="0">
                <a:solidFill>
                  <a:srgbClr val="D4D4D4"/>
                </a:solidFill>
                <a:latin typeface="Consolas"/>
              </a:rPr>
              <a:t> </a:t>
            </a:r>
            <a:r>
              <a:rPr lang="en-US" sz="700" b="0" dirty="0" smtClean="0">
                <a:solidFill>
                  <a:srgbClr val="6A9955"/>
                </a:solidFill>
                <a:latin typeface="Consolas"/>
              </a:rPr>
              <a:t>; LCD Control (R/W)</a:t>
            </a:r>
            <a:endParaRPr lang="en-US" sz="700" b="0" dirty="0" smtClean="0">
              <a:solidFill>
                <a:srgbClr val="D4D4D4"/>
              </a:solidFill>
              <a:latin typeface="Consolas"/>
            </a:endParaRPr>
          </a:p>
          <a:p>
            <a:r>
              <a:rPr lang="en-US" sz="700" b="0" dirty="0" err="1" smtClean="0">
                <a:solidFill>
                  <a:srgbClr val="9CDCFE"/>
                </a:solidFill>
                <a:latin typeface="Consolas"/>
              </a:rPr>
              <a:t>rLCDC_ENABLE</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7</a:t>
            </a:r>
            <a:endParaRPr lang="en-US" sz="700" b="0" dirty="0" smtClean="0">
              <a:solidFill>
                <a:srgbClr val="D4D4D4"/>
              </a:solidFill>
              <a:latin typeface="Consolas"/>
            </a:endParaRPr>
          </a:p>
          <a:p>
            <a:r>
              <a:rPr lang="en-US" sz="700" b="0" dirty="0" err="1" smtClean="0">
                <a:solidFill>
                  <a:srgbClr val="9CDCFE"/>
                </a:solidFill>
                <a:latin typeface="Consolas"/>
              </a:rPr>
              <a:t>rLCDC_ENABLE_MASK</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1</a:t>
            </a:r>
            <a:r>
              <a:rPr lang="en-US" sz="700" b="0" dirty="0" smtClean="0">
                <a:solidFill>
                  <a:srgbClr val="D4D4D4"/>
                </a:solidFill>
                <a:latin typeface="Consolas"/>
              </a:rPr>
              <a:t> &lt;&lt; </a:t>
            </a:r>
            <a:r>
              <a:rPr lang="en-US" sz="700" b="0" dirty="0" err="1" smtClean="0">
                <a:solidFill>
                  <a:srgbClr val="9CDCFE"/>
                </a:solidFill>
                <a:latin typeface="Consolas"/>
              </a:rPr>
              <a:t>rLCDC_ENABLE</a:t>
            </a:r>
            <a:endParaRPr lang="en-US" sz="700" b="0" dirty="0" smtClean="0">
              <a:solidFill>
                <a:srgbClr val="9CDCFE"/>
              </a:solidFill>
              <a:latin typeface="Consolas"/>
            </a:endParaRPr>
          </a:p>
          <a:p>
            <a:r>
              <a:rPr lang="en-US" sz="700" b="0" dirty="0" err="1" smtClean="0">
                <a:solidFill>
                  <a:srgbClr val="9CDCFE"/>
                </a:solidFill>
                <a:latin typeface="Consolas"/>
              </a:rPr>
              <a:t>rLY</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$ff44</a:t>
            </a:r>
            <a:r>
              <a:rPr lang="en-US" sz="700" b="0" dirty="0" smtClean="0">
                <a:solidFill>
                  <a:srgbClr val="D4D4D4"/>
                </a:solidFill>
                <a:latin typeface="Consolas"/>
              </a:rPr>
              <a:t> </a:t>
            </a:r>
            <a:r>
              <a:rPr lang="en-US" sz="700" b="0" dirty="0" smtClean="0">
                <a:solidFill>
                  <a:srgbClr val="6A9955"/>
                </a:solidFill>
                <a:latin typeface="Consolas"/>
              </a:rPr>
              <a:t>; LCDC Y-Coordinate (R)</a:t>
            </a:r>
          </a:p>
          <a:p>
            <a:r>
              <a:rPr lang="en-US" sz="700" b="0" dirty="0" smtClean="0">
                <a:solidFill>
                  <a:srgbClr val="9CDCFE"/>
                </a:solidFill>
                <a:latin typeface="Consolas"/>
              </a:rPr>
              <a:t>LY_VBLANK</a:t>
            </a:r>
            <a:r>
              <a:rPr lang="en-US" sz="700" b="0" dirty="0" smtClean="0">
                <a:solidFill>
                  <a:srgbClr val="D4D4D4"/>
                </a:solidFill>
                <a:latin typeface="Consolas"/>
              </a:rPr>
              <a:t> </a:t>
            </a:r>
            <a:r>
              <a:rPr lang="en-US" sz="700" b="0" dirty="0" smtClean="0">
                <a:solidFill>
                  <a:srgbClr val="C586C0"/>
                </a:solidFill>
                <a:latin typeface="Consolas"/>
              </a:rPr>
              <a:t>EQU</a:t>
            </a:r>
            <a:r>
              <a:rPr lang="en-US" sz="700" b="0" dirty="0" smtClean="0">
                <a:solidFill>
                  <a:srgbClr val="D4D4D4"/>
                </a:solidFill>
                <a:latin typeface="Consolas"/>
              </a:rPr>
              <a:t> </a:t>
            </a:r>
            <a:r>
              <a:rPr lang="en-US" sz="700" b="0" dirty="0" smtClean="0">
                <a:solidFill>
                  <a:srgbClr val="B5CEA8"/>
                </a:solidFill>
                <a:latin typeface="Consolas"/>
              </a:rPr>
              <a:t>145</a:t>
            </a:r>
            <a:endParaRPr lang="en-US" sz="700" b="0" dirty="0" smtClean="0">
              <a:solidFill>
                <a:srgbClr val="D4D4D4"/>
              </a:solidFill>
              <a:latin typeface="Consolas"/>
            </a:endParaRPr>
          </a:p>
          <a:p>
            <a:endParaRPr lang="en-US" sz="700" b="0" dirty="0" smtClean="0">
              <a:solidFill>
                <a:srgbClr val="D4D4D4"/>
              </a:solidFill>
              <a:latin typeface="Consolas"/>
            </a:endParaRPr>
          </a:p>
        </p:txBody>
      </p:sp>
      <p:sp>
        <p:nvSpPr>
          <p:cNvPr id="19" name="TextBox 18"/>
          <p:cNvSpPr txBox="1"/>
          <p:nvPr/>
        </p:nvSpPr>
        <p:spPr>
          <a:xfrm>
            <a:off x="0" y="1352550"/>
            <a:ext cx="1718740" cy="215444"/>
          </a:xfrm>
          <a:prstGeom prst="rect">
            <a:avLst/>
          </a:prstGeom>
          <a:noFill/>
        </p:spPr>
        <p:txBody>
          <a:bodyPr wrap="none" rtlCol="0">
            <a:spAutoFit/>
          </a:bodyPr>
          <a:lstStyle/>
          <a:p>
            <a:r>
              <a:rPr lang="en-US" sz="800" dirty="0" smtClean="0"/>
              <a:t>hardware_constants.asm (lines vary)</a:t>
            </a:r>
            <a:endParaRPr lang="en-US" sz="800" dirty="0"/>
          </a:p>
        </p:txBody>
      </p:sp>
      <p:sp>
        <p:nvSpPr>
          <p:cNvPr id="16" name="TextBox 15"/>
          <p:cNvSpPr txBox="1"/>
          <p:nvPr/>
        </p:nvSpPr>
        <p:spPr>
          <a:xfrm>
            <a:off x="76200" y="2647950"/>
            <a:ext cx="2472152" cy="215444"/>
          </a:xfrm>
          <a:prstGeom prst="rect">
            <a:avLst/>
          </a:prstGeom>
          <a:noFill/>
        </p:spPr>
        <p:txBody>
          <a:bodyPr wrap="none" rtlCol="0">
            <a:spAutoFit/>
          </a:bodyPr>
          <a:lstStyle/>
          <a:p>
            <a:r>
              <a:rPr lang="en-US" sz="800" dirty="0" smtClean="0"/>
              <a:t>Note that </a:t>
            </a:r>
            <a:r>
              <a:rPr lang="en-US" sz="800" dirty="0" err="1" smtClean="0"/>
              <a:t>rLCDC_ENABLE_MASK</a:t>
            </a:r>
            <a:r>
              <a:rPr lang="en-US" sz="800" dirty="0" smtClean="0"/>
              <a:t> is 1 &lt;&lt;  7, which is $80</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4. </a:t>
            </a:r>
            <a:r>
              <a:rPr lang="en-US" sz="1800" dirty="0" err="1" smtClean="0"/>
              <a:t>shinpokered</a:t>
            </a:r>
            <a:r>
              <a:rPr lang="en-US" sz="1800" dirty="0" smtClean="0"/>
              <a:t>: init.asm | after call </a:t>
            </a:r>
            <a:r>
              <a:rPr lang="en-US" sz="1800" dirty="0" err="1" smtClean="0"/>
              <a:t>DisableLCD</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00A0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000D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FFFE</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5029200" y="590550"/>
            <a:ext cx="2057400" cy="3908762"/>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569CD6"/>
                </a:solidFill>
                <a:latin typeface="Consolas"/>
              </a:rPr>
              <a:t>init.asm:</a:t>
            </a: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DisableLCD</a:t>
            </a:r>
            <a:endParaRPr lang="en-US" sz="800" b="0" dirty="0" smtClean="0">
              <a:solidFill>
                <a:srgbClr val="D4D4D4"/>
              </a:solidFill>
              <a:latin typeface="Consolas"/>
            </a:endParaRPr>
          </a:p>
          <a:p>
            <a:r>
              <a:rPr lang="en-US" sz="800" b="0" dirty="0" smtClean="0">
                <a:solidFill>
                  <a:srgbClr val="D4D4D4"/>
                </a:solidFill>
                <a:latin typeface="Consolas"/>
              </a:rPr>
              <a:t>…</a:t>
            </a:r>
            <a:br>
              <a:rPr lang="en-US" sz="800" b="0" dirty="0" smtClean="0">
                <a:solidFill>
                  <a:srgbClr val="D4D4D4"/>
                </a:solidFill>
                <a:latin typeface="Consolas"/>
              </a:rPr>
            </a:br>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sp</a:t>
            </a:r>
            <a:r>
              <a:rPr lang="en-US" sz="800" b="0" dirty="0" smtClean="0">
                <a:solidFill>
                  <a:srgbClr val="D4D4D4"/>
                </a:solidFill>
                <a:latin typeface="Consolas"/>
              </a:rPr>
              <a:t>, </a:t>
            </a:r>
            <a:r>
              <a:rPr lang="en-US" sz="800" b="0" dirty="0" err="1" smtClean="0">
                <a:solidFill>
                  <a:srgbClr val="9CDCFE"/>
                </a:solidFill>
                <a:latin typeface="Consolas"/>
              </a:rPr>
              <a:t>wStack</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B5CEA8"/>
                </a:solidFill>
                <a:latin typeface="Consolas"/>
              </a:rPr>
              <a:t>$c000</a:t>
            </a:r>
            <a:r>
              <a:rPr lang="en-US" sz="800" b="0" dirty="0" smtClean="0">
                <a:solidFill>
                  <a:srgbClr val="D4D4D4"/>
                </a:solidFill>
                <a:latin typeface="Consolas"/>
              </a:rPr>
              <a:t> </a:t>
            </a:r>
            <a:r>
              <a:rPr lang="en-US" sz="800" b="0" dirty="0" smtClean="0">
                <a:solidFill>
                  <a:srgbClr val="6A9955"/>
                </a:solidFill>
                <a:latin typeface="Consolas"/>
              </a:rPr>
              <a:t>; start of WRAM</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bc</a:t>
            </a:r>
            <a:r>
              <a:rPr lang="en-US" sz="800" b="0" dirty="0" smtClean="0">
                <a:solidFill>
                  <a:srgbClr val="D4D4D4"/>
                </a:solidFill>
                <a:latin typeface="Consolas"/>
              </a:rPr>
              <a:t>, </a:t>
            </a:r>
            <a:r>
              <a:rPr lang="en-US" sz="800" b="0" dirty="0" smtClean="0">
                <a:solidFill>
                  <a:srgbClr val="B5CEA8"/>
                </a:solidFill>
                <a:latin typeface="Consolas"/>
              </a:rPr>
              <a:t>$2000</a:t>
            </a:r>
            <a:r>
              <a:rPr lang="en-US" sz="800" b="0" dirty="0" smtClean="0">
                <a:solidFill>
                  <a:srgbClr val="D4D4D4"/>
                </a:solidFill>
                <a:latin typeface="Consolas"/>
              </a:rPr>
              <a:t> </a:t>
            </a:r>
            <a:r>
              <a:rPr lang="en-US" sz="800" b="0" dirty="0" smtClean="0">
                <a:solidFill>
                  <a:srgbClr val="6A9955"/>
                </a:solidFill>
                <a:latin typeface="Consolas"/>
              </a:rPr>
              <a:t>; size of WRAM</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loop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B5CEA8"/>
                </a:solidFill>
                <a:latin typeface="Consolas"/>
              </a:rPr>
              <a:t>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inc</a:t>
            </a:r>
            <a:r>
              <a:rPr lang="en-US" sz="800" b="0" dirty="0" smtClean="0">
                <a:solidFill>
                  <a:srgbClr val="D4D4D4"/>
                </a:solidFill>
                <a:latin typeface="Consolas"/>
              </a:rPr>
              <a:t> </a:t>
            </a:r>
            <a:r>
              <a:rPr lang="en-US" sz="800" b="0" dirty="0" smtClean="0">
                <a:solidFill>
                  <a:srgbClr val="569CD6"/>
                </a:solidFill>
                <a:latin typeface="Consolas"/>
              </a:rPr>
              <a:t>hl</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err="1" smtClean="0">
                <a:solidFill>
                  <a:srgbClr val="569CD6"/>
                </a:solidFill>
                <a:latin typeface="Consolas"/>
              </a:rPr>
              <a:t>bc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569CD6"/>
                </a:solidFill>
                <a:latin typeface="Consolas"/>
              </a:rPr>
              <a:t>b</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or</a:t>
            </a:r>
            <a:r>
              <a:rPr lang="en-US" sz="800" b="0" dirty="0" smtClean="0">
                <a:solidFill>
                  <a:srgbClr val="D4D4D4"/>
                </a:solidFill>
                <a:latin typeface="Consolas"/>
              </a:rPr>
              <a:t> </a:t>
            </a:r>
            <a:r>
              <a:rPr lang="en-US" sz="800" b="0" dirty="0" smtClean="0">
                <a:solidFill>
                  <a:srgbClr val="569CD6"/>
                </a:solidFill>
                <a:latin typeface="Consolas"/>
              </a:rPr>
              <a:t>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loop</a:t>
            </a:r>
            <a:endParaRPr lang="en-US" sz="800" dirty="0" smtClean="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r>
              <a:rPr lang="en-US" sz="800" dirty="0" smtClean="0">
                <a:solidFill>
                  <a:srgbClr val="D4D4D4"/>
                </a:solidFill>
                <a:latin typeface="Consolas"/>
              </a:rPr>
              <a:t>;do a bunch of RNG stuff, </a:t>
            </a:r>
            <a:r>
              <a:rPr lang="en-US" sz="800" dirty="0" err="1" smtClean="0">
                <a:solidFill>
                  <a:srgbClr val="D4D4D4"/>
                </a:solidFill>
                <a:latin typeface="Consolas"/>
              </a:rPr>
              <a:t>kinda</a:t>
            </a:r>
            <a:r>
              <a:rPr lang="en-US" sz="800" dirty="0" smtClean="0">
                <a:solidFill>
                  <a:srgbClr val="D4D4D4"/>
                </a:solidFill>
                <a:latin typeface="Consolas"/>
              </a:rPr>
              <a:t> ignoring this.</a:t>
            </a:r>
            <a:endParaRPr lang="en-US" sz="800" b="0" dirty="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err="1" smtClean="0">
                <a:solidFill>
                  <a:srgbClr val="9CDCFE"/>
                </a:solidFill>
                <a:latin typeface="Consolas"/>
              </a:rPr>
              <a:t>wRNGState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$ffb1</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hli</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$ffd5</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hli</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B5CEA8"/>
                </a:solidFill>
                <a:latin typeface="Consolas"/>
              </a:rPr>
              <a:t>$be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hli</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B5CEA8"/>
                </a:solidFill>
                <a:latin typeface="Consolas"/>
              </a:rPr>
              <a:t>$</a:t>
            </a:r>
            <a:r>
              <a:rPr lang="en-US" sz="800" b="0" dirty="0" err="1" smtClean="0">
                <a:solidFill>
                  <a:srgbClr val="B5CEA8"/>
                </a:solidFill>
                <a:latin typeface="Consolas"/>
              </a:rPr>
              <a:t>ef</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D4D4D4"/>
                </a:solidFill>
                <a:latin typeface="Consolas"/>
              </a:rPr>
              <a:t>    </a:t>
            </a: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ClearVram</a:t>
            </a:r>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smtClean="0">
              <a:solidFill>
                <a:srgbClr val="D4D4D4"/>
              </a:solidFill>
              <a:latin typeface="Consolas"/>
            </a:endParaRPr>
          </a:p>
          <a:p>
            <a:endParaRPr lang="en-US" sz="800" b="0" dirty="0" smtClean="0">
              <a:solidFill>
                <a:srgbClr val="9CDCFE"/>
              </a:solidFill>
              <a:latin typeface="Consolas"/>
            </a:endParaRPr>
          </a:p>
        </p:txBody>
      </p:sp>
      <p:graphicFrame>
        <p:nvGraphicFramePr>
          <p:cNvPr id="8" name="Content Placeholder 3"/>
          <p:cNvGraphicFramePr>
            <a:graphicFrameLocks/>
          </p:cNvGraphicFramePr>
          <p:nvPr/>
        </p:nvGraphicFramePr>
        <p:xfrm>
          <a:off x="7162800" y="272415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BE80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CF29</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2" name="TextBox 11"/>
          <p:cNvSpPr txBox="1"/>
          <p:nvPr/>
        </p:nvSpPr>
        <p:spPr>
          <a:xfrm>
            <a:off x="2743200" y="590550"/>
            <a:ext cx="2286000" cy="31700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This is where we pick up</a:t>
            </a:r>
          </a:p>
          <a:p>
            <a:r>
              <a:rPr lang="en-US" sz="800" dirty="0" smtClean="0"/>
              <a:t>Load the stack pointer with the address of </a:t>
            </a:r>
            <a:r>
              <a:rPr lang="en-US" sz="800" dirty="0" err="1" smtClean="0"/>
              <a:t>wStack</a:t>
            </a:r>
            <a:r>
              <a:rPr lang="en-US" sz="800" dirty="0" smtClean="0"/>
              <a:t> (working RAM stack)- DFFF</a:t>
            </a:r>
          </a:p>
          <a:p>
            <a:r>
              <a:rPr lang="en-US" sz="800" dirty="0" smtClean="0"/>
              <a:t>Load HL to value $C000</a:t>
            </a:r>
          </a:p>
          <a:p>
            <a:r>
              <a:rPr lang="en-US" sz="800" dirty="0" smtClean="0"/>
              <a:t>Load BC to value $2000</a:t>
            </a:r>
          </a:p>
          <a:p>
            <a:endParaRPr lang="en-US" sz="800" dirty="0"/>
          </a:p>
          <a:p>
            <a:r>
              <a:rPr lang="en-US" sz="800" dirty="0" smtClean="0"/>
              <a:t>In a loop, set the value at HL (starting at $C000) to 0. Increment HL and decrement BC.</a:t>
            </a:r>
          </a:p>
          <a:p>
            <a:endParaRPr lang="en-US" sz="800" dirty="0"/>
          </a:p>
          <a:p>
            <a:r>
              <a:rPr lang="en-US" sz="800" dirty="0" smtClean="0"/>
              <a:t>Load the value from B to A. OR A with C. </a:t>
            </a:r>
          </a:p>
          <a:p>
            <a:endParaRPr lang="en-US" sz="800" dirty="0"/>
          </a:p>
          <a:p>
            <a:r>
              <a:rPr lang="en-US" sz="800" dirty="0" smtClean="0"/>
              <a:t>As long as the result is not zero, loop.</a:t>
            </a:r>
          </a:p>
          <a:p>
            <a:endParaRPr lang="en-US" sz="800" dirty="0"/>
          </a:p>
          <a:p>
            <a:r>
              <a:rPr lang="en-US" sz="800" dirty="0" smtClean="0"/>
              <a:t>What this does in effect is clear out work RAM starting at $C000 and going for $2000 entries.</a:t>
            </a:r>
          </a:p>
          <a:p>
            <a:endParaRPr lang="en-US" sz="800" dirty="0"/>
          </a:p>
          <a:p>
            <a:r>
              <a:rPr lang="en-US" sz="800" dirty="0" smtClean="0"/>
              <a:t>HL keeps going up and up while BC keeps going down. Since the only time when B OR C is going to equal not-zero  is when B AND C are both zero we execute for the total number of times that BC initializes with ($2000) </a:t>
            </a:r>
          </a:p>
          <a:p>
            <a:endParaRPr lang="en-US" sz="800" dirty="0"/>
          </a:p>
          <a:p>
            <a:r>
              <a:rPr lang="en-US" sz="800" dirty="0" smtClean="0"/>
              <a:t>There’s a bunch of RNG setup stuff, glossing over. Then we call </a:t>
            </a:r>
            <a:r>
              <a:rPr lang="en-US" sz="800" dirty="0" err="1" smtClean="0"/>
              <a:t>ClearVram</a:t>
            </a:r>
            <a:r>
              <a:rPr lang="en-US" sz="800" dirty="0" smtClean="0"/>
              <a:t>.</a:t>
            </a:r>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Clear out work RAM. Set up RNG. Call </a:t>
            </a:r>
            <a:r>
              <a:rPr lang="en-US" sz="1000" dirty="0" err="1" smtClean="0"/>
              <a:t>ClearVram</a:t>
            </a:r>
            <a:endParaRPr lang="en-US" sz="1000" dirty="0"/>
          </a:p>
        </p:txBody>
      </p:sp>
      <p:sp>
        <p:nvSpPr>
          <p:cNvPr id="18" name="Rectangle 17"/>
          <p:cNvSpPr/>
          <p:nvPr/>
        </p:nvSpPr>
        <p:spPr>
          <a:xfrm>
            <a:off x="0" y="1581150"/>
            <a:ext cx="2667000" cy="56938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C586C0"/>
                </a:solidFill>
                <a:latin typeface="Consolas"/>
              </a:rPr>
              <a:t>SECTION</a:t>
            </a:r>
            <a:r>
              <a:rPr lang="en-US" sz="800" b="0" dirty="0" smtClean="0">
                <a:solidFill>
                  <a:srgbClr val="D4D4D4"/>
                </a:solidFill>
                <a:latin typeface="Consolas"/>
              </a:rPr>
              <a:t> </a:t>
            </a:r>
            <a:r>
              <a:rPr lang="en-US" sz="800" b="0" dirty="0" smtClean="0">
                <a:solidFill>
                  <a:srgbClr val="CE9178"/>
                </a:solidFill>
                <a:latin typeface="Consolas"/>
              </a:rPr>
              <a:t>"Stack"</a:t>
            </a:r>
            <a:r>
              <a:rPr lang="en-US" sz="800" b="0" dirty="0" smtClean="0">
                <a:solidFill>
                  <a:srgbClr val="D4D4D4"/>
                </a:solidFill>
                <a:latin typeface="Consolas"/>
              </a:rPr>
              <a:t>, </a:t>
            </a:r>
            <a:r>
              <a:rPr lang="en-US" sz="800" b="0" dirty="0" smtClean="0">
                <a:solidFill>
                  <a:srgbClr val="C586C0"/>
                </a:solidFill>
                <a:latin typeface="Consolas"/>
              </a:rPr>
              <a:t>WRAM0</a:t>
            </a:r>
            <a:r>
              <a:rPr lang="en-US" sz="800" b="0" dirty="0" smtClean="0">
                <a:solidFill>
                  <a:srgbClr val="D4D4D4"/>
                </a:solidFill>
                <a:latin typeface="Consolas"/>
              </a:rPr>
              <a:t>[</a:t>
            </a:r>
            <a:r>
              <a:rPr lang="en-US" sz="800" b="0" dirty="0" smtClean="0">
                <a:solidFill>
                  <a:srgbClr val="B5CEA8"/>
                </a:solidFill>
                <a:latin typeface="Consolas"/>
              </a:rPr>
              <a:t>$df00</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$ff</a:t>
            </a:r>
            <a:endParaRPr lang="en-US" sz="800" b="0" dirty="0" smtClean="0">
              <a:solidFill>
                <a:srgbClr val="D4D4D4"/>
              </a:solidFill>
              <a:latin typeface="Consolas"/>
            </a:endParaRPr>
          </a:p>
          <a:p>
            <a:r>
              <a:rPr lang="en-US" sz="800" b="0" dirty="0" err="1" smtClean="0">
                <a:solidFill>
                  <a:srgbClr val="9CDCFE"/>
                </a:solidFill>
                <a:latin typeface="Consolas"/>
              </a:rPr>
              <a:t>wStack</a:t>
            </a:r>
            <a:r>
              <a:rPr lang="en-US" sz="800" b="0" dirty="0" smtClean="0">
                <a:solidFill>
                  <a:srgbClr val="D4D4D4"/>
                </a:solidFill>
                <a:latin typeface="Consolas"/>
              </a:rPr>
              <a:t>:: </a:t>
            </a:r>
            <a:r>
              <a:rPr lang="en-US" sz="800" b="0" dirty="0" smtClean="0">
                <a:solidFill>
                  <a:srgbClr val="6A9955"/>
                </a:solidFill>
                <a:latin typeface="Consolas"/>
              </a:rPr>
              <a:t>; </a:t>
            </a:r>
            <a:r>
              <a:rPr lang="en-US" sz="800" b="0" dirty="0" err="1" smtClean="0">
                <a:solidFill>
                  <a:srgbClr val="6A9955"/>
                </a:solidFill>
                <a:latin typeface="Consolas"/>
              </a:rPr>
              <a:t>dfff</a:t>
            </a:r>
            <a:endParaRPr lang="en-US" sz="800" b="0" dirty="0" smtClean="0">
              <a:solidFill>
                <a:srgbClr val="D4D4D4"/>
              </a:solidFill>
              <a:latin typeface="Consolas"/>
            </a:endParaRPr>
          </a:p>
          <a:p>
            <a:endParaRPr lang="en-US" sz="700" b="0" dirty="0" smtClean="0">
              <a:solidFill>
                <a:srgbClr val="D4D4D4"/>
              </a:solidFill>
              <a:latin typeface="Consolas"/>
            </a:endParaRPr>
          </a:p>
        </p:txBody>
      </p:sp>
      <p:sp>
        <p:nvSpPr>
          <p:cNvPr id="19" name="TextBox 18"/>
          <p:cNvSpPr txBox="1"/>
          <p:nvPr/>
        </p:nvSpPr>
        <p:spPr>
          <a:xfrm>
            <a:off x="0" y="1352550"/>
            <a:ext cx="622286" cy="215444"/>
          </a:xfrm>
          <a:prstGeom prst="rect">
            <a:avLst/>
          </a:prstGeom>
          <a:noFill/>
        </p:spPr>
        <p:txBody>
          <a:bodyPr wrap="none" rtlCol="0">
            <a:spAutoFit/>
          </a:bodyPr>
          <a:lstStyle/>
          <a:p>
            <a:r>
              <a:rPr lang="en-US" sz="800" dirty="0" smtClean="0"/>
              <a:t>wram.asm</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5. </a:t>
            </a:r>
            <a:r>
              <a:rPr lang="en-US" sz="1800" dirty="0" err="1" smtClean="0"/>
              <a:t>shinpokered</a:t>
            </a:r>
            <a:r>
              <a:rPr lang="en-US" sz="1800" dirty="0" smtClean="0"/>
              <a:t>: init.asm | </a:t>
            </a:r>
            <a:r>
              <a:rPr lang="en-US" sz="1800" dirty="0" err="1" smtClean="0"/>
              <a:t>ClearVram</a:t>
            </a:r>
            <a:r>
              <a:rPr lang="en-US" sz="1800" dirty="0" smtClean="0"/>
              <a:t>, home.asm | </a:t>
            </a:r>
            <a:r>
              <a:rPr lang="en-US" sz="1800" dirty="0" err="1" smtClean="0"/>
              <a:t>FillMemory</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00A0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000D</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FFFE</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5029200" y="590550"/>
            <a:ext cx="2057400" cy="317009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dirty="0" smtClean="0">
                <a:solidFill>
                  <a:srgbClr val="9CDCFE"/>
                </a:solidFill>
                <a:latin typeface="Consolas"/>
              </a:rPr>
              <a:t>init.asm:</a:t>
            </a:r>
            <a:endParaRPr lang="en-US" sz="800" dirty="0">
              <a:solidFill>
                <a:srgbClr val="9CDCFE"/>
              </a:solidFill>
              <a:latin typeface="Consolas"/>
            </a:endParaRPr>
          </a:p>
          <a:p>
            <a:r>
              <a:rPr lang="en-US" sz="800" b="0" dirty="0" err="1" smtClean="0">
                <a:solidFill>
                  <a:srgbClr val="9CDCFE"/>
                </a:solidFill>
                <a:latin typeface="Consolas"/>
              </a:rPr>
              <a:t>ClearVram</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B5CEA8"/>
                </a:solidFill>
                <a:latin typeface="Consolas"/>
              </a:rPr>
              <a:t>$8000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bc</a:t>
            </a:r>
            <a:r>
              <a:rPr lang="en-US" sz="800" b="0" dirty="0" smtClean="0">
                <a:solidFill>
                  <a:srgbClr val="D4D4D4"/>
                </a:solidFill>
                <a:latin typeface="Consolas"/>
              </a:rPr>
              <a:t>, </a:t>
            </a:r>
            <a:r>
              <a:rPr lang="en-US" sz="800" b="0" dirty="0" smtClean="0">
                <a:solidFill>
                  <a:srgbClr val="B5CEA8"/>
                </a:solidFill>
                <a:latin typeface="Consolas"/>
              </a:rPr>
              <a:t>$2000</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jp</a:t>
            </a:r>
            <a:r>
              <a:rPr lang="en-US" sz="800" b="0" dirty="0" smtClean="0">
                <a:solidFill>
                  <a:srgbClr val="D4D4D4"/>
                </a:solidFill>
                <a:latin typeface="Consolas"/>
              </a:rPr>
              <a:t> </a:t>
            </a:r>
            <a:r>
              <a:rPr lang="en-US" sz="800" b="0" dirty="0" err="1" smtClean="0">
                <a:solidFill>
                  <a:srgbClr val="9CDCFE"/>
                </a:solidFill>
                <a:latin typeface="Consolas"/>
              </a:rPr>
              <a:t>FillMemory</a:t>
            </a:r>
            <a:endParaRPr lang="en-US" sz="800" b="0" dirty="0" smtClean="0">
              <a:solidFill>
                <a:srgbClr val="9CDCFE"/>
              </a:solidFill>
              <a:latin typeface="Consolas"/>
            </a:endParaRPr>
          </a:p>
          <a:p>
            <a:endParaRPr lang="en-US" sz="800" dirty="0" smtClean="0">
              <a:solidFill>
                <a:srgbClr val="9CDCFE"/>
              </a:solidFill>
              <a:latin typeface="Consolas"/>
            </a:endParaRPr>
          </a:p>
          <a:p>
            <a:r>
              <a:rPr lang="en-US" sz="800" dirty="0" smtClean="0">
                <a:solidFill>
                  <a:srgbClr val="9CDCFE"/>
                </a:solidFill>
                <a:latin typeface="Consolas"/>
              </a:rPr>
              <a:t>home.asm:</a:t>
            </a:r>
            <a:endParaRPr lang="en-US" sz="800" dirty="0">
              <a:solidFill>
                <a:srgbClr val="9CDCFE"/>
              </a:solidFill>
              <a:latin typeface="Consolas"/>
            </a:endParaRPr>
          </a:p>
          <a:p>
            <a:r>
              <a:rPr lang="en-US" sz="800" b="0" dirty="0" err="1" smtClean="0">
                <a:solidFill>
                  <a:srgbClr val="9CDCFE"/>
                </a:solidFill>
                <a:latin typeface="Consolas"/>
              </a:rPr>
              <a:t>FillMemory</a:t>
            </a:r>
            <a:r>
              <a:rPr lang="en-US" sz="800" b="0" dirty="0" smtClean="0">
                <a:solidFill>
                  <a:srgbClr val="D4D4D4"/>
                </a:solidFill>
                <a:latin typeface="Consolas"/>
              </a:rPr>
              <a:t>::</a:t>
            </a:r>
          </a:p>
          <a:p>
            <a:r>
              <a:rPr lang="en-US" sz="800" b="0" dirty="0" smtClean="0">
                <a:solidFill>
                  <a:srgbClr val="6A9955"/>
                </a:solidFill>
                <a:latin typeface="Consolas"/>
              </a:rPr>
              <a:t>; Fill </a:t>
            </a:r>
            <a:r>
              <a:rPr lang="en-US" sz="800" b="0" dirty="0" err="1" smtClean="0">
                <a:solidFill>
                  <a:srgbClr val="6A9955"/>
                </a:solidFill>
                <a:latin typeface="Consolas"/>
              </a:rPr>
              <a:t>bc</a:t>
            </a:r>
            <a:r>
              <a:rPr lang="en-US" sz="800" b="0" dirty="0" smtClean="0">
                <a:solidFill>
                  <a:srgbClr val="6A9955"/>
                </a:solidFill>
                <a:latin typeface="Consolas"/>
              </a:rPr>
              <a:t> bytes at hl with 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push</a:t>
            </a:r>
            <a:r>
              <a:rPr lang="en-US" sz="800" b="0" dirty="0" smtClean="0">
                <a:solidFill>
                  <a:srgbClr val="D4D4D4"/>
                </a:solidFill>
                <a:latin typeface="Consolas"/>
              </a:rPr>
              <a:t> </a:t>
            </a:r>
            <a:r>
              <a:rPr lang="en-US" sz="800" b="0" dirty="0" smtClean="0">
                <a:solidFill>
                  <a:srgbClr val="569CD6"/>
                </a:solidFill>
                <a:latin typeface="Consolas"/>
              </a:rPr>
              <a:t>de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d</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loop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569CD6"/>
                </a:solidFill>
                <a:latin typeface="Consolas"/>
              </a:rPr>
              <a:t>d</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hli</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err="1" smtClean="0">
                <a:solidFill>
                  <a:srgbClr val="569CD6"/>
                </a:solidFill>
                <a:latin typeface="Consolas"/>
              </a:rPr>
              <a:t>bc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569CD6"/>
                </a:solidFill>
                <a:latin typeface="Consolas"/>
              </a:rPr>
              <a:t>b</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or</a:t>
            </a:r>
            <a:r>
              <a:rPr lang="en-US" sz="800" b="0" dirty="0" smtClean="0">
                <a:solidFill>
                  <a:srgbClr val="D4D4D4"/>
                </a:solidFill>
                <a:latin typeface="Consolas"/>
              </a:rPr>
              <a:t> </a:t>
            </a:r>
            <a:r>
              <a:rPr lang="en-US" sz="800" b="0" dirty="0" smtClean="0">
                <a:solidFill>
                  <a:srgbClr val="569CD6"/>
                </a:solidFill>
                <a:latin typeface="Consolas"/>
              </a:rPr>
              <a:t>c</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loop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pop</a:t>
            </a:r>
            <a:r>
              <a:rPr lang="en-US" sz="800" b="0" dirty="0" smtClean="0">
                <a:solidFill>
                  <a:srgbClr val="D4D4D4"/>
                </a:solidFill>
                <a:latin typeface="Consolas"/>
              </a:rPr>
              <a:t> </a:t>
            </a:r>
            <a:r>
              <a:rPr lang="en-US" sz="800" b="0" dirty="0" smtClean="0">
                <a:solidFill>
                  <a:srgbClr val="569CD6"/>
                </a:solidFill>
                <a:latin typeface="Consolas"/>
              </a:rPr>
              <a:t>de</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endParaRPr lang="en-US" sz="800" b="0" dirty="0" smtClean="0">
              <a:solidFill>
                <a:srgbClr val="D4D4D4"/>
              </a:solidFill>
              <a:latin typeface="Consolas"/>
            </a:endParaRPr>
          </a:p>
          <a:p>
            <a:endParaRPr lang="en-US" sz="800" b="0" dirty="0" smtClean="0">
              <a:solidFill>
                <a:srgbClr val="9CDCFE"/>
              </a:solidFill>
              <a:latin typeface="Consolas"/>
            </a:endParaRPr>
          </a:p>
        </p:txBody>
      </p:sp>
      <p:graphicFrame>
        <p:nvGraphicFramePr>
          <p:cNvPr id="8" name="Content Placeholder 3"/>
          <p:cNvGraphicFramePr>
            <a:graphicFrameLocks/>
          </p:cNvGraphicFramePr>
          <p:nvPr/>
        </p:nvGraphicFramePr>
        <p:xfrm>
          <a:off x="7162800" y="272415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2" name="TextBox 11"/>
          <p:cNvSpPr txBox="1"/>
          <p:nvPr/>
        </p:nvSpPr>
        <p:spPr>
          <a:xfrm>
            <a:off x="2743200" y="590550"/>
            <a:ext cx="2286000" cy="280076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endParaRPr lang="en-US" sz="800" dirty="0" smtClean="0"/>
          </a:p>
          <a:p>
            <a:r>
              <a:rPr lang="en-US" sz="800" dirty="0" smtClean="0"/>
              <a:t>Load HL with value $8000</a:t>
            </a:r>
          </a:p>
          <a:p>
            <a:r>
              <a:rPr lang="en-US" sz="800" dirty="0" smtClean="0"/>
              <a:t>Load BC with value $2000</a:t>
            </a:r>
          </a:p>
          <a:p>
            <a:r>
              <a:rPr lang="en-US" sz="800" dirty="0" smtClean="0"/>
              <a:t>XOR A to get A to 0</a:t>
            </a:r>
          </a:p>
          <a:p>
            <a:r>
              <a:rPr lang="en-US" sz="800" dirty="0" smtClean="0"/>
              <a:t>Jump to </a:t>
            </a:r>
            <a:r>
              <a:rPr lang="en-US" sz="800" dirty="0" err="1" smtClean="0"/>
              <a:t>FillMemory</a:t>
            </a:r>
            <a:r>
              <a:rPr lang="en-US" sz="800" dirty="0" smtClean="0"/>
              <a:t>, decrement SP</a:t>
            </a:r>
          </a:p>
          <a:p>
            <a:endParaRPr lang="en-US" sz="800" dirty="0"/>
          </a:p>
          <a:p>
            <a:endParaRPr lang="en-US" sz="800" dirty="0" smtClean="0"/>
          </a:p>
          <a:p>
            <a:endParaRPr lang="en-US" sz="800" dirty="0"/>
          </a:p>
          <a:p>
            <a:r>
              <a:rPr lang="en-US" sz="800" dirty="0" smtClean="0"/>
              <a:t>Push DE to the top of the stack</a:t>
            </a:r>
          </a:p>
          <a:p>
            <a:r>
              <a:rPr lang="en-US" sz="800" dirty="0" smtClean="0"/>
              <a:t>Load D with value from A ($0)</a:t>
            </a:r>
          </a:p>
          <a:p>
            <a:endParaRPr lang="en-US" sz="800" dirty="0"/>
          </a:p>
          <a:p>
            <a:r>
              <a:rPr lang="en-US" sz="800" dirty="0" smtClean="0"/>
              <a:t>In a loop, load A with value from D ($0)</a:t>
            </a:r>
          </a:p>
          <a:p>
            <a:r>
              <a:rPr lang="en-US" sz="800" dirty="0" smtClean="0"/>
              <a:t>Load data at HL with value from A ($0) and increment HL</a:t>
            </a:r>
          </a:p>
          <a:p>
            <a:r>
              <a:rPr lang="en-US" sz="800" dirty="0" smtClean="0"/>
              <a:t>Decrement BC until B OR C is 0, similar to what we saw previously, basically clearing out VRAM starting at address $8000 and going for $2000 addresses</a:t>
            </a:r>
          </a:p>
          <a:p>
            <a:endParaRPr lang="en-US" sz="800" dirty="0"/>
          </a:p>
          <a:p>
            <a:r>
              <a:rPr lang="en-US" sz="800" dirty="0" smtClean="0"/>
              <a:t>Pop DE back on to the stack and return form where we were called.</a:t>
            </a:r>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Clear VRAM registers starting at $8000 going to $A000 then return.</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smtClean="0"/>
              <a:t>6. </a:t>
            </a:r>
            <a:r>
              <a:rPr lang="en-US" sz="1800" dirty="0" err="1" smtClean="0"/>
              <a:t>shinpokered</a:t>
            </a:r>
            <a:r>
              <a:rPr lang="en-US" sz="1800" dirty="0" smtClean="0"/>
              <a:t>: init.asm, home.asm | </a:t>
            </a:r>
            <a:r>
              <a:rPr lang="en-US" sz="1800" dirty="0" err="1" smtClean="0"/>
              <a:t>FillMemory</a:t>
            </a:r>
            <a:r>
              <a:rPr lang="en-US" sz="1800" dirty="0" smtClean="0"/>
              <a:t>, </a:t>
            </a:r>
            <a:r>
              <a:rPr lang="en-US" sz="1800" dirty="0" err="1" smtClean="0"/>
              <a:t>ClearSprites</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0080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A000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0</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5029200" y="590550"/>
            <a:ext cx="2057400" cy="341632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ClearVram</a:t>
            </a:r>
            <a:endParaRPr lang="en-US" sz="800" b="0" dirty="0" smtClean="0">
              <a:solidFill>
                <a:srgbClr val="D4D4D4"/>
              </a:solidFill>
              <a:latin typeface="Consolas"/>
            </a:endParaRPr>
          </a:p>
          <a:p>
            <a:r>
              <a:rPr lang="en-US" sz="800" b="0" dirty="0" smtClean="0">
                <a:solidFill>
                  <a:srgbClr val="D4D4D4"/>
                </a:solidFill>
                <a:latin typeface="Consolas"/>
              </a:rPr>
              <a:t>…</a:t>
            </a:r>
            <a:br>
              <a:rPr lang="en-US" sz="800" b="0" dirty="0" smtClean="0">
                <a:solidFill>
                  <a:srgbClr val="D4D4D4"/>
                </a:solidFill>
                <a:latin typeface="Consolas"/>
              </a:rPr>
            </a:b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smtClean="0">
                <a:solidFill>
                  <a:srgbClr val="B5CEA8"/>
                </a:solidFill>
                <a:latin typeface="Consolas"/>
              </a:rPr>
              <a:t>$ff80</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bc</a:t>
            </a:r>
            <a:r>
              <a:rPr lang="en-US" sz="800" b="0" dirty="0" smtClean="0">
                <a:solidFill>
                  <a:srgbClr val="D4D4D4"/>
                </a:solidFill>
                <a:latin typeface="Consolas"/>
              </a:rPr>
              <a:t>, </a:t>
            </a:r>
            <a:r>
              <a:rPr lang="en-US" sz="800" b="0" dirty="0" smtClean="0">
                <a:solidFill>
                  <a:srgbClr val="B5CEA8"/>
                </a:solidFill>
                <a:latin typeface="Consolas"/>
              </a:rPr>
              <a:t>$</a:t>
            </a:r>
            <a:r>
              <a:rPr lang="en-US" sz="800" b="0" dirty="0" err="1" smtClean="0">
                <a:solidFill>
                  <a:srgbClr val="B5CEA8"/>
                </a:solidFill>
                <a:latin typeface="Consolas"/>
              </a:rPr>
              <a:t>fffe</a:t>
            </a:r>
            <a:r>
              <a:rPr lang="en-US" sz="800" b="0" dirty="0" smtClean="0">
                <a:solidFill>
                  <a:srgbClr val="D4D4D4"/>
                </a:solidFill>
                <a:latin typeface="Consolas"/>
              </a:rPr>
              <a:t> - </a:t>
            </a:r>
            <a:r>
              <a:rPr lang="en-US" sz="800" b="0" dirty="0" smtClean="0">
                <a:solidFill>
                  <a:srgbClr val="B5CEA8"/>
                </a:solidFill>
                <a:latin typeface="Consolas"/>
              </a:rPr>
              <a:t>$ff80</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don't clear </a:t>
            </a:r>
            <a:r>
              <a:rPr lang="en-US" sz="800" b="0" dirty="0" err="1" smtClean="0">
                <a:solidFill>
                  <a:srgbClr val="6A9955"/>
                </a:solidFill>
                <a:latin typeface="Consolas"/>
              </a:rPr>
              <a:t>hGBC</a:t>
            </a:r>
            <a:endParaRPr lang="en-US" sz="800" b="0" dirty="0" smtClean="0">
              <a:solidFill>
                <a:srgbClr val="569CD6"/>
              </a:solidFill>
              <a:latin typeface="Consolas"/>
            </a:endParaRP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FillMemory</a:t>
            </a:r>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endParaRPr lang="en-US" sz="800" b="0" dirty="0" smtClean="0">
              <a:solidFill>
                <a:srgbClr val="D4D4D4"/>
              </a:solidFill>
              <a:latin typeface="Consolas"/>
            </a:endParaRPr>
          </a:p>
          <a:p>
            <a:endParaRPr lang="en-US" sz="800" b="0" dirty="0" smtClean="0">
              <a:solidFill>
                <a:srgbClr val="D4D4D4"/>
              </a:solidFill>
              <a:latin typeface="Consolas"/>
            </a:endParaRPr>
          </a:p>
          <a:p>
            <a:endParaRPr lang="en-US" sz="800" dirty="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
            </a:r>
            <a:br>
              <a:rPr lang="en-US" sz="800" b="0" dirty="0" smtClean="0">
                <a:solidFill>
                  <a:srgbClr val="D4D4D4"/>
                </a:solidFill>
                <a:latin typeface="Consolas"/>
              </a:rPr>
            </a:br>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ClearSprites</a:t>
            </a:r>
            <a:endParaRPr lang="en-US" sz="800" b="0" dirty="0" smtClean="0">
              <a:solidFill>
                <a:srgbClr val="9CDCFE"/>
              </a:solidFill>
              <a:latin typeface="Consolas"/>
            </a:endParaRPr>
          </a:p>
          <a:p>
            <a:endParaRPr lang="en-US" sz="800" dirty="0">
              <a:solidFill>
                <a:srgbClr val="9CDCFE"/>
              </a:solidFill>
              <a:latin typeface="Consolas"/>
            </a:endParaRPr>
          </a:p>
          <a:p>
            <a:r>
              <a:rPr lang="en-US" sz="800" b="0" dirty="0" err="1" smtClean="0">
                <a:solidFill>
                  <a:srgbClr val="9CDCFE"/>
                </a:solidFill>
                <a:latin typeface="Consolas"/>
              </a:rPr>
              <a:t>ClearSprites</a:t>
            </a:r>
            <a:r>
              <a:rPr lang="en-US" sz="800" b="0" dirty="0" smtClean="0">
                <a:solidFill>
                  <a:srgbClr val="D4D4D4"/>
                </a:solidFill>
                <a:latin typeface="Consolas"/>
              </a:rPr>
              <a:t>::</a:t>
            </a:r>
          </a:p>
          <a:p>
            <a:r>
              <a:rPr lang="en-US" sz="800" b="0" dirty="0" smtClean="0">
                <a:solidFill>
                  <a:srgbClr val="D4D4D4"/>
                </a:solidFill>
                <a:latin typeface="Consolas"/>
              </a:rPr>
              <a:t>    </a:t>
            </a:r>
            <a:r>
              <a:rPr lang="en-US" sz="800" b="0" dirty="0" err="1" smtClean="0">
                <a:solidFill>
                  <a:srgbClr val="569CD6"/>
                </a:solidFill>
                <a:latin typeface="Consolas"/>
              </a:rPr>
              <a:t>xor</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hl</a:t>
            </a:r>
            <a:r>
              <a:rPr lang="en-US" sz="800" b="0" dirty="0" smtClean="0">
                <a:solidFill>
                  <a:srgbClr val="D4D4D4"/>
                </a:solidFill>
                <a:latin typeface="Consolas"/>
              </a:rPr>
              <a:t>, </a:t>
            </a:r>
            <a:r>
              <a:rPr lang="en-US" sz="800" b="0" dirty="0" err="1" smtClean="0">
                <a:solidFill>
                  <a:srgbClr val="9CDCFE"/>
                </a:solidFill>
                <a:latin typeface="Consolas"/>
              </a:rPr>
              <a:t>wOAMBuffer</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b</a:t>
            </a:r>
            <a:r>
              <a:rPr lang="en-US" sz="800" b="0" dirty="0" smtClean="0">
                <a:solidFill>
                  <a:srgbClr val="D4D4D4"/>
                </a:solidFill>
                <a:latin typeface="Consolas"/>
              </a:rPr>
              <a:t>, </a:t>
            </a:r>
            <a:r>
              <a:rPr lang="en-US" sz="800" b="0" dirty="0" smtClean="0">
                <a:solidFill>
                  <a:srgbClr val="B5CEA8"/>
                </a:solidFill>
                <a:latin typeface="Consolas"/>
              </a:rPr>
              <a:t>40</a:t>
            </a:r>
            <a:r>
              <a:rPr lang="en-US" sz="800" b="0" dirty="0" smtClean="0">
                <a:solidFill>
                  <a:srgbClr val="D4D4D4"/>
                </a:solidFill>
                <a:latin typeface="Consolas"/>
              </a:rPr>
              <a:t> * </a:t>
            </a:r>
            <a:r>
              <a:rPr lang="en-US" sz="800" b="0" dirty="0" smtClean="0">
                <a:solidFill>
                  <a:srgbClr val="B5CEA8"/>
                </a:solidFill>
                <a:latin typeface="Consolas"/>
              </a:rPr>
              <a:t>4</a:t>
            </a:r>
            <a:endParaRPr lang="en-US" sz="800" b="0" dirty="0" smtClean="0">
              <a:solidFill>
                <a:srgbClr val="D4D4D4"/>
              </a:solidFill>
              <a:latin typeface="Consolas"/>
            </a:endParaRPr>
          </a:p>
          <a:p>
            <a:endParaRPr lang="en-US" sz="800" b="0" dirty="0" smtClean="0">
              <a:solidFill>
                <a:srgbClr val="D4D4D4"/>
              </a:solidFill>
              <a:latin typeface="Consolas"/>
            </a:endParaRPr>
          </a:p>
          <a:p>
            <a:r>
              <a:rPr lang="en-US" sz="800" b="0" dirty="0" smtClean="0">
                <a:solidFill>
                  <a:srgbClr val="D4D4D4"/>
                </a:solidFill>
                <a:latin typeface="Consolas"/>
              </a:rPr>
              <a:t>.</a:t>
            </a:r>
            <a:r>
              <a:rPr lang="en-US" sz="800" b="0" dirty="0" smtClean="0">
                <a:solidFill>
                  <a:srgbClr val="9CDCFE"/>
                </a:solidFill>
                <a:latin typeface="Consolas"/>
              </a:rPr>
              <a:t>loop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ld</a:t>
            </a:r>
            <a:r>
              <a:rPr lang="en-US" sz="800" b="0" dirty="0" smtClean="0">
                <a:solidFill>
                  <a:srgbClr val="D4D4D4"/>
                </a:solidFill>
                <a:latin typeface="Consolas"/>
              </a:rPr>
              <a:t> [</a:t>
            </a:r>
            <a:r>
              <a:rPr lang="en-US" sz="800" b="0" dirty="0" err="1" smtClean="0">
                <a:solidFill>
                  <a:srgbClr val="569CD6"/>
                </a:solidFill>
                <a:latin typeface="Consolas"/>
              </a:rPr>
              <a:t>hli</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dec</a:t>
            </a:r>
            <a:r>
              <a:rPr lang="en-US" sz="800" b="0" dirty="0" smtClean="0">
                <a:solidFill>
                  <a:srgbClr val="D4D4D4"/>
                </a:solidFill>
                <a:latin typeface="Consolas"/>
              </a:rPr>
              <a:t> </a:t>
            </a:r>
            <a:r>
              <a:rPr lang="en-US" sz="800" b="0" dirty="0" smtClean="0">
                <a:solidFill>
                  <a:srgbClr val="569CD6"/>
                </a:solidFill>
                <a:latin typeface="Consolas"/>
              </a:rPr>
              <a:t>b</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569CD6"/>
                </a:solidFill>
                <a:latin typeface="Consolas"/>
              </a:rPr>
              <a:t>jr</a:t>
            </a:r>
            <a:r>
              <a:rPr lang="en-US" sz="800" b="0" dirty="0" smtClean="0">
                <a:solidFill>
                  <a:srgbClr val="D4D4D4"/>
                </a:solidFill>
                <a:latin typeface="Consolas"/>
              </a:rPr>
              <a:t> </a:t>
            </a:r>
            <a:r>
              <a:rPr lang="en-US" sz="800" b="0" dirty="0" err="1" smtClean="0">
                <a:solidFill>
                  <a:srgbClr val="569CD6"/>
                </a:solidFill>
                <a:latin typeface="Consolas"/>
              </a:rPr>
              <a:t>nz</a:t>
            </a:r>
            <a:r>
              <a:rPr lang="en-US" sz="800" b="0" dirty="0" smtClean="0">
                <a:solidFill>
                  <a:srgbClr val="D4D4D4"/>
                </a:solidFill>
                <a:latin typeface="Consolas"/>
              </a:rPr>
              <a:t>, .</a:t>
            </a:r>
            <a:r>
              <a:rPr lang="en-US" sz="800" b="0" dirty="0" smtClean="0">
                <a:solidFill>
                  <a:srgbClr val="9CDCFE"/>
                </a:solidFill>
                <a:latin typeface="Consolas"/>
              </a:rPr>
              <a:t>loop</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smtClean="0">
                <a:solidFill>
                  <a:srgbClr val="569CD6"/>
                </a:solidFill>
                <a:latin typeface="Consolas"/>
              </a:rPr>
              <a:t>ret</a:t>
            </a:r>
            <a:endParaRPr lang="en-US" sz="800" b="0" dirty="0" smtClean="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C3A0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2" name="TextBox 11"/>
          <p:cNvSpPr txBox="1"/>
          <p:nvPr/>
        </p:nvSpPr>
        <p:spPr>
          <a:xfrm>
            <a:off x="2743200" y="590550"/>
            <a:ext cx="2286000" cy="378565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a:t>
            </a:r>
          </a:p>
          <a:p>
            <a:r>
              <a:rPr lang="en-US" sz="800" dirty="0" smtClean="0"/>
              <a:t>Pick up where we left off in init.asm</a:t>
            </a:r>
          </a:p>
          <a:p>
            <a:r>
              <a:rPr lang="en-US" sz="800" dirty="0" smtClean="0"/>
              <a:t>Set HL to $FF80</a:t>
            </a:r>
          </a:p>
          <a:p>
            <a:r>
              <a:rPr lang="en-US" sz="800" dirty="0" smtClean="0"/>
              <a:t>Set BC to the result of $FFFE - $FF80. Because </a:t>
            </a:r>
            <a:r>
              <a:rPr lang="en-US" sz="800" dirty="0" err="1" smtClean="0"/>
              <a:t>hGBC</a:t>
            </a:r>
            <a:r>
              <a:rPr lang="en-US" sz="800" dirty="0" smtClean="0"/>
              <a:t> is at $FFFE we don’t want to clear it.</a:t>
            </a:r>
          </a:p>
          <a:p>
            <a:endParaRPr lang="en-US" sz="800" dirty="0" smtClean="0"/>
          </a:p>
          <a:p>
            <a:r>
              <a:rPr lang="en-US" sz="800" dirty="0" smtClean="0"/>
              <a:t>We saw </a:t>
            </a:r>
            <a:r>
              <a:rPr lang="en-US" sz="800" dirty="0" err="1" smtClean="0"/>
              <a:t>FillMemory</a:t>
            </a:r>
            <a:r>
              <a:rPr lang="en-US" sz="800" dirty="0" smtClean="0"/>
              <a:t> previously, so now we take the value in A ($0) and put it in HL up until the BC value. These values are all HI RAM, so basically we keep clearing out the system to ensure there’s no garbage data</a:t>
            </a:r>
          </a:p>
          <a:p>
            <a:endParaRPr lang="en-US" sz="800" dirty="0"/>
          </a:p>
          <a:p>
            <a:r>
              <a:rPr lang="en-US" sz="800" dirty="0" smtClean="0"/>
              <a:t>When we’re done doing the </a:t>
            </a:r>
            <a:r>
              <a:rPr lang="en-US" sz="800" dirty="0" err="1" smtClean="0"/>
              <a:t>FillMemory</a:t>
            </a:r>
            <a:r>
              <a:rPr lang="en-US" sz="800" dirty="0" smtClean="0"/>
              <a:t> clearing AF is $0080, HL is $FFFE (the address for </a:t>
            </a:r>
            <a:r>
              <a:rPr lang="en-US" sz="800" dirty="0" err="1" smtClean="0"/>
              <a:t>hGBC</a:t>
            </a:r>
            <a:r>
              <a:rPr lang="en-US" sz="800" dirty="0" smtClean="0"/>
              <a:t>, it gets incremented to, but never touched)</a:t>
            </a:r>
          </a:p>
          <a:p>
            <a:endParaRPr lang="en-US" sz="800" dirty="0"/>
          </a:p>
          <a:p>
            <a:r>
              <a:rPr lang="en-US" sz="800" dirty="0" smtClean="0"/>
              <a:t>Call </a:t>
            </a:r>
            <a:r>
              <a:rPr lang="en-US" sz="800" dirty="0" err="1" smtClean="0"/>
              <a:t>ClearSprites</a:t>
            </a:r>
            <a:r>
              <a:rPr lang="en-US" sz="800" dirty="0" smtClean="0"/>
              <a:t>, SP decrements</a:t>
            </a:r>
          </a:p>
          <a:p>
            <a:endParaRPr lang="en-US" sz="800" dirty="0"/>
          </a:p>
          <a:p>
            <a:r>
              <a:rPr lang="en-US" sz="800" dirty="0" smtClean="0"/>
              <a:t>Set A to 0 via ‘</a:t>
            </a:r>
            <a:r>
              <a:rPr lang="en-US" sz="800" dirty="0" err="1" smtClean="0"/>
              <a:t>xor</a:t>
            </a:r>
            <a:r>
              <a:rPr lang="en-US" sz="800" dirty="0" smtClean="0"/>
              <a:t> a’</a:t>
            </a:r>
          </a:p>
          <a:p>
            <a:r>
              <a:rPr lang="en-US" sz="800" dirty="0" smtClean="0"/>
              <a:t>Set HL to the address for </a:t>
            </a:r>
            <a:r>
              <a:rPr lang="en-US" sz="800" dirty="0" err="1" smtClean="0"/>
              <a:t>wOAMBuffer</a:t>
            </a:r>
            <a:r>
              <a:rPr lang="en-US" sz="800" dirty="0" smtClean="0"/>
              <a:t>, $C300</a:t>
            </a:r>
          </a:p>
          <a:p>
            <a:r>
              <a:rPr lang="en-US" sz="800" dirty="0" smtClean="0"/>
              <a:t>Set B to the value 40 * 4 ($A0). This is consistent with the defined size from wram.asm</a:t>
            </a:r>
          </a:p>
          <a:p>
            <a:endParaRPr lang="en-US" sz="800" dirty="0"/>
          </a:p>
          <a:p>
            <a:r>
              <a:rPr lang="en-US" sz="800" dirty="0" smtClean="0"/>
              <a:t>In a loop zero out the data at address HL and increment, decrement B and compare to A.</a:t>
            </a:r>
          </a:p>
          <a:p>
            <a:endParaRPr lang="en-US" sz="800" dirty="0"/>
          </a:p>
          <a:p>
            <a:r>
              <a:rPr lang="en-US" sz="800" dirty="0" smtClean="0"/>
              <a:t>In effect, a similar loop as what we saw previously, now just clearing data starting at $C300 going to $C3A0. </a:t>
            </a:r>
          </a:p>
          <a:p>
            <a:endParaRPr lang="en-US" sz="800" dirty="0" smtClean="0"/>
          </a:p>
        </p:txBody>
      </p:sp>
      <p:sp>
        <p:nvSpPr>
          <p:cNvPr id="17" name="TextBox 16"/>
          <p:cNvSpPr txBox="1"/>
          <p:nvPr/>
        </p:nvSpPr>
        <p:spPr>
          <a:xfrm>
            <a:off x="1600200" y="4629150"/>
            <a:ext cx="5486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Clear Hi RAM, Clear Sprite data at $C300.</a:t>
            </a:r>
            <a:endParaRPr lang="en-US" sz="1000" dirty="0"/>
          </a:p>
        </p:txBody>
      </p:sp>
      <p:sp>
        <p:nvSpPr>
          <p:cNvPr id="18" name="Rectangle 17"/>
          <p:cNvSpPr/>
          <p:nvPr/>
        </p:nvSpPr>
        <p:spPr>
          <a:xfrm>
            <a:off x="0" y="3584942"/>
            <a:ext cx="2667000" cy="81560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C586C0"/>
                </a:solidFill>
                <a:latin typeface="Consolas"/>
              </a:rPr>
              <a:t>SECTION</a:t>
            </a:r>
            <a:r>
              <a:rPr lang="en-US" sz="800" b="0" dirty="0" smtClean="0">
                <a:solidFill>
                  <a:srgbClr val="D4D4D4"/>
                </a:solidFill>
                <a:latin typeface="Consolas"/>
              </a:rPr>
              <a:t> </a:t>
            </a:r>
            <a:r>
              <a:rPr lang="en-US" sz="800" b="0" dirty="0" smtClean="0">
                <a:solidFill>
                  <a:srgbClr val="CE9178"/>
                </a:solidFill>
                <a:latin typeface="Consolas"/>
              </a:rPr>
              <a:t>"OAM Buffer"</a:t>
            </a:r>
            <a:r>
              <a:rPr lang="en-US" sz="800" b="0" dirty="0" smtClean="0">
                <a:solidFill>
                  <a:srgbClr val="D4D4D4"/>
                </a:solidFill>
                <a:latin typeface="Consolas"/>
              </a:rPr>
              <a:t>, </a:t>
            </a:r>
            <a:r>
              <a:rPr lang="en-US" sz="800" b="0" dirty="0" smtClean="0">
                <a:solidFill>
                  <a:srgbClr val="C586C0"/>
                </a:solidFill>
                <a:latin typeface="Consolas"/>
              </a:rPr>
              <a:t>WRAM0</a:t>
            </a:r>
            <a:r>
              <a:rPr lang="en-US" sz="800" b="0" dirty="0" smtClean="0">
                <a:solidFill>
                  <a:srgbClr val="D4D4D4"/>
                </a:solidFill>
                <a:latin typeface="Consolas"/>
              </a:rPr>
              <a:t>[</a:t>
            </a:r>
            <a:r>
              <a:rPr lang="en-US" sz="800" b="0" dirty="0" smtClean="0">
                <a:solidFill>
                  <a:srgbClr val="B5CEA8"/>
                </a:solidFill>
                <a:latin typeface="Consolas"/>
              </a:rPr>
              <a:t>$c300</a:t>
            </a:r>
            <a:r>
              <a:rPr lang="en-US" sz="800" b="0" dirty="0" smtClean="0">
                <a:solidFill>
                  <a:srgbClr val="D4D4D4"/>
                </a:solidFill>
                <a:latin typeface="Consolas"/>
              </a:rPr>
              <a:t>]</a:t>
            </a:r>
          </a:p>
          <a:p>
            <a:r>
              <a:rPr lang="en-US" sz="800" b="0" dirty="0" smtClean="0">
                <a:solidFill>
                  <a:srgbClr val="D4D4D4"/>
                </a:solidFill>
                <a:latin typeface="Consolas"/>
              </a:rPr>
              <a:t/>
            </a:r>
            <a:br>
              <a:rPr lang="en-US" sz="800" b="0" dirty="0" smtClean="0">
                <a:solidFill>
                  <a:srgbClr val="D4D4D4"/>
                </a:solidFill>
                <a:latin typeface="Consolas"/>
              </a:rPr>
            </a:br>
            <a:r>
              <a:rPr lang="en-US" sz="800" b="0" dirty="0" err="1" smtClean="0">
                <a:solidFill>
                  <a:srgbClr val="9CDCFE"/>
                </a:solidFill>
                <a:latin typeface="Consolas"/>
              </a:rPr>
              <a:t>wOAMBuffer</a:t>
            </a:r>
            <a:r>
              <a:rPr lang="en-US" sz="800" b="0" dirty="0" smtClean="0">
                <a:solidFill>
                  <a:srgbClr val="D4D4D4"/>
                </a:solidFill>
                <a:latin typeface="Consolas"/>
              </a:rPr>
              <a:t>:: </a:t>
            </a:r>
            <a:r>
              <a:rPr lang="en-US" sz="800" b="0" dirty="0" smtClean="0">
                <a:solidFill>
                  <a:srgbClr val="6A9955"/>
                </a:solidFill>
                <a:latin typeface="Consolas"/>
              </a:rPr>
              <a:t>; c300</a:t>
            </a:r>
            <a:endParaRPr lang="en-US" sz="800" b="0" dirty="0" smtClean="0">
              <a:solidFill>
                <a:srgbClr val="D4D4D4"/>
              </a:solidFill>
              <a:latin typeface="Consolas"/>
            </a:endParaRPr>
          </a:p>
          <a:p>
            <a:r>
              <a:rPr lang="en-US" sz="800" b="0" dirty="0" smtClean="0">
                <a:solidFill>
                  <a:srgbClr val="6A9955"/>
                </a:solidFill>
                <a:latin typeface="Consolas"/>
              </a:rPr>
              <a:t>; buffer for OAM data. Copied to OAM by DMA</a:t>
            </a:r>
            <a:endParaRPr lang="en-US" sz="800" b="0" dirty="0" smtClean="0">
              <a:solidFill>
                <a:srgbClr val="D4D4D4"/>
              </a:solidFill>
              <a:latin typeface="Consolas"/>
            </a:endParaRPr>
          </a:p>
          <a:p>
            <a:r>
              <a:rPr lang="en-US" sz="800" b="0" dirty="0" smtClean="0">
                <a:solidFill>
                  <a:srgbClr val="D4D4D4"/>
                </a:solidFill>
                <a:latin typeface="Consolas"/>
              </a:rPr>
              <a:t>    </a:t>
            </a:r>
            <a:r>
              <a:rPr lang="en-US" sz="800" b="0" dirty="0" err="1" smtClean="0">
                <a:solidFill>
                  <a:srgbClr val="C586C0"/>
                </a:solidFill>
                <a:latin typeface="Consolas"/>
              </a:rPr>
              <a:t>ds</a:t>
            </a:r>
            <a:r>
              <a:rPr lang="en-US" sz="800" b="0" dirty="0" smtClean="0">
                <a:solidFill>
                  <a:srgbClr val="D4D4D4"/>
                </a:solidFill>
                <a:latin typeface="Consolas"/>
              </a:rPr>
              <a:t> </a:t>
            </a:r>
            <a:r>
              <a:rPr lang="en-US" sz="800" b="0" dirty="0" smtClean="0">
                <a:solidFill>
                  <a:srgbClr val="B5CEA8"/>
                </a:solidFill>
                <a:latin typeface="Consolas"/>
              </a:rPr>
              <a:t>4</a:t>
            </a:r>
            <a:r>
              <a:rPr lang="en-US" sz="800" b="0" dirty="0" smtClean="0">
                <a:solidFill>
                  <a:srgbClr val="D4D4D4"/>
                </a:solidFill>
                <a:latin typeface="Consolas"/>
              </a:rPr>
              <a:t> * </a:t>
            </a:r>
            <a:r>
              <a:rPr lang="en-US" sz="800" b="0" dirty="0" smtClean="0">
                <a:solidFill>
                  <a:srgbClr val="B5CEA8"/>
                </a:solidFill>
                <a:latin typeface="Consolas"/>
              </a:rPr>
              <a:t>40</a:t>
            </a:r>
            <a:endParaRPr lang="en-US" sz="800" b="0" dirty="0" smtClean="0">
              <a:solidFill>
                <a:srgbClr val="D4D4D4"/>
              </a:solidFill>
              <a:latin typeface="Consolas"/>
            </a:endParaRPr>
          </a:p>
          <a:p>
            <a:endParaRPr lang="en-US" sz="700" b="0" dirty="0" smtClean="0">
              <a:solidFill>
                <a:srgbClr val="D4D4D4"/>
              </a:solidFill>
              <a:latin typeface="Consolas"/>
            </a:endParaRPr>
          </a:p>
        </p:txBody>
      </p:sp>
      <p:sp>
        <p:nvSpPr>
          <p:cNvPr id="19" name="TextBox 18"/>
          <p:cNvSpPr txBox="1"/>
          <p:nvPr/>
        </p:nvSpPr>
        <p:spPr>
          <a:xfrm>
            <a:off x="0" y="3356342"/>
            <a:ext cx="622286" cy="215444"/>
          </a:xfrm>
          <a:prstGeom prst="rect">
            <a:avLst/>
          </a:prstGeom>
          <a:noFill/>
        </p:spPr>
        <p:txBody>
          <a:bodyPr wrap="none" rtlCol="0">
            <a:spAutoFit/>
          </a:bodyPr>
          <a:lstStyle/>
          <a:p>
            <a:r>
              <a:rPr lang="en-US" sz="800" dirty="0" smtClean="0"/>
              <a:t>wram.asm</a:t>
            </a:r>
            <a:endParaRPr lang="en-US" sz="800" dirty="0"/>
          </a:p>
        </p:txBody>
      </p:sp>
      <p:sp>
        <p:nvSpPr>
          <p:cNvPr id="14" name="Rectangle 13"/>
          <p:cNvSpPr/>
          <p:nvPr/>
        </p:nvSpPr>
        <p:spPr>
          <a:xfrm>
            <a:off x="228600" y="742950"/>
            <a:ext cx="990600" cy="707886"/>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err="1" smtClean="0">
                <a:solidFill>
                  <a:srgbClr val="9CDCFE"/>
                </a:solidFill>
                <a:latin typeface="Consolas"/>
              </a:rPr>
              <a:t>hGBC</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$FFFE</a:t>
            </a:r>
            <a:r>
              <a:rPr lang="en-US" sz="800" b="0" dirty="0" smtClean="0">
                <a:solidFill>
                  <a:srgbClr val="D4D4D4"/>
                </a:solidFill>
                <a:latin typeface="Consolas"/>
              </a:rPr>
              <a:t> </a:t>
            </a:r>
            <a:r>
              <a:rPr lang="en-US" sz="800" b="0" dirty="0" smtClean="0">
                <a:solidFill>
                  <a:srgbClr val="6A9955"/>
                </a:solidFill>
                <a:latin typeface="Consolas"/>
              </a:rPr>
              <a:t>;</a:t>
            </a:r>
            <a:r>
              <a:rPr lang="en-US" sz="800" b="0" dirty="0" err="1" smtClean="0">
                <a:solidFill>
                  <a:srgbClr val="6A9955"/>
                </a:solidFill>
                <a:latin typeface="Consolas"/>
              </a:rPr>
              <a:t>gbcnote</a:t>
            </a:r>
            <a:r>
              <a:rPr lang="en-US" sz="800" b="0" dirty="0" smtClean="0">
                <a:solidFill>
                  <a:srgbClr val="6A9955"/>
                </a:solidFill>
                <a:latin typeface="Consolas"/>
              </a:rPr>
              <a:t> - 0 if DMG, != 0 if GBC, =2 for gamma </a:t>
            </a:r>
            <a:r>
              <a:rPr lang="en-US" sz="800" b="0" dirty="0" err="1" smtClean="0">
                <a:solidFill>
                  <a:srgbClr val="6A9955"/>
                </a:solidFill>
                <a:latin typeface="Consolas"/>
              </a:rPr>
              <a:t>shader</a:t>
            </a:r>
            <a:endParaRPr lang="en-US" sz="800" b="0" dirty="0">
              <a:solidFill>
                <a:srgbClr val="D4D4D4"/>
              </a:solidFill>
              <a:latin typeface="Consolas"/>
            </a:endParaRPr>
          </a:p>
        </p:txBody>
      </p:sp>
      <p:sp>
        <p:nvSpPr>
          <p:cNvPr id="15" name="TextBox 14"/>
          <p:cNvSpPr txBox="1"/>
          <p:nvPr/>
        </p:nvSpPr>
        <p:spPr>
          <a:xfrm>
            <a:off x="76200" y="501194"/>
            <a:ext cx="603050" cy="215444"/>
          </a:xfrm>
          <a:prstGeom prst="rect">
            <a:avLst/>
          </a:prstGeom>
          <a:noFill/>
        </p:spPr>
        <p:txBody>
          <a:bodyPr wrap="none" rtlCol="0">
            <a:spAutoFit/>
          </a:bodyPr>
          <a:lstStyle/>
          <a:p>
            <a:r>
              <a:rPr lang="en-US" sz="800" dirty="0" smtClean="0"/>
              <a:t>hram.asm</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r>
              <a:rPr lang="en-US" sz="1800" dirty="0"/>
              <a:t>7</a:t>
            </a:r>
            <a:r>
              <a:rPr lang="en-US" sz="1800" dirty="0" smtClean="0"/>
              <a:t>. </a:t>
            </a:r>
            <a:r>
              <a:rPr lang="en-US" sz="1800" dirty="0" err="1" smtClean="0"/>
              <a:t>shinpokered</a:t>
            </a:r>
            <a:r>
              <a:rPr lang="en-US" sz="1800" dirty="0" smtClean="0"/>
              <a:t>: init.asm, continued</a:t>
            </a:r>
            <a:endParaRPr lang="en-US" sz="1800" dirty="0"/>
          </a:p>
        </p:txBody>
      </p:sp>
      <p:graphicFrame>
        <p:nvGraphicFramePr>
          <p:cNvPr id="4" name="Content Placeholder 3"/>
          <p:cNvGraphicFramePr>
            <a:graphicFrameLocks noGrp="1"/>
          </p:cNvGraphicFramePr>
          <p:nvPr>
            <p:ph idx="1"/>
          </p:nvPr>
        </p:nvGraphicFramePr>
        <p:xfrm>
          <a:off x="7162800" y="342900"/>
          <a:ext cx="1524000" cy="11734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00C0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C3A0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bl>
          </a:graphicData>
        </a:graphic>
      </p:graphicFrame>
      <p:graphicFrame>
        <p:nvGraphicFramePr>
          <p:cNvPr id="5" name="Content Placeholder 3"/>
          <p:cNvGraphicFramePr>
            <a:graphicFrameLocks noGrp="1"/>
          </p:cNvGraphicFramePr>
          <p:nvPr>
            <p:ph idx="1"/>
          </p:nvPr>
        </p:nvGraphicFramePr>
        <p:xfrm>
          <a:off x="7162800" y="15430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7" name="Rectangle 6"/>
          <p:cNvSpPr/>
          <p:nvPr/>
        </p:nvSpPr>
        <p:spPr>
          <a:xfrm>
            <a:off x="5029200" y="590550"/>
            <a:ext cx="2057400" cy="830997"/>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ClearSprites</a:t>
            </a:r>
            <a:endParaRPr lang="en-US" sz="800" b="0" dirty="0" smtClean="0">
              <a:solidFill>
                <a:srgbClr val="D4D4D4"/>
              </a:solidFill>
              <a:latin typeface="Consolas"/>
            </a:endParaRPr>
          </a:p>
          <a:p>
            <a:r>
              <a:rPr lang="en-US" sz="800" dirty="0" smtClean="0">
                <a:solidFill>
                  <a:srgbClr val="D4D4D4"/>
                </a:solidFill>
                <a:latin typeface="Consolas"/>
              </a:rPr>
              <a:t>…</a:t>
            </a:r>
            <a:endParaRPr lang="en-US" sz="800" dirty="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569CD6"/>
                </a:solidFill>
                <a:latin typeface="Consolas"/>
              </a:rPr>
              <a:t>a</a:t>
            </a:r>
            <a:r>
              <a:rPr lang="en-US" sz="800" b="0" dirty="0" smtClean="0">
                <a:solidFill>
                  <a:srgbClr val="D4D4D4"/>
                </a:solidFill>
                <a:latin typeface="Consolas"/>
              </a:rPr>
              <a:t>, </a:t>
            </a:r>
            <a:r>
              <a:rPr lang="en-US" sz="800" b="0" dirty="0" smtClean="0">
                <a:solidFill>
                  <a:srgbClr val="DCDCAA"/>
                </a:solidFill>
                <a:latin typeface="Consolas"/>
              </a:rPr>
              <a:t>Bank</a:t>
            </a:r>
            <a:r>
              <a:rPr lang="en-US" sz="800" b="0" dirty="0" smtClean="0">
                <a:solidFill>
                  <a:srgbClr val="D4D4D4"/>
                </a:solidFill>
                <a:latin typeface="Consolas"/>
              </a:rPr>
              <a:t>(</a:t>
            </a:r>
            <a:r>
              <a:rPr lang="en-US" sz="800" b="0" dirty="0" err="1" smtClean="0">
                <a:solidFill>
                  <a:srgbClr val="9CDCFE"/>
                </a:solidFill>
                <a:latin typeface="Consolas"/>
              </a:rPr>
              <a:t>WriteDMACodeToHRAM</a:t>
            </a:r>
            <a:r>
              <a:rPr lang="en-US" sz="800" b="0" dirty="0" smtClean="0">
                <a:solidFill>
                  <a:srgbClr val="D4D4D4"/>
                </a:solidFill>
                <a:latin typeface="Consolas"/>
              </a:rPr>
              <a:t>)</a:t>
            </a: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H_LOADEDROMBANK</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ld</a:t>
            </a:r>
            <a:r>
              <a:rPr lang="en-US" sz="800" b="0" dirty="0" smtClean="0">
                <a:solidFill>
                  <a:srgbClr val="D4D4D4"/>
                </a:solidFill>
                <a:latin typeface="Consolas"/>
              </a:rPr>
              <a:t> [</a:t>
            </a:r>
            <a:r>
              <a:rPr lang="en-US" sz="800" b="0" dirty="0" smtClean="0">
                <a:solidFill>
                  <a:srgbClr val="9CDCFE"/>
                </a:solidFill>
                <a:latin typeface="Consolas"/>
              </a:rPr>
              <a:t>MBC1RomBank</a:t>
            </a:r>
            <a:r>
              <a:rPr lang="en-US" sz="800" b="0" dirty="0" smtClean="0">
                <a:solidFill>
                  <a:srgbClr val="D4D4D4"/>
                </a:solidFill>
                <a:latin typeface="Consolas"/>
              </a:rPr>
              <a:t>], </a:t>
            </a:r>
            <a:r>
              <a:rPr lang="en-US" sz="800" b="0" dirty="0" smtClean="0">
                <a:solidFill>
                  <a:srgbClr val="569CD6"/>
                </a:solidFill>
                <a:latin typeface="Consolas"/>
              </a:rPr>
              <a:t>a</a:t>
            </a:r>
            <a:endParaRPr lang="en-US" sz="800" b="0" dirty="0" smtClean="0">
              <a:solidFill>
                <a:srgbClr val="D4D4D4"/>
              </a:solidFill>
              <a:latin typeface="Consolas"/>
            </a:endParaRPr>
          </a:p>
          <a:p>
            <a:r>
              <a:rPr lang="en-US" sz="800" b="0" dirty="0" smtClean="0">
                <a:solidFill>
                  <a:srgbClr val="569CD6"/>
                </a:solidFill>
                <a:latin typeface="Consolas"/>
              </a:rPr>
              <a:t>call</a:t>
            </a:r>
            <a:r>
              <a:rPr lang="en-US" sz="800" b="0" dirty="0" smtClean="0">
                <a:solidFill>
                  <a:srgbClr val="D4D4D4"/>
                </a:solidFill>
                <a:latin typeface="Consolas"/>
              </a:rPr>
              <a:t> </a:t>
            </a:r>
            <a:r>
              <a:rPr lang="en-US" sz="800" b="0" dirty="0" err="1" smtClean="0">
                <a:solidFill>
                  <a:srgbClr val="9CDCFE"/>
                </a:solidFill>
                <a:latin typeface="Consolas"/>
              </a:rPr>
              <a:t>WriteDMACodeToHRAM</a:t>
            </a:r>
            <a:endParaRPr lang="en-US" sz="800" b="0" dirty="0">
              <a:solidFill>
                <a:srgbClr val="D4D4D4"/>
              </a:solidFill>
              <a:latin typeface="Consolas"/>
            </a:endParaRPr>
          </a:p>
        </p:txBody>
      </p:sp>
      <p:graphicFrame>
        <p:nvGraphicFramePr>
          <p:cNvPr id="8" name="Content Placeholder 3"/>
          <p:cNvGraphicFramePr>
            <a:graphicFrameLocks/>
          </p:cNvGraphicFramePr>
          <p:nvPr/>
        </p:nvGraphicFramePr>
        <p:xfrm>
          <a:off x="7162800" y="2724150"/>
          <a:ext cx="1524000" cy="1363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Register</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AF</a:t>
                      </a:r>
                      <a:endParaRPr lang="en-US" sz="800" dirty="0"/>
                    </a:p>
                  </a:txBody>
                  <a:tcPr marT="34290" marB="34290"/>
                </a:tc>
                <a:tc>
                  <a:txBody>
                    <a:bodyPr/>
                    <a:lstStyle/>
                    <a:p>
                      <a:r>
                        <a:rPr lang="en-US" sz="800" dirty="0" smtClean="0"/>
                        <a:t>01C0</a:t>
                      </a:r>
                      <a:endParaRPr lang="en-US" sz="800" dirty="0"/>
                    </a:p>
                  </a:txBody>
                  <a:tcPr marT="34290" marB="34290"/>
                </a:tc>
              </a:tr>
              <a:tr h="188595">
                <a:tc>
                  <a:txBody>
                    <a:bodyPr/>
                    <a:lstStyle/>
                    <a:p>
                      <a:pPr algn="r"/>
                      <a:r>
                        <a:rPr lang="en-US" sz="800" dirty="0" smtClean="0"/>
                        <a:t>BC</a:t>
                      </a:r>
                      <a:endParaRPr lang="en-US" sz="800" dirty="0"/>
                    </a:p>
                  </a:txBody>
                  <a:tcPr marT="34290" marB="34290"/>
                </a:tc>
                <a:tc>
                  <a:txBody>
                    <a:bodyPr/>
                    <a:lstStyle/>
                    <a:p>
                      <a:r>
                        <a:rPr lang="en-US" sz="800" dirty="0" smtClean="0"/>
                        <a:t>0000</a:t>
                      </a:r>
                      <a:endParaRPr lang="en-US" sz="800" dirty="0"/>
                    </a:p>
                  </a:txBody>
                  <a:tcPr marT="34290" marB="34290"/>
                </a:tc>
              </a:tr>
              <a:tr h="200025">
                <a:tc>
                  <a:txBody>
                    <a:bodyPr/>
                    <a:lstStyle/>
                    <a:p>
                      <a:pPr algn="r"/>
                      <a:r>
                        <a:rPr lang="en-US" sz="800" dirty="0" smtClean="0"/>
                        <a:t>DE</a:t>
                      </a:r>
                      <a:endParaRPr lang="en-US" sz="800" dirty="0"/>
                    </a:p>
                  </a:txBody>
                  <a:tcPr marT="34290" marB="34290"/>
                </a:tc>
                <a:tc>
                  <a:txBody>
                    <a:bodyPr/>
                    <a:lstStyle/>
                    <a:p>
                      <a:r>
                        <a:rPr lang="en-US" sz="800" dirty="0" smtClean="0"/>
                        <a:t>FF56</a:t>
                      </a:r>
                      <a:endParaRPr lang="en-US" sz="800" dirty="0"/>
                    </a:p>
                  </a:txBody>
                  <a:tcPr marT="34290" marB="34290"/>
                </a:tc>
              </a:tr>
              <a:tr h="188595">
                <a:tc>
                  <a:txBody>
                    <a:bodyPr/>
                    <a:lstStyle/>
                    <a:p>
                      <a:pPr algn="r"/>
                      <a:r>
                        <a:rPr lang="en-US" sz="800" dirty="0" smtClean="0"/>
                        <a:t>HL</a:t>
                      </a:r>
                      <a:endParaRPr lang="en-US" sz="800" dirty="0"/>
                    </a:p>
                  </a:txBody>
                  <a:tcPr marT="34290" marB="34290"/>
                </a:tc>
                <a:tc>
                  <a:txBody>
                    <a:bodyPr/>
                    <a:lstStyle/>
                    <a:p>
                      <a:r>
                        <a:rPr lang="en-US" sz="800" dirty="0" smtClean="0"/>
                        <a:t>C3A0</a:t>
                      </a:r>
                      <a:endParaRPr lang="en-US" sz="800" dirty="0"/>
                    </a:p>
                  </a:txBody>
                  <a:tcPr marT="34290" marB="34290"/>
                </a:tc>
              </a:tr>
              <a:tr h="188595">
                <a:tc>
                  <a:txBody>
                    <a:bodyPr/>
                    <a:lstStyle/>
                    <a:p>
                      <a:pPr algn="r"/>
                      <a:r>
                        <a:rPr lang="en-US" sz="800" dirty="0" smtClean="0"/>
                        <a:t>SP</a:t>
                      </a:r>
                      <a:endParaRPr lang="en-US" sz="800" dirty="0"/>
                    </a:p>
                  </a:txBody>
                  <a:tcPr marT="34290" marB="34290"/>
                </a:tc>
                <a:tc>
                  <a:txBody>
                    <a:bodyPr/>
                    <a:lstStyle/>
                    <a:p>
                      <a:r>
                        <a:rPr lang="en-US" sz="800" dirty="0" smtClean="0"/>
                        <a:t>DFFF</a:t>
                      </a:r>
                      <a:endParaRPr lang="en-US" sz="800" dirty="0"/>
                    </a:p>
                  </a:txBody>
                  <a:tcPr marT="34290" marB="34290"/>
                </a:tc>
              </a:tr>
              <a:tr h="188595">
                <a:tc>
                  <a:txBody>
                    <a:bodyPr/>
                    <a:lstStyle/>
                    <a:p>
                      <a:pPr algn="r"/>
                      <a:endParaRPr lang="en-US" sz="800" dirty="0"/>
                    </a:p>
                  </a:txBody>
                  <a:tcPr marT="34290" marB="34290"/>
                </a:tc>
                <a:tc>
                  <a:txBody>
                    <a:bodyPr/>
                    <a:lstStyle/>
                    <a:p>
                      <a:endParaRPr lang="en-US" sz="800" dirty="0"/>
                    </a:p>
                  </a:txBody>
                  <a:tcPr marT="34290" marB="34290"/>
                </a:tc>
              </a:tr>
            </a:tbl>
          </a:graphicData>
        </a:graphic>
      </p:graphicFrame>
      <p:graphicFrame>
        <p:nvGraphicFramePr>
          <p:cNvPr id="9" name="Content Placeholder 3"/>
          <p:cNvGraphicFramePr>
            <a:graphicFrameLocks/>
          </p:cNvGraphicFramePr>
          <p:nvPr/>
        </p:nvGraphicFramePr>
        <p:xfrm>
          <a:off x="7162800" y="3943350"/>
          <a:ext cx="1524000" cy="982980"/>
        </p:xfrm>
        <a:graphic>
          <a:graphicData uri="http://schemas.openxmlformats.org/drawingml/2006/table">
            <a:tbl>
              <a:tblPr firstRow="1" bandRow="1">
                <a:tableStyleId>{5C22544A-7EE6-4342-B048-85BDC9FD1C3A}</a:tableStyleId>
              </a:tblPr>
              <a:tblGrid>
                <a:gridCol w="737419"/>
                <a:gridCol w="786581"/>
              </a:tblGrid>
              <a:tr h="188595">
                <a:tc>
                  <a:txBody>
                    <a:bodyPr/>
                    <a:lstStyle/>
                    <a:p>
                      <a:pPr algn="r"/>
                      <a:r>
                        <a:rPr lang="en-US" sz="800" dirty="0" smtClean="0"/>
                        <a:t>Flag</a:t>
                      </a:r>
                      <a:endParaRPr lang="en-US" sz="800" dirty="0"/>
                    </a:p>
                  </a:txBody>
                  <a:tcPr marT="34290" marB="34290"/>
                </a:tc>
                <a:tc>
                  <a:txBody>
                    <a:bodyPr/>
                    <a:lstStyle/>
                    <a:p>
                      <a:r>
                        <a:rPr lang="en-US" sz="800" dirty="0" smtClean="0"/>
                        <a:t>Value</a:t>
                      </a:r>
                      <a:endParaRPr lang="en-US" sz="800" dirty="0"/>
                    </a:p>
                  </a:txBody>
                  <a:tcPr marT="34290" marB="34290"/>
                </a:tc>
              </a:tr>
              <a:tr h="211455">
                <a:tc>
                  <a:txBody>
                    <a:bodyPr/>
                    <a:lstStyle/>
                    <a:p>
                      <a:pPr algn="r"/>
                      <a:r>
                        <a:rPr lang="en-US" sz="800" dirty="0" smtClean="0"/>
                        <a:t>Z</a:t>
                      </a:r>
                      <a:endParaRPr lang="en-US" sz="800" dirty="0"/>
                    </a:p>
                  </a:txBody>
                  <a:tcPr marT="34290" marB="34290"/>
                </a:tc>
                <a:tc>
                  <a:txBody>
                    <a:bodyPr/>
                    <a:lstStyle/>
                    <a:p>
                      <a:r>
                        <a:rPr lang="en-US" sz="800" dirty="0" smtClean="0"/>
                        <a:t>1</a:t>
                      </a:r>
                      <a:endParaRPr lang="en-US" sz="800" dirty="0"/>
                    </a:p>
                  </a:txBody>
                  <a:tcPr marT="34290" marB="34290"/>
                </a:tc>
              </a:tr>
              <a:tr h="188595">
                <a:tc>
                  <a:txBody>
                    <a:bodyPr/>
                    <a:lstStyle/>
                    <a:p>
                      <a:pPr algn="r"/>
                      <a:r>
                        <a:rPr lang="en-US" sz="800" dirty="0" smtClean="0"/>
                        <a:t>N</a:t>
                      </a:r>
                      <a:endParaRPr lang="en-US" sz="800" dirty="0"/>
                    </a:p>
                  </a:txBody>
                  <a:tcPr marT="34290" marB="34290"/>
                </a:tc>
                <a:tc>
                  <a:txBody>
                    <a:bodyPr/>
                    <a:lstStyle/>
                    <a:p>
                      <a:r>
                        <a:rPr lang="en-US" sz="800" dirty="0" smtClean="0"/>
                        <a:t>1</a:t>
                      </a:r>
                      <a:endParaRPr lang="en-US" sz="800" dirty="0"/>
                    </a:p>
                  </a:txBody>
                  <a:tcPr marT="34290" marB="34290"/>
                </a:tc>
              </a:tr>
              <a:tr h="200025">
                <a:tc>
                  <a:txBody>
                    <a:bodyPr/>
                    <a:lstStyle/>
                    <a:p>
                      <a:pPr algn="r"/>
                      <a:r>
                        <a:rPr lang="en-US" sz="800" dirty="0" smtClean="0"/>
                        <a:t>H</a:t>
                      </a:r>
                      <a:endParaRPr lang="en-US" sz="800" dirty="0"/>
                    </a:p>
                  </a:txBody>
                  <a:tcPr marT="34290" marB="34290"/>
                </a:tc>
                <a:tc>
                  <a:txBody>
                    <a:bodyPr/>
                    <a:lstStyle/>
                    <a:p>
                      <a:r>
                        <a:rPr lang="en-US" sz="800" dirty="0" smtClean="0"/>
                        <a:t>0</a:t>
                      </a:r>
                      <a:endParaRPr lang="en-US" sz="800" dirty="0"/>
                    </a:p>
                  </a:txBody>
                  <a:tcPr marT="34290" marB="34290"/>
                </a:tc>
              </a:tr>
              <a:tr h="188595">
                <a:tc>
                  <a:txBody>
                    <a:bodyPr/>
                    <a:lstStyle/>
                    <a:p>
                      <a:pPr algn="r"/>
                      <a:r>
                        <a:rPr lang="en-US" sz="800" dirty="0" smtClean="0"/>
                        <a:t>C</a:t>
                      </a:r>
                      <a:endParaRPr lang="en-US" sz="800" dirty="0"/>
                    </a:p>
                  </a:txBody>
                  <a:tcPr marT="34290" marB="34290"/>
                </a:tc>
                <a:tc>
                  <a:txBody>
                    <a:bodyPr/>
                    <a:lstStyle/>
                    <a:p>
                      <a:r>
                        <a:rPr lang="en-US" sz="800" dirty="0" smtClean="0"/>
                        <a:t>0</a:t>
                      </a:r>
                      <a:endParaRPr lang="en-US" sz="800" dirty="0"/>
                    </a:p>
                  </a:txBody>
                  <a:tcPr marT="34290" marB="34290"/>
                </a:tc>
              </a:tr>
            </a:tbl>
          </a:graphicData>
        </a:graphic>
      </p:graphicFrame>
      <p:sp>
        <p:nvSpPr>
          <p:cNvPr id="10" name="TextBox 9"/>
          <p:cNvSpPr txBox="1"/>
          <p:nvPr/>
        </p:nvSpPr>
        <p:spPr>
          <a:xfrm>
            <a:off x="7162801" y="57150"/>
            <a:ext cx="800219" cy="276999"/>
          </a:xfrm>
          <a:prstGeom prst="rect">
            <a:avLst/>
          </a:prstGeom>
          <a:noFill/>
        </p:spPr>
        <p:txBody>
          <a:bodyPr wrap="none" rtlCol="0">
            <a:spAutoFit/>
          </a:bodyPr>
          <a:lstStyle/>
          <a:p>
            <a:r>
              <a:rPr lang="en-US" sz="1200" dirty="0" smtClean="0"/>
              <a:t>Beginning</a:t>
            </a:r>
            <a:endParaRPr lang="en-US" sz="1200" dirty="0"/>
          </a:p>
        </p:txBody>
      </p:sp>
      <p:sp>
        <p:nvSpPr>
          <p:cNvPr id="11" name="TextBox 10"/>
          <p:cNvSpPr txBox="1"/>
          <p:nvPr/>
        </p:nvSpPr>
        <p:spPr>
          <a:xfrm>
            <a:off x="7162800" y="2495550"/>
            <a:ext cx="420308" cy="276999"/>
          </a:xfrm>
          <a:prstGeom prst="rect">
            <a:avLst/>
          </a:prstGeom>
          <a:noFill/>
        </p:spPr>
        <p:txBody>
          <a:bodyPr wrap="none" rtlCol="0">
            <a:spAutoFit/>
          </a:bodyPr>
          <a:lstStyle/>
          <a:p>
            <a:r>
              <a:rPr lang="en-US" sz="1200" dirty="0" smtClean="0"/>
              <a:t>End</a:t>
            </a:r>
            <a:endParaRPr lang="en-US" sz="1200" dirty="0"/>
          </a:p>
        </p:txBody>
      </p:sp>
      <p:sp>
        <p:nvSpPr>
          <p:cNvPr id="12" name="TextBox 11"/>
          <p:cNvSpPr txBox="1"/>
          <p:nvPr/>
        </p:nvSpPr>
        <p:spPr>
          <a:xfrm>
            <a:off x="2743200" y="590550"/>
            <a:ext cx="2286000" cy="169277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smtClean="0"/>
              <a:t>Code Comments: </a:t>
            </a:r>
          </a:p>
          <a:p>
            <a:r>
              <a:rPr lang="en-US" sz="800" dirty="0" smtClean="0"/>
              <a:t>Pick up where we left off in init.asm</a:t>
            </a:r>
          </a:p>
          <a:p>
            <a:r>
              <a:rPr lang="en-US" sz="800" dirty="0" smtClean="0"/>
              <a:t>Load </a:t>
            </a:r>
            <a:r>
              <a:rPr lang="en-US" sz="800" dirty="0" err="1" smtClean="0"/>
              <a:t>Reg</a:t>
            </a:r>
            <a:r>
              <a:rPr lang="en-US" sz="800" dirty="0" smtClean="0"/>
              <a:t> A with the Bank number for where </a:t>
            </a:r>
            <a:r>
              <a:rPr lang="en-US" sz="800" dirty="0" err="1" smtClean="0"/>
              <a:t>WriteDMACodeToHRAM</a:t>
            </a:r>
            <a:r>
              <a:rPr lang="en-US" sz="800" dirty="0" smtClean="0"/>
              <a:t> lives. Per the main.asm (which is the primary code that gets compiled), that particular function lives in bank $1</a:t>
            </a:r>
          </a:p>
          <a:p>
            <a:endParaRPr lang="en-US" sz="800" dirty="0"/>
          </a:p>
          <a:p>
            <a:r>
              <a:rPr lang="en-US" sz="800" dirty="0" smtClean="0"/>
              <a:t>Load a few other variables with that bank number (H_LOADEDROMBANK and MBC1RomBank)</a:t>
            </a:r>
          </a:p>
          <a:p>
            <a:endParaRPr lang="en-US" sz="800" dirty="0"/>
          </a:p>
          <a:p>
            <a:r>
              <a:rPr lang="en-US" sz="800" dirty="0" smtClean="0"/>
              <a:t>Then call Write </a:t>
            </a:r>
            <a:r>
              <a:rPr lang="en-US" sz="800" dirty="0" err="1" smtClean="0"/>
              <a:t>DMACodeToHRAM</a:t>
            </a:r>
            <a:r>
              <a:rPr lang="en-US" sz="800" dirty="0" smtClean="0"/>
              <a:t> which needs those variables to be set to the correct bank in order to proceed.</a:t>
            </a:r>
            <a:endParaRPr lang="en-US" sz="800" dirty="0"/>
          </a:p>
        </p:txBody>
      </p:sp>
      <p:sp>
        <p:nvSpPr>
          <p:cNvPr id="17" name="TextBox 16"/>
          <p:cNvSpPr txBox="1"/>
          <p:nvPr/>
        </p:nvSpPr>
        <p:spPr>
          <a:xfrm>
            <a:off x="1600200" y="4629150"/>
            <a:ext cx="5486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Summary: Set a couple variables to the bank number for a particular command then call </a:t>
            </a:r>
            <a:r>
              <a:rPr lang="en-US" sz="1000" dirty="0" err="1" smtClean="0"/>
              <a:t>WriteDMACodetoHRAM</a:t>
            </a:r>
            <a:endParaRPr lang="en-US" sz="1000" dirty="0"/>
          </a:p>
        </p:txBody>
      </p:sp>
      <p:sp>
        <p:nvSpPr>
          <p:cNvPr id="18" name="Rectangle 17"/>
          <p:cNvSpPr/>
          <p:nvPr/>
        </p:nvSpPr>
        <p:spPr>
          <a:xfrm>
            <a:off x="152400" y="1603742"/>
            <a:ext cx="1676400" cy="3231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H_LOADEDROMBANK</a:t>
            </a:r>
            <a:r>
              <a:rPr lang="en-US" sz="800" b="0" dirty="0" smtClean="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$FFB8</a:t>
            </a:r>
            <a:endParaRPr lang="en-US" sz="800" b="0" dirty="0" smtClean="0">
              <a:solidFill>
                <a:srgbClr val="D4D4D4"/>
              </a:solidFill>
              <a:latin typeface="Consolas"/>
            </a:endParaRPr>
          </a:p>
          <a:p>
            <a:endParaRPr lang="en-US" sz="700" b="0" dirty="0" smtClean="0">
              <a:solidFill>
                <a:srgbClr val="D4D4D4"/>
              </a:solidFill>
              <a:latin typeface="Consolas"/>
            </a:endParaRPr>
          </a:p>
        </p:txBody>
      </p:sp>
      <p:sp>
        <p:nvSpPr>
          <p:cNvPr id="19" name="TextBox 18"/>
          <p:cNvSpPr txBox="1"/>
          <p:nvPr/>
        </p:nvSpPr>
        <p:spPr>
          <a:xfrm>
            <a:off x="152400" y="1375142"/>
            <a:ext cx="603050" cy="215444"/>
          </a:xfrm>
          <a:prstGeom prst="rect">
            <a:avLst/>
          </a:prstGeom>
          <a:noFill/>
        </p:spPr>
        <p:txBody>
          <a:bodyPr wrap="none" rtlCol="0">
            <a:spAutoFit/>
          </a:bodyPr>
          <a:lstStyle/>
          <a:p>
            <a:r>
              <a:rPr lang="en-US" sz="800" dirty="0" smtClean="0"/>
              <a:t>hram.asm</a:t>
            </a:r>
            <a:endParaRPr lang="en-US" sz="800" dirty="0"/>
          </a:p>
        </p:txBody>
      </p:sp>
      <p:sp>
        <p:nvSpPr>
          <p:cNvPr id="14" name="Rectangle 13"/>
          <p:cNvSpPr/>
          <p:nvPr/>
        </p:nvSpPr>
        <p:spPr>
          <a:xfrm>
            <a:off x="152400" y="742950"/>
            <a:ext cx="2057400" cy="4616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C586C0"/>
                </a:solidFill>
                <a:latin typeface="Consolas"/>
              </a:rPr>
              <a:t>SECTION</a:t>
            </a:r>
            <a:r>
              <a:rPr lang="en-US" sz="800" b="0" dirty="0" smtClean="0">
                <a:solidFill>
                  <a:srgbClr val="D4D4D4"/>
                </a:solidFill>
                <a:latin typeface="Consolas"/>
              </a:rPr>
              <a:t> </a:t>
            </a:r>
            <a:r>
              <a:rPr lang="en-US" sz="800" b="0" dirty="0" smtClean="0">
                <a:solidFill>
                  <a:srgbClr val="CE9178"/>
                </a:solidFill>
                <a:latin typeface="Consolas"/>
              </a:rPr>
              <a:t>"bank1"</a:t>
            </a:r>
            <a:r>
              <a:rPr lang="en-US" sz="800" b="0" dirty="0" smtClean="0">
                <a:solidFill>
                  <a:srgbClr val="D4D4D4"/>
                </a:solidFill>
                <a:latin typeface="Consolas"/>
              </a:rPr>
              <a:t>,</a:t>
            </a:r>
            <a:r>
              <a:rPr lang="en-US" sz="800" b="0" dirty="0" smtClean="0">
                <a:solidFill>
                  <a:srgbClr val="C586C0"/>
                </a:solidFill>
                <a:latin typeface="Consolas"/>
              </a:rPr>
              <a:t>ROMX</a:t>
            </a:r>
            <a:r>
              <a:rPr lang="en-US" sz="800" b="0" dirty="0" smtClean="0">
                <a:solidFill>
                  <a:srgbClr val="D4D4D4"/>
                </a:solidFill>
                <a:latin typeface="Consolas"/>
              </a:rPr>
              <a:t>,</a:t>
            </a:r>
            <a:r>
              <a:rPr lang="en-US" sz="800" b="0" dirty="0" smtClean="0">
                <a:solidFill>
                  <a:srgbClr val="C586C0"/>
                </a:solidFill>
                <a:latin typeface="Consolas"/>
              </a:rPr>
              <a:t>BANK</a:t>
            </a:r>
            <a:r>
              <a:rPr lang="en-US" sz="800" b="0" dirty="0" smtClean="0">
                <a:solidFill>
                  <a:srgbClr val="D4D4D4"/>
                </a:solidFill>
                <a:latin typeface="Consolas"/>
              </a:rPr>
              <a:t>[</a:t>
            </a:r>
            <a:r>
              <a:rPr lang="en-US" sz="800" b="0" dirty="0" smtClean="0">
                <a:solidFill>
                  <a:srgbClr val="B5CEA8"/>
                </a:solidFill>
                <a:latin typeface="Consolas"/>
              </a:rPr>
              <a:t>$1</a:t>
            </a:r>
            <a:r>
              <a:rPr lang="en-US" sz="800" b="0" dirty="0" smtClean="0">
                <a:solidFill>
                  <a:srgbClr val="D4D4D4"/>
                </a:solidFill>
                <a:latin typeface="Consolas"/>
              </a:rPr>
              <a:t>]</a:t>
            </a:r>
          </a:p>
          <a:p>
            <a:r>
              <a:rPr lang="en-US" sz="800" dirty="0" smtClean="0">
                <a:solidFill>
                  <a:srgbClr val="D4D4D4"/>
                </a:solidFill>
                <a:latin typeface="Consolas"/>
              </a:rPr>
              <a:t>…</a:t>
            </a:r>
          </a:p>
          <a:p>
            <a:r>
              <a:rPr lang="en-US" sz="800" b="0" dirty="0" smtClean="0">
                <a:solidFill>
                  <a:srgbClr val="C586C0"/>
                </a:solidFill>
                <a:latin typeface="Consolas"/>
              </a:rPr>
              <a:t>INCLUDE</a:t>
            </a:r>
            <a:r>
              <a:rPr lang="en-US" sz="800" b="0" dirty="0" smtClean="0">
                <a:solidFill>
                  <a:srgbClr val="D4D4D4"/>
                </a:solidFill>
                <a:latin typeface="Consolas"/>
              </a:rPr>
              <a:t> </a:t>
            </a:r>
            <a:r>
              <a:rPr lang="en-US" sz="800" b="0" dirty="0" smtClean="0">
                <a:solidFill>
                  <a:srgbClr val="CE9178"/>
                </a:solidFill>
                <a:latin typeface="Consolas"/>
              </a:rPr>
              <a:t>"engine/oam_dma.asm”</a:t>
            </a:r>
            <a:endParaRPr lang="en-US" sz="800" dirty="0"/>
          </a:p>
        </p:txBody>
      </p:sp>
      <p:sp>
        <p:nvSpPr>
          <p:cNvPr id="15" name="TextBox 14"/>
          <p:cNvSpPr txBox="1"/>
          <p:nvPr/>
        </p:nvSpPr>
        <p:spPr>
          <a:xfrm>
            <a:off x="76200" y="501194"/>
            <a:ext cx="591829" cy="215444"/>
          </a:xfrm>
          <a:prstGeom prst="rect">
            <a:avLst/>
          </a:prstGeom>
          <a:noFill/>
        </p:spPr>
        <p:txBody>
          <a:bodyPr wrap="none" rtlCol="0">
            <a:spAutoFit/>
          </a:bodyPr>
          <a:lstStyle/>
          <a:p>
            <a:r>
              <a:rPr lang="en-US" sz="800" dirty="0" smtClean="0"/>
              <a:t>main.asm</a:t>
            </a:r>
            <a:endParaRPr lang="en-US" sz="800" dirty="0"/>
          </a:p>
        </p:txBody>
      </p:sp>
      <p:sp>
        <p:nvSpPr>
          <p:cNvPr id="16" name="Rectangle 15"/>
          <p:cNvSpPr/>
          <p:nvPr/>
        </p:nvSpPr>
        <p:spPr>
          <a:xfrm>
            <a:off x="152400" y="2343150"/>
            <a:ext cx="1676400" cy="323165"/>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800" b="0" dirty="0" smtClean="0">
                <a:solidFill>
                  <a:srgbClr val="9CDCFE"/>
                </a:solidFill>
                <a:latin typeface="Consolas"/>
              </a:rPr>
              <a:t>MBC1RomBank</a:t>
            </a:r>
            <a:r>
              <a:rPr lang="en-US" sz="800" b="0" dirty="0" smtClean="0">
                <a:solidFill>
                  <a:srgbClr val="D4D4D4"/>
                </a:solidFill>
                <a:latin typeface="Consolas"/>
              </a:rPr>
              <a:t>    </a:t>
            </a:r>
            <a:r>
              <a:rPr lang="en-US" sz="800" dirty="0">
                <a:solidFill>
                  <a:srgbClr val="D4D4D4"/>
                </a:solidFill>
                <a:latin typeface="Consolas"/>
              </a:rPr>
              <a:t> </a:t>
            </a:r>
            <a:r>
              <a:rPr lang="en-US" sz="800" b="0" dirty="0" smtClean="0">
                <a:solidFill>
                  <a:srgbClr val="C586C0"/>
                </a:solidFill>
                <a:latin typeface="Consolas"/>
              </a:rPr>
              <a:t>EQU</a:t>
            </a:r>
            <a:r>
              <a:rPr lang="en-US" sz="800" b="0" dirty="0" smtClean="0">
                <a:solidFill>
                  <a:srgbClr val="D4D4D4"/>
                </a:solidFill>
                <a:latin typeface="Consolas"/>
              </a:rPr>
              <a:t> </a:t>
            </a:r>
            <a:r>
              <a:rPr lang="en-US" sz="800" b="0" dirty="0" smtClean="0">
                <a:solidFill>
                  <a:srgbClr val="B5CEA8"/>
                </a:solidFill>
                <a:latin typeface="Consolas"/>
              </a:rPr>
              <a:t>$2000</a:t>
            </a:r>
            <a:endParaRPr lang="en-US" sz="800" b="0" dirty="0" smtClean="0">
              <a:solidFill>
                <a:srgbClr val="D4D4D4"/>
              </a:solidFill>
              <a:latin typeface="Consolas"/>
            </a:endParaRPr>
          </a:p>
          <a:p>
            <a:endParaRPr lang="en-US" sz="700" b="0" dirty="0" smtClean="0">
              <a:solidFill>
                <a:srgbClr val="D4D4D4"/>
              </a:solidFill>
              <a:latin typeface="Consolas"/>
            </a:endParaRPr>
          </a:p>
        </p:txBody>
      </p:sp>
      <p:sp>
        <p:nvSpPr>
          <p:cNvPr id="20" name="TextBox 19"/>
          <p:cNvSpPr txBox="1"/>
          <p:nvPr/>
        </p:nvSpPr>
        <p:spPr>
          <a:xfrm>
            <a:off x="152400" y="2114550"/>
            <a:ext cx="1241045" cy="215444"/>
          </a:xfrm>
          <a:prstGeom prst="rect">
            <a:avLst/>
          </a:prstGeom>
          <a:noFill/>
        </p:spPr>
        <p:txBody>
          <a:bodyPr wrap="none" rtlCol="0">
            <a:spAutoFit/>
          </a:bodyPr>
          <a:lstStyle/>
          <a:p>
            <a:r>
              <a:rPr lang="en-US" sz="800" dirty="0" smtClean="0"/>
              <a:t>hardware_constants.asm</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3064</TotalTime>
  <Words>6621</Words>
  <Application>Microsoft Office PowerPoint</Application>
  <PresentationFormat>On-screen Show (16:9)</PresentationFormat>
  <Paragraphs>2480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Implementing a SGB to GBC conversion</vt:lpstr>
      <vt:lpstr>Introduction and Assumptions</vt:lpstr>
      <vt:lpstr>1. shinpokered: home.asm | Start::</vt:lpstr>
      <vt:lpstr>2. shinpokered: init.asm | Init::</vt:lpstr>
      <vt:lpstr>3. shinpokered: home.asm | DisableLCD::</vt:lpstr>
      <vt:lpstr>4. shinpokered: init.asm | after call DisableLCD</vt:lpstr>
      <vt:lpstr>5. shinpokered: init.asm | ClearVram, home.asm | FillMemory</vt:lpstr>
      <vt:lpstr>6. shinpokered: init.asm, home.asm | FillMemory, ClearSprites</vt:lpstr>
      <vt:lpstr>7. shinpokered: init.asm, continued</vt:lpstr>
      <vt:lpstr>7. shinpokered: oam_dma.asm</vt:lpstr>
      <vt:lpstr>8. shinpokered: init.asm continued</vt:lpstr>
      <vt:lpstr>9. shinpokered: init.asm, vcopy.asm</vt:lpstr>
      <vt:lpstr>10. shinpokered: init.asm</vt:lpstr>
      <vt:lpstr>Recap</vt:lpstr>
      <vt:lpstr>11. shinpokered: init.asm</vt:lpstr>
      <vt:lpstr>11. shinpokered: palettes.asm</vt:lpstr>
      <vt:lpstr>12. shinpokered: init.asm</vt:lpstr>
      <vt:lpstr>13. shinpokered: intro.asm</vt:lpstr>
      <vt:lpstr>14. shinpokered: intro.asm, home.asm</vt:lpstr>
      <vt:lpstr>15. shinpokered: palettes.asm</vt:lpstr>
      <vt:lpstr>16. shinpokered: palettes.asm</vt:lpstr>
      <vt:lpstr>17. shinpokered: palettes.asm</vt:lpstr>
      <vt:lpstr>18. shinpokered: palettes.asm</vt:lpstr>
      <vt:lpstr>19. shinpokered: palettes.asm</vt:lpstr>
      <vt:lpstr>20. shinpokered: palettes.asm</vt:lpstr>
      <vt:lpstr>21. shinpokered: palettes.asm</vt:lpstr>
      <vt:lpstr>22. shinpokered: palettes.asm</vt:lpstr>
      <vt:lpstr>23. shipokered: palettes.asm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 SGB to GBC conversion</dc:title>
  <dc:creator>tim.weilert@gmail.com</dc:creator>
  <cp:lastModifiedBy>tim.weilert@gmail.com</cp:lastModifiedBy>
  <cp:revision>66</cp:revision>
  <dcterms:created xsi:type="dcterms:W3CDTF">2023-01-02T15:24:59Z</dcterms:created>
  <dcterms:modified xsi:type="dcterms:W3CDTF">2023-01-04T18:29:23Z</dcterms:modified>
</cp:coreProperties>
</file>