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-226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199B53-89C7-4CEA-A34F-AF138A5E9A43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28C93-2307-4E08-B697-2D71D9715B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Implementing a SGB to GBC conversion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and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Assuming we are using a GBC for logical jumps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1.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home.asm | Start::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1180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886200" y="590550"/>
            <a:ext cx="3200400" cy="403187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"Entry"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nop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Start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"Header"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$104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 header is generated by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rgbfix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The space here is allocated to prevent code from being overwritten.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C586C0"/>
                </a:solidFill>
                <a:latin typeface="Consolas"/>
              </a:rPr>
              <a:t>ds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$150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-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$104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SECTION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E9178"/>
                </a:solidFill>
                <a:latin typeface="Consolas"/>
              </a:rPr>
              <a:t>"Main"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ROM0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Start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GBC</a:t>
            </a:r>
          </a:p>
          <a:p>
            <a:endParaRPr lang="en-US" sz="800" dirty="0">
              <a:solidFill>
                <a:srgbClr val="9CDCFE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z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ok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gbc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gbctest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set the marker for being in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mode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.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ok</a:t>
            </a: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jp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Init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1600200" y="590550"/>
            <a:ext cx="2286000" cy="40318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endParaRPr lang="en-US" sz="800" dirty="0"/>
          </a:p>
          <a:p>
            <a:r>
              <a:rPr lang="en-US" sz="800" dirty="0" smtClean="0"/>
              <a:t>This is the first portion of code to run after the </a:t>
            </a:r>
            <a:r>
              <a:rPr lang="en-US" sz="800" dirty="0" err="1" smtClean="0"/>
              <a:t>Gameboy</a:t>
            </a:r>
            <a:r>
              <a:rPr lang="en-US" sz="800" dirty="0" smtClean="0"/>
              <a:t> </a:t>
            </a:r>
            <a:r>
              <a:rPr lang="en-US" sz="800" dirty="0" err="1" smtClean="0"/>
              <a:t>bootrom</a:t>
            </a:r>
            <a:r>
              <a:rPr lang="en-US" sz="800" dirty="0" smtClean="0"/>
              <a:t>, starting at address $100. We </a:t>
            </a:r>
            <a:r>
              <a:rPr lang="en-US" sz="800" dirty="0" err="1" smtClean="0"/>
              <a:t>nop</a:t>
            </a:r>
            <a:r>
              <a:rPr lang="en-US" sz="800" dirty="0" smtClean="0"/>
              <a:t> then jump to Start (see below)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Header info left blank to be overwritten by the compiler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Compare the value in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constant GBC. Since we are in a GBC, </a:t>
            </a:r>
            <a:r>
              <a:rPr lang="en-US" sz="800" dirty="0" err="1" smtClean="0"/>
              <a:t>Reg</a:t>
            </a:r>
            <a:r>
              <a:rPr lang="en-US" sz="800" dirty="0" smtClean="0"/>
              <a:t> A initializes to $11, so the compare gives a zero result and the Z flag is high. N flag also high because we did a subtraction.</a:t>
            </a:r>
          </a:p>
          <a:p>
            <a:endParaRPr lang="en-US" sz="800" dirty="0"/>
          </a:p>
          <a:p>
            <a:r>
              <a:rPr lang="en-US" sz="800" dirty="0" smtClean="0"/>
              <a:t>If the result of ‘cp GBC’ is zero, jump relative to .</a:t>
            </a:r>
            <a:r>
              <a:rPr lang="en-US" sz="800" dirty="0" err="1" smtClean="0"/>
              <a:t>gbc</a:t>
            </a:r>
            <a:r>
              <a:rPr lang="en-US" sz="800" dirty="0" smtClean="0"/>
              <a:t> code. If it was not, do 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 to 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 then jump relative to .ok.</a:t>
            </a:r>
          </a:p>
          <a:p>
            <a:endParaRPr lang="en-US" sz="800" dirty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Reg</a:t>
            </a:r>
            <a:r>
              <a:rPr lang="en-US" sz="800" dirty="0" smtClean="0"/>
              <a:t> A with value 1 when executing .</a:t>
            </a:r>
            <a:r>
              <a:rPr lang="en-US" sz="800" dirty="0" err="1" smtClean="0"/>
              <a:t>gbc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.ok runs regardless of whether we’re in a GBC or not.</a:t>
            </a:r>
          </a:p>
          <a:p>
            <a:r>
              <a:rPr lang="en-US" sz="800" dirty="0" smtClean="0"/>
              <a:t>Load the value of address </a:t>
            </a:r>
            <a:r>
              <a:rPr lang="en-US" sz="800" dirty="0" err="1" smtClean="0"/>
              <a:t>hGBC</a:t>
            </a:r>
            <a:r>
              <a:rPr lang="en-US" sz="800" dirty="0" smtClean="0"/>
              <a:t> with the value from </a:t>
            </a:r>
            <a:r>
              <a:rPr lang="en-US" sz="800" dirty="0" err="1" smtClean="0"/>
              <a:t>Reg</a:t>
            </a:r>
            <a:r>
              <a:rPr lang="en-US" sz="800" dirty="0" smtClean="0"/>
              <a:t> A (1 for GBC, 0 for not)</a:t>
            </a:r>
          </a:p>
          <a:p>
            <a:endParaRPr lang="en-US" sz="800" dirty="0"/>
          </a:p>
          <a:p>
            <a:r>
              <a:rPr lang="en-US" sz="800" dirty="0" smtClean="0"/>
              <a:t>Jump to </a:t>
            </a:r>
            <a:r>
              <a:rPr lang="en-US" sz="800" dirty="0" err="1" smtClean="0"/>
              <a:t>Init.</a:t>
            </a:r>
            <a:endParaRPr lang="en-US" sz="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228600" y="2876550"/>
            <a:ext cx="990600" cy="21544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$11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6200" y="2647950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15" name="Rectangle 14"/>
          <p:cNvSpPr/>
          <p:nvPr/>
        </p:nvSpPr>
        <p:spPr>
          <a:xfrm>
            <a:off x="228600" y="4171950"/>
            <a:ext cx="990600" cy="7078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hGBC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$FFFE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gbcnote</a:t>
            </a:r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 - 0 if DMG, != 0 if GBC, =2 for gamma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shader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6200" y="3930194"/>
            <a:ext cx="6030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hram.asm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check </a:t>
            </a:r>
            <a:r>
              <a:rPr lang="en-US" sz="1000" dirty="0" err="1" smtClean="0"/>
              <a:t>Reg</a:t>
            </a:r>
            <a:r>
              <a:rPr lang="en-US" sz="1000" dirty="0" smtClean="0"/>
              <a:t> A to see if it is equal to $11 upon system boot. If it is set the flag that lives at </a:t>
            </a:r>
            <a:r>
              <a:rPr lang="en-US" sz="1000" dirty="0" err="1" smtClean="0"/>
              <a:t>hGBC</a:t>
            </a:r>
            <a:r>
              <a:rPr lang="en-US" sz="1000" dirty="0" smtClean="0"/>
              <a:t> in Hi RAM to 1, otherwise set </a:t>
            </a:r>
            <a:r>
              <a:rPr lang="en-US" sz="1000" dirty="0" err="1" smtClean="0"/>
              <a:t>hGBC</a:t>
            </a:r>
            <a:r>
              <a:rPr lang="en-US" sz="1000" dirty="0" smtClean="0"/>
              <a:t> to 0.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65522"/>
          </a:xfrm>
        </p:spPr>
        <p:txBody>
          <a:bodyPr>
            <a:normAutofit fontScale="90000"/>
          </a:bodyPr>
          <a:lstStyle/>
          <a:p>
            <a:r>
              <a:rPr lang="en-US" sz="1800" dirty="0" smtClean="0"/>
              <a:t>2. </a:t>
            </a:r>
            <a:r>
              <a:rPr lang="en-US" sz="1800" dirty="0" err="1" smtClean="0"/>
              <a:t>shinpokered</a:t>
            </a:r>
            <a:r>
              <a:rPr lang="en-US" sz="1800" dirty="0" smtClean="0"/>
              <a:t>: init.asm | Init::</a:t>
            </a:r>
            <a:endParaRPr lang="en-US" sz="18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34290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01C0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7162800" y="15430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029200" y="590550"/>
            <a:ext cx="2057400" cy="415498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Init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::</a:t>
            </a: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 Program </a:t>
            </a:r>
            <a:r>
              <a:rPr lang="en-US" sz="800" b="0" dirty="0" err="1" smtClean="0">
                <a:solidFill>
                  <a:srgbClr val="6A9955"/>
                </a:solidFill>
                <a:latin typeface="Consolas"/>
              </a:rPr>
              <a:t>init.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/>
            </a:r>
            <a:br>
              <a:rPr lang="en-US" sz="800" b="0" dirty="0" smtClean="0">
                <a:solidFill>
                  <a:srgbClr val="D4D4D4"/>
                </a:solidFill>
                <a:latin typeface="Consolas"/>
              </a:rPr>
            </a:b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rLCDC_DEFAULT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B5CEA8"/>
                </a:solidFill>
                <a:latin typeface="Consolas"/>
              </a:rPr>
              <a:t>%11100011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LCD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Window tile map at $9C00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Window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and window tile data at $8800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tile map at $9800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8x8 OBJ size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OBJ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6A9955"/>
                </a:solidFill>
                <a:latin typeface="Consolas"/>
              </a:rPr>
              <a:t>; * BG display enabled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di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err="1" smtClean="0">
                <a:solidFill>
                  <a:srgbClr val="569CD6"/>
                </a:solidFill>
                <a:latin typeface="Consolas"/>
              </a:rPr>
              <a:t>xor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rSCX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rSCY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rSB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rSC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rTMA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rTAC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rBGP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rOBP0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smtClean="0">
                <a:solidFill>
                  <a:srgbClr val="9CDCFE"/>
                </a:solidFill>
                <a:latin typeface="Consolas"/>
              </a:rPr>
              <a:t>rOBP1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</a:p>
          <a:p>
            <a:endParaRPr lang="en-US" sz="800" dirty="0">
              <a:solidFill>
                <a:srgbClr val="569CD6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,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ld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[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],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a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    </a:t>
            </a:r>
            <a:r>
              <a:rPr lang="en-US" sz="800" b="0" dirty="0" smtClean="0">
                <a:solidFill>
                  <a:srgbClr val="569CD6"/>
                </a:solidFill>
                <a:latin typeface="Consolas"/>
              </a:rPr>
              <a:t>call</a:t>
            </a:r>
            <a:r>
              <a:rPr lang="en-US" sz="8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800" b="0" dirty="0" err="1" smtClean="0">
                <a:solidFill>
                  <a:srgbClr val="9CDCFE"/>
                </a:solidFill>
                <a:latin typeface="Consolas"/>
              </a:rPr>
              <a:t>DisableLCD</a:t>
            </a:r>
            <a:endParaRPr lang="en-US" sz="800" b="0" dirty="0" smtClean="0">
              <a:solidFill>
                <a:srgbClr val="D4D4D4"/>
              </a:solidFill>
              <a:latin typeface="Consolas"/>
            </a:endParaRPr>
          </a:p>
          <a:p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graphicFrame>
        <p:nvGraphicFramePr>
          <p:cNvPr id="8" name="Content Placeholder 3"/>
          <p:cNvGraphicFramePr>
            <a:graphicFrameLocks/>
          </p:cNvGraphicFramePr>
          <p:nvPr/>
        </p:nvGraphicFramePr>
        <p:xfrm>
          <a:off x="7162800" y="2724150"/>
          <a:ext cx="1524000" cy="1173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Register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AF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8080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BC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DE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FF56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HL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000D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SP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FFFE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/>
          </p:cNvGraphicFramePr>
          <p:nvPr/>
        </p:nvGraphicFramePr>
        <p:xfrm>
          <a:off x="7162800" y="3943350"/>
          <a:ext cx="1524000" cy="9829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7419"/>
                <a:gridCol w="786581"/>
              </a:tblGrid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Flag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Value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1145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Z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1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N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20002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H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  <a:tr h="188595">
                <a:tc>
                  <a:txBody>
                    <a:bodyPr/>
                    <a:lstStyle/>
                    <a:p>
                      <a:pPr algn="r"/>
                      <a:r>
                        <a:rPr lang="en-US" sz="800" dirty="0" smtClean="0"/>
                        <a:t>C</a:t>
                      </a:r>
                      <a:endParaRPr lang="en-US" sz="800" dirty="0"/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0</a:t>
                      </a:r>
                      <a:endParaRPr lang="en-US" sz="800" dirty="0"/>
                    </a:p>
                  </a:txBody>
                  <a:tcPr marT="34290" marB="34290"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162801" y="571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Beginning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162800" y="249555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End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2743200" y="590550"/>
            <a:ext cx="2286000" cy="4038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800" dirty="0" smtClean="0"/>
              <a:t>Code Comments:</a:t>
            </a:r>
          </a:p>
          <a:p>
            <a:r>
              <a:rPr lang="en-US" sz="800" dirty="0" smtClean="0"/>
              <a:t>This is the initialize code- it only runs once at the beginning of the program and is used to set a bunch of values.</a:t>
            </a:r>
          </a:p>
          <a:p>
            <a:endParaRPr lang="en-US" sz="800" dirty="0" smtClean="0"/>
          </a:p>
          <a:p>
            <a:r>
              <a:rPr lang="en-US" sz="800" dirty="0" smtClean="0"/>
              <a:t>Set constant </a:t>
            </a:r>
            <a:r>
              <a:rPr lang="en-US" sz="800" dirty="0" err="1" smtClean="0"/>
              <a:t>rLCDC_DEFAULT</a:t>
            </a:r>
            <a:r>
              <a:rPr lang="en-US" sz="800" dirty="0" smtClean="0"/>
              <a:t> to a binary value with each bit based on the comments there in the code.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800" dirty="0" smtClean="0"/>
              <a:t>Disable interrupts</a:t>
            </a:r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0 via ‘</a:t>
            </a:r>
            <a:r>
              <a:rPr lang="en-US" sz="800" dirty="0" err="1" smtClean="0"/>
              <a:t>xor</a:t>
            </a:r>
            <a:r>
              <a:rPr lang="en-US" sz="800" dirty="0" smtClean="0"/>
              <a:t> a’, N flag goes low</a:t>
            </a:r>
          </a:p>
          <a:p>
            <a:endParaRPr lang="en-US" sz="800" dirty="0"/>
          </a:p>
          <a:p>
            <a:r>
              <a:rPr lang="en-US" sz="800" dirty="0" smtClean="0"/>
              <a:t>Set the values that live at all of these addresses to 0</a:t>
            </a:r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endParaRPr lang="en-US" sz="800" dirty="0"/>
          </a:p>
          <a:p>
            <a:endParaRPr lang="en-US" sz="800" dirty="0" smtClean="0"/>
          </a:p>
          <a:p>
            <a:r>
              <a:rPr lang="en-US" sz="800" dirty="0" smtClean="0"/>
              <a:t>Set </a:t>
            </a:r>
            <a:r>
              <a:rPr lang="en-US" sz="800" dirty="0" err="1" smtClean="0"/>
              <a:t>Reg</a:t>
            </a:r>
            <a:r>
              <a:rPr lang="en-US" sz="800" dirty="0" smtClean="0"/>
              <a:t> A to the value of </a:t>
            </a:r>
            <a:r>
              <a:rPr lang="en-US" sz="800" dirty="0" err="1" smtClean="0"/>
              <a:t>rLCDC_ENABLE_MASK</a:t>
            </a:r>
            <a:endParaRPr lang="en-US" sz="800" dirty="0" smtClean="0"/>
          </a:p>
          <a:p>
            <a:endParaRPr lang="en-US" sz="800" dirty="0"/>
          </a:p>
          <a:p>
            <a:r>
              <a:rPr lang="en-US" sz="800" dirty="0" smtClean="0"/>
              <a:t>Load </a:t>
            </a:r>
            <a:r>
              <a:rPr lang="en-US" sz="800" dirty="0" err="1" smtClean="0"/>
              <a:t>rLCDC</a:t>
            </a:r>
            <a:r>
              <a:rPr lang="en-US" sz="800" dirty="0" smtClean="0"/>
              <a:t> with the resulting value</a:t>
            </a:r>
          </a:p>
          <a:p>
            <a:endParaRPr lang="en-US" sz="800" dirty="0"/>
          </a:p>
          <a:p>
            <a:r>
              <a:rPr lang="en-US" sz="800" dirty="0" smtClean="0"/>
              <a:t>Call </a:t>
            </a:r>
            <a:r>
              <a:rPr lang="en-US" sz="800" dirty="0" err="1" smtClean="0"/>
              <a:t>DisableLCD</a:t>
            </a:r>
            <a:endParaRPr lang="en-US" sz="800" dirty="0" smtClean="0"/>
          </a:p>
        </p:txBody>
      </p:sp>
      <p:sp>
        <p:nvSpPr>
          <p:cNvPr id="13" name="Rectangle 12"/>
          <p:cNvSpPr/>
          <p:nvPr/>
        </p:nvSpPr>
        <p:spPr>
          <a:xfrm>
            <a:off x="0" y="3943350"/>
            <a:ext cx="2743200" cy="4308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LCD Control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7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rLCDC_ENABLE_MASK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&lt;&lt; </a:t>
            </a:r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rLCDC_ENABLE</a:t>
            </a:r>
            <a:endParaRPr lang="en-US" sz="7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3727906"/>
            <a:ext cx="12410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</a:t>
            </a:r>
            <a:endParaRPr lang="en-US" sz="800" dirty="0"/>
          </a:p>
        </p:txBody>
      </p:sp>
      <p:sp>
        <p:nvSpPr>
          <p:cNvPr id="17" name="TextBox 16"/>
          <p:cNvSpPr txBox="1"/>
          <p:nvPr/>
        </p:nvSpPr>
        <p:spPr>
          <a:xfrm>
            <a:off x="1600200" y="4629150"/>
            <a:ext cx="5486400" cy="246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000" dirty="0" smtClean="0"/>
              <a:t>Summary: Disable interrupts, zero out a bunch of hardware registers and set up for the </a:t>
            </a:r>
            <a:r>
              <a:rPr lang="en-US" sz="1000" dirty="0" err="1" smtClean="0"/>
              <a:t>DisableLCD</a:t>
            </a:r>
            <a:r>
              <a:rPr lang="en-US" sz="1000" dirty="0" smtClean="0"/>
              <a:t> call</a:t>
            </a:r>
            <a:endParaRPr lang="en-US" sz="1000" dirty="0"/>
          </a:p>
        </p:txBody>
      </p:sp>
      <p:sp>
        <p:nvSpPr>
          <p:cNvPr id="18" name="Rectangle 17"/>
          <p:cNvSpPr/>
          <p:nvPr/>
        </p:nvSpPr>
        <p:spPr>
          <a:xfrm>
            <a:off x="0" y="1581150"/>
            <a:ext cx="2743200" cy="20313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rIF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$ff0f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Interrupt Flag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rIE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</a:t>
            </a:r>
            <a:r>
              <a:rPr lang="en-US" sz="700" b="0" dirty="0" err="1" smtClean="0">
                <a:solidFill>
                  <a:srgbClr val="B5CEA8"/>
                </a:solidFill>
                <a:latin typeface="Consolas"/>
              </a:rPr>
              <a:t>ffff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Interrupt Enable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rSCX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$ff43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Scroll X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rSCY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$ff42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Scroll Y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rSB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$ff01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Serial transfer data (R/W)</a:t>
            </a: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rSC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$ff02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Serial Transfer Control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rWX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$ff4b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X Position minus 7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rWY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$ff4a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Window Y Position (R/W)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rTMA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$ff06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Timer Modulo (R/W)</a:t>
            </a:r>
            <a:endParaRPr lang="pt-BR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pt-BR" sz="700" b="0" dirty="0" smtClean="0">
                <a:solidFill>
                  <a:srgbClr val="9CDCFE"/>
                </a:solidFill>
                <a:latin typeface="Consolas"/>
              </a:rPr>
              <a:t>rTAC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pt-BR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B5CEA8"/>
                </a:solidFill>
                <a:latin typeface="Consolas"/>
              </a:rPr>
              <a:t>$ff07</a:t>
            </a:r>
            <a:r>
              <a:rPr lang="pt-BR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pt-BR" sz="700" b="0" dirty="0" smtClean="0">
                <a:solidFill>
                  <a:srgbClr val="6A9955"/>
                </a:solidFill>
                <a:latin typeface="Consolas"/>
              </a:rPr>
              <a:t>; Timer Control (R/W)</a:t>
            </a:r>
          </a:p>
          <a:p>
            <a:r>
              <a:rPr lang="en-US" sz="700" b="0" dirty="0" err="1" smtClean="0">
                <a:solidFill>
                  <a:srgbClr val="9CDCFE"/>
                </a:solidFill>
                <a:latin typeface="Consolas"/>
              </a:rPr>
              <a:t>rBGP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 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$ff47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BG Palette Data (R/W) - Non CGB Mode Only</a:t>
            </a: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rOBP0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$ff48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Object Palette 0 Data (R/W) - Non CGB Mode Only</a:t>
            </a:r>
            <a:endParaRPr lang="en-US" sz="700" b="0" dirty="0" smtClean="0">
              <a:solidFill>
                <a:srgbClr val="D4D4D4"/>
              </a:solidFill>
              <a:latin typeface="Consolas"/>
            </a:endParaRPr>
          </a:p>
          <a:p>
            <a:r>
              <a:rPr lang="en-US" sz="700" b="0" dirty="0" smtClean="0">
                <a:solidFill>
                  <a:srgbClr val="9CDCFE"/>
                </a:solidFill>
                <a:latin typeface="Consolas"/>
              </a:rPr>
              <a:t>rOBP1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      </a:t>
            </a:r>
            <a:r>
              <a:rPr lang="en-US" sz="700" b="0" dirty="0" smtClean="0">
                <a:solidFill>
                  <a:srgbClr val="C586C0"/>
                </a:solidFill>
                <a:latin typeface="Consolas"/>
              </a:rPr>
              <a:t>EQU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B5CEA8"/>
                </a:solidFill>
                <a:latin typeface="Consolas"/>
              </a:rPr>
              <a:t>$ff49</a:t>
            </a:r>
            <a:r>
              <a:rPr lang="en-US" sz="700" b="0" dirty="0" smtClean="0">
                <a:solidFill>
                  <a:srgbClr val="D4D4D4"/>
                </a:solidFill>
                <a:latin typeface="Consolas"/>
              </a:rPr>
              <a:t> </a:t>
            </a:r>
            <a:r>
              <a:rPr lang="en-US" sz="700" b="0" dirty="0" smtClean="0">
                <a:solidFill>
                  <a:srgbClr val="6A9955"/>
                </a:solidFill>
                <a:latin typeface="Consolas"/>
              </a:rPr>
              <a:t>; Object Palette 1 Data (R/W) - Non CGB Mode Only</a:t>
            </a:r>
            <a:endParaRPr lang="en-US" sz="800" b="0" dirty="0">
              <a:solidFill>
                <a:srgbClr val="D4D4D4"/>
              </a:solidFill>
              <a:latin typeface="Consola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0" y="1352550"/>
            <a:ext cx="171874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smtClean="0"/>
              <a:t>hardware_constants.asm (lines vary)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503</Words>
  <Application>Microsoft Office PowerPoint</Application>
  <PresentationFormat>On-screen Show (16:9)</PresentationFormat>
  <Paragraphs>222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Implementing a SGB to GBC conversion</vt:lpstr>
      <vt:lpstr>Introduction and Assumptions</vt:lpstr>
      <vt:lpstr>1. shinpokered: home.asm | Start::</vt:lpstr>
      <vt:lpstr>2. shinpokered: init.asm | Init::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SGB to GBC conversion</dc:title>
  <dc:creator>tim.weilert@gmail.com</dc:creator>
  <cp:lastModifiedBy>tim.weilert@gmail.com</cp:lastModifiedBy>
  <cp:revision>6</cp:revision>
  <dcterms:created xsi:type="dcterms:W3CDTF">2023-01-02T15:24:59Z</dcterms:created>
  <dcterms:modified xsi:type="dcterms:W3CDTF">2023-01-02T16:12:35Z</dcterms:modified>
</cp:coreProperties>
</file>