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Work Sans"/>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WorkSans-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WorkSans-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WorkSans-bold.fntdata"/><Relationship Id="rId16" Type="http://schemas.openxmlformats.org/officeDocument/2006/relationships/slide" Target="slides/slide11.xml"/><Relationship Id="rId38" Type="http://schemas.openxmlformats.org/officeDocument/2006/relationships/font" Target="fonts/Work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category/dissertation/"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abstract/"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table-of-content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figure-and-table-lists-in-your-dissertation/"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list-of-abbreviation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glossary-of-a-dissertation/"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introduction-structure/" TargetMode="External"/><Relationship Id="rId3" Type="http://schemas.openxmlformats.org/officeDocument/2006/relationships/hyperlink" Target="https://www.scribbr.com/research-process/research-questions/" TargetMode="External"/><Relationship Id="rId4" Type="http://schemas.openxmlformats.org/officeDocument/2006/relationships/hyperlink" Target="https://www.scribbr.com/dissertation/tips-for-writing-an-overview-of-your-dissertatio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literature-review/" TargetMode="External"/><Relationship Id="rId3" Type="http://schemas.openxmlformats.org/officeDocument/2006/relationships/hyperlink" Target="https://www.youtube.com/watch?v=KkAnKGuX7f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theoretical-framework/"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methodology/"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result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discussion/"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write-conclusion/"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apa-citation-generator/" TargetMode="External"/><Relationship Id="rId3" Type="http://schemas.openxmlformats.org/officeDocument/2006/relationships/hyperlink" Target="https://www.scribbr.com/mla-citation-generator/"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appendix/"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title-pag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dissertation/acknowledgements/" TargetMode="External"/><Relationship Id="rId3" Type="http://schemas.openxmlformats.org/officeDocument/2006/relationships/hyperlink" Target="https://www.youtube.com/watch?v=9qUQwk1EERk"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e89af7d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e89af7d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lectures slides are based on Scribbr’s Knowledge Base article “How to structure a dissertation,” which can be found here: </a:t>
            </a:r>
            <a:r>
              <a:rPr lang="en-GB" u="sng">
                <a:solidFill>
                  <a:schemeClr val="hlink"/>
                </a:solidFill>
                <a:hlinkClick r:id="rId2"/>
              </a:rPr>
              <a:t>https://www.scribbr.com/category/dissertation/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How to edit this presentation:</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AutoNum type="arabicPeriod"/>
            </a:pPr>
            <a:r>
              <a:rPr lang="en-GB"/>
              <a:t>Click on “File” in the top-left corner.</a:t>
            </a:r>
            <a:endParaRPr/>
          </a:p>
          <a:p>
            <a:pPr indent="-298450" lvl="0" marL="457200" rtl="0" algn="l">
              <a:spcBef>
                <a:spcPts val="0"/>
              </a:spcBef>
              <a:spcAft>
                <a:spcPts val="0"/>
              </a:spcAft>
              <a:buSzPts val="1100"/>
              <a:buAutoNum type="arabicPeriod"/>
            </a:pPr>
            <a:r>
              <a:rPr lang="en-GB"/>
              <a:t>Click on “Make a copy”</a:t>
            </a:r>
            <a:endParaRPr/>
          </a:p>
          <a:p>
            <a:pPr indent="-298450" lvl="0" marL="457200" rtl="0" algn="l">
              <a:spcBef>
                <a:spcPts val="0"/>
              </a:spcBef>
              <a:spcAft>
                <a:spcPts val="0"/>
              </a:spcAft>
              <a:buSzPts val="1100"/>
              <a:buAutoNum type="arabicPeriod"/>
            </a:pPr>
            <a:r>
              <a:rPr lang="en-GB"/>
              <a:t>Select “Entire presentation”</a:t>
            </a:r>
            <a:endParaRPr/>
          </a:p>
          <a:p>
            <a:pPr indent="-298450" lvl="0" marL="457200" rtl="0" algn="l">
              <a:spcBef>
                <a:spcPts val="0"/>
              </a:spcBef>
              <a:spcAft>
                <a:spcPts val="0"/>
              </a:spcAft>
              <a:buSzPts val="1100"/>
              <a:buAutoNum type="arabicPeriod"/>
            </a:pPr>
            <a:r>
              <a:rPr lang="en-GB"/>
              <a:t>Save the presentation in your personal Google Drive.</a:t>
            </a:r>
            <a:endParaRPr/>
          </a:p>
          <a:p>
            <a:pPr indent="-298450" lvl="0" marL="457200" rtl="0" algn="l">
              <a:spcBef>
                <a:spcPts val="0"/>
              </a:spcBef>
              <a:spcAft>
                <a:spcPts val="0"/>
              </a:spcAft>
              <a:buSzPts val="1100"/>
              <a:buAutoNum type="arabicPeriod"/>
            </a:pPr>
            <a:r>
              <a:rPr lang="en-GB"/>
              <a:t>You can now edit the copy of this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f961843b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f961843b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abstract is a brief summary of your whole dissertation. It allows your reader to understand your topic and argument at a glance.</a:t>
            </a:r>
            <a:endParaRPr/>
          </a:p>
          <a:p>
            <a:pPr indent="-298450" lvl="0" marL="457200" rtl="0" algn="l">
              <a:spcBef>
                <a:spcPts val="0"/>
              </a:spcBef>
              <a:spcAft>
                <a:spcPts val="0"/>
              </a:spcAft>
              <a:buSzPts val="1100"/>
              <a:buChar char="●"/>
            </a:pPr>
            <a:r>
              <a:rPr lang="en-GB"/>
              <a:t>Your abstract should state the topic and aims of your research, describe your methods, summarize the key results, and state your conclusions.</a:t>
            </a:r>
            <a:endParaRPr/>
          </a:p>
          <a:p>
            <a:pPr indent="-298450" lvl="0" marL="457200" rtl="0" algn="l">
              <a:spcBef>
                <a:spcPts val="0"/>
              </a:spcBef>
              <a:spcAft>
                <a:spcPts val="0"/>
              </a:spcAft>
              <a:buSzPts val="1100"/>
              <a:buChar char="●"/>
            </a:pPr>
            <a:r>
              <a:rPr lang="en-GB"/>
              <a:t>An abstract is not the same as an introduction; you’re not just introducing your research here, but providing a summary of the whole text.</a:t>
            </a:r>
            <a:endParaRPr/>
          </a:p>
          <a:p>
            <a:pPr indent="-298450" lvl="0" marL="457200" rtl="0" algn="l">
              <a:spcBef>
                <a:spcPts val="0"/>
              </a:spcBef>
              <a:spcAft>
                <a:spcPts val="0"/>
              </a:spcAft>
              <a:buSzPts val="1100"/>
              <a:buChar char="●"/>
            </a:pPr>
            <a:r>
              <a:rPr lang="en-GB"/>
              <a:t>For this reason, the abstract should be written at the end, after you’ve completed the main text. You need to know the structure and content of your whole dissertation before you write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to write an abstract” article: </a:t>
            </a:r>
            <a:r>
              <a:rPr lang="en-GB" u="sng">
                <a:solidFill>
                  <a:schemeClr val="hlink"/>
                </a:solidFill>
                <a:hlinkClick r:id="rId2"/>
              </a:rPr>
              <a:t>https://www.scribbr.com/dissertation/abstract/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18c31ba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18c31ba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An abstract can be a tough thing to write, since you have to pack a lot of information into a short space.</a:t>
            </a:r>
            <a:endParaRPr/>
          </a:p>
          <a:p>
            <a:pPr indent="-298450" lvl="0" marL="457200" rtl="0" algn="l">
              <a:spcBef>
                <a:spcPts val="0"/>
              </a:spcBef>
              <a:spcAft>
                <a:spcPts val="0"/>
              </a:spcAft>
              <a:buSzPts val="1100"/>
              <a:buChar char="●"/>
            </a:pPr>
            <a:r>
              <a:rPr lang="en-GB"/>
              <a:t>This video explores how to approach it in more detail.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f961843b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f961843b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table of contents lists all the sections of your dissertation and the page numbers they appear on.</a:t>
            </a:r>
            <a:endParaRPr/>
          </a:p>
          <a:p>
            <a:pPr indent="-298450" lvl="0" marL="457200" rtl="0" algn="l">
              <a:spcBef>
                <a:spcPts val="0"/>
              </a:spcBef>
              <a:spcAft>
                <a:spcPts val="0"/>
              </a:spcAft>
              <a:buSzPts val="1100"/>
              <a:buChar char="●"/>
            </a:pPr>
            <a:r>
              <a:rPr lang="en-GB"/>
              <a:t>It does not list the title page, acknowledgements, or abstract, since these appear before it.</a:t>
            </a:r>
            <a:endParaRPr/>
          </a:p>
          <a:p>
            <a:pPr indent="-298450" lvl="0" marL="457200" rtl="0" algn="l">
              <a:spcBef>
                <a:spcPts val="0"/>
              </a:spcBef>
              <a:spcAft>
                <a:spcPts val="0"/>
              </a:spcAft>
              <a:buSzPts val="1100"/>
              <a:buChar char="●"/>
            </a:pPr>
            <a:r>
              <a:rPr lang="en-GB"/>
              <a:t>It can be tricky to format your table of contents manually and keep it up to date, so it’s recommended to use Word’s built-in table of contents generator to do it automatically.</a:t>
            </a:r>
            <a:endParaRPr/>
          </a:p>
          <a:p>
            <a:pPr indent="-298450" lvl="0" marL="457200" rtl="0" algn="l">
              <a:spcBef>
                <a:spcPts val="0"/>
              </a:spcBef>
              <a:spcAft>
                <a:spcPts val="0"/>
              </a:spcAft>
              <a:buSzPts val="1100"/>
              <a:buChar char="●"/>
            </a:pPr>
            <a:r>
              <a:rPr lang="en-GB"/>
              <a:t>Make sure that your headings are clear and consistently formatted throughout your text (in terms of things like numbering and capitalization) so that your table of contents reads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“Dissertation table of contents” article: </a:t>
            </a:r>
            <a:r>
              <a:rPr lang="en-GB" u="sng">
                <a:solidFill>
                  <a:schemeClr val="hlink"/>
                </a:solidFill>
                <a:hlinkClick r:id="rId2"/>
              </a:rPr>
              <a:t>https://www.scribbr.com/dissertation/table-of-contents/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f961843b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f961843b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If you include a lot of tables and/or figures in your dissertation, it’s a good idea to include lists of each showing where they are located in the text.</a:t>
            </a:r>
            <a:endParaRPr/>
          </a:p>
          <a:p>
            <a:pPr indent="-298450" lvl="0" marL="457200" rtl="0" algn="l">
              <a:spcBef>
                <a:spcPts val="0"/>
              </a:spcBef>
              <a:spcAft>
                <a:spcPts val="0"/>
              </a:spcAft>
              <a:buSzPts val="1100"/>
              <a:buChar char="●"/>
            </a:pPr>
            <a:r>
              <a:rPr lang="en-GB"/>
              <a:t>Tables and figures each have their own separate numbering, and should appear in two separate lists here if you include both.</a:t>
            </a:r>
            <a:endParaRPr/>
          </a:p>
          <a:p>
            <a:pPr indent="-298450" lvl="0" marL="457200" rtl="0" algn="l">
              <a:spcBef>
                <a:spcPts val="0"/>
              </a:spcBef>
              <a:spcAft>
                <a:spcPts val="0"/>
              </a:spcAft>
              <a:buSzPts val="1100"/>
              <a:buChar char="●"/>
            </a:pPr>
            <a:r>
              <a:rPr lang="en-GB"/>
              <a:t>Make sure to include every table or figure that appears in the dissertation.</a:t>
            </a:r>
            <a:endParaRPr/>
          </a:p>
          <a:p>
            <a:pPr indent="-298450" lvl="0" marL="457200" rtl="0" algn="l">
              <a:spcBef>
                <a:spcPts val="0"/>
              </a:spcBef>
              <a:spcAft>
                <a:spcPts val="0"/>
              </a:spcAft>
              <a:buSzPts val="1100"/>
              <a:buChar char="●"/>
            </a:pPr>
            <a:r>
              <a:rPr lang="en-GB"/>
              <a:t>List them the order they appear in the text (the same order as they are numbered in).</a:t>
            </a:r>
            <a:endParaRPr/>
          </a:p>
          <a:p>
            <a:pPr indent="-298450" lvl="0" marL="457200" rtl="0" algn="l">
              <a:spcBef>
                <a:spcPts val="0"/>
              </a:spcBef>
              <a:spcAft>
                <a:spcPts val="0"/>
              </a:spcAft>
              <a:buSzPts val="1100"/>
              <a:buChar char="●"/>
            </a:pPr>
            <a:r>
              <a:rPr lang="en-GB"/>
              <a:t>A list of figures and tables should be formatted similarly to a table of contents.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“Figures and tables lists in your dissertation” article: </a:t>
            </a:r>
            <a:r>
              <a:rPr lang="en-GB" u="sng">
                <a:solidFill>
                  <a:schemeClr val="hlink"/>
                </a:solidFill>
                <a:hlinkClick r:id="rId2"/>
              </a:rPr>
              <a:t>https://www.scribbr.com/dissertation/figure-and-table-lists-in-your-dissertation/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f961843b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f961843b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Similarly, a list of abbreviations is worth including if you use a lot of abbreviations in your dissertation.</a:t>
            </a:r>
            <a:endParaRPr/>
          </a:p>
          <a:p>
            <a:pPr indent="-298450" lvl="0" marL="457200" rtl="0" algn="l">
              <a:spcBef>
                <a:spcPts val="0"/>
              </a:spcBef>
              <a:spcAft>
                <a:spcPts val="0"/>
              </a:spcAft>
              <a:buSzPts val="1100"/>
              <a:buChar char="●"/>
            </a:pPr>
            <a:r>
              <a:rPr lang="en-GB"/>
              <a:t>You should always define an abbreviation the first time you use it in the text, but it can also be helpful to the reader to have a comprehensive list to refer to.</a:t>
            </a:r>
            <a:endParaRPr/>
          </a:p>
          <a:p>
            <a:pPr indent="-298450" lvl="0" marL="457200" rtl="0" algn="l">
              <a:spcBef>
                <a:spcPts val="0"/>
              </a:spcBef>
              <a:spcAft>
                <a:spcPts val="0"/>
              </a:spcAft>
              <a:buSzPts val="1100"/>
              <a:buChar char="●"/>
            </a:pPr>
            <a:r>
              <a:rPr lang="en-GB"/>
              <a:t>Abbreviations should be listed and defined in alphabetical order (not the order they appear in the text).</a:t>
            </a:r>
            <a:endParaRPr/>
          </a:p>
          <a:p>
            <a:pPr indent="-298450" lvl="0" marL="457200" rtl="0" algn="l">
              <a:spcBef>
                <a:spcPts val="0"/>
              </a:spcBef>
              <a:spcAft>
                <a:spcPts val="0"/>
              </a:spcAft>
              <a:buSzPts val="1100"/>
              <a:buChar char="●"/>
            </a:pPr>
            <a:r>
              <a:rPr lang="en-GB"/>
              <a:t>For very well-known abbreviations that are used in everyday contexts, like “TV” </a:t>
            </a:r>
            <a:r>
              <a:rPr lang="en-GB"/>
              <a:t>and </a:t>
            </a:r>
            <a:r>
              <a:rPr lang="en-GB"/>
              <a:t>“USA,” there’s no need to define them either in the text or in the abbreviation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“List of abbreviations in the dissertation” article: </a:t>
            </a:r>
            <a:r>
              <a:rPr lang="en-GB" u="sng">
                <a:solidFill>
                  <a:schemeClr val="hlink"/>
                </a:solidFill>
                <a:hlinkClick r:id="rId2"/>
              </a:rPr>
              <a:t>https://www.scribbr.com/dissertation/list-of-abbreviations/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f961843b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f961843b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Finally, if you use a lot of specialist language that the reader may be unfamiliar with, a glossary might be included.</a:t>
            </a:r>
            <a:endParaRPr/>
          </a:p>
          <a:p>
            <a:pPr indent="-298450" lvl="0" marL="457200" rtl="0" algn="l">
              <a:spcBef>
                <a:spcPts val="0"/>
              </a:spcBef>
              <a:spcAft>
                <a:spcPts val="0"/>
              </a:spcAft>
              <a:buSzPts val="1100"/>
              <a:buChar char="●"/>
            </a:pPr>
            <a:r>
              <a:rPr lang="en-GB"/>
              <a:t>Terms are again listed alphabetically and defined in a concise manner.</a:t>
            </a:r>
            <a:endParaRPr/>
          </a:p>
          <a:p>
            <a:pPr indent="-298450" lvl="0" marL="457200" rtl="0" algn="l">
              <a:spcBef>
                <a:spcPts val="0"/>
              </a:spcBef>
              <a:spcAft>
                <a:spcPts val="0"/>
              </a:spcAft>
              <a:buSzPts val="1100"/>
              <a:buChar char="●"/>
            </a:pPr>
            <a:r>
              <a:rPr lang="en-GB"/>
              <a:t>Consult with your supervisor to see whether you should create a glossary and what terms should be included in it if so.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“Glossary of a dissertation” article: </a:t>
            </a:r>
            <a:r>
              <a:rPr lang="en-GB" u="sng">
                <a:solidFill>
                  <a:schemeClr val="hlink"/>
                </a:solidFill>
                <a:hlinkClick r:id="rId2"/>
              </a:rPr>
              <a:t>https://www.scribbr.com/dissertation/glossary-of-a-dissertation/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f961843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f961843b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With the front matter out of the way, it’s time to look at the parts that make up the main text of a dissertation.</a:t>
            </a:r>
            <a:endParaRPr/>
          </a:p>
          <a:p>
            <a:pPr indent="-298450" lvl="0" marL="457200" rtl="0" algn="l">
              <a:spcBef>
                <a:spcPts val="0"/>
              </a:spcBef>
              <a:spcAft>
                <a:spcPts val="0"/>
              </a:spcAft>
              <a:buSzPts val="1100"/>
              <a:buChar char="●"/>
            </a:pPr>
            <a:r>
              <a:rPr lang="en-GB"/>
              <a:t>This is the most substantial part of the text, and the part that will take the most careful writing and organization.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f961843b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f961843b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introduction is an important part of every dissertation. It tells your reader what your research is about and why it matters.</a:t>
            </a:r>
            <a:endParaRPr/>
          </a:p>
          <a:p>
            <a:pPr indent="-298450" lvl="0" marL="457200" rtl="0" algn="l">
              <a:spcBef>
                <a:spcPts val="0"/>
              </a:spcBef>
              <a:spcAft>
                <a:spcPts val="0"/>
              </a:spcAft>
              <a:buSzPts val="1100"/>
              <a:buChar char="●"/>
            </a:pPr>
            <a:r>
              <a:rPr lang="en-GB"/>
              <a:t>Start by presenting your topic in broad terms and providing relevant background information. </a:t>
            </a:r>
            <a:endParaRPr/>
          </a:p>
          <a:p>
            <a:pPr indent="-298450" lvl="0" marL="457200" rtl="0" algn="l">
              <a:spcBef>
                <a:spcPts val="0"/>
              </a:spcBef>
              <a:spcAft>
                <a:spcPts val="0"/>
              </a:spcAft>
              <a:buSzPts val="1100"/>
              <a:buChar char="●"/>
            </a:pPr>
            <a:r>
              <a:rPr lang="en-GB"/>
              <a:t>Then you can zoom in to define the scope of your research—which aspect of the topic are you focusing on?</a:t>
            </a:r>
            <a:endParaRPr/>
          </a:p>
          <a:p>
            <a:pPr indent="-298450" lvl="0" marL="457200" rtl="0" algn="l">
              <a:spcBef>
                <a:spcPts val="0"/>
              </a:spcBef>
              <a:spcAft>
                <a:spcPts val="0"/>
              </a:spcAft>
              <a:buSzPts val="1100"/>
              <a:buChar char="●"/>
            </a:pPr>
            <a:r>
              <a:rPr lang="en-GB"/>
              <a:t>In the introduction, it’s important to show the relevance of your work. The relevance might be practical, scientific, or </a:t>
            </a:r>
            <a:r>
              <a:rPr lang="en-GB"/>
              <a:t>both—you want </a:t>
            </a:r>
            <a:r>
              <a:rPr lang="en-GB"/>
              <a:t>to convince your reader that your dissertation is a worthwhile contribution to knowledge.</a:t>
            </a:r>
            <a:endParaRPr/>
          </a:p>
          <a:p>
            <a:pPr indent="-298450" lvl="0" marL="457200" rtl="0" algn="l">
              <a:spcBef>
                <a:spcPts val="0"/>
              </a:spcBef>
              <a:spcAft>
                <a:spcPts val="0"/>
              </a:spcAft>
              <a:buSzPts val="1100"/>
              <a:buChar char="●"/>
            </a:pPr>
            <a:r>
              <a:rPr lang="en-GB"/>
              <a:t>You can mention the current state of research and cite relevant sources here.</a:t>
            </a:r>
            <a:endParaRPr/>
          </a:p>
          <a:p>
            <a:pPr indent="-298450" lvl="0" marL="457200" rtl="0" algn="l">
              <a:spcBef>
                <a:spcPts val="0"/>
              </a:spcBef>
              <a:spcAft>
                <a:spcPts val="0"/>
              </a:spcAft>
              <a:buSzPts val="1100"/>
              <a:buChar char="●"/>
            </a:pPr>
            <a:r>
              <a:rPr lang="en-GB"/>
              <a:t>It’s also essential to state exactly what problem or question your research is addressing, and the specific objectives that you set out to achieve.</a:t>
            </a:r>
            <a:endParaRPr/>
          </a:p>
          <a:p>
            <a:pPr indent="-298450" lvl="0" marL="457200" rtl="0" algn="l">
              <a:spcBef>
                <a:spcPts val="0"/>
              </a:spcBef>
              <a:spcAft>
                <a:spcPts val="0"/>
              </a:spcAft>
              <a:buSzPts val="1100"/>
              <a:buChar char="●"/>
            </a:pPr>
            <a:r>
              <a:rPr lang="en-GB"/>
              <a:t>Finally, you’ll do some signposting—stating what each subsequent chapter will discuss to give the reader a general sense of your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to write a dissertation introduction” article: </a:t>
            </a:r>
            <a:r>
              <a:rPr lang="en-GB" u="sng">
                <a:solidFill>
                  <a:schemeClr val="hlink"/>
                </a:solidFill>
                <a:hlinkClick r:id="rId2"/>
              </a:rPr>
              <a:t>https://www.scribbr.com/dissertation/introduction-structure/</a:t>
            </a:r>
            <a:endParaRPr/>
          </a:p>
          <a:p>
            <a:pPr indent="0" lvl="0" marL="0" rtl="0" algn="l">
              <a:spcBef>
                <a:spcPts val="0"/>
              </a:spcBef>
              <a:spcAft>
                <a:spcPts val="0"/>
              </a:spcAft>
              <a:buNone/>
            </a:pPr>
            <a:r>
              <a:rPr lang="en-GB"/>
              <a:t>“Developing strong research questions” article: </a:t>
            </a:r>
            <a:r>
              <a:rPr lang="en-GB" u="sng">
                <a:solidFill>
                  <a:schemeClr val="hlink"/>
                </a:solidFill>
                <a:hlinkClick r:id="rId3"/>
              </a:rPr>
              <a:t>https://www.scribbr.com/research-process/research-questions/</a:t>
            </a:r>
            <a:endParaRPr/>
          </a:p>
          <a:p>
            <a:pPr indent="0" lvl="0" marL="0" rtl="0" algn="l">
              <a:spcBef>
                <a:spcPts val="0"/>
              </a:spcBef>
              <a:spcAft>
                <a:spcPts val="0"/>
              </a:spcAft>
              <a:buNone/>
            </a:pPr>
            <a:r>
              <a:rPr lang="en-GB"/>
              <a:t>“Tips for writing an overview of your dissertation” article: </a:t>
            </a:r>
            <a:r>
              <a:rPr lang="en-GB" u="sng">
                <a:solidFill>
                  <a:schemeClr val="hlink"/>
                </a:solidFill>
                <a:hlinkClick r:id="rId4"/>
              </a:rPr>
              <a:t>https://www.scribbr.com/dissertation/tips-for-writing-an-overview-of-your-dissertation/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18c31ba2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18c31ba2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There’s a lot of information to cover in your introduction, and it can be tough to do so effectively.</a:t>
            </a:r>
            <a:endParaRPr/>
          </a:p>
          <a:p>
            <a:pPr indent="-298450" lvl="0" marL="457200" rtl="0" algn="l">
              <a:spcBef>
                <a:spcPts val="0"/>
              </a:spcBef>
              <a:spcAft>
                <a:spcPts val="0"/>
              </a:spcAft>
              <a:buSzPts val="1100"/>
              <a:buChar char="●"/>
            </a:pPr>
            <a:r>
              <a:rPr lang="en-GB"/>
              <a:t>It’s often best to return to it later once you have a clearer idea of the rest of your text.</a:t>
            </a:r>
            <a:endParaRPr/>
          </a:p>
          <a:p>
            <a:pPr indent="-298450" lvl="0" marL="457200" rtl="0" algn="l">
              <a:spcBef>
                <a:spcPts val="0"/>
              </a:spcBef>
              <a:spcAft>
                <a:spcPts val="0"/>
              </a:spcAft>
              <a:buSzPts val="1100"/>
              <a:buChar char="●"/>
            </a:pPr>
            <a:r>
              <a:rPr lang="en-GB"/>
              <a:t>This video takes a closer look at the introduction.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f961843b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f961843b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literature review is where you take a closer look at the literature on or around your chosen topic.</a:t>
            </a:r>
            <a:endParaRPr/>
          </a:p>
          <a:p>
            <a:pPr indent="-298450" lvl="0" marL="457200" rtl="0" algn="l">
              <a:spcBef>
                <a:spcPts val="0"/>
              </a:spcBef>
              <a:spcAft>
                <a:spcPts val="0"/>
              </a:spcAft>
              <a:buSzPts val="1100"/>
              <a:buChar char="●"/>
            </a:pPr>
            <a:r>
              <a:rPr lang="en-GB"/>
              <a:t>It’s often among the first parts you’ll write, and may even be assigned as a preliminary assignment before you start work on the dissertation itself. Your understanding of the literature will inform every other part of your research.</a:t>
            </a:r>
            <a:endParaRPr/>
          </a:p>
          <a:p>
            <a:pPr indent="-298450" lvl="0" marL="457200" rtl="0" algn="l">
              <a:spcBef>
                <a:spcPts val="0"/>
              </a:spcBef>
              <a:spcAft>
                <a:spcPts val="0"/>
              </a:spcAft>
              <a:buSzPts val="1100"/>
              <a:buChar char="●"/>
            </a:pPr>
            <a:r>
              <a:rPr lang="en-GB"/>
              <a:t>The point is to establish the state of existing research and find debates you need to consider, gaps you can address, and previous approaches that have been taken.</a:t>
            </a:r>
            <a:endParaRPr/>
          </a:p>
          <a:p>
            <a:pPr indent="-298450" lvl="0" marL="457200" rtl="0" algn="l">
              <a:spcBef>
                <a:spcPts val="0"/>
              </a:spcBef>
              <a:spcAft>
                <a:spcPts val="0"/>
              </a:spcAft>
              <a:buSzPts val="1100"/>
              <a:buChar char="●"/>
            </a:pPr>
            <a:r>
              <a:rPr lang="en-GB"/>
              <a:t>To conduct a literature review, you need to collect sources on your topic, narrow them down to the most relevant, read them, and evaluate them critically.</a:t>
            </a:r>
            <a:endParaRPr/>
          </a:p>
          <a:p>
            <a:pPr indent="-298450" lvl="0" marL="457200" rtl="0" algn="l">
              <a:spcBef>
                <a:spcPts val="0"/>
              </a:spcBef>
              <a:spcAft>
                <a:spcPts val="0"/>
              </a:spcAft>
              <a:buSzPts val="1100"/>
              <a:buChar char="●"/>
            </a:pPr>
            <a:r>
              <a:rPr lang="en-GB"/>
              <a:t>Make connections between different sources, looking for things like trends, debates, and gaps in the research.</a:t>
            </a:r>
            <a:endParaRPr/>
          </a:p>
          <a:p>
            <a:pPr indent="-298450" lvl="0" marL="457200" rtl="0" algn="l">
              <a:spcBef>
                <a:spcPts val="0"/>
              </a:spcBef>
              <a:spcAft>
                <a:spcPts val="0"/>
              </a:spcAft>
              <a:buSzPts val="1100"/>
              <a:buChar char="●"/>
            </a:pPr>
            <a:r>
              <a:rPr lang="en-GB"/>
              <a:t>Conclude your literature review by showing how your own research has been informed by the sources you’ve considered, and where it hopes to improve on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to write a literature review” article: </a:t>
            </a:r>
            <a:r>
              <a:rPr lang="en-GB" u="sng">
                <a:solidFill>
                  <a:schemeClr val="hlink"/>
                </a:solidFill>
                <a:hlinkClick r:id="rId2"/>
              </a:rPr>
              <a:t>https://www.scribbr.com/dissertation/literature-review/</a:t>
            </a:r>
            <a:endParaRPr/>
          </a:p>
          <a:p>
            <a:pPr indent="0" lvl="0" marL="0" rtl="0" algn="l">
              <a:spcBef>
                <a:spcPts val="0"/>
              </a:spcBef>
              <a:spcAft>
                <a:spcPts val="0"/>
              </a:spcAft>
              <a:buNone/>
            </a:pPr>
            <a:r>
              <a:rPr lang="en-GB"/>
              <a:t>“What Is a Literature Review?” video: </a:t>
            </a:r>
            <a:r>
              <a:rPr lang="en-GB" u="sng">
                <a:solidFill>
                  <a:schemeClr val="hlink"/>
                </a:solidFill>
                <a:hlinkClick r:id="rId3"/>
              </a:rPr>
              <a:t>https://www.youtube.com/watch?v=KkAnKGuX7fs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f961843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f961843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This presentation will discuss the structure of a dissertation and how to approach writing each part.</a:t>
            </a:r>
            <a:endParaRPr/>
          </a:p>
          <a:p>
            <a:pPr indent="-298450" lvl="0" marL="457200" rtl="0" algn="l">
              <a:spcBef>
                <a:spcPts val="0"/>
              </a:spcBef>
              <a:spcAft>
                <a:spcPts val="0"/>
              </a:spcAft>
              <a:buSzPts val="1100"/>
              <a:buChar char="●"/>
            </a:pPr>
            <a:r>
              <a:rPr lang="en-GB"/>
              <a:t>First, let’s define the basic concept. What is a dissertation?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0623bf0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0623bf0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theoretical framework is a section that often follows (or is combined with) the literature review in dissertations where you need to consider different theoretical approaches in depth.</a:t>
            </a:r>
            <a:endParaRPr/>
          </a:p>
          <a:p>
            <a:pPr indent="-298450" lvl="0" marL="457200" rtl="0" algn="l">
              <a:spcBef>
                <a:spcPts val="0"/>
              </a:spcBef>
              <a:spcAft>
                <a:spcPts val="0"/>
              </a:spcAft>
              <a:buSzPts val="1100"/>
              <a:buChar char="●"/>
            </a:pPr>
            <a:r>
              <a:rPr lang="en-GB"/>
              <a:t>A theoretical framework defines and analyzes key theories, concepts, and models involved in research on your topic.</a:t>
            </a:r>
            <a:endParaRPr/>
          </a:p>
          <a:p>
            <a:pPr indent="-298450" lvl="0" marL="457200" rtl="0" algn="l">
              <a:spcBef>
                <a:spcPts val="0"/>
              </a:spcBef>
              <a:spcAft>
                <a:spcPts val="0"/>
              </a:spcAft>
              <a:buSzPts val="1100"/>
              <a:buChar char="●"/>
            </a:pPr>
            <a:r>
              <a:rPr lang="en-GB"/>
              <a:t>Again, you’re looking at these theories to show how they inform your own approach, which you’ll define in more detail in the Methodology section.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“Developing your theoretical framework” article: </a:t>
            </a:r>
            <a:r>
              <a:rPr lang="en-GB" u="sng">
                <a:solidFill>
                  <a:schemeClr val="hlink"/>
                </a:solidFill>
                <a:hlinkClick r:id="rId2"/>
              </a:rPr>
              <a:t>https://www.scribbr.com/dissertation/theoretical-framework/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f961843b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f961843b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methodology section outlines the approach you took to your research in detail.</a:t>
            </a:r>
            <a:endParaRPr/>
          </a:p>
          <a:p>
            <a:pPr indent="-298450" lvl="0" marL="457200" rtl="0" algn="l">
              <a:spcBef>
                <a:spcPts val="0"/>
              </a:spcBef>
              <a:spcAft>
                <a:spcPts val="0"/>
              </a:spcAft>
              <a:buSzPts val="1100"/>
              <a:buChar char="●"/>
            </a:pPr>
            <a:r>
              <a:rPr lang="en-GB"/>
              <a:t>First, you’ll define the broad strokes of your approach—whether it’s qualitative or quantitative, for example, or whether you’re working with an overarching </a:t>
            </a:r>
            <a:r>
              <a:rPr lang="en-GB"/>
              <a:t>methodology </a:t>
            </a:r>
            <a:r>
              <a:rPr lang="en-GB"/>
              <a:t>like ethnography.</a:t>
            </a:r>
            <a:endParaRPr/>
          </a:p>
          <a:p>
            <a:pPr indent="-298450" lvl="0" marL="457200" rtl="0" algn="l">
              <a:spcBef>
                <a:spcPts val="0"/>
              </a:spcBef>
              <a:spcAft>
                <a:spcPts val="0"/>
              </a:spcAft>
              <a:buSzPts val="1100"/>
              <a:buChar char="●"/>
            </a:pPr>
            <a:r>
              <a:rPr lang="en-GB"/>
              <a:t>Then you’ll describe the details: How did you collect your data? When and where did the research take place? </a:t>
            </a:r>
            <a:r>
              <a:rPr lang="en-GB">
                <a:solidFill>
                  <a:schemeClr val="dk1"/>
                </a:solidFill>
              </a:rPr>
              <a:t>What specific tools and materials were used? </a:t>
            </a:r>
            <a:r>
              <a:rPr lang="en-GB"/>
              <a:t>What methods did you apply to analyze the data?</a:t>
            </a:r>
            <a:endParaRPr/>
          </a:p>
          <a:p>
            <a:pPr indent="-298450" lvl="0" marL="457200" rtl="0" algn="l">
              <a:spcBef>
                <a:spcPts val="0"/>
              </a:spcBef>
              <a:spcAft>
                <a:spcPts val="0"/>
              </a:spcAft>
              <a:buSzPts val="1100"/>
              <a:buChar char="●"/>
            </a:pPr>
            <a:r>
              <a:rPr lang="en-GB"/>
              <a:t>Especially in quantitative and experimental research, you should give enough detail to allow another researcher to replicate your study.</a:t>
            </a:r>
            <a:endParaRPr/>
          </a:p>
          <a:p>
            <a:pPr indent="-298450" lvl="0" marL="457200" rtl="0" algn="l">
              <a:spcBef>
                <a:spcPts val="0"/>
              </a:spcBef>
              <a:spcAft>
                <a:spcPts val="0"/>
              </a:spcAft>
              <a:buSzPts val="1100"/>
              <a:buChar char="●"/>
            </a:pPr>
            <a:r>
              <a:rPr lang="en-GB"/>
              <a:t>If you use methods that are unusual for your field, you should explain the rationale—your aim is to show that this was the best approach to answering your research question.</a:t>
            </a:r>
            <a:endParaRPr/>
          </a:p>
          <a:p>
            <a:pPr indent="-298450" lvl="0" marL="457200" rtl="0" algn="l">
              <a:spcBef>
                <a:spcPts val="0"/>
              </a:spcBef>
              <a:spcAft>
                <a:spcPts val="0"/>
              </a:spcAft>
              <a:buSzPts val="1100"/>
              <a:buChar char="●"/>
            </a:pPr>
            <a:r>
              <a:rPr lang="en-GB"/>
              <a:t>If relevant, recount any obstacles you encountered during the process. If something went wrong with your data collection, describe what happened and how you addressed it.</a:t>
            </a:r>
            <a:endParaRPr/>
          </a:p>
          <a:p>
            <a:pPr indent="-298450" lvl="0" marL="457200" rtl="0" algn="l">
              <a:spcBef>
                <a:spcPts val="0"/>
              </a:spcBef>
              <a:spcAft>
                <a:spcPts val="0"/>
              </a:spcAft>
              <a:buSzPts val="1100"/>
              <a:buChar char="●"/>
            </a:pPr>
            <a:r>
              <a:rPr lang="en-GB"/>
              <a:t>Write your methodology in the past tense, as the research has already been completed.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to write a research methodology” article: </a:t>
            </a:r>
            <a:r>
              <a:rPr lang="en-GB" u="sng">
                <a:solidFill>
                  <a:schemeClr val="hlink"/>
                </a:solidFill>
                <a:hlinkClick r:id="rId2"/>
              </a:rPr>
              <a:t>https://www.scribbr.com/dissertation/methodology/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f961843b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f961843b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results section is just what it sounds like: It’s where you report all the relevant results of your research.</a:t>
            </a:r>
            <a:endParaRPr/>
          </a:p>
          <a:p>
            <a:pPr indent="-298450" lvl="0" marL="457200" rtl="0" algn="l">
              <a:spcBef>
                <a:spcPts val="0"/>
              </a:spcBef>
              <a:spcAft>
                <a:spcPts val="0"/>
              </a:spcAft>
              <a:buSzPts val="1100"/>
              <a:buChar char="●"/>
            </a:pPr>
            <a:r>
              <a:rPr lang="en-GB"/>
              <a:t>You can structure the results around each question or hypothesis.</a:t>
            </a:r>
            <a:endParaRPr/>
          </a:p>
          <a:p>
            <a:pPr indent="-298450" lvl="0" marL="457200" rtl="0" algn="l">
              <a:spcBef>
                <a:spcPts val="0"/>
              </a:spcBef>
              <a:spcAft>
                <a:spcPts val="0"/>
              </a:spcAft>
              <a:buSzPts val="1100"/>
              <a:buChar char="●"/>
            </a:pPr>
            <a:r>
              <a:rPr lang="en-GB"/>
              <a:t>Complete data (e.g. full interview transcripts) can be included in an appendix later.</a:t>
            </a:r>
            <a:endParaRPr/>
          </a:p>
          <a:p>
            <a:pPr indent="-298450" lvl="0" marL="457200" rtl="0" algn="l">
              <a:spcBef>
                <a:spcPts val="0"/>
              </a:spcBef>
              <a:spcAft>
                <a:spcPts val="0"/>
              </a:spcAft>
              <a:buSzPts val="1100"/>
              <a:buChar char="●"/>
            </a:pPr>
            <a:r>
              <a:rPr lang="en-GB"/>
              <a:t>Data visualizations like graphs and tables may be used where they help you to present important aspects of your results more clearly.</a:t>
            </a:r>
            <a:endParaRPr/>
          </a:p>
          <a:p>
            <a:pPr indent="-298450" lvl="0" marL="457200" rtl="0" algn="l">
              <a:spcBef>
                <a:spcPts val="0"/>
              </a:spcBef>
              <a:spcAft>
                <a:spcPts val="0"/>
              </a:spcAft>
              <a:buSzPts val="1100"/>
              <a:buChar char="●"/>
            </a:pPr>
            <a:r>
              <a:rPr lang="en-GB"/>
              <a:t>Don’t include tables and figures that just replicate what you already explain in the text—they should add some kind of value.</a:t>
            </a:r>
            <a:endParaRPr/>
          </a:p>
          <a:p>
            <a:pPr indent="-298450" lvl="0" marL="457200" rtl="0" algn="l">
              <a:spcBef>
                <a:spcPts val="0"/>
              </a:spcBef>
              <a:spcAft>
                <a:spcPts val="0"/>
              </a:spcAft>
              <a:buSzPts val="1100"/>
              <a:buChar char="●"/>
            </a:pPr>
            <a:r>
              <a:rPr lang="en-GB"/>
              <a:t>In the results section, briefly state what answers the data provides to your research questions or whether each hypothesis was supported, but do not interpret the reasons why—this is saved for the discussion.</a:t>
            </a:r>
            <a:endParaRPr/>
          </a:p>
          <a:p>
            <a:pPr indent="-298450" lvl="0" marL="457200" rtl="0" algn="l">
              <a:spcBef>
                <a:spcPts val="0"/>
              </a:spcBef>
              <a:spcAft>
                <a:spcPts val="0"/>
              </a:spcAft>
              <a:buSzPts val="1100"/>
              <a:buChar char="●"/>
            </a:pPr>
            <a:r>
              <a:rPr lang="en-GB"/>
              <a:t>That said, with more qualitative kinds of research, the results and discussion are often combined; in that case, you can of course interpret.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“Dissertation results section” article: </a:t>
            </a:r>
            <a:r>
              <a:rPr lang="en-GB" u="sng">
                <a:solidFill>
                  <a:schemeClr val="hlink"/>
                </a:solidFill>
                <a:hlinkClick r:id="rId2"/>
              </a:rPr>
              <a:t>https://www.scribbr.com/dissertation/results/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f961843b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f961843b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In the discussion, then, you’ll interpret your results. This means trying to understand why these particular results were obtained, and what they suggest about your topic.</a:t>
            </a:r>
            <a:endParaRPr/>
          </a:p>
          <a:p>
            <a:pPr indent="-298450" lvl="0" marL="457200" rtl="0" algn="l">
              <a:spcBef>
                <a:spcPts val="0"/>
              </a:spcBef>
              <a:spcAft>
                <a:spcPts val="0"/>
              </a:spcAft>
              <a:buSzPts val="1100"/>
              <a:buChar char="●"/>
            </a:pPr>
            <a:r>
              <a:rPr lang="en-GB"/>
              <a:t>A key approach is to compare the obtained results to your expectations—especially any hypotheses established earlier.</a:t>
            </a:r>
            <a:endParaRPr/>
          </a:p>
          <a:p>
            <a:pPr indent="-298450" lvl="0" marL="457200" rtl="0" algn="l">
              <a:spcBef>
                <a:spcPts val="0"/>
              </a:spcBef>
              <a:spcAft>
                <a:spcPts val="0"/>
              </a:spcAft>
              <a:buSzPts val="1100"/>
              <a:buChar char="●"/>
            </a:pPr>
            <a:r>
              <a:rPr lang="en-GB"/>
              <a:t>Were the results as expected? Did they fit the established framework?</a:t>
            </a:r>
            <a:endParaRPr/>
          </a:p>
          <a:p>
            <a:pPr indent="-298450" lvl="0" marL="457200" rtl="0" algn="l">
              <a:spcBef>
                <a:spcPts val="0"/>
              </a:spcBef>
              <a:spcAft>
                <a:spcPts val="0"/>
              </a:spcAft>
              <a:buSzPts val="1100"/>
              <a:buChar char="●"/>
            </a:pPr>
            <a:r>
              <a:rPr lang="en-GB"/>
              <a:t>Ask what factors might have influenced your results, and consider different interpretations—not just the one you hope is true.</a:t>
            </a:r>
            <a:endParaRPr/>
          </a:p>
          <a:p>
            <a:pPr indent="-298450" lvl="0" marL="457200" rtl="0" algn="l">
              <a:spcBef>
                <a:spcPts val="0"/>
              </a:spcBef>
              <a:spcAft>
                <a:spcPts val="0"/>
              </a:spcAft>
              <a:buSzPts val="1100"/>
              <a:buChar char="●"/>
            </a:pPr>
            <a:r>
              <a:rPr lang="en-GB"/>
              <a:t>Be honest about any limitations of your data—for instance, related to your sample or data collection methods.</a:t>
            </a:r>
            <a:endParaRPr/>
          </a:p>
          <a:p>
            <a:pPr indent="-298450" lvl="0" marL="457200" rtl="0" algn="l">
              <a:spcBef>
                <a:spcPts val="0"/>
              </a:spcBef>
              <a:spcAft>
                <a:spcPts val="0"/>
              </a:spcAft>
              <a:buSzPts val="1100"/>
              <a:buChar char="●"/>
            </a:pPr>
            <a:r>
              <a:rPr b="1" lang="en-GB"/>
              <a:t>Audience question: </a:t>
            </a:r>
            <a:r>
              <a:rPr lang="en-GB"/>
              <a:t>The final section of the main text is the conclusion. How do you think it differs from the discussion?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to write a discussion section” article: </a:t>
            </a:r>
            <a:r>
              <a:rPr lang="en-GB" u="sng">
                <a:solidFill>
                  <a:schemeClr val="hlink"/>
                </a:solidFill>
                <a:hlinkClick r:id="rId2"/>
              </a:rPr>
              <a:t>https://www.scribbr.com/dissertation/discussion/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f961843b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f961843b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conclusion is where you wrap up your dissertation by concisely answering your main research question.</a:t>
            </a:r>
            <a:endParaRPr/>
          </a:p>
          <a:p>
            <a:pPr indent="-298450" lvl="0" marL="457200" rtl="0" algn="l">
              <a:spcBef>
                <a:spcPts val="0"/>
              </a:spcBef>
              <a:spcAft>
                <a:spcPts val="0"/>
              </a:spcAft>
              <a:buSzPts val="1100"/>
              <a:buChar char="●"/>
            </a:pPr>
            <a:r>
              <a:rPr lang="en-GB"/>
              <a:t>You can also provide suggestions for future research, based on your experience of the current research.</a:t>
            </a:r>
            <a:endParaRPr/>
          </a:p>
          <a:p>
            <a:pPr indent="-298450" lvl="0" marL="457200" rtl="0" algn="l">
              <a:spcBef>
                <a:spcPts val="0"/>
              </a:spcBef>
              <a:spcAft>
                <a:spcPts val="0"/>
              </a:spcAft>
              <a:buSzPts val="1100"/>
              <a:buChar char="●"/>
            </a:pPr>
            <a:r>
              <a:rPr lang="en-GB"/>
              <a:t>For example, were there any limitations to your approach that could be addressed? Does your research have implications that should be explored further?</a:t>
            </a:r>
            <a:endParaRPr/>
          </a:p>
          <a:p>
            <a:pPr indent="-298450" lvl="0" marL="457200" rtl="0" algn="l">
              <a:spcBef>
                <a:spcPts val="0"/>
              </a:spcBef>
              <a:spcAft>
                <a:spcPts val="0"/>
              </a:spcAft>
              <a:buSzPts val="1100"/>
              <a:buChar char="●"/>
            </a:pPr>
            <a:r>
              <a:rPr lang="en-GB"/>
              <a:t>You also want to again emphasize the importance of your topic and the relevance of your contribution to the field here; establish why your research was worthwhile.</a:t>
            </a:r>
            <a:endParaRPr/>
          </a:p>
          <a:p>
            <a:pPr indent="-298450" lvl="0" marL="457200" rtl="0" algn="l">
              <a:spcBef>
                <a:spcPts val="0"/>
              </a:spcBef>
              <a:spcAft>
                <a:spcPts val="0"/>
              </a:spcAft>
              <a:buSzPts val="1100"/>
              <a:buChar char="●"/>
            </a:pPr>
            <a:r>
              <a:rPr lang="en-GB"/>
              <a:t>The conclusion is not the place to introduce any new data, interpretations, or arguments. These should already have been covered in your results and discussion; if you find you have more to say, include it there, not here.</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GB"/>
              <a:t>“How to write a thesis conclusion” article: </a:t>
            </a:r>
            <a:r>
              <a:rPr lang="en-GB" u="sng">
                <a:solidFill>
                  <a:schemeClr val="hlink"/>
                </a:solidFill>
                <a:hlinkClick r:id="rId2"/>
              </a:rPr>
              <a:t>https://www.scribbr.com/dissertation/write-conclusion</a:t>
            </a:r>
            <a:r>
              <a:rPr lang="en-GB"/>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18c31ba2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18c31ba2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Let’s take a look at another video to see how to approach the conclusion.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f961843b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f961843b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With your main text finished, there’s just the end matter left.</a:t>
            </a:r>
            <a:endParaRPr/>
          </a:p>
          <a:p>
            <a:pPr indent="-298450" lvl="0" marL="457200" rtl="0" algn="l">
              <a:spcBef>
                <a:spcPts val="0"/>
              </a:spcBef>
              <a:spcAft>
                <a:spcPts val="0"/>
              </a:spcAft>
              <a:buSzPts val="1100"/>
              <a:buChar char="●"/>
            </a:pPr>
            <a:r>
              <a:rPr lang="en-GB"/>
              <a:t>This consists of your reference list or bibliography, and any appendices.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f961843b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f961843b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A reference list, sometimes called a bibliography, is an essential part of every dissertation.</a:t>
            </a:r>
            <a:endParaRPr/>
          </a:p>
          <a:p>
            <a:pPr indent="-298450" lvl="0" marL="457200" rtl="0" algn="l">
              <a:spcBef>
                <a:spcPts val="0"/>
              </a:spcBef>
              <a:spcAft>
                <a:spcPts val="0"/>
              </a:spcAft>
              <a:buSzPts val="1100"/>
              <a:buChar char="●"/>
            </a:pPr>
            <a:r>
              <a:rPr lang="en-GB"/>
              <a:t>It lists all the sources cited in your text: Anything you quoted, paraphrased, or otherwise referred to.</a:t>
            </a:r>
            <a:endParaRPr/>
          </a:p>
          <a:p>
            <a:pPr indent="-298450" lvl="0" marL="457200" rtl="0" algn="l">
              <a:spcBef>
                <a:spcPts val="0"/>
              </a:spcBef>
              <a:spcAft>
                <a:spcPts val="0"/>
              </a:spcAft>
              <a:buSzPts val="1100"/>
              <a:buChar char="●"/>
            </a:pPr>
            <a:r>
              <a:rPr lang="en-GB"/>
              <a:t>For each source, make sure you present full and accurate details, consistently formatted according to a specific citation style.</a:t>
            </a:r>
            <a:endParaRPr/>
          </a:p>
          <a:p>
            <a:pPr indent="-298450" lvl="0" marL="457200" rtl="0" algn="l">
              <a:spcBef>
                <a:spcPts val="0"/>
              </a:spcBef>
              <a:spcAft>
                <a:spcPts val="0"/>
              </a:spcAft>
              <a:buSzPts val="1100"/>
              <a:buChar char="●"/>
            </a:pPr>
            <a:r>
              <a:rPr lang="en-GB"/>
              <a:t>The exact information presented varies according to the citation style and the type of source, but usually details like the author, title, publisher, and publication date are included</a:t>
            </a:r>
            <a:endParaRPr/>
          </a:p>
          <a:p>
            <a:pPr indent="-298450" lvl="0" marL="457200" rtl="0" algn="l">
              <a:spcBef>
                <a:spcPts val="0"/>
              </a:spcBef>
              <a:spcAft>
                <a:spcPts val="0"/>
              </a:spcAft>
              <a:buSzPts val="1100"/>
              <a:buChar char="●"/>
            </a:pPr>
            <a:r>
              <a:rPr lang="en-GB"/>
              <a:t>Check your guidelines or ask your supervisor if you’re not sure what style guide you need to follow; common choices are APA and MLA, and the image here shows a reference list presented in APA style.</a:t>
            </a:r>
            <a:endParaRPr/>
          </a:p>
          <a:p>
            <a:pPr indent="-298450" lvl="0" marL="457200" rtl="0" algn="l">
              <a:spcBef>
                <a:spcPts val="0"/>
              </a:spcBef>
              <a:spcAft>
                <a:spcPts val="0"/>
              </a:spcAft>
              <a:buSzPts val="1100"/>
              <a:buChar char="●"/>
            </a:pPr>
            <a:r>
              <a:rPr lang="en-GB"/>
              <a:t>Referencing can be tricky. If you struggle to get the format right, online citation generators can be helpful tools to ensure consistency—but make sure you use one that is accurate and reliable.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APA citation generator: </a:t>
            </a:r>
            <a:r>
              <a:rPr lang="en-GB" u="sng">
                <a:solidFill>
                  <a:schemeClr val="hlink"/>
                </a:solidFill>
                <a:hlinkClick r:id="rId2"/>
              </a:rPr>
              <a:t>https://www.scribbr.com/apa-citation-generator/</a:t>
            </a:r>
            <a:endParaRPr/>
          </a:p>
          <a:p>
            <a:pPr indent="0" lvl="0" marL="0" rtl="0" algn="l">
              <a:spcBef>
                <a:spcPts val="0"/>
              </a:spcBef>
              <a:spcAft>
                <a:spcPts val="0"/>
              </a:spcAft>
              <a:buNone/>
            </a:pPr>
            <a:r>
              <a:rPr lang="en-GB"/>
              <a:t>MLA citation generator: </a:t>
            </a:r>
            <a:r>
              <a:rPr lang="en-GB" u="sng">
                <a:solidFill>
                  <a:schemeClr val="hlink"/>
                </a:solidFill>
                <a:hlinkClick r:id="rId3"/>
              </a:rPr>
              <a:t>https://www.scribbr.com/mla-citation-generator/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f961843b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f961843b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Appendices are the very last part of your dissertation. These are optional.</a:t>
            </a:r>
            <a:endParaRPr/>
          </a:p>
          <a:p>
            <a:pPr indent="-298450" lvl="0" marL="457200" rtl="0" algn="l">
              <a:spcBef>
                <a:spcPts val="0"/>
              </a:spcBef>
              <a:spcAft>
                <a:spcPts val="0"/>
              </a:spcAft>
              <a:buSzPts val="1100"/>
              <a:buChar char="●"/>
            </a:pPr>
            <a:r>
              <a:rPr lang="en-GB"/>
              <a:t>Use appendices to include any additional information from your research that did not appear in the main text but may be useful for the reader to have access to.</a:t>
            </a:r>
            <a:endParaRPr/>
          </a:p>
          <a:p>
            <a:pPr indent="-298450" lvl="0" marL="457200" rtl="0" algn="l">
              <a:spcBef>
                <a:spcPts val="0"/>
              </a:spcBef>
              <a:spcAft>
                <a:spcPts val="0"/>
              </a:spcAft>
              <a:buSzPts val="1100"/>
              <a:buChar char="●"/>
            </a:pPr>
            <a:r>
              <a:rPr lang="en-GB"/>
              <a:t>For example, if your research involved a survey, you might list the questions here; if it involved a lot of numerical data, you might present it in tables here.</a:t>
            </a:r>
            <a:endParaRPr/>
          </a:p>
          <a:p>
            <a:pPr indent="-298450" lvl="0" marL="457200" rtl="0" algn="l">
              <a:spcBef>
                <a:spcPts val="0"/>
              </a:spcBef>
              <a:spcAft>
                <a:spcPts val="0"/>
              </a:spcAft>
              <a:buSzPts val="1100"/>
              <a:buChar char="●"/>
            </a:pPr>
            <a:r>
              <a:rPr lang="en-GB"/>
              <a:t>You might have just one appendix, several, or none. If there’s just one, title it “Appendix.” If there are several, number them “Appendix 1, Appendix 2,” etc.</a:t>
            </a:r>
            <a:endParaRPr/>
          </a:p>
          <a:p>
            <a:pPr indent="-298450" lvl="0" marL="457200" rtl="0" algn="l">
              <a:spcBef>
                <a:spcPts val="0"/>
              </a:spcBef>
              <a:spcAft>
                <a:spcPts val="0"/>
              </a:spcAft>
              <a:buSzPts val="1100"/>
              <a:buChar char="●"/>
            </a:pPr>
            <a:r>
              <a:rPr lang="en-GB"/>
              <a:t>Also give each appendix a clear subtitle—for example “Appendix 1: Interview transcripts.”</a:t>
            </a:r>
            <a:endParaRPr/>
          </a:p>
          <a:p>
            <a:pPr indent="-298450" lvl="0" marL="457200" rtl="0" algn="l">
              <a:spcBef>
                <a:spcPts val="0"/>
              </a:spcBef>
              <a:spcAft>
                <a:spcPts val="0"/>
              </a:spcAft>
              <a:buSzPts val="1100"/>
              <a:buChar char="●"/>
            </a:pPr>
            <a:r>
              <a:rPr lang="en-GB"/>
              <a:t>If you don’t have any additional information to present, you don’t need any appendices.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 appendix to a dissertation” article: </a:t>
            </a:r>
            <a:r>
              <a:rPr lang="en-GB" u="sng">
                <a:solidFill>
                  <a:schemeClr val="hlink"/>
                </a:solidFill>
                <a:hlinkClick r:id="rId2"/>
              </a:rPr>
              <a:t>https://www.scribbr.com/dissertation/appendix/</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519f5dd1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519f5dd1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f961843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f961843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dissertation is a long research and writing project you’ll usually do at the end of your degree.</a:t>
            </a:r>
            <a:endParaRPr/>
          </a:p>
          <a:p>
            <a:pPr indent="-298450" lvl="0" marL="457200" rtl="0" algn="l">
              <a:spcBef>
                <a:spcPts val="0"/>
              </a:spcBef>
              <a:spcAft>
                <a:spcPts val="0"/>
              </a:spcAft>
              <a:buSzPts val="1100"/>
              <a:buChar char="●"/>
            </a:pPr>
            <a:r>
              <a:rPr lang="en-GB"/>
              <a:t>Word counts vary by discipline, but it’s likely to be the longest academic text you’ve ever written.</a:t>
            </a:r>
            <a:endParaRPr/>
          </a:p>
          <a:p>
            <a:pPr indent="-298450" lvl="0" marL="457200" rtl="0" algn="l">
              <a:spcBef>
                <a:spcPts val="0"/>
              </a:spcBef>
              <a:spcAft>
                <a:spcPts val="0"/>
              </a:spcAft>
              <a:buSzPts val="1100"/>
              <a:buChar char="●"/>
            </a:pPr>
            <a:r>
              <a:rPr lang="en-GB"/>
              <a:t>The dissertation is an account of an independent, original piece of research you’ve designed and conducted yourself.</a:t>
            </a:r>
            <a:endParaRPr/>
          </a:p>
          <a:p>
            <a:pPr indent="-298450" lvl="0" marL="457200" rtl="0" algn="l">
              <a:spcBef>
                <a:spcPts val="0"/>
              </a:spcBef>
              <a:spcAft>
                <a:spcPts val="0"/>
              </a:spcAft>
              <a:buSzPts val="1100"/>
              <a:buChar char="●"/>
            </a:pPr>
            <a:r>
              <a:rPr lang="en-GB"/>
              <a:t>It tests your ability to conceive and complete an independent research project.</a:t>
            </a:r>
            <a:endParaRPr/>
          </a:p>
          <a:p>
            <a:pPr indent="-298450" lvl="0" marL="457200" rtl="0" algn="l">
              <a:spcBef>
                <a:spcPts val="0"/>
              </a:spcBef>
              <a:spcAft>
                <a:spcPts val="0"/>
              </a:spcAft>
              <a:buSzPts val="1100"/>
              <a:buChar char="●"/>
            </a:pPr>
            <a:r>
              <a:rPr lang="en-GB"/>
              <a:t>It’s worth noting that a dissertation is sometimes referred to as a thesis, or vice versa; the difference is usually between different levels of degree. In some places, “thesis” refers to the final project of a master’s degree, “dissertation” to the longer final project of a PhD; in other places, it’s the opposite.</a:t>
            </a:r>
            <a:endParaRPr/>
          </a:p>
          <a:p>
            <a:pPr indent="-298450" lvl="0" marL="457200" rtl="0" algn="l">
              <a:spcBef>
                <a:spcPts val="0"/>
              </a:spcBef>
              <a:spcAft>
                <a:spcPts val="0"/>
              </a:spcAft>
              <a:buSzPts val="1100"/>
              <a:buChar char="●"/>
            </a:pPr>
            <a:r>
              <a:rPr lang="en-GB"/>
              <a:t>Though the length and complexity vary, the basic structure of a dissertation is the same at any level.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df3209e9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df3209e9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Scribbr provides high-quality articles and videos for free. Every month over 2 million students make use of these resources.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df3209e9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df3209e9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ef070d5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ef070d5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How to edit this presentation:</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AutoNum type="arabicPeriod"/>
            </a:pPr>
            <a:r>
              <a:rPr lang="en-GB"/>
              <a:t>Click on “File” in the top-left corner.</a:t>
            </a:r>
            <a:endParaRPr/>
          </a:p>
          <a:p>
            <a:pPr indent="-298450" lvl="0" marL="457200" rtl="0" algn="l">
              <a:spcBef>
                <a:spcPts val="0"/>
              </a:spcBef>
              <a:spcAft>
                <a:spcPts val="0"/>
              </a:spcAft>
              <a:buSzPts val="1100"/>
              <a:buAutoNum type="arabicPeriod"/>
            </a:pPr>
            <a:r>
              <a:rPr lang="en-GB"/>
              <a:t>Click on “Make a copy”</a:t>
            </a:r>
            <a:endParaRPr/>
          </a:p>
          <a:p>
            <a:pPr indent="-298450" lvl="0" marL="457200" rtl="0" algn="l">
              <a:spcBef>
                <a:spcPts val="0"/>
              </a:spcBef>
              <a:spcAft>
                <a:spcPts val="0"/>
              </a:spcAft>
              <a:buSzPts val="1100"/>
              <a:buAutoNum type="arabicPeriod"/>
            </a:pPr>
            <a:r>
              <a:rPr lang="en-GB"/>
              <a:t>Select “Entire presentation”</a:t>
            </a:r>
            <a:endParaRPr/>
          </a:p>
          <a:p>
            <a:pPr indent="-298450" lvl="0" marL="457200" rtl="0" algn="l">
              <a:spcBef>
                <a:spcPts val="0"/>
              </a:spcBef>
              <a:spcAft>
                <a:spcPts val="0"/>
              </a:spcAft>
              <a:buSzPts val="1100"/>
              <a:buAutoNum type="arabicPeriod"/>
            </a:pPr>
            <a:r>
              <a:rPr lang="en-GB"/>
              <a:t>Save the presentation in your personal Google Drive.</a:t>
            </a:r>
            <a:endParaRPr/>
          </a:p>
          <a:p>
            <a:pPr indent="-298450" lvl="0" marL="457200" rtl="0" algn="l">
              <a:spcBef>
                <a:spcPts val="0"/>
              </a:spcBef>
              <a:spcAft>
                <a:spcPts val="0"/>
              </a:spcAft>
              <a:buSzPts val="1100"/>
              <a:buAutoNum type="arabicPeriod"/>
            </a:pPr>
            <a:r>
              <a:rPr lang="en-GB"/>
              <a:t>You can now edit the copy of this presentation!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df3209e9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df3209e9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GB"/>
              <a:t>Audience question: </a:t>
            </a:r>
            <a:r>
              <a:rPr lang="en-GB"/>
              <a:t>Do you have a good sense of the different parts of the dissertation? What sections are included?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f961843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f961843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parts of a dissertation can be divided into three main sections: the front matter, the main text, and the end matter.</a:t>
            </a:r>
            <a:endParaRPr/>
          </a:p>
          <a:p>
            <a:pPr indent="-298450" lvl="0" marL="457200" rtl="0" algn="l">
              <a:spcBef>
                <a:spcPts val="0"/>
              </a:spcBef>
              <a:spcAft>
                <a:spcPts val="0"/>
              </a:spcAft>
              <a:buSzPts val="1100"/>
              <a:buChar char="●"/>
            </a:pPr>
            <a:r>
              <a:rPr lang="en-GB"/>
              <a:t>The different parts are visualized here according to their approximate sizes in the average dissertation.</a:t>
            </a:r>
            <a:endParaRPr/>
          </a:p>
          <a:p>
            <a:pPr indent="-298450" lvl="0" marL="457200" rtl="0" algn="l">
              <a:spcBef>
                <a:spcPts val="0"/>
              </a:spcBef>
              <a:spcAft>
                <a:spcPts val="0"/>
              </a:spcAft>
              <a:buSzPts val="1100"/>
              <a:buChar char="●"/>
            </a:pPr>
            <a:r>
              <a:rPr lang="en-GB"/>
              <a:t>The front matter is everything that comes before your introduction. This includes your title page, abstract, and table of contents; it might also include things like a list of figures and tables, list of abbreviations, and glossary.</a:t>
            </a:r>
            <a:endParaRPr/>
          </a:p>
          <a:p>
            <a:pPr indent="-298450" lvl="0" marL="457200" rtl="0" algn="l">
              <a:spcBef>
                <a:spcPts val="0"/>
              </a:spcBef>
              <a:spcAft>
                <a:spcPts val="0"/>
              </a:spcAft>
              <a:buSzPts val="1100"/>
              <a:buChar char="●"/>
            </a:pPr>
            <a:r>
              <a:rPr lang="en-GB"/>
              <a:t>The main text is the most important part of your dissertation—this is where you write up your research. </a:t>
            </a:r>
            <a:endParaRPr/>
          </a:p>
          <a:p>
            <a:pPr indent="-298450" lvl="0" marL="457200" rtl="0" algn="l">
              <a:spcBef>
                <a:spcPts val="0"/>
              </a:spcBef>
              <a:spcAft>
                <a:spcPts val="0"/>
              </a:spcAft>
              <a:buSzPts val="1100"/>
              <a:buChar char="●"/>
            </a:pPr>
            <a:r>
              <a:rPr lang="en-GB"/>
              <a:t>The main text is structured by </a:t>
            </a:r>
            <a:r>
              <a:rPr lang="en-GB"/>
              <a:t>chapters</a:t>
            </a:r>
            <a:r>
              <a:rPr lang="en-GB"/>
              <a:t>. For an empirical research project, your chapters will usually include an introduction, literature review, theoretical framework, methodology, results, discussion, and conclusion.</a:t>
            </a:r>
            <a:endParaRPr/>
          </a:p>
          <a:p>
            <a:pPr indent="-298450" lvl="0" marL="457200" rtl="0" algn="l">
              <a:spcBef>
                <a:spcPts val="0"/>
              </a:spcBef>
              <a:spcAft>
                <a:spcPts val="0"/>
              </a:spcAft>
              <a:buSzPts val="1100"/>
              <a:buChar char="●"/>
            </a:pPr>
            <a:r>
              <a:rPr lang="en-GB"/>
              <a:t>Finally, the end matter is what comes after the main text: your reference list or bibliography, and any appendices.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f961843b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f961843b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sections included vary based on your field and the nature of your specific research.</a:t>
            </a:r>
            <a:endParaRPr/>
          </a:p>
          <a:p>
            <a:pPr indent="-298450" lvl="0" marL="457200" rtl="0" algn="l">
              <a:spcBef>
                <a:spcPts val="0"/>
              </a:spcBef>
              <a:spcAft>
                <a:spcPts val="0"/>
              </a:spcAft>
              <a:buSzPts val="1100"/>
              <a:buChar char="●"/>
            </a:pPr>
            <a:r>
              <a:rPr lang="en-GB"/>
              <a:t>Dissertations in the humanities, for example, can be much more flexibly structured. </a:t>
            </a:r>
            <a:endParaRPr/>
          </a:p>
          <a:p>
            <a:pPr indent="-298450" lvl="0" marL="457200" rtl="0" algn="l">
              <a:spcBef>
                <a:spcPts val="0"/>
              </a:spcBef>
              <a:spcAft>
                <a:spcPts val="0"/>
              </a:spcAft>
              <a:buSzPts val="1100"/>
              <a:buChar char="●"/>
            </a:pPr>
            <a:r>
              <a:rPr lang="en-GB"/>
              <a:t>Within the sciences and social sciences, different sections may sometimes be combined or differently titled.</a:t>
            </a:r>
            <a:endParaRPr/>
          </a:p>
          <a:p>
            <a:pPr indent="-298450" lvl="0" marL="457200" rtl="0" algn="l">
              <a:spcBef>
                <a:spcPts val="0"/>
              </a:spcBef>
              <a:spcAft>
                <a:spcPts val="0"/>
              </a:spcAft>
              <a:buSzPts val="1100"/>
              <a:buChar char="●"/>
            </a:pPr>
            <a:r>
              <a:rPr lang="en-GB"/>
              <a:t>It’s important to know which sections you do and do not need to include. Consult any guidelines you are given and follow established practice in your field.</a:t>
            </a:r>
            <a:endParaRPr/>
          </a:p>
          <a:p>
            <a:pPr indent="-298450" lvl="0" marL="457200" rtl="0" algn="l">
              <a:spcBef>
                <a:spcPts val="0"/>
              </a:spcBef>
              <a:spcAft>
                <a:spcPts val="0"/>
              </a:spcAft>
              <a:buSzPts val="1100"/>
              <a:buChar char="●"/>
            </a:pPr>
            <a:r>
              <a:rPr lang="en-GB"/>
              <a:t>Ask your supervisor if you’re still not sure which parts to include.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f961843b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f961843b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Let’s go through each section in the order they appear (though that’s not necessarily the order you’ll write them in).</a:t>
            </a:r>
            <a:endParaRPr/>
          </a:p>
          <a:p>
            <a:pPr indent="-298450" lvl="0" marL="457200" rtl="0" algn="l">
              <a:spcBef>
                <a:spcPts val="0"/>
              </a:spcBef>
              <a:spcAft>
                <a:spcPts val="0"/>
              </a:spcAft>
              <a:buSzPts val="1100"/>
              <a:buChar char="●"/>
            </a:pPr>
            <a:r>
              <a:rPr lang="en-GB"/>
              <a:t>To start with, we’ll look at the parts that make up the front matter.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f961843b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f961843b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title page is the very first page of your dissertation.</a:t>
            </a:r>
            <a:endParaRPr/>
          </a:p>
          <a:p>
            <a:pPr indent="-298450" lvl="0" marL="457200" rtl="0" algn="l">
              <a:spcBef>
                <a:spcPts val="0"/>
              </a:spcBef>
              <a:spcAft>
                <a:spcPts val="0"/>
              </a:spcAft>
              <a:buSzPts val="1100"/>
              <a:buChar char="●"/>
            </a:pPr>
            <a:r>
              <a:rPr lang="en-GB"/>
              <a:t>It’s something like the title page of a book: It includes the dissertation’s title and the name of the author (you!).</a:t>
            </a:r>
            <a:endParaRPr/>
          </a:p>
          <a:p>
            <a:pPr indent="-298450" lvl="0" marL="457200" rtl="0" algn="l">
              <a:spcBef>
                <a:spcPts val="0"/>
              </a:spcBef>
              <a:spcAft>
                <a:spcPts val="0"/>
              </a:spcAft>
              <a:buSzPts val="1100"/>
              <a:buChar char="●"/>
            </a:pPr>
            <a:r>
              <a:rPr lang="en-GB"/>
              <a:t>It usually lists your department, institution, and program, and the date of submission or graduation.</a:t>
            </a:r>
            <a:endParaRPr/>
          </a:p>
          <a:p>
            <a:pPr indent="-298450" lvl="0" marL="457200" rtl="0" algn="l">
              <a:spcBef>
                <a:spcPts val="0"/>
              </a:spcBef>
              <a:spcAft>
                <a:spcPts val="0"/>
              </a:spcAft>
              <a:buSzPts val="1100"/>
              <a:buChar char="●"/>
            </a:pPr>
            <a:r>
              <a:rPr lang="en-GB"/>
              <a:t>It sometimes also includes other information, such as your supervisor’s name and copyright information.</a:t>
            </a:r>
            <a:endParaRPr/>
          </a:p>
          <a:p>
            <a:pPr indent="-298450" lvl="0" marL="457200" rtl="0" algn="l">
              <a:spcBef>
                <a:spcPts val="0"/>
              </a:spcBef>
              <a:spcAft>
                <a:spcPts val="0"/>
              </a:spcAft>
              <a:buSzPts val="1100"/>
              <a:buChar char="●"/>
            </a:pPr>
            <a:r>
              <a:rPr lang="en-GB"/>
              <a:t>The exact requirements might vary depending on your department. Always check the guidelines, and use a template if your department provides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“Dissertation title page” article: </a:t>
            </a:r>
            <a:r>
              <a:rPr lang="en-GB" u="sng">
                <a:solidFill>
                  <a:schemeClr val="hlink"/>
                </a:solidFill>
                <a:hlinkClick r:id="rId2"/>
              </a:rPr>
              <a:t>https://www.scribbr.com/dissertation/title-page/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f961843b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f961843b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An acknowledgements section is optional. It’s a place for you to thank anyone who helped you complete your dissertation.</a:t>
            </a:r>
            <a:endParaRPr/>
          </a:p>
          <a:p>
            <a:pPr indent="-298450" lvl="0" marL="457200" rtl="0" algn="l">
              <a:spcBef>
                <a:spcPts val="0"/>
              </a:spcBef>
              <a:spcAft>
                <a:spcPts val="0"/>
              </a:spcAft>
              <a:buSzPts val="1100"/>
              <a:buChar char="●"/>
            </a:pPr>
            <a:r>
              <a:rPr lang="en-GB"/>
              <a:t>Because of this, it doesn’t have to be written as formally as the rest of your dissertation; feel free to express yourself personally!</a:t>
            </a:r>
            <a:endParaRPr/>
          </a:p>
          <a:p>
            <a:pPr indent="-298450" lvl="0" marL="457200" rtl="0" algn="l">
              <a:spcBef>
                <a:spcPts val="0"/>
              </a:spcBef>
              <a:spcAft>
                <a:spcPts val="0"/>
              </a:spcAft>
              <a:buSzPts val="1100"/>
              <a:buChar char="●"/>
            </a:pPr>
            <a:r>
              <a:rPr lang="en-GB"/>
              <a:t>You can thank whoever you want, from people who directly helped with the research to those who you were just glad to have around during the process.</a:t>
            </a:r>
            <a:endParaRPr/>
          </a:p>
          <a:p>
            <a:pPr indent="-298450" lvl="0" marL="457200" rtl="0" algn="l">
              <a:spcBef>
                <a:spcPts val="0"/>
              </a:spcBef>
              <a:spcAft>
                <a:spcPts val="0"/>
              </a:spcAft>
              <a:buSzPts val="1100"/>
              <a:buChar char="●"/>
            </a:pPr>
            <a:r>
              <a:rPr lang="en-GB"/>
              <a:t>Note that if you do include an acknowledgements section, you should always thank your supervisor(s).</a:t>
            </a:r>
            <a:endParaRPr/>
          </a:p>
          <a:p>
            <a:pPr indent="-298450" lvl="0" marL="457200" rtl="0" algn="l">
              <a:spcBef>
                <a:spcPts val="0"/>
              </a:spcBef>
              <a:spcAft>
                <a:spcPts val="0"/>
              </a:spcAft>
              <a:buSzPts val="1100"/>
              <a:buChar char="●"/>
            </a:pPr>
            <a:r>
              <a:rPr b="1" lang="en-GB"/>
              <a:t>Audience question: </a:t>
            </a:r>
            <a:r>
              <a:rPr lang="en-GB"/>
              <a:t>The next section, and a tricky one, is the abstract. Do you have a sense of what it’s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“Dissertation acknowledgements” article: </a:t>
            </a:r>
            <a:r>
              <a:rPr lang="en-GB" u="sng">
                <a:solidFill>
                  <a:schemeClr val="hlink"/>
                </a:solidFill>
                <a:hlinkClick r:id="rId2"/>
              </a:rPr>
              <a:t>https://www.scribbr.com/dissertation/acknowledgements/</a:t>
            </a:r>
            <a:endParaRPr/>
          </a:p>
          <a:p>
            <a:pPr indent="0" lvl="0" marL="0" rtl="0" algn="l">
              <a:spcBef>
                <a:spcPts val="0"/>
              </a:spcBef>
              <a:spcAft>
                <a:spcPts val="0"/>
              </a:spcAft>
              <a:buNone/>
            </a:pPr>
            <a:r>
              <a:rPr lang="en-GB"/>
              <a:t>“How to Write the Acknowledgements Section” video: </a:t>
            </a:r>
            <a:r>
              <a:rPr lang="en-GB" u="sng">
                <a:solidFill>
                  <a:schemeClr val="hlink"/>
                </a:solidFill>
                <a:hlinkClick r:id="rId3"/>
              </a:rPr>
              <a:t>https://www.youtube.com/watch?v=9qUQwk1EERk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72008" y="744575"/>
            <a:ext cx="72000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b="1"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972000" y="2834125"/>
            <a:ext cx="72000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707DA7"/>
              </a:buClr>
              <a:buSzPts val="2800"/>
              <a:buNone/>
              <a:defRPr sz="2800">
                <a:solidFill>
                  <a:srgbClr val="707DA7"/>
                </a:solidFill>
              </a:defRPr>
            </a:lvl1pPr>
            <a:lvl2pPr lvl="1" algn="ctr">
              <a:lnSpc>
                <a:spcPct val="100000"/>
              </a:lnSpc>
              <a:spcBef>
                <a:spcPts val="0"/>
              </a:spcBef>
              <a:spcAft>
                <a:spcPts val="0"/>
              </a:spcAft>
              <a:buClr>
                <a:srgbClr val="707DA7"/>
              </a:buClr>
              <a:buSzPts val="2800"/>
              <a:buNone/>
              <a:defRPr sz="2800">
                <a:solidFill>
                  <a:srgbClr val="707DA7"/>
                </a:solidFill>
              </a:defRPr>
            </a:lvl2pPr>
            <a:lvl3pPr lvl="2" algn="ctr">
              <a:lnSpc>
                <a:spcPct val="100000"/>
              </a:lnSpc>
              <a:spcBef>
                <a:spcPts val="0"/>
              </a:spcBef>
              <a:spcAft>
                <a:spcPts val="0"/>
              </a:spcAft>
              <a:buClr>
                <a:srgbClr val="707DA7"/>
              </a:buClr>
              <a:buSzPts val="2800"/>
              <a:buNone/>
              <a:defRPr sz="2800">
                <a:solidFill>
                  <a:srgbClr val="707DA7"/>
                </a:solidFill>
              </a:defRPr>
            </a:lvl3pPr>
            <a:lvl4pPr lvl="3" algn="ctr">
              <a:lnSpc>
                <a:spcPct val="100000"/>
              </a:lnSpc>
              <a:spcBef>
                <a:spcPts val="0"/>
              </a:spcBef>
              <a:spcAft>
                <a:spcPts val="0"/>
              </a:spcAft>
              <a:buClr>
                <a:srgbClr val="707DA7"/>
              </a:buClr>
              <a:buSzPts val="2800"/>
              <a:buNone/>
              <a:defRPr sz="2800">
                <a:solidFill>
                  <a:srgbClr val="707DA7"/>
                </a:solidFill>
              </a:defRPr>
            </a:lvl4pPr>
            <a:lvl5pPr lvl="4" algn="ctr">
              <a:lnSpc>
                <a:spcPct val="100000"/>
              </a:lnSpc>
              <a:spcBef>
                <a:spcPts val="0"/>
              </a:spcBef>
              <a:spcAft>
                <a:spcPts val="0"/>
              </a:spcAft>
              <a:buClr>
                <a:srgbClr val="707DA7"/>
              </a:buClr>
              <a:buSzPts val="2800"/>
              <a:buNone/>
              <a:defRPr sz="2800">
                <a:solidFill>
                  <a:srgbClr val="707DA7"/>
                </a:solidFill>
              </a:defRPr>
            </a:lvl5pPr>
            <a:lvl6pPr lvl="5" algn="ctr">
              <a:lnSpc>
                <a:spcPct val="100000"/>
              </a:lnSpc>
              <a:spcBef>
                <a:spcPts val="0"/>
              </a:spcBef>
              <a:spcAft>
                <a:spcPts val="0"/>
              </a:spcAft>
              <a:buClr>
                <a:srgbClr val="707DA7"/>
              </a:buClr>
              <a:buSzPts val="2800"/>
              <a:buNone/>
              <a:defRPr sz="2800">
                <a:solidFill>
                  <a:srgbClr val="707DA7"/>
                </a:solidFill>
              </a:defRPr>
            </a:lvl6pPr>
            <a:lvl7pPr lvl="6" algn="ctr">
              <a:lnSpc>
                <a:spcPct val="100000"/>
              </a:lnSpc>
              <a:spcBef>
                <a:spcPts val="0"/>
              </a:spcBef>
              <a:spcAft>
                <a:spcPts val="0"/>
              </a:spcAft>
              <a:buClr>
                <a:srgbClr val="707DA7"/>
              </a:buClr>
              <a:buSzPts val="2800"/>
              <a:buNone/>
              <a:defRPr sz="2800">
                <a:solidFill>
                  <a:srgbClr val="707DA7"/>
                </a:solidFill>
              </a:defRPr>
            </a:lvl7pPr>
            <a:lvl8pPr lvl="7" algn="ctr">
              <a:lnSpc>
                <a:spcPct val="100000"/>
              </a:lnSpc>
              <a:spcBef>
                <a:spcPts val="0"/>
              </a:spcBef>
              <a:spcAft>
                <a:spcPts val="0"/>
              </a:spcAft>
              <a:buClr>
                <a:srgbClr val="707DA7"/>
              </a:buClr>
              <a:buSzPts val="2800"/>
              <a:buNone/>
              <a:defRPr sz="2800">
                <a:solidFill>
                  <a:srgbClr val="707DA7"/>
                </a:solidFill>
              </a:defRPr>
            </a:lvl8pPr>
            <a:lvl9pPr lvl="8" algn="ctr">
              <a:lnSpc>
                <a:spcPct val="100000"/>
              </a:lnSpc>
              <a:spcBef>
                <a:spcPts val="0"/>
              </a:spcBef>
              <a:spcAft>
                <a:spcPts val="0"/>
              </a:spcAft>
              <a:buClr>
                <a:srgbClr val="707DA7"/>
              </a:buClr>
              <a:buSzPts val="2800"/>
              <a:buNone/>
              <a:defRPr sz="2800">
                <a:solidFill>
                  <a:srgbClr val="707DA7"/>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11"/>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11"/>
          <p:cNvSpPr txBox="1"/>
          <p:nvPr>
            <p:ph idx="1" type="body"/>
          </p:nvPr>
        </p:nvSpPr>
        <p:spPr>
          <a:xfrm>
            <a:off x="934075" y="1152475"/>
            <a:ext cx="32400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11"/>
          <p:cNvSpPr txBox="1"/>
          <p:nvPr>
            <p:ph idx="2" type="body"/>
          </p:nvPr>
        </p:nvSpPr>
        <p:spPr>
          <a:xfrm>
            <a:off x="4894075" y="1152475"/>
            <a:ext cx="32400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12"/>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dark)">
  <p:cSld name="TITLE_ONLY_1">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3"/>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14"/>
          <p:cNvSpPr txBox="1"/>
          <p:nvPr>
            <p:ph type="title"/>
          </p:nvPr>
        </p:nvSpPr>
        <p:spPr>
          <a:xfrm>
            <a:off x="972000" y="555600"/>
            <a:ext cx="3240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 name="Google Shape;47;p14"/>
          <p:cNvSpPr txBox="1"/>
          <p:nvPr>
            <p:ph idx="1" type="body"/>
          </p:nvPr>
        </p:nvSpPr>
        <p:spPr>
          <a:xfrm>
            <a:off x="972000" y="1389600"/>
            <a:ext cx="3240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dark)">
  <p:cSld name="ONE_COLUMN_TEXT_1">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5"/>
          <p:cNvSpPr txBox="1"/>
          <p:nvPr>
            <p:ph type="title"/>
          </p:nvPr>
        </p:nvSpPr>
        <p:spPr>
          <a:xfrm>
            <a:off x="972000" y="555600"/>
            <a:ext cx="32400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 name="Google Shape;50;p15"/>
          <p:cNvSpPr txBox="1"/>
          <p:nvPr>
            <p:ph idx="1" type="body"/>
          </p:nvPr>
        </p:nvSpPr>
        <p:spPr>
          <a:xfrm>
            <a:off x="972000" y="1389600"/>
            <a:ext cx="3240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16"/>
          <p:cNvSpPr/>
          <p:nvPr/>
        </p:nvSpPr>
        <p:spPr>
          <a:xfrm>
            <a:off x="4572000" y="-1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6"/>
          <p:cNvSpPr txBox="1"/>
          <p:nvPr>
            <p:ph type="title"/>
          </p:nvPr>
        </p:nvSpPr>
        <p:spPr>
          <a:xfrm>
            <a:off x="488100" y="1233175"/>
            <a:ext cx="36000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4" name="Google Shape;54;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707DA7"/>
              </a:buClr>
              <a:buSzPts val="1800"/>
              <a:buNone/>
              <a:defRPr>
                <a:solidFill>
                  <a:srgbClr val="707DA7"/>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5" name="Google Shape;55;p16"/>
          <p:cNvSpPr txBox="1"/>
          <p:nvPr>
            <p:ph idx="2" type="body"/>
          </p:nvPr>
        </p:nvSpPr>
        <p:spPr>
          <a:xfrm>
            <a:off x="5058000" y="724075"/>
            <a:ext cx="3600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7"/>
          <p:cNvSpPr txBox="1"/>
          <p:nvPr>
            <p:ph idx="1" type="body"/>
          </p:nvPr>
        </p:nvSpPr>
        <p:spPr>
          <a:xfrm>
            <a:off x="972000" y="4230575"/>
            <a:ext cx="54000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dark)">
  <p:cSld name="CAPTION_ONLY_1">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8"/>
          <p:cNvSpPr txBox="1"/>
          <p:nvPr>
            <p:ph idx="1" type="body"/>
          </p:nvPr>
        </p:nvSpPr>
        <p:spPr>
          <a:xfrm>
            <a:off x="972000" y="4230575"/>
            <a:ext cx="54000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800"/>
              <a:buNone/>
              <a:defRPr>
                <a:solidFill>
                  <a:schemeClr val="lt1"/>
                </a:solidFill>
              </a:defRPr>
            </a:lvl1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19"/>
          <p:cNvSpPr txBox="1"/>
          <p:nvPr>
            <p:ph hasCustomPrompt="1" type="title"/>
          </p:nvPr>
        </p:nvSpPr>
        <p:spPr>
          <a:xfrm>
            <a:off x="972000" y="1106125"/>
            <a:ext cx="72000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 name="Google Shape;62;p19"/>
          <p:cNvSpPr txBox="1"/>
          <p:nvPr>
            <p:ph idx="1" type="body"/>
          </p:nvPr>
        </p:nvSpPr>
        <p:spPr>
          <a:xfrm>
            <a:off x="972000" y="3152225"/>
            <a:ext cx="72000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rgbClr val="707DA7"/>
              </a:buClr>
              <a:buSzPts val="1800"/>
              <a:buChar char="●"/>
              <a:defRPr>
                <a:solidFill>
                  <a:srgbClr val="707DA7"/>
                </a:solidFill>
              </a:defRPr>
            </a:lvl1pPr>
            <a:lvl2pPr indent="-317500" lvl="1" marL="914400" algn="ctr">
              <a:spcBef>
                <a:spcPts val="1600"/>
              </a:spcBef>
              <a:spcAft>
                <a:spcPts val="0"/>
              </a:spcAft>
              <a:buClr>
                <a:srgbClr val="707DA7"/>
              </a:buClr>
              <a:buSzPts val="1400"/>
              <a:buChar char="○"/>
              <a:defRPr>
                <a:solidFill>
                  <a:srgbClr val="707DA7"/>
                </a:solidFill>
              </a:defRPr>
            </a:lvl2pPr>
            <a:lvl3pPr indent="-317500" lvl="2" marL="1371600" algn="ctr">
              <a:spcBef>
                <a:spcPts val="1600"/>
              </a:spcBef>
              <a:spcAft>
                <a:spcPts val="0"/>
              </a:spcAft>
              <a:buClr>
                <a:srgbClr val="707DA7"/>
              </a:buClr>
              <a:buSzPts val="1400"/>
              <a:buChar char="■"/>
              <a:defRPr>
                <a:solidFill>
                  <a:srgbClr val="707DA7"/>
                </a:solidFill>
              </a:defRPr>
            </a:lvl3pPr>
            <a:lvl4pPr indent="-317500" lvl="3" marL="1828800" algn="ctr">
              <a:spcBef>
                <a:spcPts val="1600"/>
              </a:spcBef>
              <a:spcAft>
                <a:spcPts val="0"/>
              </a:spcAft>
              <a:buClr>
                <a:srgbClr val="707DA7"/>
              </a:buClr>
              <a:buSzPts val="1400"/>
              <a:buChar char="●"/>
              <a:defRPr>
                <a:solidFill>
                  <a:srgbClr val="707DA7"/>
                </a:solidFill>
              </a:defRPr>
            </a:lvl4pPr>
            <a:lvl5pPr indent="-317500" lvl="4" marL="2286000" algn="ctr">
              <a:spcBef>
                <a:spcPts val="1600"/>
              </a:spcBef>
              <a:spcAft>
                <a:spcPts val="0"/>
              </a:spcAft>
              <a:buClr>
                <a:srgbClr val="707DA7"/>
              </a:buClr>
              <a:buSzPts val="1400"/>
              <a:buChar char="○"/>
              <a:defRPr>
                <a:solidFill>
                  <a:srgbClr val="707DA7"/>
                </a:solidFill>
              </a:defRPr>
            </a:lvl5pPr>
            <a:lvl6pPr indent="-317500" lvl="5" marL="2743200" algn="ctr">
              <a:spcBef>
                <a:spcPts val="1600"/>
              </a:spcBef>
              <a:spcAft>
                <a:spcPts val="0"/>
              </a:spcAft>
              <a:buClr>
                <a:srgbClr val="707DA7"/>
              </a:buClr>
              <a:buSzPts val="1400"/>
              <a:buChar char="■"/>
              <a:defRPr>
                <a:solidFill>
                  <a:srgbClr val="707DA7"/>
                </a:solidFill>
              </a:defRPr>
            </a:lvl6pPr>
            <a:lvl7pPr indent="-317500" lvl="6" marL="3200400" algn="ctr">
              <a:spcBef>
                <a:spcPts val="1600"/>
              </a:spcBef>
              <a:spcAft>
                <a:spcPts val="0"/>
              </a:spcAft>
              <a:buClr>
                <a:srgbClr val="707DA7"/>
              </a:buClr>
              <a:buSzPts val="1400"/>
              <a:buChar char="●"/>
              <a:defRPr>
                <a:solidFill>
                  <a:srgbClr val="707DA7"/>
                </a:solidFill>
              </a:defRPr>
            </a:lvl7pPr>
            <a:lvl8pPr indent="-317500" lvl="7" marL="3657600" algn="ctr">
              <a:spcBef>
                <a:spcPts val="1600"/>
              </a:spcBef>
              <a:spcAft>
                <a:spcPts val="0"/>
              </a:spcAft>
              <a:buClr>
                <a:srgbClr val="707DA7"/>
              </a:buClr>
              <a:buSzPts val="1400"/>
              <a:buChar char="○"/>
              <a:defRPr>
                <a:solidFill>
                  <a:srgbClr val="707DA7"/>
                </a:solidFill>
              </a:defRPr>
            </a:lvl8pPr>
            <a:lvl9pPr indent="-317500" lvl="8" marL="4114800" algn="ctr">
              <a:spcBef>
                <a:spcPts val="1600"/>
              </a:spcBef>
              <a:spcAft>
                <a:spcPts val="1600"/>
              </a:spcAft>
              <a:buClr>
                <a:srgbClr val="707DA7"/>
              </a:buClr>
              <a:buSzPts val="1400"/>
              <a:buChar char="■"/>
              <a:defRPr>
                <a:solidFill>
                  <a:srgbClr val="707DA7"/>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dark)">
  <p:cSld name="BIG_NUMBER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20"/>
          <p:cNvSpPr txBox="1"/>
          <p:nvPr>
            <p:ph hasCustomPrompt="1" type="title"/>
          </p:nvPr>
        </p:nvSpPr>
        <p:spPr>
          <a:xfrm>
            <a:off x="972000" y="1106125"/>
            <a:ext cx="7200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65" name="Google Shape;65;p20"/>
          <p:cNvSpPr txBox="1"/>
          <p:nvPr>
            <p:ph idx="1" type="body"/>
          </p:nvPr>
        </p:nvSpPr>
        <p:spPr>
          <a:xfrm>
            <a:off x="972000" y="3152225"/>
            <a:ext cx="72000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p:cSld name="TITLE_2">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972008" y="744575"/>
            <a:ext cx="72000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b="1" sz="48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3" name="Google Shape;13;p3"/>
          <p:cNvSpPr txBox="1"/>
          <p:nvPr>
            <p:ph idx="1" type="subTitle"/>
          </p:nvPr>
        </p:nvSpPr>
        <p:spPr>
          <a:xfrm>
            <a:off x="972000" y="2834125"/>
            <a:ext cx="7200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sz="2800">
                <a:solidFill>
                  <a:schemeClr val="lt1"/>
                </a:solidFill>
              </a:defRPr>
            </a:lvl1pPr>
            <a:lvl2pPr lvl="1" rtl="0" algn="ctr">
              <a:lnSpc>
                <a:spcPct val="100000"/>
              </a:lnSpc>
              <a:spcBef>
                <a:spcPts val="0"/>
              </a:spcBef>
              <a:spcAft>
                <a:spcPts val="0"/>
              </a:spcAft>
              <a:buClr>
                <a:srgbClr val="707DA7"/>
              </a:buClr>
              <a:buSzPts val="2800"/>
              <a:buNone/>
              <a:defRPr sz="2800">
                <a:solidFill>
                  <a:srgbClr val="707DA7"/>
                </a:solidFill>
              </a:defRPr>
            </a:lvl2pPr>
            <a:lvl3pPr lvl="2" rtl="0" algn="ctr">
              <a:lnSpc>
                <a:spcPct val="100000"/>
              </a:lnSpc>
              <a:spcBef>
                <a:spcPts val="0"/>
              </a:spcBef>
              <a:spcAft>
                <a:spcPts val="0"/>
              </a:spcAft>
              <a:buClr>
                <a:srgbClr val="707DA7"/>
              </a:buClr>
              <a:buSzPts val="2800"/>
              <a:buNone/>
              <a:defRPr sz="2800">
                <a:solidFill>
                  <a:srgbClr val="707DA7"/>
                </a:solidFill>
              </a:defRPr>
            </a:lvl3pPr>
            <a:lvl4pPr lvl="3" rtl="0" algn="ctr">
              <a:lnSpc>
                <a:spcPct val="100000"/>
              </a:lnSpc>
              <a:spcBef>
                <a:spcPts val="0"/>
              </a:spcBef>
              <a:spcAft>
                <a:spcPts val="0"/>
              </a:spcAft>
              <a:buClr>
                <a:srgbClr val="707DA7"/>
              </a:buClr>
              <a:buSzPts val="2800"/>
              <a:buNone/>
              <a:defRPr sz="2800">
                <a:solidFill>
                  <a:srgbClr val="707DA7"/>
                </a:solidFill>
              </a:defRPr>
            </a:lvl4pPr>
            <a:lvl5pPr lvl="4" rtl="0" algn="ctr">
              <a:lnSpc>
                <a:spcPct val="100000"/>
              </a:lnSpc>
              <a:spcBef>
                <a:spcPts val="0"/>
              </a:spcBef>
              <a:spcAft>
                <a:spcPts val="0"/>
              </a:spcAft>
              <a:buClr>
                <a:srgbClr val="707DA7"/>
              </a:buClr>
              <a:buSzPts val="2800"/>
              <a:buNone/>
              <a:defRPr sz="2800">
                <a:solidFill>
                  <a:srgbClr val="707DA7"/>
                </a:solidFill>
              </a:defRPr>
            </a:lvl5pPr>
            <a:lvl6pPr lvl="5" rtl="0" algn="ctr">
              <a:lnSpc>
                <a:spcPct val="100000"/>
              </a:lnSpc>
              <a:spcBef>
                <a:spcPts val="0"/>
              </a:spcBef>
              <a:spcAft>
                <a:spcPts val="0"/>
              </a:spcAft>
              <a:buClr>
                <a:srgbClr val="707DA7"/>
              </a:buClr>
              <a:buSzPts val="2800"/>
              <a:buNone/>
              <a:defRPr sz="2800">
                <a:solidFill>
                  <a:srgbClr val="707DA7"/>
                </a:solidFill>
              </a:defRPr>
            </a:lvl6pPr>
            <a:lvl7pPr lvl="6" rtl="0" algn="ctr">
              <a:lnSpc>
                <a:spcPct val="100000"/>
              </a:lnSpc>
              <a:spcBef>
                <a:spcPts val="0"/>
              </a:spcBef>
              <a:spcAft>
                <a:spcPts val="0"/>
              </a:spcAft>
              <a:buClr>
                <a:srgbClr val="707DA7"/>
              </a:buClr>
              <a:buSzPts val="2800"/>
              <a:buNone/>
              <a:defRPr sz="2800">
                <a:solidFill>
                  <a:srgbClr val="707DA7"/>
                </a:solidFill>
              </a:defRPr>
            </a:lvl7pPr>
            <a:lvl8pPr lvl="7" rtl="0" algn="ctr">
              <a:lnSpc>
                <a:spcPct val="100000"/>
              </a:lnSpc>
              <a:spcBef>
                <a:spcPts val="0"/>
              </a:spcBef>
              <a:spcAft>
                <a:spcPts val="0"/>
              </a:spcAft>
              <a:buClr>
                <a:srgbClr val="707DA7"/>
              </a:buClr>
              <a:buSzPts val="2800"/>
              <a:buNone/>
              <a:defRPr sz="2800">
                <a:solidFill>
                  <a:srgbClr val="707DA7"/>
                </a:solidFill>
              </a:defRPr>
            </a:lvl8pPr>
            <a:lvl9pPr lvl="8" rtl="0" algn="ctr">
              <a:lnSpc>
                <a:spcPct val="100000"/>
              </a:lnSpc>
              <a:spcBef>
                <a:spcPts val="0"/>
              </a:spcBef>
              <a:spcAft>
                <a:spcPts val="0"/>
              </a:spcAft>
              <a:buClr>
                <a:srgbClr val="707DA7"/>
              </a:buClr>
              <a:buSzPts val="2800"/>
              <a:buNone/>
              <a:defRPr sz="2800">
                <a:solidFill>
                  <a:srgbClr val="707DA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blipFill>
          <a:blip r:embed="rId2">
            <a:alphaModFix/>
          </a:blip>
          <a:stretch>
            <a:fillRect/>
          </a:stretch>
        </a:blipFill>
      </p:bgPr>
    </p:bg>
    <p:spTree>
      <p:nvGrpSpPr>
        <p:cNvPr id="67" name="Shape 6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cotty">
  <p:cSld name="TITLE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ctrTitle"/>
          </p:nvPr>
        </p:nvSpPr>
        <p:spPr>
          <a:xfrm>
            <a:off x="732925" y="1545450"/>
            <a:ext cx="43200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pic>
        <p:nvPicPr>
          <p:cNvPr id="16" name="Google Shape;16;p4"/>
          <p:cNvPicPr preferRelativeResize="0"/>
          <p:nvPr/>
        </p:nvPicPr>
        <p:blipFill>
          <a:blip r:embed="rId3">
            <a:alphaModFix/>
          </a:blip>
          <a:stretch>
            <a:fillRect/>
          </a:stretch>
        </p:blipFill>
        <p:spPr>
          <a:xfrm>
            <a:off x="5170425" y="454775"/>
            <a:ext cx="3445475" cy="6244552"/>
          </a:xfrm>
          <a:prstGeom prst="rect">
            <a:avLst/>
          </a:prstGeom>
          <a:noFill/>
          <a:ln>
            <a:noFill/>
          </a:ln>
        </p:spPr>
      </p:pic>
      <p:sp>
        <p:nvSpPr>
          <p:cNvPr id="17" name="Google Shape;17;p4"/>
          <p:cNvSpPr txBox="1"/>
          <p:nvPr>
            <p:ph idx="1" type="subTitle"/>
          </p:nvPr>
        </p:nvSpPr>
        <p:spPr>
          <a:xfrm rot="-449582">
            <a:off x="5658998" y="2283747"/>
            <a:ext cx="2861838" cy="501423"/>
          </a:xfrm>
          <a:prstGeom prst="rect">
            <a:avLst/>
          </a:prstGeom>
        </p:spPr>
        <p:txBody>
          <a:bodyPr anchorCtr="0" anchor="b" bIns="0" lIns="91425" spcFirstLastPara="1" rIns="91425" wrap="square" tIns="91425">
            <a:noAutofit/>
          </a:bodyPr>
          <a:lstStyle>
            <a:lvl1pPr lvl="0" algn="ctr">
              <a:spcBef>
                <a:spcPts val="0"/>
              </a:spcBef>
              <a:spcAft>
                <a:spcPts val="0"/>
              </a:spcAft>
              <a:buNone/>
              <a:defRPr b="1"/>
            </a:lvl1pPr>
            <a:lvl2pPr lvl="1" algn="ctr">
              <a:spcBef>
                <a:spcPts val="0"/>
              </a:spcBef>
              <a:spcAft>
                <a:spcPts val="0"/>
              </a:spcAft>
              <a:buNone/>
              <a:defRPr b="1"/>
            </a:lvl2pPr>
            <a:lvl3pPr lvl="2" algn="ctr">
              <a:spcBef>
                <a:spcPts val="0"/>
              </a:spcBef>
              <a:spcAft>
                <a:spcPts val="0"/>
              </a:spcAft>
              <a:buNone/>
              <a:defRPr b="1"/>
            </a:lvl3pPr>
            <a:lvl4pPr lvl="3" algn="ctr">
              <a:spcBef>
                <a:spcPts val="0"/>
              </a:spcBef>
              <a:spcAft>
                <a:spcPts val="0"/>
              </a:spcAft>
              <a:buNone/>
              <a:defRPr b="1"/>
            </a:lvl4pPr>
            <a:lvl5pPr lvl="4" algn="ctr">
              <a:spcBef>
                <a:spcPts val="0"/>
              </a:spcBef>
              <a:spcAft>
                <a:spcPts val="0"/>
              </a:spcAft>
              <a:buNone/>
              <a:defRPr b="1"/>
            </a:lvl5pPr>
            <a:lvl6pPr lvl="5" algn="ctr">
              <a:spcBef>
                <a:spcPts val="0"/>
              </a:spcBef>
              <a:spcAft>
                <a:spcPts val="0"/>
              </a:spcAft>
              <a:buNone/>
              <a:defRPr b="1"/>
            </a:lvl6pPr>
            <a:lvl7pPr lvl="6" algn="ctr">
              <a:spcBef>
                <a:spcPts val="0"/>
              </a:spcBef>
              <a:spcAft>
                <a:spcPts val="0"/>
              </a:spcAft>
              <a:buNone/>
              <a:defRPr b="1"/>
            </a:lvl7pPr>
            <a:lvl8pPr lvl="7" algn="ctr">
              <a:spcBef>
                <a:spcPts val="0"/>
              </a:spcBef>
              <a:spcAft>
                <a:spcPts val="0"/>
              </a:spcAft>
              <a:buNone/>
              <a:defRPr b="1"/>
            </a:lvl8pPr>
            <a:lvl9pPr lvl="8" algn="ctr">
              <a:spcBef>
                <a:spcPts val="0"/>
              </a:spcBef>
              <a:spcAft>
                <a:spcPts val="0"/>
              </a:spcAft>
              <a:buNone/>
              <a:defRPr b="1"/>
            </a:lvl9pPr>
          </a:lstStyle>
          <a:p/>
        </p:txBody>
      </p:sp>
      <p:sp>
        <p:nvSpPr>
          <p:cNvPr id="18" name="Google Shape;18;p4"/>
          <p:cNvSpPr txBox="1"/>
          <p:nvPr>
            <p:ph idx="2" type="subTitle"/>
          </p:nvPr>
        </p:nvSpPr>
        <p:spPr>
          <a:xfrm rot="-449892">
            <a:off x="5695787" y="2800290"/>
            <a:ext cx="2862175" cy="474779"/>
          </a:xfrm>
          <a:prstGeom prst="rect">
            <a:avLst/>
          </a:prstGeom>
        </p:spPr>
        <p:txBody>
          <a:bodyPr anchorCtr="0" anchor="t" bIns="91425" lIns="91425" spcFirstLastPara="1" rIns="91425" wrap="square" tIns="0">
            <a:noAutofit/>
          </a:bodyPr>
          <a:lstStyle>
            <a:lvl1pPr lvl="0" rtl="0" algn="ctr">
              <a:spcBef>
                <a:spcPts val="0"/>
              </a:spcBef>
              <a:spcAft>
                <a:spcPts val="0"/>
              </a:spcAft>
              <a:buNone/>
              <a:defRPr sz="1400">
                <a:solidFill>
                  <a:srgbClr val="707DA7"/>
                </a:solidFill>
              </a:defRPr>
            </a:lvl1pPr>
            <a:lvl2pPr lvl="1" rtl="0" algn="ctr">
              <a:spcBef>
                <a:spcPts val="0"/>
              </a:spcBef>
              <a:spcAft>
                <a:spcPts val="0"/>
              </a:spcAft>
              <a:buNone/>
              <a:defRPr sz="1400">
                <a:solidFill>
                  <a:srgbClr val="707DA7"/>
                </a:solidFill>
              </a:defRPr>
            </a:lvl2pPr>
            <a:lvl3pPr lvl="2" rtl="0" algn="ctr">
              <a:spcBef>
                <a:spcPts val="0"/>
              </a:spcBef>
              <a:spcAft>
                <a:spcPts val="0"/>
              </a:spcAft>
              <a:buNone/>
              <a:defRPr sz="1400">
                <a:solidFill>
                  <a:srgbClr val="707DA7"/>
                </a:solidFill>
              </a:defRPr>
            </a:lvl3pPr>
            <a:lvl4pPr lvl="3" rtl="0" algn="ctr">
              <a:spcBef>
                <a:spcPts val="0"/>
              </a:spcBef>
              <a:spcAft>
                <a:spcPts val="0"/>
              </a:spcAft>
              <a:buNone/>
              <a:defRPr sz="1400">
                <a:solidFill>
                  <a:srgbClr val="707DA7"/>
                </a:solidFill>
              </a:defRPr>
            </a:lvl4pPr>
            <a:lvl5pPr lvl="4" rtl="0" algn="ctr">
              <a:spcBef>
                <a:spcPts val="0"/>
              </a:spcBef>
              <a:spcAft>
                <a:spcPts val="0"/>
              </a:spcAft>
              <a:buNone/>
              <a:defRPr sz="1400">
                <a:solidFill>
                  <a:srgbClr val="707DA7"/>
                </a:solidFill>
              </a:defRPr>
            </a:lvl5pPr>
            <a:lvl6pPr lvl="5" rtl="0" algn="ctr">
              <a:spcBef>
                <a:spcPts val="0"/>
              </a:spcBef>
              <a:spcAft>
                <a:spcPts val="0"/>
              </a:spcAft>
              <a:buNone/>
              <a:defRPr sz="1400">
                <a:solidFill>
                  <a:srgbClr val="707DA7"/>
                </a:solidFill>
              </a:defRPr>
            </a:lvl6pPr>
            <a:lvl7pPr lvl="6" rtl="0" algn="ctr">
              <a:spcBef>
                <a:spcPts val="0"/>
              </a:spcBef>
              <a:spcAft>
                <a:spcPts val="0"/>
              </a:spcAft>
              <a:buNone/>
              <a:defRPr sz="1400">
                <a:solidFill>
                  <a:srgbClr val="707DA7"/>
                </a:solidFill>
              </a:defRPr>
            </a:lvl7pPr>
            <a:lvl8pPr lvl="7" rtl="0" algn="ctr">
              <a:spcBef>
                <a:spcPts val="0"/>
              </a:spcBef>
              <a:spcAft>
                <a:spcPts val="0"/>
              </a:spcAft>
              <a:buNone/>
              <a:defRPr sz="1400">
                <a:solidFill>
                  <a:srgbClr val="707DA7"/>
                </a:solidFill>
              </a:defRPr>
            </a:lvl8pPr>
            <a:lvl9pPr lvl="8" rtl="0" algn="ctr">
              <a:spcBef>
                <a:spcPts val="0"/>
              </a:spcBef>
              <a:spcAft>
                <a:spcPts val="0"/>
              </a:spcAft>
              <a:buNone/>
              <a:defRPr sz="1400">
                <a:solidFill>
                  <a:srgbClr val="707DA7"/>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
          <p:cNvSpPr txBox="1"/>
          <p:nvPr>
            <p:ph type="title"/>
          </p:nvPr>
        </p:nvSpPr>
        <p:spPr>
          <a:xfrm>
            <a:off x="972000" y="2150850"/>
            <a:ext cx="7200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p:cSld name="SECTION_HEADER_1">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6"/>
          <p:cNvSpPr txBox="1"/>
          <p:nvPr>
            <p:ph type="title"/>
          </p:nvPr>
        </p:nvSpPr>
        <p:spPr>
          <a:xfrm>
            <a:off x="972000" y="2150850"/>
            <a:ext cx="7200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7"/>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7"/>
          <p:cNvSpPr txBox="1"/>
          <p:nvPr>
            <p:ph idx="1" type="body"/>
          </p:nvPr>
        </p:nvSpPr>
        <p:spPr>
          <a:xfrm>
            <a:off x="934075" y="1152475"/>
            <a:ext cx="72000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dark)">
  <p:cSld name="TITLE_AND_BODY_2">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8"/>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8" name="Google Shape;28;p8"/>
          <p:cNvSpPr txBox="1"/>
          <p:nvPr>
            <p:ph idx="1" type="body"/>
          </p:nvPr>
        </p:nvSpPr>
        <p:spPr>
          <a:xfrm>
            <a:off x="934075" y="1152475"/>
            <a:ext cx="72000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title and body">
  <p:cSld name="TITLE_AND_BODY_1">
    <p:spTree>
      <p:nvGrpSpPr>
        <p:cNvPr id="29" name="Shape 29"/>
        <p:cNvGrpSpPr/>
        <p:nvPr/>
      </p:nvGrpSpPr>
      <p:grpSpPr>
        <a:xfrm>
          <a:off x="0" y="0"/>
          <a:ext cx="0" cy="0"/>
          <a:chOff x="0" y="0"/>
          <a:chExt cx="0" cy="0"/>
        </a:xfrm>
      </p:grpSpPr>
      <p:sp>
        <p:nvSpPr>
          <p:cNvPr id="30" name="Google Shape;30;p9"/>
          <p:cNvSpPr txBox="1"/>
          <p:nvPr>
            <p:ph idx="1" type="body"/>
          </p:nvPr>
        </p:nvSpPr>
        <p:spPr>
          <a:xfrm>
            <a:off x="934075" y="1536475"/>
            <a:ext cx="7200000" cy="303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1" name="Google Shape;31;p9"/>
          <p:cNvSpPr txBox="1"/>
          <p:nvPr>
            <p:ph type="title"/>
          </p:nvPr>
        </p:nvSpPr>
        <p:spPr>
          <a:xfrm>
            <a:off x="972000" y="799725"/>
            <a:ext cx="72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9"/>
          <p:cNvSpPr txBox="1"/>
          <p:nvPr>
            <p:ph idx="2" type="subTitle"/>
          </p:nvPr>
        </p:nvSpPr>
        <p:spPr>
          <a:xfrm>
            <a:off x="972000" y="445625"/>
            <a:ext cx="7200000" cy="468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707DA7"/>
                </a:solidFill>
              </a:defRPr>
            </a:lvl1pPr>
            <a:lvl2pPr lvl="1" rtl="0">
              <a:spcBef>
                <a:spcPts val="1600"/>
              </a:spcBef>
              <a:spcAft>
                <a:spcPts val="0"/>
              </a:spcAft>
              <a:buNone/>
              <a:defRPr>
                <a:solidFill>
                  <a:srgbClr val="707DA7"/>
                </a:solidFill>
              </a:defRPr>
            </a:lvl2pPr>
            <a:lvl3pPr lvl="2" rtl="0">
              <a:spcBef>
                <a:spcPts val="1600"/>
              </a:spcBef>
              <a:spcAft>
                <a:spcPts val="0"/>
              </a:spcAft>
              <a:buNone/>
              <a:defRPr>
                <a:solidFill>
                  <a:srgbClr val="707DA7"/>
                </a:solidFill>
              </a:defRPr>
            </a:lvl3pPr>
            <a:lvl4pPr lvl="3" rtl="0">
              <a:spcBef>
                <a:spcPts val="1600"/>
              </a:spcBef>
              <a:spcAft>
                <a:spcPts val="0"/>
              </a:spcAft>
              <a:buNone/>
              <a:defRPr>
                <a:solidFill>
                  <a:srgbClr val="707DA7"/>
                </a:solidFill>
              </a:defRPr>
            </a:lvl4pPr>
            <a:lvl5pPr lvl="4" rtl="0">
              <a:spcBef>
                <a:spcPts val="1600"/>
              </a:spcBef>
              <a:spcAft>
                <a:spcPts val="0"/>
              </a:spcAft>
              <a:buNone/>
              <a:defRPr>
                <a:solidFill>
                  <a:srgbClr val="707DA7"/>
                </a:solidFill>
              </a:defRPr>
            </a:lvl5pPr>
            <a:lvl6pPr lvl="5" rtl="0">
              <a:spcBef>
                <a:spcPts val="1600"/>
              </a:spcBef>
              <a:spcAft>
                <a:spcPts val="0"/>
              </a:spcAft>
              <a:buNone/>
              <a:defRPr>
                <a:solidFill>
                  <a:srgbClr val="707DA7"/>
                </a:solidFill>
              </a:defRPr>
            </a:lvl6pPr>
            <a:lvl7pPr lvl="6" rtl="0">
              <a:spcBef>
                <a:spcPts val="1600"/>
              </a:spcBef>
              <a:spcAft>
                <a:spcPts val="0"/>
              </a:spcAft>
              <a:buNone/>
              <a:defRPr>
                <a:solidFill>
                  <a:srgbClr val="707DA7"/>
                </a:solidFill>
              </a:defRPr>
            </a:lvl7pPr>
            <a:lvl8pPr lvl="7" rtl="0">
              <a:spcBef>
                <a:spcPts val="1600"/>
              </a:spcBef>
              <a:spcAft>
                <a:spcPts val="0"/>
              </a:spcAft>
              <a:buNone/>
              <a:defRPr>
                <a:solidFill>
                  <a:srgbClr val="707DA7"/>
                </a:solidFill>
              </a:defRPr>
            </a:lvl8pPr>
            <a:lvl9pPr lvl="8" rtl="0">
              <a:spcBef>
                <a:spcPts val="1600"/>
              </a:spcBef>
              <a:spcAft>
                <a:spcPts val="1600"/>
              </a:spcAft>
              <a:buNone/>
              <a:defRPr>
                <a:solidFill>
                  <a:srgbClr val="707DA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title and body 1">
  <p:cSld name="TITLE_AND_BODY_1_1">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10"/>
          <p:cNvSpPr txBox="1"/>
          <p:nvPr>
            <p:ph idx="1" type="body"/>
          </p:nvPr>
        </p:nvSpPr>
        <p:spPr>
          <a:xfrm>
            <a:off x="934075" y="1536475"/>
            <a:ext cx="7200000" cy="303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35" name="Google Shape;35;p10"/>
          <p:cNvSpPr txBox="1"/>
          <p:nvPr>
            <p:ph type="title"/>
          </p:nvPr>
        </p:nvSpPr>
        <p:spPr>
          <a:xfrm>
            <a:off x="972000" y="799725"/>
            <a:ext cx="72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10"/>
          <p:cNvSpPr txBox="1"/>
          <p:nvPr>
            <p:ph idx="2" type="subTitle"/>
          </p:nvPr>
        </p:nvSpPr>
        <p:spPr>
          <a:xfrm>
            <a:off x="972000" y="445625"/>
            <a:ext cx="7200000" cy="468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707DA7"/>
                </a:solidFill>
              </a:defRPr>
            </a:lvl1pPr>
            <a:lvl2pPr lvl="1" rtl="0">
              <a:spcBef>
                <a:spcPts val="1600"/>
              </a:spcBef>
              <a:spcAft>
                <a:spcPts val="0"/>
              </a:spcAft>
              <a:buNone/>
              <a:defRPr>
                <a:solidFill>
                  <a:srgbClr val="707DA7"/>
                </a:solidFill>
              </a:defRPr>
            </a:lvl2pPr>
            <a:lvl3pPr lvl="2" rtl="0">
              <a:spcBef>
                <a:spcPts val="1600"/>
              </a:spcBef>
              <a:spcAft>
                <a:spcPts val="0"/>
              </a:spcAft>
              <a:buNone/>
              <a:defRPr>
                <a:solidFill>
                  <a:srgbClr val="707DA7"/>
                </a:solidFill>
              </a:defRPr>
            </a:lvl3pPr>
            <a:lvl4pPr lvl="3" rtl="0">
              <a:spcBef>
                <a:spcPts val="1600"/>
              </a:spcBef>
              <a:spcAft>
                <a:spcPts val="0"/>
              </a:spcAft>
              <a:buNone/>
              <a:defRPr>
                <a:solidFill>
                  <a:srgbClr val="707DA7"/>
                </a:solidFill>
              </a:defRPr>
            </a:lvl4pPr>
            <a:lvl5pPr lvl="4" rtl="0">
              <a:spcBef>
                <a:spcPts val="1600"/>
              </a:spcBef>
              <a:spcAft>
                <a:spcPts val="0"/>
              </a:spcAft>
              <a:buNone/>
              <a:defRPr>
                <a:solidFill>
                  <a:srgbClr val="707DA7"/>
                </a:solidFill>
              </a:defRPr>
            </a:lvl5pPr>
            <a:lvl6pPr lvl="5" rtl="0">
              <a:spcBef>
                <a:spcPts val="1600"/>
              </a:spcBef>
              <a:spcAft>
                <a:spcPts val="0"/>
              </a:spcAft>
              <a:buNone/>
              <a:defRPr>
                <a:solidFill>
                  <a:srgbClr val="707DA7"/>
                </a:solidFill>
              </a:defRPr>
            </a:lvl6pPr>
            <a:lvl7pPr lvl="6" rtl="0">
              <a:spcBef>
                <a:spcPts val="1600"/>
              </a:spcBef>
              <a:spcAft>
                <a:spcPts val="0"/>
              </a:spcAft>
              <a:buNone/>
              <a:defRPr>
                <a:solidFill>
                  <a:srgbClr val="707DA7"/>
                </a:solidFill>
              </a:defRPr>
            </a:lvl7pPr>
            <a:lvl8pPr lvl="7" rtl="0">
              <a:spcBef>
                <a:spcPts val="1600"/>
              </a:spcBef>
              <a:spcAft>
                <a:spcPts val="0"/>
              </a:spcAft>
              <a:buNone/>
              <a:defRPr>
                <a:solidFill>
                  <a:srgbClr val="707DA7"/>
                </a:solidFill>
              </a:defRPr>
            </a:lvl8pPr>
            <a:lvl9pPr lvl="8" rtl="0">
              <a:spcBef>
                <a:spcPts val="1600"/>
              </a:spcBef>
              <a:spcAft>
                <a:spcPts val="1600"/>
              </a:spcAft>
              <a:buNone/>
              <a:defRPr>
                <a:solidFill>
                  <a:srgbClr val="707DA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34075" y="445025"/>
            <a:ext cx="7200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202F66"/>
              </a:buClr>
              <a:buSzPts val="2800"/>
              <a:buFont typeface="Open Sans"/>
              <a:buNone/>
              <a:defRPr b="1" sz="2800">
                <a:solidFill>
                  <a:srgbClr val="202F66"/>
                </a:solidFill>
                <a:latin typeface="Open Sans"/>
                <a:ea typeface="Open Sans"/>
                <a:cs typeface="Open Sans"/>
                <a:sym typeface="Open Sans"/>
              </a:defRPr>
            </a:lvl1pPr>
            <a:lvl2pPr lvl="1">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2pPr>
            <a:lvl3pPr lvl="2">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3pPr>
            <a:lvl4pPr lvl="3">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4pPr>
            <a:lvl5pPr lvl="4">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5pPr>
            <a:lvl6pPr lvl="5">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6pPr>
            <a:lvl7pPr lvl="6">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7pPr>
            <a:lvl8pPr lvl="7">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8pPr>
            <a:lvl9pPr lvl="8">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9pPr>
          </a:lstStyle>
          <a:p/>
        </p:txBody>
      </p:sp>
      <p:sp>
        <p:nvSpPr>
          <p:cNvPr id="7" name="Google Shape;7;p1"/>
          <p:cNvSpPr txBox="1"/>
          <p:nvPr>
            <p:ph idx="1" type="body"/>
          </p:nvPr>
        </p:nvSpPr>
        <p:spPr>
          <a:xfrm>
            <a:off x="934075" y="1152475"/>
            <a:ext cx="7200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1B2B68"/>
              </a:buClr>
              <a:buSzPts val="1800"/>
              <a:buFont typeface="Open Sans"/>
              <a:buChar char="●"/>
              <a:defRPr sz="1800">
                <a:solidFill>
                  <a:srgbClr val="1B2B68"/>
                </a:solidFill>
                <a:latin typeface="Open Sans"/>
                <a:ea typeface="Open Sans"/>
                <a:cs typeface="Open Sans"/>
                <a:sym typeface="Open Sans"/>
              </a:defRPr>
            </a:lvl1pPr>
            <a:lvl2pPr indent="-317500" lvl="1" marL="9144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2pPr>
            <a:lvl3pPr indent="-317500" lvl="2" marL="13716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3pPr>
            <a:lvl4pPr indent="-317500" lvl="3" marL="18288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4pPr>
            <a:lvl5pPr indent="-317500" lvl="4" marL="22860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5pPr>
            <a:lvl6pPr indent="-317500" lvl="5" marL="27432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6pPr>
            <a:lvl7pPr indent="-317500" lvl="6" marL="32004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7pPr>
            <a:lvl8pPr indent="-317500" lvl="7" marL="36576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8pPr>
            <a:lvl9pPr indent="-317500" lvl="8" marL="4114800">
              <a:lnSpc>
                <a:spcPct val="115000"/>
              </a:lnSpc>
              <a:spcBef>
                <a:spcPts val="1600"/>
              </a:spcBef>
              <a:spcAft>
                <a:spcPts val="1600"/>
              </a:spcAft>
              <a:buClr>
                <a:srgbClr val="1B2B68"/>
              </a:buClr>
              <a:buSzPts val="1400"/>
              <a:buFont typeface="Open Sans"/>
              <a:buChar char="■"/>
              <a:defRPr>
                <a:solidFill>
                  <a:srgbClr val="1B2B68"/>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www.youtube.com/watch?v=lbCh94nJqIo" TargetMode="Externa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www.youtube.com/watch?v=h2LAEFbmWWg" TargetMode="Externa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www.youtube.com/watch?v=Wz-J1iPzqTU" TargetMode="External"/><Relationship Id="rId4"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s://www.scribbr.com/apa-citation-generator/" TargetMode="External"/><Relationship Id="rId4" Type="http://schemas.openxmlformats.org/officeDocument/2006/relationships/hyperlink" Target="https://www.youtube.com/c/scribbr-us" TargetMode="External"/><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hyperlink" Target="https://www.scribbr.com/proofreading-editing/paper-editing-service/?utm_source=lecture-slides&amp;utm_medium=google-docs&amp;utm_campaign=apa-7th-edition" TargetMode="External"/><Relationship Id="rId4" Type="http://schemas.openxmlformats.org/officeDocument/2006/relationships/hyperlink" Target="https://www.scribbr.com/plagiarism-checker/?utm_source=lecture-slides&amp;utm_medium=google-docs&amp;utm_campaign=apa-7th-edition" TargetMode="External"/><Relationship Id="rId5" Type="http://schemas.openxmlformats.org/officeDocument/2006/relationships/hyperlink" Target="https://www.scribbr.com/apa-citation-generator/?utm_source=lecture-slides&amp;utm_medium=google-docs&amp;utm_campaign=apa-7th-edition" TargetMode="External"/><Relationship Id="rId6" Type="http://schemas.openxmlformats.org/officeDocument/2006/relationships/hyperlink" Target="https://www.scribbr.com/knowledge-base/?utm_source=lecture-slides&amp;utm_medium=google-docs&amp;utm_campaign=apa-7th-edition" TargetMode="External"/><Relationship Id="rId7" Type="http://schemas.openxmlformats.org/officeDocument/2006/relationships/hyperlink" Target="https://www.youtube.com/c/scribbr-us" TargetMode="External"/><Relationship Id="rId8" Type="http://schemas.openxmlformats.org/officeDocument/2006/relationships/hyperlink" Target="https://www.youtube.com/c/scribbr-u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3"/>
          <p:cNvSpPr txBox="1"/>
          <p:nvPr>
            <p:ph type="ctrTitle"/>
          </p:nvPr>
        </p:nvSpPr>
        <p:spPr>
          <a:xfrm>
            <a:off x="972000" y="1241900"/>
            <a:ext cx="7200000" cy="110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Writing a </a:t>
            </a:r>
            <a:r>
              <a:rPr lang="en-GB"/>
              <a:t>dissertation</a:t>
            </a:r>
            <a:endParaRPr/>
          </a:p>
        </p:txBody>
      </p:sp>
      <p:sp>
        <p:nvSpPr>
          <p:cNvPr id="73" name="Google Shape;73;p23"/>
          <p:cNvSpPr txBox="1"/>
          <p:nvPr>
            <p:ph idx="1" type="subTitle"/>
          </p:nvPr>
        </p:nvSpPr>
        <p:spPr>
          <a:xfrm>
            <a:off x="972000" y="2569450"/>
            <a:ext cx="7200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 step-by-step guide to </a:t>
            </a:r>
            <a:r>
              <a:rPr lang="en-GB"/>
              <a:t>structure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2"/>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Abstract</a:t>
            </a:r>
            <a:endParaRPr/>
          </a:p>
        </p:txBody>
      </p:sp>
      <p:sp>
        <p:nvSpPr>
          <p:cNvPr id="124" name="Google Shape;124;p32"/>
          <p:cNvSpPr txBox="1"/>
          <p:nvPr>
            <p:ph idx="1" type="body"/>
          </p:nvPr>
        </p:nvSpPr>
        <p:spPr>
          <a:xfrm>
            <a:off x="934075" y="1660925"/>
            <a:ext cx="7200000" cy="2907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State the main topic and aims of your research</a:t>
            </a:r>
            <a:endParaRPr/>
          </a:p>
          <a:p>
            <a:pPr indent="-342900" lvl="0" marL="457200" rtl="0" algn="l">
              <a:lnSpc>
                <a:spcPct val="150000"/>
              </a:lnSpc>
              <a:spcBef>
                <a:spcPts val="0"/>
              </a:spcBef>
              <a:spcAft>
                <a:spcPts val="0"/>
              </a:spcAft>
              <a:buSzPts val="1800"/>
              <a:buChar char="✓"/>
            </a:pPr>
            <a:r>
              <a:rPr lang="en-GB"/>
              <a:t>Describe the methods you used</a:t>
            </a:r>
            <a:endParaRPr/>
          </a:p>
          <a:p>
            <a:pPr indent="-342900" lvl="0" marL="457200" rtl="0" algn="l">
              <a:lnSpc>
                <a:spcPct val="150000"/>
              </a:lnSpc>
              <a:spcBef>
                <a:spcPts val="0"/>
              </a:spcBef>
              <a:spcAft>
                <a:spcPts val="0"/>
              </a:spcAft>
              <a:buSzPts val="1800"/>
              <a:buChar char="✓"/>
            </a:pPr>
            <a:r>
              <a:rPr lang="en-GB"/>
              <a:t>Summarize the main results</a:t>
            </a:r>
            <a:endParaRPr/>
          </a:p>
          <a:p>
            <a:pPr indent="-342900" lvl="0" marL="457200" rtl="0" algn="l">
              <a:lnSpc>
                <a:spcPct val="150000"/>
              </a:lnSpc>
              <a:spcBef>
                <a:spcPts val="0"/>
              </a:spcBef>
              <a:spcAft>
                <a:spcPts val="0"/>
              </a:spcAft>
              <a:buSzPts val="1800"/>
              <a:buChar char="✓"/>
            </a:pPr>
            <a:r>
              <a:rPr lang="en-GB"/>
              <a:t>State your conclusions</a:t>
            </a:r>
            <a:endParaRPr/>
          </a:p>
          <a:p>
            <a:pPr indent="-342900" lvl="0" marL="457200" rtl="0" algn="l">
              <a:lnSpc>
                <a:spcPct val="150000"/>
              </a:lnSpc>
              <a:spcBef>
                <a:spcPts val="0"/>
              </a:spcBef>
              <a:spcAft>
                <a:spcPts val="0"/>
              </a:spcAft>
              <a:buSzPts val="1800"/>
              <a:buChar char="X"/>
            </a:pPr>
            <a:r>
              <a:rPr b="1" lang="en-GB"/>
              <a:t>Not</a:t>
            </a:r>
            <a:r>
              <a:rPr lang="en-GB"/>
              <a:t> an introduction but a summary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How do you squeeze your whole dissertation into a 300-word abstract? Since the abstract will be the first part that people read, it's important to get it right. In this video, you'll learn how to concisely report the aims and outcomes of your research. &#10;&#10;Subscribbr ► https://www.youtube.com/scribbrus?sub_confirmation=1&#10;&#10;Objectives - 01:13&#10;Methods - 01:56&#10;Results - 02:14&#10;Conclusion - 02:34&#10;&#10;***************************************************&#10;Related Resources:&#10;&#10;Watch this video next ► https://youtu.be/166FXhGd9T4&#10;&#10;Read more about formatting your APA style abstract here ► https://www.scribbr.com/apa-style/apa-abstract/?utm_source=youtube&amp;utm_medium=card&amp;utm_campaign=abstract&#10;&#10;***************************************************&#10;Resources, Tools &amp; Services:&#10;&#10;Check out other Scribbr Knowledge Base articles here ► https://www.scribbr.com/knowledge-base/?utm_source=youtube&amp;utm_medium=description&#10;&#10;APA Citation Generator ► https://www.scribbr.com/apa-citation-generator/?utm_source=youtube&amp;utm_medium=description&#10;&#10;Plagiarism Checker ► https://www.scribbr.com/plagiarism-checker/?utm_source=youtube&amp;utm_medium=description&#10;&#10;Proofreading &amp; Editing Service ► https://www.scribbr.com/proofreading-editing/?utm_source=youtube&amp;utm_medium=description&#10;****************************************************&#10;&#10;CONNECT WITH US:&#10;Scribbr ► https://scribbr.com?utm_source=youtube&amp;utm_medium=description&#10;YouTube ► https://www.youtube.com/scribbrus?sub_confirmation=1&#10;Instagram ► https://www.instagram.com/scribbr_/" id="129" name="Google Shape;129;p33" title="How to Write a Clear &amp; Concise Abstract | Scribbr 🎓">
            <a:hlinkClick r:id="rId3"/>
          </p:cNvPr>
          <p:cNvPicPr preferRelativeResize="0"/>
          <p:nvPr/>
        </p:nvPicPr>
        <p:blipFill>
          <a:blip r:embed="rId4">
            <a:alphaModFix/>
          </a:blip>
          <a:stretch>
            <a:fillRect/>
          </a:stretch>
        </p:blipFill>
        <p:spPr>
          <a:xfrm>
            <a:off x="1759150" y="462112"/>
            <a:ext cx="5625700" cy="421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4"/>
          <p:cNvSpPr txBox="1"/>
          <p:nvPr>
            <p:ph type="title"/>
          </p:nvPr>
        </p:nvSpPr>
        <p:spPr>
          <a:xfrm>
            <a:off x="972000" y="431550"/>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Table</a:t>
            </a:r>
            <a:r>
              <a:rPr lang="en-GB"/>
              <a:t> of contents</a:t>
            </a:r>
            <a:endParaRPr/>
          </a:p>
        </p:txBody>
      </p:sp>
      <p:sp>
        <p:nvSpPr>
          <p:cNvPr id="135" name="Google Shape;135;p34"/>
          <p:cNvSpPr txBox="1"/>
          <p:nvPr>
            <p:ph idx="1" type="body"/>
          </p:nvPr>
        </p:nvSpPr>
        <p:spPr>
          <a:xfrm>
            <a:off x="996750" y="1811400"/>
            <a:ext cx="7150500" cy="1520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Lists all sections that come </a:t>
            </a:r>
            <a:r>
              <a:rPr b="1" lang="en-GB"/>
              <a:t>after</a:t>
            </a:r>
            <a:r>
              <a:rPr lang="en-GB"/>
              <a:t> it</a:t>
            </a:r>
            <a:endParaRPr/>
          </a:p>
          <a:p>
            <a:pPr indent="-342900" lvl="0" marL="457200" rtl="0" algn="l">
              <a:lnSpc>
                <a:spcPct val="150000"/>
              </a:lnSpc>
              <a:spcBef>
                <a:spcPts val="0"/>
              </a:spcBef>
              <a:spcAft>
                <a:spcPts val="0"/>
              </a:spcAft>
              <a:buSzPts val="1800"/>
              <a:buChar char="●"/>
            </a:pPr>
            <a:r>
              <a:rPr lang="en-GB"/>
              <a:t>Can be auto-generated in Word</a:t>
            </a:r>
            <a:endParaRPr/>
          </a:p>
          <a:p>
            <a:pPr indent="-342900" lvl="0" marL="457200" rtl="0" algn="l">
              <a:lnSpc>
                <a:spcPct val="150000"/>
              </a:lnSpc>
              <a:spcBef>
                <a:spcPts val="0"/>
              </a:spcBef>
              <a:spcAft>
                <a:spcPts val="0"/>
              </a:spcAft>
              <a:buSzPts val="1800"/>
              <a:buChar char="●"/>
            </a:pPr>
            <a:r>
              <a:rPr lang="en-GB"/>
              <a:t>Clear, consistent headings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5"/>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Lists of figures and tables</a:t>
            </a:r>
            <a:endParaRPr/>
          </a:p>
        </p:txBody>
      </p:sp>
      <p:sp>
        <p:nvSpPr>
          <p:cNvPr id="141" name="Google Shape;141;p35"/>
          <p:cNvSpPr txBox="1"/>
          <p:nvPr>
            <p:ph idx="1" type="body"/>
          </p:nvPr>
        </p:nvSpPr>
        <p:spPr>
          <a:xfrm>
            <a:off x="934075" y="1768075"/>
            <a:ext cx="7200000" cy="2800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Include if your dissertation has a lot of tables and figures</a:t>
            </a:r>
            <a:endParaRPr/>
          </a:p>
          <a:p>
            <a:pPr indent="-342900" lvl="0" marL="457200" rtl="0" algn="l">
              <a:lnSpc>
                <a:spcPct val="150000"/>
              </a:lnSpc>
              <a:spcBef>
                <a:spcPts val="0"/>
              </a:spcBef>
              <a:spcAft>
                <a:spcPts val="0"/>
              </a:spcAft>
              <a:buSzPts val="1800"/>
              <a:buChar char="●"/>
            </a:pPr>
            <a:r>
              <a:rPr lang="en-GB"/>
              <a:t>Tables and figures listed and numbered separately</a:t>
            </a:r>
            <a:endParaRPr/>
          </a:p>
          <a:p>
            <a:pPr indent="-342900" lvl="0" marL="457200" rtl="0" algn="l">
              <a:lnSpc>
                <a:spcPct val="150000"/>
              </a:lnSpc>
              <a:spcBef>
                <a:spcPts val="0"/>
              </a:spcBef>
              <a:spcAft>
                <a:spcPts val="0"/>
              </a:spcAft>
              <a:buSzPts val="1800"/>
              <a:buChar char="●"/>
            </a:pPr>
            <a:r>
              <a:rPr lang="en-GB"/>
              <a:t>Make sure all tables and figures are included</a:t>
            </a:r>
            <a:endParaRPr/>
          </a:p>
          <a:p>
            <a:pPr indent="-342900" lvl="0" marL="457200" rtl="0" algn="l">
              <a:lnSpc>
                <a:spcPct val="150000"/>
              </a:lnSpc>
              <a:spcBef>
                <a:spcPts val="0"/>
              </a:spcBef>
              <a:spcAft>
                <a:spcPts val="0"/>
              </a:spcAft>
              <a:buSzPts val="1800"/>
              <a:buChar char="●"/>
            </a:pPr>
            <a:r>
              <a:rPr lang="en-GB"/>
              <a:t>List in the order they appear in the text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6"/>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List of abbreviations</a:t>
            </a:r>
            <a:endParaRPr/>
          </a:p>
        </p:txBody>
      </p:sp>
      <p:sp>
        <p:nvSpPr>
          <p:cNvPr id="147" name="Google Shape;147;p36"/>
          <p:cNvSpPr txBox="1"/>
          <p:nvPr>
            <p:ph idx="1" type="body"/>
          </p:nvPr>
        </p:nvSpPr>
        <p:spPr>
          <a:xfrm>
            <a:off x="934075" y="1864525"/>
            <a:ext cx="7200000" cy="2704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Include if you use a lot of abbreviations</a:t>
            </a:r>
            <a:endParaRPr/>
          </a:p>
          <a:p>
            <a:pPr indent="-342900" lvl="0" marL="457200" rtl="0" algn="l">
              <a:lnSpc>
                <a:spcPct val="150000"/>
              </a:lnSpc>
              <a:spcBef>
                <a:spcPts val="0"/>
              </a:spcBef>
              <a:spcAft>
                <a:spcPts val="0"/>
              </a:spcAft>
              <a:buSzPts val="1800"/>
              <a:buChar char="●"/>
            </a:pPr>
            <a:r>
              <a:rPr lang="en-GB"/>
              <a:t>Define abbreviations here and in the main text</a:t>
            </a:r>
            <a:endParaRPr/>
          </a:p>
          <a:p>
            <a:pPr indent="-342900" lvl="0" marL="457200" rtl="0" algn="l">
              <a:lnSpc>
                <a:spcPct val="150000"/>
              </a:lnSpc>
              <a:spcBef>
                <a:spcPts val="0"/>
              </a:spcBef>
              <a:spcAft>
                <a:spcPts val="0"/>
              </a:spcAft>
              <a:buSzPts val="1800"/>
              <a:buChar char="●"/>
            </a:pPr>
            <a:r>
              <a:rPr lang="en-GB"/>
              <a:t>List alphabetically</a:t>
            </a:r>
            <a:endParaRPr/>
          </a:p>
          <a:p>
            <a:pPr indent="-342900" lvl="0" marL="457200" rtl="0" algn="l">
              <a:lnSpc>
                <a:spcPct val="150000"/>
              </a:lnSpc>
              <a:spcBef>
                <a:spcPts val="0"/>
              </a:spcBef>
              <a:spcAft>
                <a:spcPts val="0"/>
              </a:spcAft>
              <a:buSzPts val="1800"/>
              <a:buChar char="●"/>
            </a:pPr>
            <a:r>
              <a:rPr lang="en-GB"/>
              <a:t>Very well-known abbreviations not included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7"/>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Glossary</a:t>
            </a:r>
            <a:endParaRPr/>
          </a:p>
        </p:txBody>
      </p:sp>
      <p:sp>
        <p:nvSpPr>
          <p:cNvPr id="153" name="Google Shape;153;p37"/>
          <p:cNvSpPr txBox="1"/>
          <p:nvPr>
            <p:ph idx="1" type="body"/>
          </p:nvPr>
        </p:nvSpPr>
        <p:spPr>
          <a:xfrm>
            <a:off x="934075" y="1789500"/>
            <a:ext cx="7200000" cy="2779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Include if you use a lot of specialist terms</a:t>
            </a:r>
            <a:endParaRPr/>
          </a:p>
          <a:p>
            <a:pPr indent="-342900" lvl="0" marL="457200" rtl="0" algn="l">
              <a:lnSpc>
                <a:spcPct val="150000"/>
              </a:lnSpc>
              <a:spcBef>
                <a:spcPts val="0"/>
              </a:spcBef>
              <a:spcAft>
                <a:spcPts val="0"/>
              </a:spcAft>
              <a:buSzPts val="1800"/>
              <a:buChar char="●"/>
            </a:pPr>
            <a:r>
              <a:rPr lang="en-GB"/>
              <a:t>List terms alphabetically</a:t>
            </a:r>
            <a:endParaRPr/>
          </a:p>
          <a:p>
            <a:pPr indent="-342900" lvl="0" marL="457200" rtl="0" algn="l">
              <a:lnSpc>
                <a:spcPct val="150000"/>
              </a:lnSpc>
              <a:spcBef>
                <a:spcPts val="0"/>
              </a:spcBef>
              <a:spcAft>
                <a:spcPts val="0"/>
              </a:spcAft>
              <a:buSzPts val="1800"/>
              <a:buChar char="●"/>
            </a:pPr>
            <a:r>
              <a:rPr lang="en-GB"/>
              <a:t>Include a brief definition of each term</a:t>
            </a:r>
            <a:endParaRPr/>
          </a:p>
          <a:p>
            <a:pPr indent="-342900" lvl="0" marL="457200" rtl="0" algn="l">
              <a:lnSpc>
                <a:spcPct val="150000"/>
              </a:lnSpc>
              <a:spcBef>
                <a:spcPts val="0"/>
              </a:spcBef>
              <a:spcAft>
                <a:spcPts val="0"/>
              </a:spcAft>
              <a:buSzPts val="1800"/>
              <a:buChar char="●"/>
            </a:pPr>
            <a:r>
              <a:rPr lang="en-GB"/>
              <a:t>Consult with your supervisor to determine what terms you should define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8"/>
          <p:cNvSpPr txBox="1"/>
          <p:nvPr>
            <p:ph type="ctrTitle"/>
          </p:nvPr>
        </p:nvSpPr>
        <p:spPr>
          <a:xfrm>
            <a:off x="972008" y="1003600"/>
            <a:ext cx="7200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The main text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9"/>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164" name="Google Shape;164;p39"/>
          <p:cNvSpPr txBox="1"/>
          <p:nvPr>
            <p:ph idx="1" type="body"/>
          </p:nvPr>
        </p:nvSpPr>
        <p:spPr>
          <a:xfrm>
            <a:off x="934075" y="1264200"/>
            <a:ext cx="7200000" cy="2615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Establish</a:t>
            </a:r>
            <a:r>
              <a:rPr lang="en-GB"/>
              <a:t> your research </a:t>
            </a:r>
            <a:r>
              <a:rPr b="1" lang="en-GB"/>
              <a:t>topic</a:t>
            </a:r>
            <a:endParaRPr b="1"/>
          </a:p>
          <a:p>
            <a:pPr indent="-342900" lvl="0" marL="457200" rtl="0" algn="l">
              <a:lnSpc>
                <a:spcPct val="150000"/>
              </a:lnSpc>
              <a:spcBef>
                <a:spcPts val="0"/>
              </a:spcBef>
              <a:spcAft>
                <a:spcPts val="0"/>
              </a:spcAft>
              <a:buSzPts val="1800"/>
              <a:buChar char="✓"/>
            </a:pPr>
            <a:r>
              <a:rPr lang="en-GB"/>
              <a:t>P</a:t>
            </a:r>
            <a:r>
              <a:rPr lang="en-GB"/>
              <a:t>rovide </a:t>
            </a:r>
            <a:r>
              <a:rPr b="1" lang="en-GB"/>
              <a:t>background</a:t>
            </a:r>
            <a:r>
              <a:rPr lang="en-GB"/>
              <a:t> information</a:t>
            </a:r>
            <a:endParaRPr/>
          </a:p>
          <a:p>
            <a:pPr indent="-342900" lvl="0" marL="457200" rtl="0" algn="l">
              <a:lnSpc>
                <a:spcPct val="150000"/>
              </a:lnSpc>
              <a:spcBef>
                <a:spcPts val="0"/>
              </a:spcBef>
              <a:spcAft>
                <a:spcPts val="0"/>
              </a:spcAft>
              <a:buSzPts val="1800"/>
              <a:buChar char="✓"/>
            </a:pPr>
            <a:r>
              <a:rPr lang="en-GB"/>
              <a:t>Define the </a:t>
            </a:r>
            <a:r>
              <a:rPr b="1" lang="en-GB"/>
              <a:t>scope</a:t>
            </a:r>
            <a:r>
              <a:rPr lang="en-GB"/>
              <a:t> of your research</a:t>
            </a:r>
            <a:endParaRPr/>
          </a:p>
          <a:p>
            <a:pPr indent="-342900" lvl="0" marL="457200" rtl="0" algn="l">
              <a:lnSpc>
                <a:spcPct val="150000"/>
              </a:lnSpc>
              <a:spcBef>
                <a:spcPts val="0"/>
              </a:spcBef>
              <a:spcAft>
                <a:spcPts val="0"/>
              </a:spcAft>
              <a:buSzPts val="1800"/>
              <a:buChar char="✓"/>
            </a:pPr>
            <a:r>
              <a:rPr lang="en-GB"/>
              <a:t>Show</a:t>
            </a:r>
            <a:r>
              <a:rPr lang="en-GB"/>
              <a:t> your work’s </a:t>
            </a:r>
            <a:r>
              <a:rPr b="1" lang="en-GB"/>
              <a:t>relevance</a:t>
            </a:r>
            <a:endParaRPr b="1"/>
          </a:p>
          <a:p>
            <a:pPr indent="-342900" lvl="0" marL="457200" rtl="0" algn="l">
              <a:lnSpc>
                <a:spcPct val="150000"/>
              </a:lnSpc>
              <a:spcBef>
                <a:spcPts val="0"/>
              </a:spcBef>
              <a:spcAft>
                <a:spcPts val="0"/>
              </a:spcAft>
              <a:buSzPts val="1800"/>
              <a:buChar char="✓"/>
            </a:pPr>
            <a:r>
              <a:rPr lang="en-GB"/>
              <a:t>State your </a:t>
            </a:r>
            <a:r>
              <a:rPr b="1" lang="en-GB"/>
              <a:t>research questions</a:t>
            </a:r>
            <a:r>
              <a:rPr lang="en-GB"/>
              <a:t> and objectives</a:t>
            </a:r>
            <a:endParaRPr/>
          </a:p>
          <a:p>
            <a:pPr indent="-342900" lvl="0" marL="457200" rtl="0" algn="l">
              <a:lnSpc>
                <a:spcPct val="150000"/>
              </a:lnSpc>
              <a:spcBef>
                <a:spcPts val="0"/>
              </a:spcBef>
              <a:spcAft>
                <a:spcPts val="0"/>
              </a:spcAft>
              <a:buSzPts val="1800"/>
              <a:buChar char="✓"/>
            </a:pPr>
            <a:r>
              <a:rPr lang="en-GB"/>
              <a:t>Give an </a:t>
            </a:r>
            <a:r>
              <a:rPr b="1" lang="en-GB"/>
              <a:t>overview</a:t>
            </a:r>
            <a:r>
              <a:rPr lang="en-GB"/>
              <a:t> of your structure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A strong introduction can draw the reader in immediately. Watch this video to learn how to write an engaging dissertation introduction!&#10;&#10;Subscribbr ► https://www.youtube.com/scribbrus?sub_confirmation=1&#10;&#10;Intro - 00:00&#10;Topic &amp; context - 00:49&#10;Focus &amp; scope - 01:07&#10;Relevance &amp; importance - 01:29&#10;Questions &amp; objectives - 02:09&#10;Overview of the structure - 02:52&#10;&#10;&#10;***************************************************&#10;Related Resources:&#10;&#10;Watch this video next ► https://youtu.be/71-GucBaM8U&#10;Read more about writing a dissertation introduction here ► https://www.scribbr.com/dissertation/introduction-structure/?utm_source=youtube&amp;utm_medium=description&amp;utm_campaign=introduction&#10;&#10;***************************************************&#10;Resources, Tools &amp; Services:&#10;&#10;Scribbr Knowledge Base articles ► https://www.scribbr.com/knowledge-base/?utm_source=youtube&amp;utm_medium=description&#10;&#10;APA Citation Generator ► https://www.scribbr.com/apa-citation-generator/?utm_source=youtube&amp;utm_medium=description&#10;&#10;Plagiarism Checker ► https://www.scribbr.com/plagiarism-checker/?utm_source=youtube&amp;utm_medium=description&#10;&#10;Proofreading &amp; Editing Service ► https://www.scribbr.com/proofreading-editing/?utm_source=youtube&amp;utm_medium=description&#10;****************************************************&#10;&#10;CONNECT WITH US:&#10;Scribbr ► https://scribbr.com?utm_source=youtube&amp;utm_medium=description&#10;YouTube ► https://www.youtube.com/scribbrus?sub_confirmation=1&#10;Instagram ► https://www.instagram.com/scribbr_/" id="169" name="Google Shape;169;p40" title="How to Write a Dissertation Introduction | Scribbr 🎓">
            <a:hlinkClick r:id="rId3"/>
          </p:cNvPr>
          <p:cNvPicPr preferRelativeResize="0"/>
          <p:nvPr/>
        </p:nvPicPr>
        <p:blipFill>
          <a:blip r:embed="rId4">
            <a:alphaModFix/>
          </a:blip>
          <a:stretch>
            <a:fillRect/>
          </a:stretch>
        </p:blipFill>
        <p:spPr>
          <a:xfrm>
            <a:off x="1751013" y="456012"/>
            <a:ext cx="5641975" cy="4231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1"/>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Literature</a:t>
            </a:r>
            <a:r>
              <a:rPr lang="en-GB"/>
              <a:t> review</a:t>
            </a:r>
            <a:endParaRPr/>
          </a:p>
        </p:txBody>
      </p:sp>
      <p:sp>
        <p:nvSpPr>
          <p:cNvPr id="175" name="Google Shape;175;p41"/>
          <p:cNvSpPr txBox="1"/>
          <p:nvPr>
            <p:ph idx="1" type="body"/>
          </p:nvPr>
        </p:nvSpPr>
        <p:spPr>
          <a:xfrm>
            <a:off x="934075" y="1371600"/>
            <a:ext cx="7200000" cy="3197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GB"/>
              <a:t>Search </a:t>
            </a:r>
            <a:r>
              <a:rPr lang="en-GB"/>
              <a:t>for sources</a:t>
            </a:r>
            <a:endParaRPr/>
          </a:p>
          <a:p>
            <a:pPr indent="-342900" lvl="0" marL="457200" rtl="0" algn="l">
              <a:lnSpc>
                <a:spcPct val="150000"/>
              </a:lnSpc>
              <a:spcBef>
                <a:spcPts val="0"/>
              </a:spcBef>
              <a:spcAft>
                <a:spcPts val="0"/>
              </a:spcAft>
              <a:buSzPts val="1800"/>
              <a:buChar char="✓"/>
            </a:pPr>
            <a:r>
              <a:rPr b="1" lang="en-GB"/>
              <a:t>Select </a:t>
            </a:r>
            <a:r>
              <a:rPr lang="en-GB"/>
              <a:t>the most relevant</a:t>
            </a:r>
            <a:endParaRPr/>
          </a:p>
          <a:p>
            <a:pPr indent="-342900" lvl="0" marL="457200" rtl="0" algn="l">
              <a:lnSpc>
                <a:spcPct val="150000"/>
              </a:lnSpc>
              <a:spcBef>
                <a:spcPts val="0"/>
              </a:spcBef>
              <a:spcAft>
                <a:spcPts val="0"/>
              </a:spcAft>
              <a:buSzPts val="1800"/>
              <a:buChar char="✓"/>
            </a:pPr>
            <a:r>
              <a:rPr lang="en-GB"/>
              <a:t>Critically </a:t>
            </a:r>
            <a:r>
              <a:rPr b="1" lang="en-GB"/>
              <a:t>evaluate</a:t>
            </a:r>
            <a:r>
              <a:rPr lang="en-GB"/>
              <a:t> sources</a:t>
            </a:r>
            <a:endParaRPr/>
          </a:p>
          <a:p>
            <a:pPr indent="-342900" lvl="0" marL="457200" rtl="0" algn="l">
              <a:lnSpc>
                <a:spcPct val="150000"/>
              </a:lnSpc>
              <a:spcBef>
                <a:spcPts val="0"/>
              </a:spcBef>
              <a:spcAft>
                <a:spcPts val="0"/>
              </a:spcAft>
              <a:buSzPts val="1800"/>
              <a:buChar char="✓"/>
            </a:pPr>
            <a:r>
              <a:rPr lang="en-GB"/>
              <a:t>Make </a:t>
            </a:r>
            <a:r>
              <a:rPr b="1" lang="en-GB"/>
              <a:t>connections </a:t>
            </a:r>
            <a:r>
              <a:rPr lang="en-GB"/>
              <a:t>between them</a:t>
            </a:r>
            <a:endParaRPr/>
          </a:p>
          <a:p>
            <a:pPr indent="-342900" lvl="0" marL="457200" rtl="0" algn="l">
              <a:lnSpc>
                <a:spcPct val="150000"/>
              </a:lnSpc>
              <a:spcBef>
                <a:spcPts val="0"/>
              </a:spcBef>
              <a:spcAft>
                <a:spcPts val="0"/>
              </a:spcAft>
              <a:buSzPts val="1800"/>
              <a:buChar char="✓"/>
            </a:pPr>
            <a:r>
              <a:rPr lang="en-GB"/>
              <a:t>Draw </a:t>
            </a:r>
            <a:r>
              <a:rPr b="1" lang="en-GB"/>
              <a:t>conclusions </a:t>
            </a:r>
            <a:r>
              <a:rPr lang="en-GB"/>
              <a:t>based on your review</a:t>
            </a:r>
            <a:endParaRPr/>
          </a:p>
          <a:p>
            <a:pPr indent="-342900" lvl="0" marL="457200" rtl="0" algn="l">
              <a:lnSpc>
                <a:spcPct val="150000"/>
              </a:lnSpc>
              <a:spcBef>
                <a:spcPts val="0"/>
              </a:spcBef>
              <a:spcAft>
                <a:spcPts val="0"/>
              </a:spcAft>
              <a:buSzPts val="1800"/>
              <a:buChar char="✓"/>
            </a:pPr>
            <a:r>
              <a:rPr lang="en-GB"/>
              <a:t>Show how your own research </a:t>
            </a:r>
            <a:r>
              <a:rPr b="1" lang="en-GB"/>
              <a:t>builds </a:t>
            </a:r>
            <a:r>
              <a:rPr lang="en-GB"/>
              <a:t>on what you found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4"/>
          <p:cNvSpPr txBox="1"/>
          <p:nvPr>
            <p:ph type="ctrTitle"/>
          </p:nvPr>
        </p:nvSpPr>
        <p:spPr>
          <a:xfrm>
            <a:off x="972000" y="2206500"/>
            <a:ext cx="7200000" cy="73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What is a dissertation?</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2"/>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Theoretical framework</a:t>
            </a:r>
            <a:endParaRPr/>
          </a:p>
        </p:txBody>
      </p:sp>
      <p:sp>
        <p:nvSpPr>
          <p:cNvPr id="181" name="Google Shape;181;p42"/>
          <p:cNvSpPr txBox="1"/>
          <p:nvPr>
            <p:ph idx="1" type="body"/>
          </p:nvPr>
        </p:nvSpPr>
        <p:spPr>
          <a:xfrm>
            <a:off x="934075" y="1905375"/>
            <a:ext cx="7200000" cy="2663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Often </a:t>
            </a:r>
            <a:r>
              <a:rPr lang="en-GB"/>
              <a:t>builds upon/includes the literature review</a:t>
            </a:r>
            <a:endParaRPr/>
          </a:p>
          <a:p>
            <a:pPr indent="-342900" lvl="0" marL="457200" rtl="0" algn="l">
              <a:lnSpc>
                <a:spcPct val="150000"/>
              </a:lnSpc>
              <a:spcBef>
                <a:spcPts val="0"/>
              </a:spcBef>
              <a:spcAft>
                <a:spcPts val="0"/>
              </a:spcAft>
              <a:buSzPts val="1800"/>
              <a:buChar char="●"/>
            </a:pPr>
            <a:r>
              <a:rPr lang="en-GB"/>
              <a:t>Define</a:t>
            </a:r>
            <a:r>
              <a:rPr lang="en-GB"/>
              <a:t> and analyze key theories, concepts &amp; models</a:t>
            </a:r>
            <a:endParaRPr/>
          </a:p>
          <a:p>
            <a:pPr indent="-342900" lvl="0" marL="457200" rtl="0" algn="l">
              <a:lnSpc>
                <a:spcPct val="150000"/>
              </a:lnSpc>
              <a:spcBef>
                <a:spcPts val="0"/>
              </a:spcBef>
              <a:spcAft>
                <a:spcPts val="0"/>
              </a:spcAft>
              <a:buSzPts val="1800"/>
              <a:buChar char="●"/>
            </a:pPr>
            <a:r>
              <a:rPr lang="en-GB"/>
              <a:t>Show how they inform your own approach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3"/>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a:t>
            </a:r>
            <a:endParaRPr/>
          </a:p>
        </p:txBody>
      </p:sp>
      <p:sp>
        <p:nvSpPr>
          <p:cNvPr id="187" name="Google Shape;187;p43"/>
          <p:cNvSpPr txBox="1"/>
          <p:nvPr>
            <p:ph idx="1" type="body"/>
          </p:nvPr>
        </p:nvSpPr>
        <p:spPr>
          <a:xfrm>
            <a:off x="934075" y="1253725"/>
            <a:ext cx="7200000" cy="3315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Overall approach (e.g. qualitative, quantitative, experimental, ethnographic)</a:t>
            </a:r>
            <a:endParaRPr/>
          </a:p>
          <a:p>
            <a:pPr indent="-342900" lvl="0" marL="457200" rtl="0" algn="l">
              <a:lnSpc>
                <a:spcPct val="150000"/>
              </a:lnSpc>
              <a:spcBef>
                <a:spcPts val="0"/>
              </a:spcBef>
              <a:spcAft>
                <a:spcPts val="0"/>
              </a:spcAft>
              <a:buSzPts val="1800"/>
              <a:buChar char="✓"/>
            </a:pPr>
            <a:r>
              <a:rPr lang="en-GB"/>
              <a:t>Data collection methods (e.g. surveys, interviews, archives)</a:t>
            </a:r>
            <a:endParaRPr/>
          </a:p>
          <a:p>
            <a:pPr indent="-342900" lvl="0" marL="457200" rtl="0" algn="l">
              <a:lnSpc>
                <a:spcPct val="150000"/>
              </a:lnSpc>
              <a:spcBef>
                <a:spcPts val="0"/>
              </a:spcBef>
              <a:spcAft>
                <a:spcPts val="0"/>
              </a:spcAft>
              <a:buSzPts val="1800"/>
              <a:buChar char="✓"/>
            </a:pPr>
            <a:r>
              <a:rPr lang="en-GB"/>
              <a:t>Details: where, when, who?</a:t>
            </a:r>
            <a:endParaRPr/>
          </a:p>
          <a:p>
            <a:pPr indent="-342900" lvl="0" marL="457200" rtl="0" algn="l">
              <a:lnSpc>
                <a:spcPct val="150000"/>
              </a:lnSpc>
              <a:spcBef>
                <a:spcPts val="0"/>
              </a:spcBef>
              <a:spcAft>
                <a:spcPts val="0"/>
              </a:spcAft>
              <a:buSzPts val="1800"/>
              <a:buChar char="✓"/>
            </a:pPr>
            <a:r>
              <a:rPr lang="en-GB"/>
              <a:t>Tools and materials (e.g. programs, lab equipment)</a:t>
            </a:r>
            <a:endParaRPr/>
          </a:p>
          <a:p>
            <a:pPr indent="-342900" lvl="0" marL="457200" rtl="0" algn="l">
              <a:lnSpc>
                <a:spcPct val="150000"/>
              </a:lnSpc>
              <a:spcBef>
                <a:spcPts val="0"/>
              </a:spcBef>
              <a:spcAft>
                <a:spcPts val="0"/>
              </a:spcAft>
              <a:buSzPts val="1800"/>
              <a:buChar char="✓"/>
            </a:pPr>
            <a:r>
              <a:rPr lang="en-GB"/>
              <a:t>Data analysis methods (e.g. statistical analysis)</a:t>
            </a:r>
            <a:endParaRPr/>
          </a:p>
          <a:p>
            <a:pPr indent="-342900" lvl="0" marL="457200" rtl="0" algn="l">
              <a:lnSpc>
                <a:spcPct val="150000"/>
              </a:lnSpc>
              <a:spcBef>
                <a:spcPts val="0"/>
              </a:spcBef>
              <a:spcAft>
                <a:spcPts val="0"/>
              </a:spcAft>
              <a:buSzPts val="1800"/>
              <a:buChar char="✓"/>
            </a:pPr>
            <a:r>
              <a:rPr lang="en-GB"/>
              <a:t>Obstacles faced during research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4"/>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193" name="Google Shape;193;p44"/>
          <p:cNvSpPr txBox="1"/>
          <p:nvPr>
            <p:ph idx="1" type="body"/>
          </p:nvPr>
        </p:nvSpPr>
        <p:spPr>
          <a:xfrm>
            <a:off x="934075" y="1607350"/>
            <a:ext cx="7200000" cy="1982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Report your results concisely and objectively</a:t>
            </a:r>
            <a:endParaRPr/>
          </a:p>
          <a:p>
            <a:pPr indent="-342900" lvl="0" marL="457200" rtl="0" algn="l">
              <a:lnSpc>
                <a:spcPct val="150000"/>
              </a:lnSpc>
              <a:spcBef>
                <a:spcPts val="0"/>
              </a:spcBef>
              <a:spcAft>
                <a:spcPts val="0"/>
              </a:spcAft>
              <a:buSzPts val="1800"/>
              <a:buChar char="✓"/>
            </a:pPr>
            <a:r>
              <a:rPr lang="en-GB"/>
              <a:t>Include results relevant to your research questions</a:t>
            </a:r>
            <a:endParaRPr/>
          </a:p>
          <a:p>
            <a:pPr indent="-342900" lvl="0" marL="457200" rtl="0" algn="l">
              <a:lnSpc>
                <a:spcPct val="150000"/>
              </a:lnSpc>
              <a:spcBef>
                <a:spcPts val="0"/>
              </a:spcBef>
              <a:spcAft>
                <a:spcPts val="0"/>
              </a:spcAft>
              <a:buSzPts val="1800"/>
              <a:buChar char="✓"/>
            </a:pPr>
            <a:r>
              <a:rPr lang="en-GB"/>
              <a:t>May include data visualizations (e.g. graphs, tables)</a:t>
            </a:r>
            <a:endParaRPr/>
          </a:p>
          <a:p>
            <a:pPr indent="-342900" lvl="0" marL="457200" rtl="0" algn="l">
              <a:lnSpc>
                <a:spcPct val="150000"/>
              </a:lnSpc>
              <a:spcBef>
                <a:spcPts val="0"/>
              </a:spcBef>
              <a:spcAft>
                <a:spcPts val="0"/>
              </a:spcAft>
              <a:buSzPts val="1800"/>
              <a:buChar char="X"/>
            </a:pPr>
            <a:r>
              <a:rPr b="1" lang="en-GB"/>
              <a:t>Don’t</a:t>
            </a:r>
            <a:r>
              <a:rPr lang="en-GB"/>
              <a:t> give subjective interpretations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5"/>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Discussion</a:t>
            </a:r>
            <a:endParaRPr/>
          </a:p>
        </p:txBody>
      </p:sp>
      <p:sp>
        <p:nvSpPr>
          <p:cNvPr id="199" name="Google Shape;199;p45"/>
          <p:cNvSpPr txBox="1"/>
          <p:nvPr>
            <p:ph idx="1" type="body"/>
          </p:nvPr>
        </p:nvSpPr>
        <p:spPr>
          <a:xfrm>
            <a:off x="934075" y="1152475"/>
            <a:ext cx="72000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Interpret your results</a:t>
            </a:r>
            <a:endParaRPr/>
          </a:p>
          <a:p>
            <a:pPr indent="-342900" lvl="0" marL="457200" rtl="0" algn="l">
              <a:lnSpc>
                <a:spcPct val="150000"/>
              </a:lnSpc>
              <a:spcBef>
                <a:spcPts val="0"/>
              </a:spcBef>
              <a:spcAft>
                <a:spcPts val="0"/>
              </a:spcAft>
              <a:buSzPts val="1800"/>
              <a:buChar char="●"/>
            </a:pPr>
            <a:r>
              <a:rPr lang="en-GB"/>
              <a:t>Did they meet your expectations?</a:t>
            </a:r>
            <a:endParaRPr/>
          </a:p>
          <a:p>
            <a:pPr indent="-342900" lvl="0" marL="457200" rtl="0" algn="l">
              <a:lnSpc>
                <a:spcPct val="150000"/>
              </a:lnSpc>
              <a:spcBef>
                <a:spcPts val="0"/>
              </a:spcBef>
              <a:spcAft>
                <a:spcPts val="0"/>
              </a:spcAft>
              <a:buSzPts val="1800"/>
              <a:buChar char="●"/>
            </a:pPr>
            <a:r>
              <a:rPr lang="en-GB"/>
              <a:t>Did they fit the established framework?</a:t>
            </a:r>
            <a:endParaRPr/>
          </a:p>
          <a:p>
            <a:pPr indent="-342900" lvl="0" marL="457200" rtl="0" algn="l">
              <a:lnSpc>
                <a:spcPct val="150000"/>
              </a:lnSpc>
              <a:spcBef>
                <a:spcPts val="0"/>
              </a:spcBef>
              <a:spcAft>
                <a:spcPts val="0"/>
              </a:spcAft>
              <a:buSzPts val="1800"/>
              <a:buChar char="●"/>
            </a:pPr>
            <a:r>
              <a:rPr lang="en-GB"/>
              <a:t>What factors might have influenced any unexpected results?</a:t>
            </a:r>
            <a:endParaRPr/>
          </a:p>
          <a:p>
            <a:pPr indent="-342900" lvl="0" marL="457200" rtl="0" algn="l">
              <a:lnSpc>
                <a:spcPct val="150000"/>
              </a:lnSpc>
              <a:spcBef>
                <a:spcPts val="0"/>
              </a:spcBef>
              <a:spcAft>
                <a:spcPts val="0"/>
              </a:spcAft>
              <a:buSzPts val="1800"/>
              <a:buChar char="●"/>
            </a:pPr>
            <a:r>
              <a:rPr lang="en-GB"/>
              <a:t>Consider alternative interpretations</a:t>
            </a:r>
            <a:endParaRPr/>
          </a:p>
          <a:p>
            <a:pPr indent="-342900" lvl="0" marL="457200" rtl="0" algn="l">
              <a:lnSpc>
                <a:spcPct val="150000"/>
              </a:lnSpc>
              <a:spcBef>
                <a:spcPts val="0"/>
              </a:spcBef>
              <a:spcAft>
                <a:spcPts val="0"/>
              </a:spcAft>
              <a:buSzPts val="1800"/>
              <a:buChar char="●"/>
            </a:pPr>
            <a:r>
              <a:rPr lang="en-GB"/>
              <a:t>Acknowledge limitations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6"/>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205" name="Google Shape;205;p46"/>
          <p:cNvSpPr txBox="1"/>
          <p:nvPr>
            <p:ph idx="1" type="body"/>
          </p:nvPr>
        </p:nvSpPr>
        <p:spPr>
          <a:xfrm>
            <a:off x="934075" y="1521625"/>
            <a:ext cx="7200000" cy="3047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Answer your main research question</a:t>
            </a:r>
            <a:endParaRPr/>
          </a:p>
          <a:p>
            <a:pPr indent="-342900" lvl="0" marL="457200" rtl="0" algn="l">
              <a:lnSpc>
                <a:spcPct val="150000"/>
              </a:lnSpc>
              <a:spcBef>
                <a:spcPts val="0"/>
              </a:spcBef>
              <a:spcAft>
                <a:spcPts val="0"/>
              </a:spcAft>
              <a:buSzPts val="1800"/>
              <a:buChar char="✓"/>
            </a:pPr>
            <a:r>
              <a:rPr lang="en-GB"/>
              <a:t>Make suggestions for future research</a:t>
            </a:r>
            <a:endParaRPr/>
          </a:p>
          <a:p>
            <a:pPr indent="-342900" lvl="0" marL="457200" rtl="0" algn="l">
              <a:lnSpc>
                <a:spcPct val="150000"/>
              </a:lnSpc>
              <a:spcBef>
                <a:spcPts val="0"/>
              </a:spcBef>
              <a:spcAft>
                <a:spcPts val="0"/>
              </a:spcAft>
              <a:buSzPts val="1800"/>
              <a:buChar char="✓"/>
            </a:pPr>
            <a:r>
              <a:rPr lang="en-GB"/>
              <a:t>Show what you have contributed</a:t>
            </a:r>
            <a:endParaRPr/>
          </a:p>
          <a:p>
            <a:pPr indent="-342900" lvl="0" marL="457200" rtl="0" algn="l">
              <a:lnSpc>
                <a:spcPct val="150000"/>
              </a:lnSpc>
              <a:spcBef>
                <a:spcPts val="0"/>
              </a:spcBef>
              <a:spcAft>
                <a:spcPts val="0"/>
              </a:spcAft>
              <a:buSzPts val="1800"/>
              <a:buChar char="✓"/>
            </a:pPr>
            <a:r>
              <a:rPr lang="en-GB"/>
              <a:t>Emphasize the importance of your research</a:t>
            </a:r>
            <a:endParaRPr/>
          </a:p>
          <a:p>
            <a:pPr indent="-342900" lvl="0" marL="457200" rtl="0" algn="l">
              <a:lnSpc>
                <a:spcPct val="150000"/>
              </a:lnSpc>
              <a:spcBef>
                <a:spcPts val="0"/>
              </a:spcBef>
              <a:spcAft>
                <a:spcPts val="0"/>
              </a:spcAft>
              <a:buSzPts val="1800"/>
              <a:buChar char="X"/>
            </a:pPr>
            <a:r>
              <a:rPr b="1" lang="en-GB"/>
              <a:t>Don’t</a:t>
            </a:r>
            <a:r>
              <a:rPr lang="en-GB"/>
              <a:t> introduce any new data, interpretations, or arguments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descr="The conclusion is the very last part of your thesis or dissertation, it should be concise and engaging. In this video, you'll learn how to write a conclusion with 4 elements that can leave your reader with a clear understanding of your research's main discovery or argument. &#10;&#10;Subscribbr ► https://www.youtube.com/scribbrus?sub_confirmation=1&#10;&#10;Intro - 00:00&#10;1. Answer the research questions - 01:05&#10;2. Summarize and reflect on the research - 01:28&#10;3. Make recommendations - 02:00&#10;4. Emphasize your contributions - 02:40&#10;5. Finish your thesis - 03:14&#10;&#10;***************************************************&#10;Related Resources:&#10;&#10;Watch this video next ► https://youtu.be/lbCh94nJqIo&#10;Read more about how to write a conclusion here ► https://www.scribbr.com/dissertation/write-conclusion/?utm_source=youtube&amp;utm_medium=description&amp;utm_campaign=conclusion&#10;&#10;***************************************************&#10;Resources, Tools &amp; Services:&#10;&#10;Scribbr Knowledge Base articles ► https://www.scribbr.com/knowledge-base/?utm_source=youtube&amp;utm_medium=description&#10;&#10;APA Citation Generator ► https://www.scribbr.com/apa-citation-generator/?utm_source=youtube&amp;utm_medium=description&#10;&#10;Plagiarism Checker ► https://www.scribbr.com/plagiarism-checker/?utm_source=youtube&amp;utm_medium=description&#10;&#10;Proofreading &amp; Editing Service ► https://www.scribbr.com/proofreading-editing/?utm_source=youtube&amp;utm_medium=description&#10;****************************************************&#10;&#10;CONNECT WITH US:&#10;Scribbr ► https://scribbr.com?utm_source=youtube&amp;utm_medium=description&#10;YouTube ► https://www.youtube.com/scribbrus?sub_confirmation=1&#10;Instagram ► https://www.instagram.com/scribbr_/" id="210" name="Google Shape;210;p47" title="How to Write a Conclusion for a Dissertation | Scribbr 🎓">
            <a:hlinkClick r:id="rId3"/>
          </p:cNvPr>
          <p:cNvPicPr preferRelativeResize="0"/>
          <p:nvPr/>
        </p:nvPicPr>
        <p:blipFill>
          <a:blip r:embed="rId4">
            <a:alphaModFix/>
          </a:blip>
          <a:stretch>
            <a:fillRect/>
          </a:stretch>
        </p:blipFill>
        <p:spPr>
          <a:xfrm>
            <a:off x="1851813" y="531613"/>
            <a:ext cx="5440375" cy="4080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8"/>
          <p:cNvSpPr txBox="1"/>
          <p:nvPr>
            <p:ph type="ctrTitle"/>
          </p:nvPr>
        </p:nvSpPr>
        <p:spPr>
          <a:xfrm>
            <a:off x="972008" y="892575"/>
            <a:ext cx="7200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End matter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9"/>
          <p:cNvSpPr txBox="1"/>
          <p:nvPr>
            <p:ph type="title"/>
          </p:nvPr>
        </p:nvSpPr>
        <p:spPr>
          <a:xfrm>
            <a:off x="934075" y="445025"/>
            <a:ext cx="464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a:t>
            </a:r>
            <a:r>
              <a:rPr lang="en-GB"/>
              <a:t> list or bibliography</a:t>
            </a:r>
            <a:endParaRPr/>
          </a:p>
        </p:txBody>
      </p:sp>
      <p:sp>
        <p:nvSpPr>
          <p:cNvPr id="221" name="Google Shape;221;p49"/>
          <p:cNvSpPr txBox="1"/>
          <p:nvPr>
            <p:ph idx="1" type="body"/>
          </p:nvPr>
        </p:nvSpPr>
        <p:spPr>
          <a:xfrm>
            <a:off x="934075" y="1493275"/>
            <a:ext cx="4357500" cy="2779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Lists all sources cited in your dissertation</a:t>
            </a:r>
            <a:endParaRPr/>
          </a:p>
          <a:p>
            <a:pPr indent="-342900" lvl="0" marL="457200" rtl="0" algn="l">
              <a:lnSpc>
                <a:spcPct val="150000"/>
              </a:lnSpc>
              <a:spcBef>
                <a:spcPts val="0"/>
              </a:spcBef>
              <a:spcAft>
                <a:spcPts val="0"/>
              </a:spcAft>
              <a:buSzPts val="1800"/>
              <a:buChar char="●"/>
            </a:pPr>
            <a:r>
              <a:rPr lang="en-GB"/>
              <a:t>Includes full and accurate details of each source</a:t>
            </a:r>
            <a:endParaRPr/>
          </a:p>
          <a:p>
            <a:pPr indent="-342900" lvl="0" marL="457200" rtl="0" algn="l">
              <a:lnSpc>
                <a:spcPct val="150000"/>
              </a:lnSpc>
              <a:spcBef>
                <a:spcPts val="0"/>
              </a:spcBef>
              <a:spcAft>
                <a:spcPts val="0"/>
              </a:spcAft>
              <a:buSzPts val="1800"/>
              <a:buChar char="●"/>
            </a:pPr>
            <a:r>
              <a:rPr lang="en-GB"/>
              <a:t>Format varies depending on style guide (e.g. APA, MLA)</a:t>
            </a:r>
            <a:endParaRPr/>
          </a:p>
          <a:p>
            <a:pPr indent="-342900" lvl="0" marL="457200" rtl="0" algn="l">
              <a:lnSpc>
                <a:spcPct val="150000"/>
              </a:lnSpc>
              <a:spcBef>
                <a:spcPts val="0"/>
              </a:spcBef>
              <a:spcAft>
                <a:spcPts val="0"/>
              </a:spcAft>
              <a:buSzPts val="1800"/>
              <a:buChar char="●"/>
            </a:pPr>
            <a:r>
              <a:rPr lang="en-GB"/>
              <a:t>Citation generators can help</a:t>
            </a:r>
            <a:endParaRPr/>
          </a:p>
        </p:txBody>
      </p:sp>
      <p:pic>
        <p:nvPicPr>
          <p:cNvPr id="222" name="Google Shape;222;p49"/>
          <p:cNvPicPr preferRelativeResize="0"/>
          <p:nvPr/>
        </p:nvPicPr>
        <p:blipFill>
          <a:blip r:embed="rId3">
            <a:alphaModFix/>
          </a:blip>
          <a:stretch>
            <a:fillRect/>
          </a:stretch>
        </p:blipFill>
        <p:spPr>
          <a:xfrm>
            <a:off x="5291575" y="504388"/>
            <a:ext cx="2921801" cy="4134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0"/>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Appendices</a:t>
            </a:r>
            <a:endParaRPr/>
          </a:p>
        </p:txBody>
      </p:sp>
      <p:sp>
        <p:nvSpPr>
          <p:cNvPr id="228" name="Google Shape;228;p50"/>
          <p:cNvSpPr txBox="1"/>
          <p:nvPr>
            <p:ph idx="1" type="body"/>
          </p:nvPr>
        </p:nvSpPr>
        <p:spPr>
          <a:xfrm>
            <a:off x="934075" y="1328750"/>
            <a:ext cx="7200000" cy="3240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Present additional data or documents not included in your main text</a:t>
            </a:r>
            <a:endParaRPr/>
          </a:p>
          <a:p>
            <a:pPr indent="-342900" lvl="0" marL="457200" rtl="0" algn="l">
              <a:lnSpc>
                <a:spcPct val="150000"/>
              </a:lnSpc>
              <a:spcBef>
                <a:spcPts val="0"/>
              </a:spcBef>
              <a:spcAft>
                <a:spcPts val="0"/>
              </a:spcAft>
              <a:buSzPts val="1800"/>
              <a:buChar char="●"/>
            </a:pPr>
            <a:r>
              <a:rPr lang="en-GB"/>
              <a:t>E.g. interview transcripts, survey questions, tables of data</a:t>
            </a:r>
            <a:endParaRPr/>
          </a:p>
          <a:p>
            <a:pPr indent="-342900" lvl="0" marL="457200" rtl="0" algn="l">
              <a:lnSpc>
                <a:spcPct val="150000"/>
              </a:lnSpc>
              <a:spcBef>
                <a:spcPts val="0"/>
              </a:spcBef>
              <a:spcAft>
                <a:spcPts val="0"/>
              </a:spcAft>
              <a:buSzPts val="1800"/>
              <a:buChar char="●"/>
            </a:pPr>
            <a:r>
              <a:rPr lang="en-GB"/>
              <a:t>If you have multiple appendices, they are numbered (Appendix 1, Appendix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1"/>
          <p:cNvSpPr txBox="1"/>
          <p:nvPr>
            <p:ph type="ctrTitle"/>
          </p:nvPr>
        </p:nvSpPr>
        <p:spPr>
          <a:xfrm>
            <a:off x="972000" y="1715700"/>
            <a:ext cx="7200000" cy="17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Recommended</a:t>
            </a:r>
            <a:br>
              <a:rPr lang="en-GB"/>
            </a:br>
            <a:r>
              <a:rPr lang="en-GB"/>
              <a:t> 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5"/>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a:t>
            </a:r>
            <a:r>
              <a:rPr lang="en-GB"/>
              <a:t> </a:t>
            </a:r>
            <a:r>
              <a:rPr lang="en-GB"/>
              <a:t>dissertation</a:t>
            </a:r>
            <a:r>
              <a:rPr lang="en-GB"/>
              <a:t> is...</a:t>
            </a:r>
            <a:endParaRPr/>
          </a:p>
        </p:txBody>
      </p:sp>
      <p:sp>
        <p:nvSpPr>
          <p:cNvPr id="84" name="Google Shape;84;p25"/>
          <p:cNvSpPr txBox="1"/>
          <p:nvPr>
            <p:ph idx="1" type="body"/>
          </p:nvPr>
        </p:nvSpPr>
        <p:spPr>
          <a:xfrm>
            <a:off x="934075" y="1712875"/>
            <a:ext cx="7200000" cy="2843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A long piece of academic writing</a:t>
            </a:r>
            <a:endParaRPr/>
          </a:p>
          <a:p>
            <a:pPr indent="-342900" lvl="0" marL="457200" rtl="0" algn="l">
              <a:lnSpc>
                <a:spcPct val="150000"/>
              </a:lnSpc>
              <a:spcBef>
                <a:spcPts val="0"/>
              </a:spcBef>
              <a:spcAft>
                <a:spcPts val="0"/>
              </a:spcAft>
              <a:buSzPts val="1800"/>
              <a:buChar char="●"/>
            </a:pPr>
            <a:r>
              <a:rPr lang="en-GB"/>
              <a:t>Based on original research</a:t>
            </a:r>
            <a:endParaRPr/>
          </a:p>
          <a:p>
            <a:pPr indent="-342900" lvl="0" marL="457200" rtl="0" algn="l">
              <a:lnSpc>
                <a:spcPct val="150000"/>
              </a:lnSpc>
              <a:spcBef>
                <a:spcPts val="0"/>
              </a:spcBef>
              <a:spcAft>
                <a:spcPts val="0"/>
              </a:spcAft>
              <a:buSzPts val="1800"/>
              <a:buChar char="●"/>
            </a:pPr>
            <a:r>
              <a:rPr lang="en-GB"/>
              <a:t>Usually submitted at the end of a degree</a:t>
            </a:r>
            <a:endParaRPr/>
          </a:p>
          <a:p>
            <a:pPr indent="-342900" lvl="0" marL="457200" rtl="0" algn="l">
              <a:lnSpc>
                <a:spcPct val="150000"/>
              </a:lnSpc>
              <a:spcBef>
                <a:spcPts val="0"/>
              </a:spcBef>
              <a:spcAft>
                <a:spcPts val="0"/>
              </a:spcAft>
              <a:buSzPts val="1800"/>
              <a:buChar char="●"/>
            </a:pPr>
            <a:r>
              <a:rPr lang="en-GB"/>
              <a:t>Tests your capacity for independent research</a:t>
            </a:r>
            <a:endParaRPr/>
          </a:p>
          <a:p>
            <a:pPr indent="-342900" lvl="0" marL="457200" rtl="0" algn="l">
              <a:lnSpc>
                <a:spcPct val="150000"/>
              </a:lnSpc>
              <a:spcBef>
                <a:spcPts val="0"/>
              </a:spcBef>
              <a:spcAft>
                <a:spcPts val="0"/>
              </a:spcAft>
              <a:buSzPts val="1800"/>
              <a:buChar char="●"/>
            </a:pPr>
            <a:r>
              <a:rPr lang="en-GB"/>
              <a:t>Sometimes called a thesis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2"/>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Free Scribbr resources</a:t>
            </a:r>
            <a:endParaRPr/>
          </a:p>
        </p:txBody>
      </p:sp>
      <p:sp>
        <p:nvSpPr>
          <p:cNvPr id="239" name="Google Shape;239;p52"/>
          <p:cNvSpPr txBox="1"/>
          <p:nvPr>
            <p:ph idx="1" type="body"/>
          </p:nvPr>
        </p:nvSpPr>
        <p:spPr>
          <a:xfrm>
            <a:off x="934075" y="1113375"/>
            <a:ext cx="4139400" cy="1407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Knowledge Base (300+ articles)</a:t>
            </a:r>
            <a:endParaRPr/>
          </a:p>
          <a:p>
            <a:pPr indent="-342900" lvl="0" marL="457200" rtl="0" algn="l">
              <a:lnSpc>
                <a:spcPct val="150000"/>
              </a:lnSpc>
              <a:spcBef>
                <a:spcPts val="0"/>
              </a:spcBef>
              <a:spcAft>
                <a:spcPts val="0"/>
              </a:spcAft>
              <a:buSzPts val="1800"/>
              <a:buChar char="●"/>
            </a:pPr>
            <a:r>
              <a:rPr lang="en-GB" u="sng">
                <a:solidFill>
                  <a:schemeClr val="hlink"/>
                </a:solidFill>
                <a:hlinkClick r:id="rId3"/>
              </a:rPr>
              <a:t>Citation Generator</a:t>
            </a:r>
            <a:endParaRPr/>
          </a:p>
          <a:p>
            <a:pPr indent="-342900" lvl="0" marL="457200" rtl="0" algn="l">
              <a:lnSpc>
                <a:spcPct val="150000"/>
              </a:lnSpc>
              <a:spcBef>
                <a:spcPts val="0"/>
              </a:spcBef>
              <a:spcAft>
                <a:spcPts val="0"/>
              </a:spcAft>
              <a:buSzPts val="1800"/>
              <a:buChar char="●"/>
            </a:pPr>
            <a:r>
              <a:rPr lang="en-GB" u="sng">
                <a:solidFill>
                  <a:schemeClr val="hlink"/>
                </a:solidFill>
                <a:hlinkClick r:id="rId4"/>
              </a:rPr>
              <a:t>YouTube Channel</a:t>
            </a:r>
            <a:endParaRPr/>
          </a:p>
        </p:txBody>
      </p:sp>
      <p:pic>
        <p:nvPicPr>
          <p:cNvPr id="240" name="Google Shape;240;p52"/>
          <p:cNvPicPr preferRelativeResize="0"/>
          <p:nvPr/>
        </p:nvPicPr>
        <p:blipFill>
          <a:blip r:embed="rId5">
            <a:alphaModFix/>
          </a:blip>
          <a:stretch>
            <a:fillRect/>
          </a:stretch>
        </p:blipFill>
        <p:spPr>
          <a:xfrm>
            <a:off x="5516325" y="501050"/>
            <a:ext cx="3200400" cy="1790700"/>
          </a:xfrm>
          <a:prstGeom prst="rect">
            <a:avLst/>
          </a:prstGeom>
          <a:noFill/>
          <a:ln>
            <a:noFill/>
          </a:ln>
        </p:spPr>
      </p:pic>
      <p:pic>
        <p:nvPicPr>
          <p:cNvPr id="241" name="Google Shape;241;p52"/>
          <p:cNvPicPr preferRelativeResize="0"/>
          <p:nvPr/>
        </p:nvPicPr>
        <p:blipFill>
          <a:blip r:embed="rId6">
            <a:alphaModFix/>
          </a:blip>
          <a:stretch>
            <a:fillRect/>
          </a:stretch>
        </p:blipFill>
        <p:spPr>
          <a:xfrm>
            <a:off x="1166750" y="2860525"/>
            <a:ext cx="3200400" cy="1790700"/>
          </a:xfrm>
          <a:prstGeom prst="rect">
            <a:avLst/>
          </a:prstGeom>
          <a:noFill/>
          <a:ln>
            <a:noFill/>
          </a:ln>
        </p:spPr>
      </p:pic>
      <p:pic>
        <p:nvPicPr>
          <p:cNvPr id="242" name="Google Shape;242;p52"/>
          <p:cNvPicPr preferRelativeResize="0"/>
          <p:nvPr/>
        </p:nvPicPr>
        <p:blipFill>
          <a:blip r:embed="rId7">
            <a:alphaModFix/>
          </a:blip>
          <a:stretch>
            <a:fillRect/>
          </a:stretch>
        </p:blipFill>
        <p:spPr>
          <a:xfrm>
            <a:off x="5073475" y="2571750"/>
            <a:ext cx="3200400" cy="180023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3"/>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 we’re Scribbr </a:t>
            </a:r>
            <a:r>
              <a:rPr lang="en-GB"/>
              <a:t>👋</a:t>
            </a:r>
            <a:endParaRPr/>
          </a:p>
        </p:txBody>
      </p:sp>
      <p:sp>
        <p:nvSpPr>
          <p:cNvPr id="248" name="Google Shape;248;p53"/>
          <p:cNvSpPr txBox="1"/>
          <p:nvPr>
            <p:ph idx="1" type="body"/>
          </p:nvPr>
        </p:nvSpPr>
        <p:spPr>
          <a:xfrm>
            <a:off x="934075" y="1368550"/>
            <a:ext cx="7200000" cy="320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t>We are a team of 60 people in Amsterdam, and we partner with more than 500 freelance editors across the globe to help students graduate and become better academic writers.</a:t>
            </a:r>
            <a:r>
              <a:rPr b="1" lang="en-GB" sz="1400"/>
              <a:t> </a:t>
            </a:r>
            <a:endParaRPr b="1" sz="1400"/>
          </a:p>
          <a:p>
            <a:pPr indent="0" lvl="0" marL="0" rtl="0" algn="l">
              <a:spcBef>
                <a:spcPts val="1600"/>
              </a:spcBef>
              <a:spcAft>
                <a:spcPts val="1600"/>
              </a:spcAft>
              <a:buNone/>
            </a:pPr>
            <a:r>
              <a:rPr lang="en-GB" sz="1400"/>
              <a:t>Every day, we work hard on our </a:t>
            </a:r>
            <a:r>
              <a:rPr lang="en-GB" sz="1400" u="sng">
                <a:solidFill>
                  <a:schemeClr val="hlink"/>
                </a:solidFill>
                <a:hlinkClick r:id="rId3"/>
              </a:rPr>
              <a:t>Proofreading &amp; Editing service</a:t>
            </a:r>
            <a:r>
              <a:rPr lang="en-GB" sz="1400"/>
              <a:t>, </a:t>
            </a:r>
            <a:r>
              <a:rPr lang="en-GB" sz="1400" u="sng">
                <a:solidFill>
                  <a:schemeClr val="hlink"/>
                </a:solidFill>
                <a:hlinkClick r:id="rId4"/>
              </a:rPr>
              <a:t>Plagiarism Checker</a:t>
            </a:r>
            <a:r>
              <a:rPr lang="en-GB" sz="1400"/>
              <a:t>, </a:t>
            </a:r>
            <a:r>
              <a:rPr lang="en-GB" sz="1400" u="sng">
                <a:solidFill>
                  <a:schemeClr val="hlink"/>
                </a:solidFill>
                <a:hlinkClick r:id="rId5"/>
              </a:rPr>
              <a:t>Citation Generator</a:t>
            </a:r>
            <a:r>
              <a:rPr lang="en-GB" sz="1400"/>
              <a:t>,</a:t>
            </a:r>
            <a:r>
              <a:rPr lang="en-GB"/>
              <a:t> </a:t>
            </a:r>
            <a:r>
              <a:rPr lang="en-GB" sz="1400" u="sng">
                <a:solidFill>
                  <a:schemeClr val="hlink"/>
                </a:solidFill>
                <a:hlinkClick r:id="rId6"/>
              </a:rPr>
              <a:t>Knowledge Base</a:t>
            </a:r>
            <a:r>
              <a:rPr lang="en-GB" sz="1400"/>
              <a:t> and educational </a:t>
            </a:r>
            <a:r>
              <a:rPr lang="en-GB" sz="1400" u="sng">
                <a:solidFill>
                  <a:schemeClr val="hlink"/>
                </a:solidFill>
                <a:hlinkClick r:id="rId7"/>
              </a:rPr>
              <a:t>YouTube channe</a:t>
            </a:r>
            <a:r>
              <a:rPr lang="en-GB" sz="1400" u="sng">
                <a:solidFill>
                  <a:schemeClr val="hlink"/>
                </a:solidFill>
                <a:hlinkClick r:id="rId8"/>
              </a:rPr>
              <a:t>l</a:t>
            </a:r>
            <a:r>
              <a:rPr lang="en-GB" sz="1400"/>
              <a:t>.</a:t>
            </a:r>
            <a:endParaRPr b="1"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4"/>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Guidelines for using this presentation</a:t>
            </a:r>
            <a:endParaRPr/>
          </a:p>
        </p:txBody>
      </p:sp>
      <p:sp>
        <p:nvSpPr>
          <p:cNvPr id="254" name="Google Shape;254;p54"/>
          <p:cNvSpPr txBox="1"/>
          <p:nvPr>
            <p:ph idx="1" type="body"/>
          </p:nvPr>
        </p:nvSpPr>
        <p:spPr>
          <a:xfrm>
            <a:off x="934075" y="1152475"/>
            <a:ext cx="7200000" cy="3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This presentation can be freely used and modified for educational purposes. You may:</a:t>
            </a:r>
            <a:endParaRPr sz="1400"/>
          </a:p>
          <a:p>
            <a:pPr indent="-317500" lvl="0" marL="457200" rtl="0" algn="l">
              <a:spcBef>
                <a:spcPts val="1600"/>
              </a:spcBef>
              <a:spcAft>
                <a:spcPts val="0"/>
              </a:spcAft>
              <a:buClr>
                <a:schemeClr val="accent2"/>
              </a:buClr>
              <a:buSzPts val="1400"/>
              <a:buChar char="✓"/>
            </a:pPr>
            <a:r>
              <a:rPr lang="en-GB" sz="1400"/>
              <a:t>Display this presentation in a classroom environment</a:t>
            </a:r>
            <a:endParaRPr sz="1400"/>
          </a:p>
          <a:p>
            <a:pPr indent="-317500" lvl="0" marL="457200" rtl="0" algn="l">
              <a:spcBef>
                <a:spcPts val="0"/>
              </a:spcBef>
              <a:spcAft>
                <a:spcPts val="0"/>
              </a:spcAft>
              <a:buClr>
                <a:schemeClr val="accent2"/>
              </a:buClr>
              <a:buSzPts val="1400"/>
              <a:buChar char="✓"/>
            </a:pPr>
            <a:r>
              <a:rPr lang="en-GB" sz="1400"/>
              <a:t>Modify, add, or delete slides</a:t>
            </a:r>
            <a:endParaRPr sz="1400"/>
          </a:p>
          <a:p>
            <a:pPr indent="-317500" lvl="0" marL="457200" rtl="0" algn="l">
              <a:spcBef>
                <a:spcPts val="0"/>
              </a:spcBef>
              <a:spcAft>
                <a:spcPts val="0"/>
              </a:spcAft>
              <a:buClr>
                <a:schemeClr val="accent2"/>
              </a:buClr>
              <a:buSzPts val="1400"/>
              <a:buChar char="✓"/>
            </a:pPr>
            <a:r>
              <a:rPr lang="en-GB" sz="1400"/>
              <a:t>Distribute this presentation in print or in private student environments (e.g. Moodle, BlackBoard, Google Classroom)</a:t>
            </a:r>
            <a:endParaRPr sz="1400"/>
          </a:p>
          <a:p>
            <a:pPr indent="0" lvl="0" marL="0" rtl="0" algn="l">
              <a:spcBef>
                <a:spcPts val="1600"/>
              </a:spcBef>
              <a:spcAft>
                <a:spcPts val="0"/>
              </a:spcAft>
              <a:buNone/>
            </a:pPr>
            <a:r>
              <a:rPr lang="en-GB" sz="1400"/>
              <a:t>Please do give credit to Scribbr for creating this resource. </a:t>
            </a:r>
            <a:endParaRPr sz="1400"/>
          </a:p>
          <a:p>
            <a:pPr indent="0" lvl="0" marL="0" rtl="0" algn="l">
              <a:spcBef>
                <a:spcPts val="1600"/>
              </a:spcBef>
              <a:spcAft>
                <a:spcPts val="1600"/>
              </a:spcAft>
              <a:buNone/>
            </a:pPr>
            <a:r>
              <a:rPr lang="en-GB" sz="1400"/>
              <a:t>Questions or feedback? Email shona@scribbr.com</a:t>
            </a:r>
            <a:r>
              <a:rPr lang="en-GB" sz="1400"/>
              <a:t> and we’ll be in touch!</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6"/>
          <p:cNvSpPr txBox="1"/>
          <p:nvPr>
            <p:ph type="ctrTitle"/>
          </p:nvPr>
        </p:nvSpPr>
        <p:spPr>
          <a:xfrm>
            <a:off x="972000" y="1954050"/>
            <a:ext cx="7200000" cy="10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What sections does a dissertation contain?</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7"/>
          <p:cNvPicPr preferRelativeResize="0"/>
          <p:nvPr/>
        </p:nvPicPr>
        <p:blipFill>
          <a:blip r:embed="rId3">
            <a:alphaModFix/>
          </a:blip>
          <a:stretch>
            <a:fillRect/>
          </a:stretch>
        </p:blipFill>
        <p:spPr>
          <a:xfrm>
            <a:off x="2497875" y="599950"/>
            <a:ext cx="4148250" cy="3943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8"/>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Check your guidelines!</a:t>
            </a:r>
            <a:endParaRPr/>
          </a:p>
        </p:txBody>
      </p:sp>
      <p:sp>
        <p:nvSpPr>
          <p:cNvPr id="100" name="Google Shape;100;p28"/>
          <p:cNvSpPr txBox="1"/>
          <p:nvPr>
            <p:ph idx="1" type="body"/>
          </p:nvPr>
        </p:nvSpPr>
        <p:spPr>
          <a:xfrm>
            <a:off x="934075" y="1607350"/>
            <a:ext cx="7200000" cy="2961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The sections included vary</a:t>
            </a:r>
            <a:endParaRPr/>
          </a:p>
          <a:p>
            <a:pPr indent="-342900" lvl="0" marL="457200" rtl="0" algn="l">
              <a:lnSpc>
                <a:spcPct val="150000"/>
              </a:lnSpc>
              <a:spcBef>
                <a:spcPts val="0"/>
              </a:spcBef>
              <a:spcAft>
                <a:spcPts val="0"/>
              </a:spcAft>
              <a:buSzPts val="1800"/>
              <a:buChar char="●"/>
            </a:pPr>
            <a:r>
              <a:rPr lang="en-GB"/>
              <a:t>They may change based on your field…</a:t>
            </a:r>
            <a:endParaRPr/>
          </a:p>
          <a:p>
            <a:pPr indent="-342900" lvl="0" marL="457200" rtl="0" algn="l">
              <a:lnSpc>
                <a:spcPct val="150000"/>
              </a:lnSpc>
              <a:spcBef>
                <a:spcPts val="0"/>
              </a:spcBef>
              <a:spcAft>
                <a:spcPts val="0"/>
              </a:spcAft>
              <a:buSzPts val="1800"/>
              <a:buChar char="●"/>
            </a:pPr>
            <a:r>
              <a:rPr lang="en-GB"/>
              <a:t>...and the nature of your specific research</a:t>
            </a:r>
            <a:endParaRPr/>
          </a:p>
          <a:p>
            <a:pPr indent="-342900" lvl="0" marL="457200" rtl="0" algn="l">
              <a:lnSpc>
                <a:spcPct val="150000"/>
              </a:lnSpc>
              <a:spcBef>
                <a:spcPts val="0"/>
              </a:spcBef>
              <a:spcAft>
                <a:spcPts val="0"/>
              </a:spcAft>
              <a:buSzPts val="1800"/>
              <a:buChar char="●"/>
            </a:pPr>
            <a:r>
              <a:rPr lang="en-GB"/>
              <a:t>Check any guidelines you are given</a:t>
            </a:r>
            <a:endParaRPr/>
          </a:p>
          <a:p>
            <a:pPr indent="-342900" lvl="0" marL="457200" rtl="0" algn="l">
              <a:lnSpc>
                <a:spcPct val="150000"/>
              </a:lnSpc>
              <a:spcBef>
                <a:spcPts val="0"/>
              </a:spcBef>
              <a:spcAft>
                <a:spcPts val="0"/>
              </a:spcAft>
              <a:buSzPts val="1800"/>
              <a:buChar char="●"/>
            </a:pPr>
            <a:r>
              <a:rPr lang="en-GB"/>
              <a:t>Ask your supervisor if you’re unsure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9"/>
          <p:cNvSpPr txBox="1"/>
          <p:nvPr>
            <p:ph type="ctrTitle"/>
          </p:nvPr>
        </p:nvSpPr>
        <p:spPr>
          <a:xfrm>
            <a:off x="972008" y="744575"/>
            <a:ext cx="7200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Front matter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0"/>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Title page</a:t>
            </a:r>
            <a:endParaRPr/>
          </a:p>
        </p:txBody>
      </p:sp>
      <p:sp>
        <p:nvSpPr>
          <p:cNvPr id="111" name="Google Shape;111;p30"/>
          <p:cNvSpPr txBox="1"/>
          <p:nvPr>
            <p:ph idx="1" type="body"/>
          </p:nvPr>
        </p:nvSpPr>
        <p:spPr>
          <a:xfrm>
            <a:off x="934075" y="1353550"/>
            <a:ext cx="3637800" cy="3215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Dissertation title</a:t>
            </a:r>
            <a:endParaRPr/>
          </a:p>
          <a:p>
            <a:pPr indent="-342900" lvl="0" marL="457200" rtl="0" algn="l">
              <a:lnSpc>
                <a:spcPct val="150000"/>
              </a:lnSpc>
              <a:spcBef>
                <a:spcPts val="0"/>
              </a:spcBef>
              <a:spcAft>
                <a:spcPts val="0"/>
              </a:spcAft>
              <a:buSzPts val="1800"/>
              <a:buChar char="✓"/>
            </a:pPr>
            <a:r>
              <a:rPr lang="en-GB"/>
              <a:t>Your name</a:t>
            </a:r>
            <a:endParaRPr/>
          </a:p>
          <a:p>
            <a:pPr indent="-342900" lvl="0" marL="457200" rtl="0" algn="l">
              <a:lnSpc>
                <a:spcPct val="150000"/>
              </a:lnSpc>
              <a:spcBef>
                <a:spcPts val="0"/>
              </a:spcBef>
              <a:spcAft>
                <a:spcPts val="0"/>
              </a:spcAft>
              <a:buSzPts val="1800"/>
              <a:buChar char="✓"/>
            </a:pPr>
            <a:r>
              <a:rPr lang="en-GB"/>
              <a:t>Type of document</a:t>
            </a:r>
            <a:endParaRPr/>
          </a:p>
          <a:p>
            <a:pPr indent="-342900" lvl="0" marL="457200" rtl="0" algn="l">
              <a:lnSpc>
                <a:spcPct val="150000"/>
              </a:lnSpc>
              <a:spcBef>
                <a:spcPts val="0"/>
              </a:spcBef>
              <a:spcAft>
                <a:spcPts val="0"/>
              </a:spcAft>
              <a:buSzPts val="1800"/>
              <a:buChar char="✓"/>
            </a:pPr>
            <a:r>
              <a:rPr lang="en-GB"/>
              <a:t>Department and institution</a:t>
            </a:r>
            <a:endParaRPr/>
          </a:p>
          <a:p>
            <a:pPr indent="-342900" lvl="0" marL="457200" rtl="0" algn="l">
              <a:lnSpc>
                <a:spcPct val="150000"/>
              </a:lnSpc>
              <a:spcBef>
                <a:spcPts val="0"/>
              </a:spcBef>
              <a:spcAft>
                <a:spcPts val="0"/>
              </a:spcAft>
              <a:buSzPts val="1800"/>
              <a:buChar char="✓"/>
            </a:pPr>
            <a:r>
              <a:rPr lang="en-GB"/>
              <a:t>Degree program</a:t>
            </a:r>
            <a:endParaRPr/>
          </a:p>
          <a:p>
            <a:pPr indent="-342900" lvl="0" marL="457200" rtl="0" algn="l">
              <a:lnSpc>
                <a:spcPct val="150000"/>
              </a:lnSpc>
              <a:spcBef>
                <a:spcPts val="0"/>
              </a:spcBef>
              <a:spcAft>
                <a:spcPts val="0"/>
              </a:spcAft>
              <a:buSzPts val="1800"/>
              <a:buChar char="✓"/>
            </a:pPr>
            <a:r>
              <a:rPr lang="en-GB"/>
              <a:t>Date of submission</a:t>
            </a:r>
            <a:endParaRPr/>
          </a:p>
        </p:txBody>
      </p:sp>
      <p:pic>
        <p:nvPicPr>
          <p:cNvPr id="112" name="Google Shape;112;p30"/>
          <p:cNvPicPr preferRelativeResize="0"/>
          <p:nvPr/>
        </p:nvPicPr>
        <p:blipFill rotWithShape="1">
          <a:blip r:embed="rId3">
            <a:alphaModFix/>
          </a:blip>
          <a:srcRect b="26038" l="0" r="0" t="18488"/>
          <a:stretch/>
        </p:blipFill>
        <p:spPr>
          <a:xfrm>
            <a:off x="4873450" y="1173988"/>
            <a:ext cx="3574999" cy="2795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1"/>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Acknowledgements</a:t>
            </a:r>
            <a:endParaRPr/>
          </a:p>
        </p:txBody>
      </p:sp>
      <p:sp>
        <p:nvSpPr>
          <p:cNvPr id="118" name="Google Shape;118;p31"/>
          <p:cNvSpPr txBox="1"/>
          <p:nvPr>
            <p:ph idx="1" type="body"/>
          </p:nvPr>
        </p:nvSpPr>
        <p:spPr>
          <a:xfrm>
            <a:off x="934075" y="1671150"/>
            <a:ext cx="7200000" cy="1801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Less formal, more personal</a:t>
            </a:r>
            <a:endParaRPr/>
          </a:p>
          <a:p>
            <a:pPr indent="-342900" lvl="0" marL="457200" rtl="0" algn="l">
              <a:lnSpc>
                <a:spcPct val="150000"/>
              </a:lnSpc>
              <a:spcBef>
                <a:spcPts val="0"/>
              </a:spcBef>
              <a:spcAft>
                <a:spcPts val="0"/>
              </a:spcAft>
              <a:buSzPts val="1800"/>
              <a:buChar char="●"/>
            </a:pPr>
            <a:r>
              <a:rPr lang="en-GB"/>
              <a:t>No longer than a page</a:t>
            </a:r>
            <a:endParaRPr/>
          </a:p>
          <a:p>
            <a:pPr indent="-342900" lvl="0" marL="457200" rtl="0" algn="l">
              <a:lnSpc>
                <a:spcPct val="150000"/>
              </a:lnSpc>
              <a:spcBef>
                <a:spcPts val="0"/>
              </a:spcBef>
              <a:spcAft>
                <a:spcPts val="0"/>
              </a:spcAft>
              <a:buSzPts val="1800"/>
              <a:buChar char="●"/>
            </a:pPr>
            <a:r>
              <a:rPr lang="en-GB"/>
              <a:t>Thank people who helped you complete your dissertation</a:t>
            </a:r>
            <a:endParaRPr/>
          </a:p>
          <a:p>
            <a:pPr indent="-342900" lvl="0" marL="457200" rtl="0" algn="l">
              <a:lnSpc>
                <a:spcPct val="150000"/>
              </a:lnSpc>
              <a:spcBef>
                <a:spcPts val="0"/>
              </a:spcBef>
              <a:spcAft>
                <a:spcPts val="0"/>
              </a:spcAft>
              <a:buSzPts val="1800"/>
              <a:buChar char="●"/>
            </a:pPr>
            <a:r>
              <a:rPr lang="en-GB"/>
              <a:t>E.g. supervisors, friends and family, pets!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ribbr">
  <a:themeElements>
    <a:clrScheme name="Simple Light">
      <a:dk1>
        <a:srgbClr val="202F66"/>
      </a:dk1>
      <a:lt1>
        <a:srgbClr val="FFFFFF"/>
      </a:lt1>
      <a:dk2>
        <a:srgbClr val="15204F"/>
      </a:dk2>
      <a:lt2>
        <a:srgbClr val="F9F9FB"/>
      </a:lt2>
      <a:accent1>
        <a:srgbClr val="FC5216"/>
      </a:accent1>
      <a:accent2>
        <a:srgbClr val="18CDBB"/>
      </a:accent2>
      <a:accent3>
        <a:srgbClr val="BE59BE"/>
      </a:accent3>
      <a:accent4>
        <a:srgbClr val="92C65A"/>
      </a:accent4>
      <a:accent5>
        <a:srgbClr val="FFC107"/>
      </a:accent5>
      <a:accent6>
        <a:srgbClr val="FF6562"/>
      </a:accent6>
      <a:hlink>
        <a:srgbClr val="1F80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