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4" r:id="rId2"/>
    <p:sldId id="275" r:id="rId3"/>
    <p:sldId id="273" r:id="rId4"/>
    <p:sldId id="278" r:id="rId5"/>
    <p:sldId id="280" r:id="rId6"/>
    <p:sldId id="256" r:id="rId7"/>
    <p:sldId id="257" r:id="rId8"/>
    <p:sldId id="261" r:id="rId9"/>
    <p:sldId id="260" r:id="rId10"/>
    <p:sldId id="262" r:id="rId11"/>
    <p:sldId id="263" r:id="rId12"/>
    <p:sldId id="258" r:id="rId13"/>
    <p:sldId id="264" r:id="rId14"/>
    <p:sldId id="269" r:id="rId15"/>
    <p:sldId id="259" r:id="rId16"/>
    <p:sldId id="265" r:id="rId17"/>
    <p:sldId id="266" r:id="rId18"/>
    <p:sldId id="267" r:id="rId19"/>
    <p:sldId id="279" r:id="rId20"/>
    <p:sldId id="268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26ED6-B8EA-2349-A22B-A85BC7083AB8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775D9-0C6E-FC47-85DB-11779895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9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8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1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9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6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2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4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4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0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775D9-0C6E-FC47-85DB-11779895DA8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2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4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0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4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3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8A44A-7195-1B4F-B571-531FD01EAAC7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E0D0-9D41-9440-9BC6-7D940E20F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Network Analysis with </a:t>
            </a:r>
            <a:r>
              <a:rPr lang="en-US" dirty="0" err="1" smtClean="0"/>
              <a:t>NetworkX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Celia </a:t>
            </a:r>
            <a:r>
              <a:rPr lang="en-US" dirty="0"/>
              <a:t>La, Sarah </a:t>
            </a:r>
            <a:r>
              <a:rPr lang="en-US" dirty="0" smtClean="0"/>
              <a:t>Guido</a:t>
            </a:r>
          </a:p>
          <a:p>
            <a:r>
              <a:rPr lang="en-US" dirty="0" err="1" smtClean="0"/>
              <a:t>PyCon</a:t>
            </a:r>
            <a:r>
              <a:rPr lang="en-US" dirty="0" smtClean="0"/>
              <a:t> 2015</a:t>
            </a:r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celiala</a:t>
            </a:r>
            <a:r>
              <a:rPr lang="en-US" sz="2400" dirty="0" smtClean="0"/>
              <a:t>, @</a:t>
            </a:r>
            <a:r>
              <a:rPr lang="en-US" sz="2400" dirty="0" err="1" smtClean="0"/>
              <a:t>sarah_guido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6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pic>
        <p:nvPicPr>
          <p:cNvPr id="4" name="Content Placeholder 3" descr="Screen Shot 2015-01-19 at 12.50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3" b="103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7873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pic>
        <p:nvPicPr>
          <p:cNvPr id="4" name="Content Placeholder 3" descr="Screen Shot 2015-01-19 at 1.04.3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908" r="-28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795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Vertex/node</a:t>
            </a:r>
          </a:p>
          <a:p>
            <a:r>
              <a:rPr lang="en-US" dirty="0" smtClean="0"/>
              <a:t>Edge</a:t>
            </a:r>
          </a:p>
          <a:p>
            <a:r>
              <a:rPr lang="en-US" dirty="0" smtClean="0"/>
              <a:t>Directed</a:t>
            </a:r>
          </a:p>
          <a:p>
            <a:r>
              <a:rPr lang="en-US" dirty="0" smtClean="0"/>
              <a:t>Connectivity</a:t>
            </a:r>
          </a:p>
          <a:p>
            <a:r>
              <a:rPr lang="en-US" dirty="0" smtClean="0"/>
              <a:t>Path</a:t>
            </a:r>
          </a:p>
          <a:p>
            <a:r>
              <a:rPr lang="en-US" dirty="0" smtClean="0"/>
              <a:t>Weight</a:t>
            </a:r>
          </a:p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6526" y="172452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026526" y="2366211"/>
            <a:ext cx="1590842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26526" y="2834105"/>
            <a:ext cx="1590842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026526" y="318703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47368" y="3347453"/>
            <a:ext cx="1590842" cy="133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938210" y="320040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6526" y="371642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259052" y="371642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25410" y="371642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4" idx="6"/>
            <a:endCxn id="16" idx="2"/>
          </p:cNvCxnSpPr>
          <p:nvPr/>
        </p:nvCxnSpPr>
        <p:spPr>
          <a:xfrm>
            <a:off x="5347368" y="3876841"/>
            <a:ext cx="7780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6"/>
            <a:endCxn id="15" idx="2"/>
          </p:cNvCxnSpPr>
          <p:nvPr/>
        </p:nvCxnSpPr>
        <p:spPr>
          <a:xfrm>
            <a:off x="6446252" y="3876841"/>
            <a:ext cx="81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26526" y="428324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259052" y="428324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25410" y="428324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5347368" y="4443663"/>
            <a:ext cx="778042" cy="0"/>
          </a:xfrm>
          <a:prstGeom prst="line">
            <a:avLst/>
          </a:prstGeom>
          <a:ln w="1270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46252" y="4443663"/>
            <a:ext cx="812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90170" y="4930272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7" idx="7"/>
          </p:cNvCxnSpPr>
          <p:nvPr/>
        </p:nvCxnSpPr>
        <p:spPr>
          <a:xfrm flipV="1">
            <a:off x="5664026" y="4719052"/>
            <a:ext cx="338418" cy="258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1"/>
          </p:cNvCxnSpPr>
          <p:nvPr/>
        </p:nvCxnSpPr>
        <p:spPr>
          <a:xfrm flipH="1" flipV="1">
            <a:off x="5106760" y="4719052"/>
            <a:ext cx="330396" cy="258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6"/>
          </p:cNvCxnSpPr>
          <p:nvPr/>
        </p:nvCxnSpPr>
        <p:spPr>
          <a:xfrm>
            <a:off x="5711012" y="5090693"/>
            <a:ext cx="491958" cy="2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5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– directed/weighted</a:t>
            </a:r>
            <a:endParaRPr lang="en-US" dirty="0"/>
          </a:p>
        </p:txBody>
      </p:sp>
      <p:pic>
        <p:nvPicPr>
          <p:cNvPr id="6" name="Content Placeholder 5" descr="Screen Shot 2015-01-19 at 1.26.0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" r="4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511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Unconnected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25900" y="195801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59563" y="304962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34363" y="3210047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55205" y="131632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17816" y="211843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6"/>
            <a:endCxn id="7" idx="2"/>
          </p:cNvCxnSpPr>
          <p:nvPr/>
        </p:nvCxnSpPr>
        <p:spPr>
          <a:xfrm flipV="1">
            <a:off x="5046742" y="1476747"/>
            <a:ext cx="2208463" cy="641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5"/>
            <a:endCxn id="6" idx="1"/>
          </p:cNvCxnSpPr>
          <p:nvPr/>
        </p:nvCxnSpPr>
        <p:spPr>
          <a:xfrm>
            <a:off x="6491672" y="2392287"/>
            <a:ext cx="489677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5" idx="1"/>
          </p:cNvCxnSpPr>
          <p:nvPr/>
        </p:nvCxnSpPr>
        <p:spPr>
          <a:xfrm>
            <a:off x="4999756" y="2231866"/>
            <a:ext cx="406793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6"/>
            <a:endCxn id="6" idx="2"/>
          </p:cNvCxnSpPr>
          <p:nvPr/>
        </p:nvCxnSpPr>
        <p:spPr>
          <a:xfrm>
            <a:off x="5680405" y="3210047"/>
            <a:ext cx="1253958" cy="160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7"/>
          </p:cNvCxnSpPr>
          <p:nvPr/>
        </p:nvCxnSpPr>
        <p:spPr>
          <a:xfrm flipV="1">
            <a:off x="6491672" y="1590182"/>
            <a:ext cx="810519" cy="575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6"/>
            <a:endCxn id="8" idx="2"/>
          </p:cNvCxnSpPr>
          <p:nvPr/>
        </p:nvCxnSpPr>
        <p:spPr>
          <a:xfrm>
            <a:off x="5046742" y="2118431"/>
            <a:ext cx="1171074" cy="160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209710" y="2278852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7" idx="5"/>
            <a:endCxn id="15" idx="1"/>
          </p:cNvCxnSpPr>
          <p:nvPr/>
        </p:nvCxnSpPr>
        <p:spPr>
          <a:xfrm>
            <a:off x="7529061" y="1590182"/>
            <a:ext cx="727635" cy="735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15" idx="3"/>
          </p:cNvCxnSpPr>
          <p:nvPr/>
        </p:nvCxnSpPr>
        <p:spPr>
          <a:xfrm flipV="1">
            <a:off x="7208219" y="2552708"/>
            <a:ext cx="1048477" cy="70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31314" y="453918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64977" y="563079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039777" y="5791217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60619" y="389749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23230" y="469960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6"/>
            <a:endCxn id="21" idx="2"/>
          </p:cNvCxnSpPr>
          <p:nvPr/>
        </p:nvCxnSpPr>
        <p:spPr>
          <a:xfrm flipV="1">
            <a:off x="5152156" y="4057917"/>
            <a:ext cx="2208463" cy="641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5"/>
            <a:endCxn id="20" idx="1"/>
          </p:cNvCxnSpPr>
          <p:nvPr/>
        </p:nvCxnSpPr>
        <p:spPr>
          <a:xfrm>
            <a:off x="6597086" y="4973457"/>
            <a:ext cx="489677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8" idx="5"/>
            <a:endCxn id="19" idx="1"/>
          </p:cNvCxnSpPr>
          <p:nvPr/>
        </p:nvCxnSpPr>
        <p:spPr>
          <a:xfrm>
            <a:off x="5105170" y="4813036"/>
            <a:ext cx="406793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6"/>
            <a:endCxn id="20" idx="2"/>
          </p:cNvCxnSpPr>
          <p:nvPr/>
        </p:nvCxnSpPr>
        <p:spPr>
          <a:xfrm>
            <a:off x="5785819" y="5791217"/>
            <a:ext cx="1253958" cy="160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7"/>
          </p:cNvCxnSpPr>
          <p:nvPr/>
        </p:nvCxnSpPr>
        <p:spPr>
          <a:xfrm flipV="1">
            <a:off x="6597086" y="4171352"/>
            <a:ext cx="810519" cy="575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6"/>
            <a:endCxn id="22" idx="2"/>
          </p:cNvCxnSpPr>
          <p:nvPr/>
        </p:nvCxnSpPr>
        <p:spPr>
          <a:xfrm>
            <a:off x="5152156" y="4699601"/>
            <a:ext cx="1171074" cy="160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315124" y="4860022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 dirty="0" smtClean="0"/>
              <a:t>Degree distribution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node with </a:t>
            </a:r>
            <a:r>
              <a:rPr lang="en-US" dirty="0" smtClean="0"/>
              <a:t>4 edges</a:t>
            </a:r>
          </a:p>
          <a:p>
            <a:pPr marL="0" indent="0">
              <a:buNone/>
            </a:pPr>
            <a:r>
              <a:rPr lang="en-US" dirty="0" smtClean="0"/>
              <a:t>1 node with 2 edges</a:t>
            </a:r>
          </a:p>
          <a:p>
            <a:pPr marL="0" indent="0">
              <a:buNone/>
            </a:pPr>
            <a:r>
              <a:rPr lang="en-US" dirty="0" smtClean="0"/>
              <a:t>4 nodes with 1 edge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Distribution:</a:t>
            </a:r>
          </a:p>
          <a:p>
            <a:pPr marL="0" indent="0">
              <a:buNone/>
            </a:pPr>
            <a:r>
              <a:rPr lang="en-US" dirty="0" smtClean="0"/>
              <a:t>[(1: 4), </a:t>
            </a:r>
            <a:r>
              <a:rPr lang="en-US" dirty="0"/>
              <a:t>(1: 2), </a:t>
            </a:r>
            <a:r>
              <a:rPr lang="en-US" dirty="0" smtClean="0"/>
              <a:t>(4: 1)]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412781" y="3411624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046444" y="450324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04697" y="3572045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27" idx="5"/>
            <a:endCxn id="28" idx="1"/>
          </p:cNvCxnSpPr>
          <p:nvPr/>
        </p:nvCxnSpPr>
        <p:spPr>
          <a:xfrm>
            <a:off x="1686637" y="3685480"/>
            <a:ext cx="406793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7" idx="6"/>
            <a:endCxn id="29" idx="2"/>
          </p:cNvCxnSpPr>
          <p:nvPr/>
        </p:nvCxnSpPr>
        <p:spPr>
          <a:xfrm>
            <a:off x="1733623" y="3572045"/>
            <a:ext cx="1171074" cy="1604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547924" y="544897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22423" y="5132723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4789" y="263397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1" idx="0"/>
            <a:endCxn id="27" idx="3"/>
          </p:cNvCxnSpPr>
          <p:nvPr/>
        </p:nvCxnSpPr>
        <p:spPr>
          <a:xfrm flipV="1">
            <a:off x="1182844" y="3685480"/>
            <a:ext cx="276923" cy="14472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2"/>
            <a:endCxn id="41" idx="6"/>
          </p:cNvCxnSpPr>
          <p:nvPr/>
        </p:nvCxnSpPr>
        <p:spPr>
          <a:xfrm flipH="1" flipV="1">
            <a:off x="1343265" y="5293144"/>
            <a:ext cx="1204659" cy="3162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91271" y="5395504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1064032" y="5343745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91395" y="3795886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1128202" y="3000632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03352" y="4617071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50" name="Straight Connector 49"/>
          <p:cNvCxnSpPr>
            <a:stCxn id="27" idx="7"/>
          </p:cNvCxnSpPr>
          <p:nvPr/>
        </p:nvCxnSpPr>
        <p:spPr>
          <a:xfrm flipV="1">
            <a:off x="1686637" y="2883375"/>
            <a:ext cx="718441" cy="575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37337" y="2461904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3747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Average shortest path</a:t>
            </a:r>
          </a:p>
          <a:p>
            <a:endParaRPr lang="en-US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to 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– B – D – E = 3 hops</a:t>
            </a:r>
          </a:p>
          <a:p>
            <a:pPr marL="0" indent="0">
              <a:buNone/>
            </a:pPr>
            <a:r>
              <a:rPr lang="en-US" dirty="0" smtClean="0"/>
              <a:t>A – B – C – D – E = 4 hops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8364" y="3106068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72027" y="4197684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46827" y="4358105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67669" y="2464384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30280" y="3266489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3" idx="5"/>
            <a:endCxn id="24" idx="1"/>
          </p:cNvCxnSpPr>
          <p:nvPr/>
        </p:nvCxnSpPr>
        <p:spPr>
          <a:xfrm>
            <a:off x="1112220" y="3379924"/>
            <a:ext cx="406793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6"/>
            <a:endCxn id="25" idx="2"/>
          </p:cNvCxnSpPr>
          <p:nvPr/>
        </p:nvCxnSpPr>
        <p:spPr>
          <a:xfrm>
            <a:off x="1792869" y="4358105"/>
            <a:ext cx="1253958" cy="160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  <a:endCxn id="27" idx="2"/>
          </p:cNvCxnSpPr>
          <p:nvPr/>
        </p:nvCxnSpPr>
        <p:spPr>
          <a:xfrm>
            <a:off x="1159206" y="3266489"/>
            <a:ext cx="1171074" cy="16042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322174" y="342691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26" idx="5"/>
            <a:endCxn id="34" idx="1"/>
          </p:cNvCxnSpPr>
          <p:nvPr/>
        </p:nvCxnSpPr>
        <p:spPr>
          <a:xfrm>
            <a:off x="3641525" y="2738240"/>
            <a:ext cx="727635" cy="735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7"/>
            <a:endCxn id="34" idx="3"/>
          </p:cNvCxnSpPr>
          <p:nvPr/>
        </p:nvCxnSpPr>
        <p:spPr>
          <a:xfrm flipV="1">
            <a:off x="3320683" y="3700766"/>
            <a:ext cx="1048477" cy="70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7"/>
            <a:endCxn id="26" idx="3"/>
          </p:cNvCxnSpPr>
          <p:nvPr/>
        </p:nvCxnSpPr>
        <p:spPr>
          <a:xfrm flipV="1">
            <a:off x="2604136" y="2738240"/>
            <a:ext cx="810519" cy="575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0"/>
            <a:endCxn id="26" idx="4"/>
          </p:cNvCxnSpPr>
          <p:nvPr/>
        </p:nvCxnSpPr>
        <p:spPr>
          <a:xfrm flipV="1">
            <a:off x="3207248" y="2785226"/>
            <a:ext cx="320842" cy="1572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73507" y="5143415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8006" y="4827167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783675" y="2303963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3" idx="5"/>
            <a:endCxn id="27" idx="1"/>
          </p:cNvCxnSpPr>
          <p:nvPr/>
        </p:nvCxnSpPr>
        <p:spPr>
          <a:xfrm>
            <a:off x="2057531" y="2577819"/>
            <a:ext cx="319735" cy="735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0"/>
            <a:endCxn id="23" idx="3"/>
          </p:cNvCxnSpPr>
          <p:nvPr/>
        </p:nvCxnSpPr>
        <p:spPr>
          <a:xfrm flipV="1">
            <a:off x="608427" y="3379924"/>
            <a:ext cx="276923" cy="1447243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2" idx="7"/>
            <a:endCxn id="24" idx="3"/>
          </p:cNvCxnSpPr>
          <p:nvPr/>
        </p:nvCxnSpPr>
        <p:spPr>
          <a:xfrm flipV="1">
            <a:off x="721862" y="4471540"/>
            <a:ext cx="797151" cy="40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42" idx="6"/>
          </p:cNvCxnSpPr>
          <p:nvPr/>
        </p:nvCxnSpPr>
        <p:spPr>
          <a:xfrm flipH="1" flipV="1">
            <a:off x="768848" y="4987588"/>
            <a:ext cx="1204659" cy="31624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16854" y="5089948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53" name="TextBox 52"/>
          <p:cNvSpPr txBox="1"/>
          <p:nvPr/>
        </p:nvSpPr>
        <p:spPr>
          <a:xfrm>
            <a:off x="489615" y="5038189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16978" y="3490330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553785" y="2695076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28935" y="4311515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7535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Centrality</a:t>
            </a:r>
          </a:p>
          <a:p>
            <a:pPr lvl="1"/>
            <a:r>
              <a:rPr lang="en-US" dirty="0" smtClean="0"/>
              <a:t>Degree: number of connections</a:t>
            </a:r>
          </a:p>
          <a:p>
            <a:pPr lvl="1"/>
            <a:r>
              <a:rPr lang="en-US" dirty="0" err="1" smtClean="0"/>
              <a:t>Betweenness</a:t>
            </a:r>
            <a:r>
              <a:rPr lang="en-US" dirty="0" smtClean="0"/>
              <a:t>: number of shortest paths from all nodes to all others that pass through a particular node</a:t>
            </a:r>
          </a:p>
          <a:p>
            <a:pPr lvl="1"/>
            <a:r>
              <a:rPr lang="en-US" dirty="0" smtClean="0"/>
              <a:t>Closeness: average length of the shortest paths between a specific node and all other nodes in the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 network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3596105" y="1600200"/>
            <a:ext cx="509069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Degree centrality</a:t>
            </a:r>
          </a:p>
          <a:p>
            <a:pPr lvl="1"/>
            <a:r>
              <a:rPr lang="en-US" dirty="0" smtClean="0"/>
              <a:t>Most edges == most important</a:t>
            </a:r>
          </a:p>
          <a:p>
            <a:pPr lvl="1"/>
            <a:r>
              <a:rPr lang="en-US" dirty="0" smtClean="0"/>
              <a:t>D: 4 edges</a:t>
            </a:r>
          </a:p>
          <a:p>
            <a:pPr lvl="1"/>
            <a:r>
              <a:rPr lang="en-US" dirty="0" smtClean="0"/>
              <a:t>Normalized degree:</a:t>
            </a:r>
          </a:p>
          <a:p>
            <a:pPr lvl="2"/>
            <a:r>
              <a:rPr lang="en-US" dirty="0" smtClean="0"/>
              <a:t>divide by maximum possible degree (n – 1)</a:t>
            </a:r>
          </a:p>
          <a:p>
            <a:pPr lvl="2"/>
            <a:r>
              <a:rPr lang="en-US" dirty="0" smtClean="0"/>
              <a:t>6 nodes means 5 possible connections</a:t>
            </a:r>
          </a:p>
          <a:p>
            <a:pPr lvl="2"/>
            <a:r>
              <a:rPr lang="en-US" dirty="0" smtClean="0"/>
              <a:t>4 / 5 = 0.8</a:t>
            </a:r>
          </a:p>
        </p:txBody>
      </p:sp>
      <p:sp>
        <p:nvSpPr>
          <p:cNvPr id="4" name="Oval 3"/>
          <p:cNvSpPr/>
          <p:nvPr/>
        </p:nvSpPr>
        <p:spPr>
          <a:xfrm>
            <a:off x="1501765" y="268973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5428" y="378134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93681" y="285015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4" idx="5"/>
            <a:endCxn id="5" idx="1"/>
          </p:cNvCxnSpPr>
          <p:nvPr/>
        </p:nvCxnSpPr>
        <p:spPr>
          <a:xfrm>
            <a:off x="1775621" y="2963586"/>
            <a:ext cx="406793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6"/>
            <a:endCxn id="8" idx="2"/>
          </p:cNvCxnSpPr>
          <p:nvPr/>
        </p:nvCxnSpPr>
        <p:spPr>
          <a:xfrm>
            <a:off x="1822607" y="2850151"/>
            <a:ext cx="1171074" cy="1604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636908" y="4727077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11407" y="4410829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63773" y="191207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8" idx="0"/>
            <a:endCxn id="4" idx="3"/>
          </p:cNvCxnSpPr>
          <p:nvPr/>
        </p:nvCxnSpPr>
        <p:spPr>
          <a:xfrm flipV="1">
            <a:off x="1271828" y="2963586"/>
            <a:ext cx="276923" cy="14472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2"/>
            <a:endCxn id="18" idx="6"/>
          </p:cNvCxnSpPr>
          <p:nvPr/>
        </p:nvCxnSpPr>
        <p:spPr>
          <a:xfrm flipH="1" flipV="1">
            <a:off x="1432249" y="4571250"/>
            <a:ext cx="1204659" cy="3162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80255" y="4673610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53016" y="4621851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80379" y="3073992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217186" y="2278738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92336" y="3895177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32" name="Straight Connector 31"/>
          <p:cNvCxnSpPr>
            <a:stCxn id="4" idx="7"/>
          </p:cNvCxnSpPr>
          <p:nvPr/>
        </p:nvCxnSpPr>
        <p:spPr>
          <a:xfrm flipV="1">
            <a:off x="1775621" y="2161481"/>
            <a:ext cx="718441" cy="575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26321" y="1740010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95037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err="1"/>
              <a:t>Betweenness</a:t>
            </a:r>
            <a:r>
              <a:rPr lang="en-US" sz="2400" dirty="0"/>
              <a:t> </a:t>
            </a:r>
            <a:r>
              <a:rPr lang="en-US" sz="2400" dirty="0" smtClean="0"/>
              <a:t>centrality</a:t>
            </a:r>
          </a:p>
          <a:p>
            <a:pPr lvl="1"/>
            <a:r>
              <a:rPr lang="en-US" sz="2000" dirty="0" smtClean="0"/>
              <a:t>Between many pairs of nodes</a:t>
            </a:r>
          </a:p>
          <a:p>
            <a:r>
              <a:rPr lang="en-US" sz="2400" dirty="0" smtClean="0"/>
              <a:t>D: between 9 pairs</a:t>
            </a:r>
          </a:p>
          <a:p>
            <a:pPr lvl="1"/>
            <a:r>
              <a:rPr lang="en-US" sz="2000" dirty="0" smtClean="0"/>
              <a:t>AC, AE, AF, BC, BE, BF, CE, CF,EF</a:t>
            </a:r>
          </a:p>
          <a:p>
            <a:r>
              <a:rPr lang="en-US" sz="2400" dirty="0" smtClean="0"/>
              <a:t>Normalized</a:t>
            </a:r>
          </a:p>
          <a:p>
            <a:pPr lvl="1"/>
            <a:r>
              <a:rPr lang="en-US" sz="2000" dirty="0" smtClean="0"/>
              <a:t>number of shortest paths divided by:</a:t>
            </a:r>
          </a:p>
          <a:p>
            <a:pPr lvl="1"/>
            <a:r>
              <a:rPr lang="en-US" sz="2000" dirty="0" smtClean="0"/>
              <a:t>[</a:t>
            </a:r>
            <a:r>
              <a:rPr lang="en-US" sz="2000" dirty="0"/>
              <a:t>(n </a:t>
            </a:r>
            <a:r>
              <a:rPr lang="en-US" sz="2000" b="1" dirty="0"/>
              <a:t>−</a:t>
            </a:r>
            <a:r>
              <a:rPr lang="en-US" sz="2000" dirty="0"/>
              <a:t>1</a:t>
            </a:r>
            <a:r>
              <a:rPr lang="en-US" sz="2000" dirty="0" smtClean="0"/>
              <a:t>) (</a:t>
            </a:r>
            <a:r>
              <a:rPr lang="en-US" sz="2000" dirty="0"/>
              <a:t>n </a:t>
            </a:r>
            <a:r>
              <a:rPr lang="en-US" sz="2000" b="1" dirty="0"/>
              <a:t>−</a:t>
            </a:r>
            <a:r>
              <a:rPr lang="en-US" sz="2000" dirty="0"/>
              <a:t>2) </a:t>
            </a:r>
            <a:r>
              <a:rPr lang="en-US" sz="2000" dirty="0" smtClean="0"/>
              <a:t>/ 2]</a:t>
            </a:r>
          </a:p>
          <a:p>
            <a:pPr lvl="1"/>
            <a:r>
              <a:rPr lang="en-US" sz="2000" dirty="0" smtClean="0"/>
              <a:t>[(6 – 1) (6 – 2) / 2] = 10</a:t>
            </a:r>
          </a:p>
          <a:p>
            <a:pPr lvl="1"/>
            <a:r>
              <a:rPr lang="en-US" sz="2000" dirty="0" smtClean="0"/>
              <a:t>D: 9/10 = 0.9</a:t>
            </a:r>
          </a:p>
        </p:txBody>
      </p:sp>
      <p:sp>
        <p:nvSpPr>
          <p:cNvPr id="21" name="Oval 20"/>
          <p:cNvSpPr/>
          <p:nvPr/>
        </p:nvSpPr>
        <p:spPr>
          <a:xfrm>
            <a:off x="1501765" y="268973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35428" y="378134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93681" y="285015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1" idx="5"/>
            <a:endCxn id="22" idx="1"/>
          </p:cNvCxnSpPr>
          <p:nvPr/>
        </p:nvCxnSpPr>
        <p:spPr>
          <a:xfrm>
            <a:off x="1775621" y="2963586"/>
            <a:ext cx="406793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6"/>
            <a:endCxn id="23" idx="2"/>
          </p:cNvCxnSpPr>
          <p:nvPr/>
        </p:nvCxnSpPr>
        <p:spPr>
          <a:xfrm>
            <a:off x="1822607" y="2850151"/>
            <a:ext cx="1171074" cy="1604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36908" y="4727077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11407" y="4410829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463773" y="191207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7" idx="0"/>
            <a:endCxn id="21" idx="3"/>
          </p:cNvCxnSpPr>
          <p:nvPr/>
        </p:nvCxnSpPr>
        <p:spPr>
          <a:xfrm flipV="1">
            <a:off x="1271828" y="2963586"/>
            <a:ext cx="276923" cy="14472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2"/>
            <a:endCxn id="27" idx="6"/>
          </p:cNvCxnSpPr>
          <p:nvPr/>
        </p:nvCxnSpPr>
        <p:spPr>
          <a:xfrm flipH="1" flipV="1">
            <a:off x="1432249" y="4571250"/>
            <a:ext cx="1204659" cy="3162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80255" y="4673610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1153016" y="4621851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80379" y="3073992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1217186" y="2278738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92336" y="3895177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36" name="Straight Connector 35"/>
          <p:cNvCxnSpPr>
            <a:stCxn id="21" idx="7"/>
          </p:cNvCxnSpPr>
          <p:nvPr/>
        </p:nvCxnSpPr>
        <p:spPr>
          <a:xfrm flipV="1">
            <a:off x="1775621" y="2161481"/>
            <a:ext cx="718441" cy="575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26321" y="1740010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12925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us: Sarah Guido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scientist at </a:t>
            </a:r>
            <a:r>
              <a:rPr lang="en-US" dirty="0" err="1" smtClean="0"/>
              <a:t>Bitly</a:t>
            </a:r>
            <a:endParaRPr lang="en-US" dirty="0" smtClean="0"/>
          </a:p>
          <a:p>
            <a:r>
              <a:rPr lang="en-US" dirty="0" smtClean="0"/>
              <a:t>NYC Python and </a:t>
            </a:r>
            <a:r>
              <a:rPr lang="en-US" dirty="0" err="1" smtClean="0"/>
              <a:t>PyGotham</a:t>
            </a:r>
            <a:r>
              <a:rPr lang="en-US" dirty="0" smtClean="0"/>
              <a:t> organizer</a:t>
            </a:r>
          </a:p>
          <a:p>
            <a:r>
              <a:rPr lang="en-US" dirty="0" smtClean="0"/>
              <a:t>O’Reilly Media author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sarah_guido</a:t>
            </a:r>
            <a:endParaRPr lang="en-US" dirty="0"/>
          </a:p>
        </p:txBody>
      </p:sp>
      <p:pic>
        <p:nvPicPr>
          <p:cNvPr id="4" name="Picture 3" descr="Screen Shot 2015-04-04 at 1.08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87" y="3247825"/>
            <a:ext cx="3937313" cy="332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3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 network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Closeness centrality</a:t>
            </a:r>
          </a:p>
          <a:p>
            <a:pPr lvl="1"/>
            <a:r>
              <a:rPr lang="en-US" sz="2000" dirty="0" smtClean="0"/>
              <a:t>Average length of shortest paths</a:t>
            </a:r>
          </a:p>
          <a:p>
            <a:r>
              <a:rPr lang="en-US" sz="2400" dirty="0" smtClean="0"/>
              <a:t>n – 1 / (sum of all shortest paths)</a:t>
            </a:r>
          </a:p>
          <a:p>
            <a:r>
              <a:rPr lang="en-US" sz="2400" dirty="0" smtClean="0"/>
              <a:t>D: 6 – 1 / (1 + 1 + 1 + 1 + 2) = 0.83</a:t>
            </a:r>
          </a:p>
          <a:p>
            <a:r>
              <a:rPr lang="en-US" sz="2400" dirty="0" smtClean="0"/>
              <a:t>A: 6 - 1 / (1 + 3 + 2 + 3 + 3) = 0.43</a:t>
            </a:r>
          </a:p>
        </p:txBody>
      </p:sp>
      <p:sp>
        <p:nvSpPr>
          <p:cNvPr id="5" name="Oval 4"/>
          <p:cNvSpPr/>
          <p:nvPr/>
        </p:nvSpPr>
        <p:spPr>
          <a:xfrm>
            <a:off x="1501765" y="2689730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35428" y="378134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93681" y="2850151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5"/>
            <a:endCxn id="6" idx="1"/>
          </p:cNvCxnSpPr>
          <p:nvPr/>
        </p:nvCxnSpPr>
        <p:spPr>
          <a:xfrm>
            <a:off x="1775621" y="2963586"/>
            <a:ext cx="406793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6"/>
            <a:endCxn id="7" idx="2"/>
          </p:cNvCxnSpPr>
          <p:nvPr/>
        </p:nvCxnSpPr>
        <p:spPr>
          <a:xfrm>
            <a:off x="1822607" y="2850151"/>
            <a:ext cx="1171074" cy="1604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636908" y="4727077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11407" y="4410829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63773" y="1912076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0"/>
            <a:endCxn id="5" idx="3"/>
          </p:cNvCxnSpPr>
          <p:nvPr/>
        </p:nvCxnSpPr>
        <p:spPr>
          <a:xfrm flipV="1">
            <a:off x="1271828" y="2963586"/>
            <a:ext cx="276923" cy="144724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2"/>
            <a:endCxn id="11" idx="6"/>
          </p:cNvCxnSpPr>
          <p:nvPr/>
        </p:nvCxnSpPr>
        <p:spPr>
          <a:xfrm flipH="1" flipV="1">
            <a:off x="1432249" y="4571250"/>
            <a:ext cx="1204659" cy="31624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80255" y="4673610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53016" y="4621851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0379" y="3073992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7186" y="2278738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92336" y="3895177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  <p:cxnSp>
        <p:nvCxnSpPr>
          <p:cNvPr id="20" name="Straight Connector 19"/>
          <p:cNvCxnSpPr>
            <a:stCxn id="5" idx="7"/>
          </p:cNvCxnSpPr>
          <p:nvPr/>
        </p:nvCxnSpPr>
        <p:spPr>
          <a:xfrm flipV="1">
            <a:off x="1775621" y="2161481"/>
            <a:ext cx="718441" cy="575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26321" y="1740010"/>
            <a:ext cx="37431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</a:p>
        </p:txBody>
      </p:sp>
      <p:sp>
        <p:nvSpPr>
          <p:cNvPr id="3" name="Rectangle 2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79667" y="324433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77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networks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Random (</a:t>
            </a:r>
            <a:r>
              <a:rPr lang="en-US" dirty="0" err="1" smtClean="0"/>
              <a:t>Erdos-Renyi</a:t>
            </a:r>
            <a:r>
              <a:rPr lang="en-US" dirty="0" smtClean="0"/>
              <a:t>) network</a:t>
            </a:r>
          </a:p>
          <a:p>
            <a:r>
              <a:rPr lang="en-US" dirty="0" smtClean="0"/>
              <a:t>Nodes connected at random</a:t>
            </a:r>
          </a:p>
          <a:p>
            <a:r>
              <a:rPr lang="en-US" dirty="0" smtClean="0"/>
              <a:t>Binomial distribution of edges connected to each node</a:t>
            </a:r>
          </a:p>
          <a:p>
            <a:endParaRPr lang="en-US" dirty="0"/>
          </a:p>
        </p:txBody>
      </p:sp>
      <p:pic>
        <p:nvPicPr>
          <p:cNvPr id="9" name="Picture 8" descr="Screen Shot 2015-04-04 at 12.26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516" y="3971492"/>
            <a:ext cx="2992480" cy="2438980"/>
          </a:xfrm>
          <a:prstGeom prst="rect">
            <a:avLst/>
          </a:prstGeom>
        </p:spPr>
      </p:pic>
      <p:pic>
        <p:nvPicPr>
          <p:cNvPr id="10" name="Picture 9" descr="Screen Shot 2015-04-04 at 12.40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70" y="1745100"/>
            <a:ext cx="3201887" cy="25400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84863" y="5768524"/>
            <a:ext cx="455625" cy="357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12675" y="6230088"/>
            <a:ext cx="455625" cy="357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3703" y="5131834"/>
            <a:ext cx="455625" cy="357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 world network</a:t>
            </a:r>
          </a:p>
          <a:p>
            <a:r>
              <a:rPr lang="en-US" dirty="0" smtClean="0"/>
              <a:t>Six degrees of separation</a:t>
            </a:r>
          </a:p>
          <a:p>
            <a:r>
              <a:rPr lang="en-US" dirty="0" smtClean="0"/>
              <a:t>Dense </a:t>
            </a:r>
            <a:r>
              <a:rPr lang="en-US" dirty="0" err="1" smtClean="0"/>
              <a:t>subgraph</a:t>
            </a:r>
            <a:endParaRPr lang="en-US" dirty="0"/>
          </a:p>
        </p:txBody>
      </p:sp>
      <p:pic>
        <p:nvPicPr>
          <p:cNvPr id="5" name="Picture 4" descr="Screen Shot 2015-04-04 at 12.56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58" y="1675975"/>
            <a:ext cx="3022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52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Scale-free networks</a:t>
            </a:r>
          </a:p>
          <a:p>
            <a:r>
              <a:rPr lang="en-US" dirty="0" smtClean="0"/>
              <a:t>Power law distribution when scaled up – looks the same no matter the scale</a:t>
            </a:r>
            <a:endParaRPr lang="en-US" dirty="0"/>
          </a:p>
        </p:txBody>
      </p:sp>
      <p:pic>
        <p:nvPicPr>
          <p:cNvPr id="5" name="Picture 4" descr="Screen Shot 2015-04-04 at 1.0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55" y="1417639"/>
            <a:ext cx="3122102" cy="2638680"/>
          </a:xfrm>
          <a:prstGeom prst="rect">
            <a:avLst/>
          </a:prstGeom>
        </p:spPr>
      </p:pic>
      <p:pic>
        <p:nvPicPr>
          <p:cNvPr id="6" name="Picture 5" descr="Screen Shot 2015-04-04 at 1.00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36" y="4008437"/>
            <a:ext cx="4446127" cy="28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us: Celia 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oftware engineer at </a:t>
            </a:r>
            <a:r>
              <a:rPr lang="en-US" dirty="0" err="1" smtClean="0"/>
              <a:t>Knewton</a:t>
            </a:r>
            <a:endParaRPr lang="en-US" dirty="0" smtClean="0"/>
          </a:p>
          <a:p>
            <a:r>
              <a:rPr lang="en-US" dirty="0" err="1" smtClean="0"/>
              <a:t>PyGotham</a:t>
            </a:r>
            <a:r>
              <a:rPr lang="en-US" dirty="0" smtClean="0"/>
              <a:t> and Write/Speak/Code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celiala</a:t>
            </a:r>
            <a:endParaRPr lang="en-US" dirty="0"/>
          </a:p>
        </p:txBody>
      </p:sp>
      <p:pic>
        <p:nvPicPr>
          <p:cNvPr id="4" name="Picture 3" descr="Knewt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62" y="3382011"/>
            <a:ext cx="2101062" cy="2332179"/>
          </a:xfrm>
          <a:prstGeom prst="rect">
            <a:avLst/>
          </a:prstGeom>
          <a:effectLst/>
        </p:spPr>
      </p:pic>
      <p:pic>
        <p:nvPicPr>
          <p:cNvPr id="5" name="Picture 4" descr="global_31325173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82" y="3743712"/>
            <a:ext cx="2034368" cy="1898744"/>
          </a:xfrm>
          <a:prstGeom prst="rect">
            <a:avLst/>
          </a:prstGeom>
        </p:spPr>
      </p:pic>
      <p:pic>
        <p:nvPicPr>
          <p:cNvPr id="6" name="Picture 5" descr="ecf9554eea1bcc8576153e897bc6c17e_400x40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698" y="3743712"/>
            <a:ext cx="1898744" cy="18987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1062" y="3382011"/>
            <a:ext cx="2101062" cy="2332179"/>
          </a:xfrm>
          <a:prstGeom prst="rect">
            <a:avLst/>
          </a:prstGeom>
          <a:noFill/>
          <a:ln w="571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Intro to network theory/</a:t>
            </a:r>
            <a:r>
              <a:rPr lang="en-US" dirty="0" err="1" smtClean="0"/>
              <a:t>NetworkX</a:t>
            </a:r>
            <a:endParaRPr lang="en-US" dirty="0" smtClean="0"/>
          </a:p>
          <a:p>
            <a:r>
              <a:rPr lang="en-US" dirty="0" smtClean="0"/>
              <a:t>Intro to the Twitter API</a:t>
            </a:r>
          </a:p>
          <a:p>
            <a:r>
              <a:rPr lang="en-US" dirty="0" smtClean="0"/>
              <a:t>Lesson!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7097" y="1917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83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repo!</a:t>
            </a:r>
          </a:p>
          <a:p>
            <a:r>
              <a:rPr lang="en-US" dirty="0" smtClean="0"/>
              <a:t>Let’s try opening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basics of network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5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points joined by lines</a:t>
            </a:r>
          </a:p>
          <a:p>
            <a:r>
              <a:rPr lang="en-US" dirty="0" smtClean="0"/>
              <a:t>Mathematically: graph</a:t>
            </a:r>
          </a:p>
          <a:p>
            <a:r>
              <a:rPr lang="en-US" dirty="0" smtClean="0"/>
              <a:t>Representation of relationships between discrete objects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87020" y="4678947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20683" y="5770563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95483" y="5930984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16325" y="4037263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178936" y="4839368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5" idx="6"/>
            <a:endCxn id="8" idx="2"/>
          </p:cNvCxnSpPr>
          <p:nvPr/>
        </p:nvCxnSpPr>
        <p:spPr>
          <a:xfrm flipV="1">
            <a:off x="3007862" y="4197684"/>
            <a:ext cx="2208463" cy="641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5"/>
            <a:endCxn id="7" idx="1"/>
          </p:cNvCxnSpPr>
          <p:nvPr/>
        </p:nvCxnSpPr>
        <p:spPr>
          <a:xfrm>
            <a:off x="4452792" y="5113224"/>
            <a:ext cx="489677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  <a:endCxn id="6" idx="1"/>
          </p:cNvCxnSpPr>
          <p:nvPr/>
        </p:nvCxnSpPr>
        <p:spPr>
          <a:xfrm>
            <a:off x="2960876" y="4952803"/>
            <a:ext cx="406793" cy="864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6"/>
            <a:endCxn id="7" idx="2"/>
          </p:cNvCxnSpPr>
          <p:nvPr/>
        </p:nvCxnSpPr>
        <p:spPr>
          <a:xfrm>
            <a:off x="3641525" y="5930984"/>
            <a:ext cx="1253958" cy="160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7"/>
            <a:endCxn id="8" idx="3"/>
          </p:cNvCxnSpPr>
          <p:nvPr/>
        </p:nvCxnSpPr>
        <p:spPr>
          <a:xfrm flipV="1">
            <a:off x="4452792" y="4311119"/>
            <a:ext cx="810519" cy="575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6"/>
            <a:endCxn id="9" idx="2"/>
          </p:cNvCxnSpPr>
          <p:nvPr/>
        </p:nvCxnSpPr>
        <p:spPr>
          <a:xfrm>
            <a:off x="3007862" y="4839368"/>
            <a:ext cx="1171074" cy="160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70830" y="4999789"/>
            <a:ext cx="320842" cy="320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8" idx="5"/>
            <a:endCxn id="26" idx="1"/>
          </p:cNvCxnSpPr>
          <p:nvPr/>
        </p:nvCxnSpPr>
        <p:spPr>
          <a:xfrm>
            <a:off x="5490181" y="4311119"/>
            <a:ext cx="727635" cy="7356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7"/>
            <a:endCxn id="26" idx="3"/>
          </p:cNvCxnSpPr>
          <p:nvPr/>
        </p:nvCxnSpPr>
        <p:spPr>
          <a:xfrm flipV="1">
            <a:off x="5169339" y="5273645"/>
            <a:ext cx="1048477" cy="704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47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thought of as</a:t>
            </a:r>
          </a:p>
          <a:p>
            <a:pPr lvl="1"/>
            <a:r>
              <a:rPr lang="en-US" dirty="0" smtClean="0"/>
              <a:t>a complicated data structure</a:t>
            </a:r>
          </a:p>
          <a:p>
            <a:pPr lvl="1"/>
            <a:r>
              <a:rPr lang="en-US" dirty="0" smtClean="0"/>
              <a:t>a complex system</a:t>
            </a:r>
          </a:p>
          <a:p>
            <a:pPr lvl="1"/>
            <a:r>
              <a:rPr lang="en-US" dirty="0" smtClean="0"/>
              <a:t>a way of exploring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network?</a:t>
            </a:r>
            <a:endParaRPr lang="en-US" dirty="0"/>
          </a:p>
        </p:txBody>
      </p:sp>
      <p:pic>
        <p:nvPicPr>
          <p:cNvPr id="4" name="Content Placeholder 3" descr="Screen Shot 2015-01-19 at 11.19.02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6" b="7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566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553</Words>
  <Application>Microsoft Macintosh PowerPoint</Application>
  <PresentationFormat>On-screen Show (4:3)</PresentationFormat>
  <Paragraphs>150</Paragraphs>
  <Slides>23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Twitter Network Analysis with NetworkX</vt:lpstr>
      <vt:lpstr>About us: Sarah Guido</vt:lpstr>
      <vt:lpstr>About us: Celia La</vt:lpstr>
      <vt:lpstr>About this talk</vt:lpstr>
      <vt:lpstr>Installation</vt:lpstr>
      <vt:lpstr>The basics of network theory</vt:lpstr>
      <vt:lpstr>What is a network?</vt:lpstr>
      <vt:lpstr>What is a network?</vt:lpstr>
      <vt:lpstr>What is a network?</vt:lpstr>
      <vt:lpstr>What is a network?</vt:lpstr>
      <vt:lpstr>What is a network?</vt:lpstr>
      <vt:lpstr>Basics</vt:lpstr>
      <vt:lpstr>Basics – directed/weighted</vt:lpstr>
      <vt:lpstr>Describing a network</vt:lpstr>
      <vt:lpstr>Describing a network</vt:lpstr>
      <vt:lpstr>Describing a network</vt:lpstr>
      <vt:lpstr>Describing a network</vt:lpstr>
      <vt:lpstr>Describing a network</vt:lpstr>
      <vt:lpstr>Describing a network</vt:lpstr>
      <vt:lpstr>Describing a network</vt:lpstr>
      <vt:lpstr>Modeling networks</vt:lpstr>
      <vt:lpstr>Modeling networks</vt:lpstr>
      <vt:lpstr>Modeling 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 of network theory</dc:title>
  <dc:creator>Sarah</dc:creator>
  <cp:lastModifiedBy>Sarah</cp:lastModifiedBy>
  <cp:revision>41</cp:revision>
  <dcterms:created xsi:type="dcterms:W3CDTF">2015-01-19T16:21:02Z</dcterms:created>
  <dcterms:modified xsi:type="dcterms:W3CDTF">2015-04-09T15:04:38Z</dcterms:modified>
</cp:coreProperties>
</file>