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Microsoft_____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BD176-E2AF-8D4B-BC30-4E67AEE7FF05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D154C-4B33-7946-AF18-44DDE372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9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D154C-4B33-7946-AF18-44DDE3720D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__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 Restaurants for Yelp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DAT-NYC-25</a:t>
            </a:r>
          </a:p>
          <a:p>
            <a:r>
              <a:rPr lang="en-US" dirty="0" smtClean="0"/>
              <a:t>Tim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3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Singular Value Decomposition 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Golub</a:t>
            </a:r>
            <a:r>
              <a:rPr lang="en-US" sz="2000" dirty="0" smtClean="0"/>
              <a:t> and </a:t>
            </a:r>
            <a:r>
              <a:rPr lang="en-US" sz="2000" dirty="0" err="1" smtClean="0"/>
              <a:t>Kahan</a:t>
            </a:r>
            <a:r>
              <a:rPr lang="en-US" sz="2000" dirty="0" smtClean="0"/>
              <a:t> 1965)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Matrix </a:t>
            </a:r>
            <a:r>
              <a:rPr lang="en-US" i="1" dirty="0" smtClean="0"/>
              <a:t>M</a:t>
            </a:r>
            <a:r>
              <a:rPr lang="en-US" dirty="0" smtClean="0"/>
              <a:t> can be decomposed into a product of three matrices: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i="1" dirty="0" smtClean="0"/>
              <a:t>U </a:t>
            </a:r>
            <a:r>
              <a:rPr lang="en-US" dirty="0" smtClean="0"/>
              <a:t>and</a:t>
            </a:r>
            <a:r>
              <a:rPr lang="en-US" i="1" dirty="0" smtClean="0"/>
              <a:t> V</a:t>
            </a:r>
            <a:r>
              <a:rPr lang="en-US" i="1" baseline="30000" dirty="0"/>
              <a:t> </a:t>
            </a:r>
            <a:r>
              <a:rPr lang="en-US" dirty="0" smtClean="0"/>
              <a:t>are left and right singular vectors which retain the most import features/ latent variables.</a:t>
            </a:r>
          </a:p>
          <a:p>
            <a:pPr marL="514350" indent="-457200"/>
            <a:r>
              <a:rPr lang="en-US" dirty="0" smtClean="0"/>
              <a:t>Application:</a:t>
            </a:r>
          </a:p>
          <a:p>
            <a:pPr marL="914400" lvl="1" indent="-457200"/>
            <a:r>
              <a:rPr lang="en-US" dirty="0"/>
              <a:t>both user and items are represented in term of these latent variables</a:t>
            </a:r>
            <a:r>
              <a:rPr lang="en-US" dirty="0" smtClean="0"/>
              <a:t>.</a:t>
            </a:r>
          </a:p>
          <a:p>
            <a:pPr marL="914400" lvl="1" indent="-457200"/>
            <a:r>
              <a:rPr lang="en-US" dirty="0" smtClean="0"/>
              <a:t>Item </a:t>
            </a:r>
            <a:r>
              <a:rPr lang="en-US" dirty="0"/>
              <a:t>vector characteristic of given features and user vector represent the preferences for a given </a:t>
            </a:r>
            <a:r>
              <a:rPr lang="en-US" dirty="0" smtClean="0"/>
              <a:t>feature.</a:t>
            </a:r>
          </a:p>
          <a:p>
            <a:pPr marL="914400" lvl="1" indent="-457200"/>
            <a:r>
              <a:rPr lang="en-US" dirty="0" smtClean="0"/>
              <a:t>Rating </a:t>
            </a:r>
            <a:r>
              <a:rPr lang="en-US" dirty="0"/>
              <a:t>are the sum of user vector and item vector by taking their dot products.</a:t>
            </a:r>
          </a:p>
        </p:txBody>
      </p:sp>
      <p:graphicFrame>
        <p:nvGraphicFramePr>
          <p:cNvPr id="6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320927"/>
              </p:ext>
            </p:extLst>
          </p:nvPr>
        </p:nvGraphicFramePr>
        <p:xfrm>
          <a:off x="3004564" y="1557597"/>
          <a:ext cx="2167666" cy="54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π´ Ω" r:id="rId3" imgW="952500" imgH="203200" progId="Equation.3">
                  <p:embed/>
                </p:oleObj>
              </mc:Choice>
              <mc:Fallback>
                <p:oleObj name="π´ Ω" r:id="rId3" imgW="952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564" y="1557597"/>
                        <a:ext cx="2167666" cy="5429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EEECE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75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User:</a:t>
            </a:r>
            <a:endParaRPr lang="en-US" dirty="0"/>
          </a:p>
        </p:txBody>
      </p:sp>
      <p:pic>
        <p:nvPicPr>
          <p:cNvPr id="4" name="Content Placeholder 3" descr="Screen Shot 2015-11-12 at 2.52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3" b="203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823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Item-based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Model-Based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Picture 4" descr="Screen Shot 2015-11-12 at 2.4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46" y="1728317"/>
            <a:ext cx="4635500" cy="2540000"/>
          </a:xfrm>
          <a:prstGeom prst="rect">
            <a:avLst/>
          </a:prstGeom>
        </p:spPr>
      </p:pic>
      <p:pic>
        <p:nvPicPr>
          <p:cNvPr id="6" name="Picture 5" descr="Screen Shot 2015-11-12 at 2.49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7217"/>
            <a:ext cx="3086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2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Filtering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8287" r="-48287"/>
          <a:stretch>
            <a:fillRect/>
          </a:stretch>
        </p:blipFill>
        <p:spPr>
          <a:xfrm>
            <a:off x="1672105" y="2810021"/>
            <a:ext cx="5580509" cy="3069065"/>
          </a:xfrm>
        </p:spPr>
      </p:pic>
      <p:sp>
        <p:nvSpPr>
          <p:cNvPr id="7" name="TextBox 6"/>
          <p:cNvSpPr txBox="1"/>
          <p:nvPr/>
        </p:nvSpPr>
        <p:spPr>
          <a:xfrm>
            <a:off x="1033594" y="1275489"/>
            <a:ext cx="762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Assumption:</a:t>
            </a:r>
          </a:p>
          <a:p>
            <a:r>
              <a:rPr lang="en-US" dirty="0" smtClean="0"/>
              <a:t>if you like an item in the past, you’re going to love a item with the same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359880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Recommend similar item that user liked in the past based o properties of items.</a:t>
            </a:r>
            <a:endParaRPr lang="en-US" dirty="0"/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Built a item profile and a user profile</a:t>
            </a:r>
          </a:p>
          <a:p>
            <a:pPr lvl="2"/>
            <a:r>
              <a:rPr lang="en-US" dirty="0" smtClean="0"/>
              <a:t>Type of restaurant </a:t>
            </a:r>
          </a:p>
          <a:p>
            <a:pPr lvl="1"/>
            <a:r>
              <a:rPr lang="en-US" dirty="0" smtClean="0"/>
              <a:t>Recommend items that are similar to those a user like in the past.</a:t>
            </a:r>
          </a:p>
          <a:p>
            <a:pPr lvl="2"/>
            <a:r>
              <a:rPr lang="en-US" dirty="0" smtClean="0"/>
              <a:t>Dot product </a:t>
            </a:r>
          </a:p>
          <a:p>
            <a:pPr lvl="2"/>
            <a:r>
              <a:rPr lang="en-US" dirty="0" smtClean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397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145"/>
            <a:ext cx="7947038" cy="3412000"/>
          </a:xfrm>
        </p:spPr>
        <p:txBody>
          <a:bodyPr>
            <a:normAutofit/>
          </a:bodyPr>
          <a:lstStyle/>
          <a:p>
            <a:r>
              <a:rPr lang="en-US" dirty="0" smtClean="0"/>
              <a:t>Restaurant Profile</a:t>
            </a:r>
          </a:p>
          <a:p>
            <a:pPr lvl="1"/>
            <a:r>
              <a:rPr lang="en-US" dirty="0" smtClean="0"/>
              <a:t>Use categories of a restaurant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</a:t>
            </a:r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Distribute it star ratings over the features and take the average of all ratings per user to get a user profile. </a:t>
            </a:r>
            <a:endParaRPr lang="en-US" dirty="0"/>
          </a:p>
        </p:txBody>
      </p:sp>
      <p:pic>
        <p:nvPicPr>
          <p:cNvPr id="4" name="Picture 3" descr="Screen Shot 2015-11-12 at 3.12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21" y="2197661"/>
            <a:ext cx="6105730" cy="687676"/>
          </a:xfrm>
          <a:prstGeom prst="rect">
            <a:avLst/>
          </a:prstGeom>
        </p:spPr>
      </p:pic>
      <p:pic>
        <p:nvPicPr>
          <p:cNvPr id="5" name="Picture 4" descr="Screen Shot 2015-11-12 at 3.16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77" y="4281077"/>
            <a:ext cx="5151853" cy="21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5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Dot Products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pic>
        <p:nvPicPr>
          <p:cNvPr id="5" name="Picture 4" descr="Screen Shot 2015-11-12 at 3.2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1302"/>
            <a:ext cx="3712345" cy="1343610"/>
          </a:xfrm>
          <a:prstGeom prst="rect">
            <a:avLst/>
          </a:prstGeom>
        </p:spPr>
      </p:pic>
      <p:pic>
        <p:nvPicPr>
          <p:cNvPr id="6" name="Picture 5" descr="Screen Shot 2015-11-12 at 3.2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399450"/>
            <a:ext cx="4360881" cy="28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7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Dot Product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 descr="Screen Shot 2015-11-12 at 3.2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24" y="2285683"/>
            <a:ext cx="4036176" cy="2535401"/>
          </a:xfrm>
          <a:prstGeom prst="rect">
            <a:avLst/>
          </a:prstGeom>
        </p:spPr>
      </p:pic>
      <p:pic>
        <p:nvPicPr>
          <p:cNvPr id="6" name="Picture 5" descr="Screen Shot 2015-11-12 at 3.24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3" y="2285683"/>
            <a:ext cx="4325988" cy="19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Content? Collaborative?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the review text to map the feature of the restaurant.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frequency-</a:t>
            </a:r>
            <a:r>
              <a:rPr lang="en-US" dirty="0" smtClean="0"/>
              <a:t>inverse document frequency</a:t>
            </a:r>
          </a:p>
          <a:p>
            <a:pPr lvl="2"/>
            <a:r>
              <a:rPr lang="en-US" dirty="0" smtClean="0"/>
              <a:t>A statistics measure of how import a word is to a document in a collection of corpus</a:t>
            </a:r>
            <a:endParaRPr lang="en-US" dirty="0"/>
          </a:p>
          <a:p>
            <a:r>
              <a:rPr lang="en-US" sz="2400" dirty="0" smtClean="0"/>
              <a:t>Recommend </a:t>
            </a:r>
            <a:r>
              <a:rPr lang="en-US" sz="2400" dirty="0" smtClean="0"/>
              <a:t>business based on similar text review using cosine similarity.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66" y="3228827"/>
            <a:ext cx="2526099" cy="145165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050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5" name="Picture 14" descr="Screen Shot 2015-11-12 at 3.3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8148"/>
            <a:ext cx="7936926" cy="1714879"/>
          </a:xfrm>
          <a:prstGeom prst="rect">
            <a:avLst/>
          </a:prstGeom>
        </p:spPr>
      </p:pic>
      <p:pic>
        <p:nvPicPr>
          <p:cNvPr id="17" name="Picture 16" descr="Screen Shot 2015-11-12 at 3.34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3" y="2879512"/>
            <a:ext cx="7855903" cy="624310"/>
          </a:xfrm>
          <a:prstGeom prst="rect">
            <a:avLst/>
          </a:prstGeom>
        </p:spPr>
      </p:pic>
      <p:pic>
        <p:nvPicPr>
          <p:cNvPr id="18" name="Picture 17" descr="Screen Shot 2015-11-12 at 3.34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2" y="4006471"/>
            <a:ext cx="7855903" cy="1293507"/>
          </a:xfrm>
          <a:prstGeom prst="rect">
            <a:avLst/>
          </a:prstGeom>
        </p:spPr>
      </p:pic>
      <p:pic>
        <p:nvPicPr>
          <p:cNvPr id="19" name="Picture 18" descr="Screen Shot 2015-11-12 at 3.34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2" y="5660679"/>
            <a:ext cx="7855903" cy="8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7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recommendation system  based on user's review text and star ratings for restaurants in Las Vegas with the data provided by Yelp Data Challenge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apply to millions of online products.</a:t>
            </a:r>
            <a:endParaRPr lang="en-US" dirty="0"/>
          </a:p>
        </p:txBody>
      </p:sp>
      <p:pic>
        <p:nvPicPr>
          <p:cNvPr id="4" name="Picture 3" descr="yelp-2c-out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62" y="4585367"/>
            <a:ext cx="2058737" cy="20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8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450" y="1190682"/>
            <a:ext cx="761945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There is no way to mathematical way to evaluation these models.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Can follow up with user if they actually go to these recommended restaurants.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How useful: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For vendor, expose their products.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For customer, product that they did not know of.</a:t>
            </a:r>
          </a:p>
          <a:p>
            <a:pPr marL="1200150" lvl="2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Yelp Challenge Dataset</a:t>
            </a:r>
          </a:p>
          <a:p>
            <a:pPr lvl="1"/>
            <a:r>
              <a:rPr lang="en-US" dirty="0" smtClean="0"/>
              <a:t>60K business, 1M reviews, 366K users across 10 cities. </a:t>
            </a:r>
          </a:p>
          <a:p>
            <a:pPr lvl="1"/>
            <a:r>
              <a:rPr lang="en-US" dirty="0" smtClean="0"/>
              <a:t>Only focus on food service business in Las Vegas, NV.</a:t>
            </a:r>
          </a:p>
          <a:p>
            <a:pPr lvl="1"/>
            <a:r>
              <a:rPr lang="en-US" dirty="0" smtClean="0"/>
              <a:t>Data:</a:t>
            </a:r>
          </a:p>
          <a:p>
            <a:pPr lvl="2"/>
            <a:r>
              <a:rPr lang="en-US" dirty="0" smtClean="0"/>
              <a:t> 1.7K business with 2.5K unique IDs</a:t>
            </a:r>
          </a:p>
          <a:p>
            <a:pPr lvl="2"/>
            <a:r>
              <a:rPr lang="en-US" dirty="0" smtClean="0"/>
              <a:t>7.8k users with 190K reviews</a:t>
            </a:r>
          </a:p>
          <a:p>
            <a:pPr lvl="2"/>
            <a:r>
              <a:rPr lang="en-US" dirty="0" smtClean="0"/>
              <a:t>Star rating from 1 to 5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4" name="Picture 3" descr="Screen Shot 2015-11-12 at 1.46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02" y="4738474"/>
            <a:ext cx="3360386" cy="21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6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Recommendation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Wiki Definition: Engines of information filtering system that seek to predict the ‘rating’ or ‘preference’ that user would give to an item. </a:t>
            </a:r>
          </a:p>
          <a:p>
            <a:r>
              <a:rPr lang="en-US" sz="2800" dirty="0" smtClean="0"/>
              <a:t>Collaborative filtering:</a:t>
            </a:r>
          </a:p>
          <a:p>
            <a:pPr lvl="1"/>
            <a:r>
              <a:rPr lang="en-US" sz="2800" dirty="0"/>
              <a:t>Make recommendation based user </a:t>
            </a:r>
            <a:r>
              <a:rPr lang="en-US" sz="2800" dirty="0" smtClean="0"/>
              <a:t>preferences.</a:t>
            </a:r>
          </a:p>
          <a:p>
            <a:r>
              <a:rPr lang="en-US" sz="2800" dirty="0" smtClean="0"/>
              <a:t>Content-based filtering:</a:t>
            </a:r>
          </a:p>
          <a:p>
            <a:pPr lvl="1"/>
            <a:r>
              <a:rPr lang="en-US" sz="2800" dirty="0" smtClean="0"/>
              <a:t>Recommend items based on items characteristics.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295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365759"/>
            <a:ext cx="7520940" cy="851383"/>
          </a:xfrm>
        </p:spPr>
        <p:txBody>
          <a:bodyPr>
            <a:normAutofit/>
          </a:bodyPr>
          <a:lstStyle/>
          <a:p>
            <a:r>
              <a:rPr lang="en-US" dirty="0" smtClean="0"/>
              <a:t>Collaborative Filtering (CF)</a:t>
            </a:r>
            <a:br>
              <a:rPr lang="en-US" dirty="0" smtClean="0"/>
            </a:br>
            <a:r>
              <a:rPr lang="en-US" sz="2000" dirty="0" smtClean="0"/>
              <a:t>“Because you liked this, we think you’d also like this”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7143"/>
            <a:ext cx="8229600" cy="17050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Basic Assumption</a:t>
            </a:r>
          </a:p>
          <a:p>
            <a:pPr lvl="1"/>
            <a:r>
              <a:rPr lang="en-US" sz="2400" dirty="0" smtClean="0"/>
              <a:t>User give ratings to an items</a:t>
            </a:r>
          </a:p>
          <a:p>
            <a:pPr lvl="1"/>
            <a:r>
              <a:rPr lang="en-US" sz="2400" dirty="0" smtClean="0"/>
              <a:t>Clients who had similar tastes in the past,</a:t>
            </a:r>
            <a:r>
              <a:rPr lang="en-US" sz="2400" dirty="0"/>
              <a:t> </a:t>
            </a:r>
            <a:r>
              <a:rPr lang="en-US" sz="2400" dirty="0" smtClean="0"/>
              <a:t>will have similar tastes in the future.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44" y="2922204"/>
            <a:ext cx="5429225" cy="36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5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62"/>
            <a:ext cx="8229600" cy="42825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 </a:t>
            </a:r>
            <a:r>
              <a:rPr lang="en-US" sz="1800" dirty="0"/>
              <a:t>the preference of crowd to recommend </a:t>
            </a:r>
            <a:r>
              <a:rPr lang="en-US" sz="1800" dirty="0" smtClean="0"/>
              <a:t>items</a:t>
            </a:r>
          </a:p>
          <a:p>
            <a:r>
              <a:rPr lang="en-US" sz="1800" dirty="0"/>
              <a:t>Methods:</a:t>
            </a:r>
          </a:p>
          <a:p>
            <a:pPr lvl="1"/>
            <a:r>
              <a:rPr lang="en-US" sz="1800" dirty="0"/>
              <a:t>Item-based</a:t>
            </a:r>
          </a:p>
          <a:p>
            <a:pPr lvl="1"/>
            <a:r>
              <a:rPr lang="en-US" sz="1800" dirty="0"/>
              <a:t>Model-</a:t>
            </a:r>
            <a:r>
              <a:rPr lang="en-US" sz="1800" dirty="0" smtClean="0"/>
              <a:t>based</a:t>
            </a:r>
            <a:endParaRPr lang="en-US" sz="1800" dirty="0"/>
          </a:p>
          <a:p>
            <a:r>
              <a:rPr lang="en-US" sz="1800" dirty="0" smtClean="0"/>
              <a:t>Input:</a:t>
            </a:r>
          </a:p>
          <a:p>
            <a:pPr lvl="1"/>
            <a:r>
              <a:rPr lang="en-US" sz="1800" dirty="0" smtClean="0"/>
              <a:t>Matrix </a:t>
            </a:r>
            <a:r>
              <a:rPr lang="en-US" sz="1800" dirty="0"/>
              <a:t>of ratings given by users</a:t>
            </a:r>
          </a:p>
          <a:p>
            <a:r>
              <a:rPr lang="en-US" sz="1800" dirty="0" smtClean="0"/>
              <a:t>Output:</a:t>
            </a:r>
          </a:p>
          <a:p>
            <a:pPr lvl="1"/>
            <a:r>
              <a:rPr lang="en-US" sz="1800" dirty="0" smtClean="0"/>
              <a:t>Top</a:t>
            </a:r>
            <a:r>
              <a:rPr lang="en-US" sz="1800" dirty="0"/>
              <a:t>-n most similar </a:t>
            </a:r>
            <a:r>
              <a:rPr lang="en-US" sz="1800" dirty="0" smtClean="0"/>
              <a:t>items </a:t>
            </a:r>
          </a:p>
          <a:p>
            <a:pPr lvl="1"/>
            <a:r>
              <a:rPr lang="en-US" sz="1800" dirty="0" smtClean="0"/>
              <a:t>Prediction indicating likeness of a certain item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6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Item-based CF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722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Idea: </a:t>
            </a:r>
          </a:p>
          <a:p>
            <a:pPr lvl="1"/>
            <a:r>
              <a:rPr lang="en-US" sz="2000" dirty="0" smtClean="0"/>
              <a:t>use similarity between items to make prediction.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pproach:</a:t>
            </a:r>
          </a:p>
          <a:p>
            <a:pPr lvl="1"/>
            <a:r>
              <a:rPr lang="en-US" sz="2000" dirty="0" smtClean="0"/>
              <a:t>Look for rating similar item 5.</a:t>
            </a:r>
          </a:p>
          <a:p>
            <a:pPr lvl="1"/>
            <a:r>
              <a:rPr lang="en-US" sz="2000" dirty="0" smtClean="0"/>
              <a:t>And use ratings for these item to predict the missing value.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52130"/>
              </p:ext>
            </p:extLst>
          </p:nvPr>
        </p:nvGraphicFramePr>
        <p:xfrm>
          <a:off x="1695196" y="3871237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67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of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11513"/>
          </a:xfrm>
        </p:spPr>
        <p:txBody>
          <a:bodyPr>
            <a:normAutofit/>
          </a:bodyPr>
          <a:lstStyle/>
          <a:p>
            <a:r>
              <a:rPr lang="en-US" dirty="0" smtClean="0"/>
              <a:t>Cosine Similarity</a:t>
            </a:r>
          </a:p>
          <a:p>
            <a:pPr lvl="1"/>
            <a:r>
              <a:rPr lang="en-US" dirty="0" smtClean="0"/>
              <a:t>Items are put into vector in n-dimensional space</a:t>
            </a:r>
          </a:p>
          <a:p>
            <a:pPr lvl="1"/>
            <a:r>
              <a:rPr lang="en-US" dirty="0" smtClean="0"/>
              <a:t>Similarity is calculated based on the angle between the vectors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86" y="2902512"/>
            <a:ext cx="5103586" cy="39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8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prediction based on learned model (singular value decomposition, SVD)</a:t>
            </a:r>
          </a:p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Reduce the dimension in data for faster prediction generation </a:t>
            </a:r>
            <a:endParaRPr lang="en-US" dirty="0"/>
          </a:p>
          <a:p>
            <a:pPr lvl="2"/>
            <a:r>
              <a:rPr lang="en-US" dirty="0" smtClean="0"/>
              <a:t>SVD captures important features and weight their weight in data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onstant time to make recommendation.</a:t>
            </a:r>
          </a:p>
          <a:p>
            <a:pPr lvl="1"/>
            <a:r>
              <a:rPr lang="en-US" dirty="0" smtClean="0"/>
              <a:t>Filter out noise</a:t>
            </a:r>
          </a:p>
          <a:p>
            <a:pPr lvl="1"/>
            <a:r>
              <a:rPr lang="en-US" dirty="0" smtClean="0"/>
              <a:t>Detect nontrivial correlations in the data</a:t>
            </a:r>
          </a:p>
          <a:p>
            <a:r>
              <a:rPr lang="en-US" dirty="0" smtClean="0"/>
              <a:t>Cons: </a:t>
            </a:r>
          </a:p>
          <a:p>
            <a:pPr lvl="1"/>
            <a:r>
              <a:rPr lang="en-US" dirty="0" smtClean="0"/>
              <a:t>Lost of information since original data is used.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8549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141</TotalTime>
  <Words>684</Words>
  <Application>Microsoft Macintosh PowerPoint</Application>
  <PresentationFormat>On-screen Show (4:3)</PresentationFormat>
  <Paragraphs>147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Angles</vt:lpstr>
      <vt:lpstr>Microsoft π´ Ω</vt:lpstr>
      <vt:lpstr>Recommend Restaurants for Yelp Users</vt:lpstr>
      <vt:lpstr>Purpose</vt:lpstr>
      <vt:lpstr>Dataset</vt:lpstr>
      <vt:lpstr>Recommendation System</vt:lpstr>
      <vt:lpstr>Collaborative Filtering (CF) “Because you liked this, we think you’d also like this”</vt:lpstr>
      <vt:lpstr>Approach </vt:lpstr>
      <vt:lpstr>Item-based CF</vt:lpstr>
      <vt:lpstr>Measure of Similarity</vt:lpstr>
      <vt:lpstr>Model-Based CF</vt:lpstr>
      <vt:lpstr>Singular Value Decomposition  (Golub and Kahan 1965)</vt:lpstr>
      <vt:lpstr>User:</vt:lpstr>
      <vt:lpstr>Result</vt:lpstr>
      <vt:lpstr>Content-Based Filtering</vt:lpstr>
      <vt:lpstr>Approach</vt:lpstr>
      <vt:lpstr>Profiles </vt:lpstr>
      <vt:lpstr>Predictions</vt:lpstr>
      <vt:lpstr>Results</vt:lpstr>
      <vt:lpstr>Content? Collaborative?</vt:lpstr>
      <vt:lpstr>Result</vt:lpstr>
      <vt:lpstr>Evaluation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 Restaurants for Yelp Users</dc:title>
  <dc:creator>Lin Tim</dc:creator>
  <cp:lastModifiedBy>Lin Tim</cp:lastModifiedBy>
  <cp:revision>19</cp:revision>
  <dcterms:created xsi:type="dcterms:W3CDTF">2015-11-12T18:29:12Z</dcterms:created>
  <dcterms:modified xsi:type="dcterms:W3CDTF">2015-11-12T21:03:23Z</dcterms:modified>
</cp:coreProperties>
</file>