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80494-859A-4581-8E99-5530062B724B}" type="datetimeFigureOut">
              <a:rPr lang="en-PH" smtClean="0"/>
              <a:t>5/14/2018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88048-F625-4CD4-A837-B4EBA9EEF4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441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38600" y="1066800"/>
            <a:ext cx="4648200" cy="1470025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dirty="0" smtClean="0"/>
              <a:t>Title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5029200"/>
            <a:ext cx="4724400" cy="11430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2600" y="35859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295400"/>
            <a:ext cx="6629400" cy="1470025"/>
          </a:xfrm>
        </p:spPr>
        <p:txBody>
          <a:bodyPr/>
          <a:lstStyle/>
          <a:p>
            <a:pPr algn="r"/>
            <a:r>
              <a:rPr lang="en-US" sz="4800">
                <a:effectLst/>
              </a:rPr>
              <a:t>American Equity Option Valuation Practical Guide</a:t>
            </a:r>
            <a:endParaRPr lang="en-CA" sz="480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00600"/>
            <a:ext cx="4343400" cy="1371600"/>
          </a:xfrm>
        </p:spPr>
        <p:txBody>
          <a:bodyPr>
            <a:normAutofit lnSpcReduction="10000"/>
          </a:bodyPr>
          <a:lstStyle/>
          <a:p>
            <a:r>
              <a:rPr lang="en-PH" b="1" smtClean="0">
                <a:solidFill>
                  <a:schemeClr val="tx1"/>
                </a:solidFill>
              </a:rPr>
              <a:t>John Smith</a:t>
            </a:r>
          </a:p>
          <a:p>
            <a:endParaRPr lang="en-PH" b="1" smtClean="0">
              <a:solidFill>
                <a:schemeClr val="tx1"/>
              </a:solidFill>
            </a:endParaRPr>
          </a:p>
          <a:p>
            <a:r>
              <a:rPr lang="en-PH" sz="2400" b="1" smtClean="0">
                <a:solidFill>
                  <a:schemeClr val="tx1"/>
                </a:solidFill>
              </a:rPr>
              <a:t>FinPricing</a:t>
            </a:r>
          </a:p>
        </p:txBody>
      </p:sp>
    </p:spTree>
    <p:extLst>
      <p:ext uri="{BB962C8B-B14F-4D97-AF65-F5344CB8AC3E}">
        <p14:creationId xmlns:p14="http://schemas.microsoft.com/office/powerpoint/2010/main" val="18024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American Equity </a:t>
            </a:r>
            <a:r>
              <a:rPr lang="en-PH" sz="2400" smtClean="0"/>
              <a:t>Option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6482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mtClean="0"/>
              <a:t>A Real World Example</a:t>
            </a:r>
          </a:p>
          <a:p>
            <a:pPr marL="0" lvl="0" indent="0" algn="ctr">
              <a:buNone/>
            </a:pPr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983254"/>
              </p:ext>
            </p:extLst>
          </p:nvPr>
        </p:nvGraphicFramePr>
        <p:xfrm>
          <a:off x="2057400" y="2590800"/>
          <a:ext cx="5105400" cy="3733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31391"/>
                <a:gridCol w="1774009"/>
              </a:tblGrid>
              <a:tr h="4148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Underlying equity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CCJ.N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148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Currency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USD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148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Strike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8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148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Maturity Date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1/19/2018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148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Call or Put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Put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148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Buy or Sell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Buy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148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Exercise Type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American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148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Settlement Type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Physical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148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Position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250000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34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001000" cy="4267200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12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CA" sz="4800" smtClean="0"/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r>
              <a:rPr lang="en-CA" sz="4800" b="1" smtClean="0">
                <a:solidFill>
                  <a:srgbClr val="00B050"/>
                </a:solidFill>
              </a:rPr>
              <a:t>Thank You</a:t>
            </a:r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endParaRPr lang="en-CA" sz="4800"/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endParaRPr lang="en-CA" sz="2000" smtClean="0"/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endParaRPr lang="en-CA" sz="2000"/>
          </a:p>
          <a:p>
            <a:pPr marL="0" lvl="0" indent="0" algn="r">
              <a:spcBef>
                <a:spcPts val="1200"/>
              </a:spcBef>
              <a:buClr>
                <a:srgbClr val="00B050"/>
              </a:buClr>
              <a:buNone/>
            </a:pPr>
            <a:r>
              <a:rPr lang="en-CA" sz="2000" smtClean="0"/>
              <a:t>You can find more details at</a:t>
            </a:r>
          </a:p>
          <a:p>
            <a:pPr marL="0" lvl="0" indent="0" algn="r">
              <a:spcBef>
                <a:spcPts val="1200"/>
              </a:spcBef>
              <a:buClr>
                <a:srgbClr val="00B050"/>
              </a:buClr>
              <a:buNone/>
            </a:pPr>
            <a:r>
              <a:rPr lang="en-CA" sz="1600"/>
              <a:t>http://</a:t>
            </a:r>
            <a:r>
              <a:rPr lang="en-CA" sz="1600" smtClean="0"/>
              <a:t>www.finpricing.com/lib/EqAmerican.html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82669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American Equity </a:t>
            </a:r>
            <a:r>
              <a:rPr lang="en-PH" sz="2400" smtClean="0"/>
              <a:t>Option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267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PH" sz="4000" smtClean="0"/>
              <a:t>Summary</a:t>
            </a:r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800" smtClean="0"/>
              <a:t>American Equity </a:t>
            </a:r>
            <a:r>
              <a:rPr lang="en-US" sz="2800" smtClean="0"/>
              <a:t>Option </a:t>
            </a:r>
            <a:r>
              <a:rPr lang="en-US" sz="2800"/>
              <a:t>Introduction</a:t>
            </a:r>
            <a:endParaRPr lang="en-CA" sz="2800"/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 smtClean="0"/>
              <a:t>The </a:t>
            </a:r>
            <a:r>
              <a:rPr lang="en-CA" sz="2800"/>
              <a:t>Use of </a:t>
            </a:r>
            <a:r>
              <a:rPr lang="en-CA" sz="2800" smtClean="0"/>
              <a:t>American Equity </a:t>
            </a:r>
            <a:r>
              <a:rPr lang="en-CA" sz="2800" smtClean="0"/>
              <a:t>Options</a:t>
            </a:r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 smtClean="0"/>
              <a:t>Valuation</a:t>
            </a:r>
            <a:endParaRPr lang="en-CA" sz="2800" smtClean="0"/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 smtClean="0"/>
              <a:t>Practical Guide</a:t>
            </a:r>
            <a:endParaRPr lang="en-CA" sz="2800"/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 smtClean="0"/>
              <a:t>A </a:t>
            </a:r>
            <a:r>
              <a:rPr lang="en-CA" sz="2800"/>
              <a:t>Real World </a:t>
            </a:r>
            <a:r>
              <a:rPr lang="en-CA" sz="2800" smtClean="0"/>
              <a:t>Example</a:t>
            </a:r>
            <a:endParaRPr lang="en-CA" sz="2800"/>
          </a:p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044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American Equity </a:t>
            </a:r>
            <a:r>
              <a:rPr lang="en-PH" sz="2400" smtClean="0"/>
              <a:t>Option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2672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CA"/>
              <a:t>American Option Introduction</a:t>
            </a:r>
          </a:p>
          <a:p>
            <a:pPr lvl="0">
              <a:spcBef>
                <a:spcPts val="600"/>
              </a:spcBef>
            </a:pPr>
            <a:r>
              <a:rPr lang="en-CA" sz="1800"/>
              <a:t>An American option</a:t>
            </a:r>
            <a:r>
              <a:rPr lang="en-US" sz="1800"/>
              <a:t> give an investor the right but not the obligation to buy a call or sell a put at a set strike price at any time prior to the contract’s expiry date. </a:t>
            </a:r>
            <a:endParaRPr lang="en-CA" sz="1800"/>
          </a:p>
          <a:p>
            <a:pPr lvl="0">
              <a:spcBef>
                <a:spcPts val="600"/>
              </a:spcBef>
            </a:pPr>
            <a:r>
              <a:rPr lang="en-US" sz="1800"/>
              <a:t>Since investors have the freedom to exercise their American options at </a:t>
            </a:r>
            <a:r>
              <a:rPr lang="en-US" sz="1800"/>
              <a:t>any </a:t>
            </a:r>
            <a:r>
              <a:rPr lang="en-US" sz="1800" smtClean="0"/>
              <a:t>time </a:t>
            </a:r>
            <a:r>
              <a:rPr lang="en-US" sz="1800"/>
              <a:t>during the life of the contract, they are more valuable than European options, which can only be exercised at maturity. </a:t>
            </a:r>
            <a:endParaRPr lang="en-CA" sz="1800"/>
          </a:p>
          <a:p>
            <a:pPr lvl="0">
              <a:spcBef>
                <a:spcPts val="600"/>
              </a:spcBef>
            </a:pPr>
            <a:r>
              <a:rPr lang="en-US" sz="1800" smtClean="0"/>
              <a:t>Investors </a:t>
            </a:r>
            <a:r>
              <a:rPr lang="en-US" sz="1800"/>
              <a:t>and traders can use equity options to take a long or short position in a stock without actually buying or shorting the stock. </a:t>
            </a:r>
            <a:endParaRPr lang="en-CA" sz="1800"/>
          </a:p>
          <a:p>
            <a:pPr lvl="0">
              <a:spcBef>
                <a:spcPts val="600"/>
              </a:spcBef>
            </a:pPr>
            <a:r>
              <a:rPr lang="en-US" sz="1800"/>
              <a:t>This is advantageous because taking a position with options allows the investor/trader more leverage in that the amount of capital needed is much less than a similar outright long or short position on margin. </a:t>
            </a:r>
            <a:endParaRPr lang="en-CA" sz="1800"/>
          </a:p>
          <a:p>
            <a:pPr>
              <a:spcBef>
                <a:spcPts val="600"/>
              </a:spcBef>
            </a:pPr>
            <a:r>
              <a:rPr lang="en-US" sz="1800"/>
              <a:t>Investors/traders can therefore profit more from a price movement in the underlying stock.</a:t>
            </a:r>
            <a:br>
              <a:rPr lang="en-US" sz="1800"/>
            </a:br>
            <a:endParaRPr lang="en-PH" sz="1800"/>
          </a:p>
        </p:txBody>
      </p:sp>
    </p:spTree>
    <p:extLst>
      <p:ext uri="{BB962C8B-B14F-4D97-AF65-F5344CB8AC3E}">
        <p14:creationId xmlns:p14="http://schemas.microsoft.com/office/powerpoint/2010/main" val="318903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American Equity </a:t>
            </a:r>
            <a:r>
              <a:rPr lang="en-PH" sz="2400" smtClean="0"/>
              <a:t>Option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6482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CA"/>
              <a:t>American Option Introduction</a:t>
            </a:r>
          </a:p>
          <a:p>
            <a:pPr lvl="0"/>
            <a:r>
              <a:rPr lang="en-US" sz="1800"/>
              <a:t>American options provide investors a way to hedge risk or speculate.  Also option trading can limit an investor’s risk and leverage investing potential. </a:t>
            </a:r>
            <a:endParaRPr lang="en-CA" sz="1800"/>
          </a:p>
          <a:p>
            <a:pPr lvl="0"/>
            <a:r>
              <a:rPr lang="en-US" sz="1800"/>
              <a:t>Option investors have a number of strategies they can utilize, depending on risk tolerance and expected return.</a:t>
            </a:r>
            <a:endParaRPr lang="en-CA" sz="1800"/>
          </a:p>
          <a:p>
            <a:pPr lvl="0"/>
            <a:r>
              <a:rPr lang="en-US" sz="1800"/>
              <a:t>Buying call options allows you to benefit from an upward price movement. The right to buy stock at a fixed price becomes more valuable as the price of the underlying stock increases.</a:t>
            </a:r>
            <a:endParaRPr lang="en-CA" sz="1800"/>
          </a:p>
          <a:p>
            <a:pPr lvl="0"/>
            <a:r>
              <a:rPr lang="en-US" sz="1800"/>
              <a:t>Put options may provide a more attractive method than shorting stock for profiting on stock price declines.</a:t>
            </a:r>
            <a:endParaRPr lang="en-CA" sz="1800"/>
          </a:p>
          <a:p>
            <a:pPr lvl="0"/>
            <a:r>
              <a:rPr lang="en-US" sz="1800"/>
              <a:t>If you have an established profitable long stock position, you can buy puts to protect this position against short-term stock price declines. </a:t>
            </a:r>
            <a:endParaRPr lang="en-CA" sz="1800"/>
          </a:p>
          <a:p>
            <a:pPr lvl="0"/>
            <a:r>
              <a:rPr lang="en-US" sz="1800"/>
              <a:t>An option seller earns the premium if the underlying stock price would not change much.</a:t>
            </a:r>
            <a:endParaRPr lang="en-CA" sz="1800"/>
          </a:p>
          <a:p>
            <a:pPr marL="0" indent="0">
              <a:spcBef>
                <a:spcPts val="600"/>
              </a:spcBef>
              <a:buNone/>
            </a:pPr>
            <a:r>
              <a:rPr lang="en-US" sz="1800"/>
              <a:t/>
            </a:r>
            <a:br>
              <a:rPr lang="en-US" sz="1800"/>
            </a:br>
            <a:endParaRPr lang="en-PH" sz="1800"/>
          </a:p>
        </p:txBody>
      </p:sp>
    </p:spTree>
    <p:extLst>
      <p:ext uri="{BB962C8B-B14F-4D97-AF65-F5344CB8AC3E}">
        <p14:creationId xmlns:p14="http://schemas.microsoft.com/office/powerpoint/2010/main" val="210617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American Equity </a:t>
            </a:r>
            <a:r>
              <a:rPr lang="en-PH" sz="2400" smtClean="0"/>
              <a:t>Option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8006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/>
              <a:t>Valuation</a:t>
            </a:r>
            <a:endParaRPr lang="en-CA"/>
          </a:p>
          <a:p>
            <a:pPr lvl="0">
              <a:spcBef>
                <a:spcPts val="1200"/>
              </a:spcBef>
            </a:pPr>
            <a:r>
              <a:rPr lang="en-US" sz="2000"/>
              <a:t>In general, American options do not have a closed-form solution.</a:t>
            </a:r>
            <a:endParaRPr lang="en-CA" sz="2000"/>
          </a:p>
          <a:p>
            <a:pPr lvl="0">
              <a:spcBef>
                <a:spcPts val="600"/>
              </a:spcBef>
            </a:pPr>
            <a:r>
              <a:rPr lang="en-US" sz="2000"/>
              <a:t>There are </a:t>
            </a:r>
            <a:r>
              <a:rPr lang="en-US" sz="2000"/>
              <a:t>several </a:t>
            </a:r>
            <a:r>
              <a:rPr lang="en-US" sz="2000" smtClean="0"/>
              <a:t>closed-form models </a:t>
            </a:r>
            <a:r>
              <a:rPr lang="en-US" sz="2000"/>
              <a:t>to approximate the price of an American option: Roll-Geske-Whaley, Barone-Adesi and Whaley, Bjerksund and Stensland.</a:t>
            </a:r>
            <a:endParaRPr lang="en-CA" sz="2000"/>
          </a:p>
          <a:p>
            <a:pPr>
              <a:spcBef>
                <a:spcPts val="600"/>
              </a:spcBef>
            </a:pPr>
            <a:r>
              <a:rPr lang="en-US" sz="2000"/>
              <a:t>Those approximations are quite inaccurate in dealing with discrete </a:t>
            </a:r>
            <a:r>
              <a:rPr lang="en-US" sz="2000"/>
              <a:t>dividends</a:t>
            </a:r>
            <a:r>
              <a:rPr lang="en-US" sz="2000" smtClean="0"/>
              <a:t>.</a:t>
            </a:r>
          </a:p>
          <a:p>
            <a:pPr lvl="0">
              <a:spcBef>
                <a:spcPts val="600"/>
              </a:spcBef>
            </a:pPr>
            <a:r>
              <a:rPr lang="en-US" sz="2000" smtClean="0"/>
              <a:t>To </a:t>
            </a:r>
            <a:r>
              <a:rPr lang="en-US" sz="2000"/>
              <a:t>accreately value an American option, one needs to use a numerical approach.</a:t>
            </a:r>
            <a:endParaRPr lang="en-CA" sz="2000"/>
          </a:p>
          <a:p>
            <a:pPr lvl="0">
              <a:spcBef>
                <a:spcPts val="600"/>
              </a:spcBef>
            </a:pPr>
            <a:r>
              <a:rPr lang="en-US" sz="2000"/>
              <a:t>The most popular numerical methods are tree, lattice</a:t>
            </a:r>
            <a:r>
              <a:rPr lang="en-US" sz="2000"/>
              <a:t>, </a:t>
            </a:r>
            <a:r>
              <a:rPr lang="en-US" sz="2000"/>
              <a:t>partial differential equation (PDE</a:t>
            </a:r>
            <a:r>
              <a:rPr lang="en-US" sz="2000"/>
              <a:t>) </a:t>
            </a:r>
            <a:r>
              <a:rPr lang="en-US" sz="2000" smtClean="0"/>
              <a:t>and </a:t>
            </a:r>
            <a:r>
              <a:rPr lang="en-US" sz="2000"/>
              <a:t>Monte Carlo.</a:t>
            </a:r>
            <a:endParaRPr lang="en-CA" sz="2000"/>
          </a:p>
          <a:p>
            <a:pPr lvl="0">
              <a:spcBef>
                <a:spcPts val="600"/>
              </a:spcBef>
            </a:pPr>
            <a:r>
              <a:rPr lang="en-US" sz="2000"/>
              <a:t>FinPricing is using the Black-Scholes PDE plus finite difference method to price an American equity </a:t>
            </a:r>
            <a:r>
              <a:rPr lang="en-US" sz="2000"/>
              <a:t>option</a:t>
            </a:r>
            <a:r>
              <a:rPr lang="en-US" sz="2000" smtClean="0"/>
              <a:t>.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57372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American Equity </a:t>
            </a:r>
            <a:r>
              <a:rPr lang="en-PH" sz="2400" smtClean="0"/>
              <a:t>Option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6482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mtClean="0"/>
              <a:t>Valuation (Cont)</a:t>
            </a:r>
            <a:endParaRPr lang="en-CA"/>
          </a:p>
          <a:p>
            <a:r>
              <a:rPr lang="en-US" sz="2200"/>
              <a:t>The finite difference model is one of the </a:t>
            </a:r>
            <a:r>
              <a:rPr lang="en-US" sz="2200"/>
              <a:t>most </a:t>
            </a:r>
            <a:r>
              <a:rPr lang="en-US" sz="2200" smtClean="0"/>
              <a:t>popular methods to </a:t>
            </a:r>
            <a:r>
              <a:rPr lang="en-US" sz="2200"/>
              <a:t>solve the PDE equation for American </a:t>
            </a:r>
            <a:r>
              <a:rPr lang="en-US" sz="2200"/>
              <a:t>options</a:t>
            </a:r>
            <a:r>
              <a:rPr lang="en-US" sz="2200" smtClean="0"/>
              <a:t>.</a:t>
            </a:r>
          </a:p>
          <a:p>
            <a:pPr lvl="0"/>
            <a:r>
              <a:rPr lang="en-US" sz="2200" smtClean="0"/>
              <a:t>There </a:t>
            </a:r>
            <a:r>
              <a:rPr lang="en-US" sz="2200"/>
              <a:t>are three finite difference approximations most widely used for pricing American options: the Explicit, Fully Implicit and Crank-Nicolson models.</a:t>
            </a:r>
            <a:endParaRPr lang="en-CA" sz="2200"/>
          </a:p>
          <a:p>
            <a:pPr lvl="0"/>
            <a:r>
              <a:rPr lang="en-US" sz="2200"/>
              <a:t>Among </a:t>
            </a:r>
            <a:r>
              <a:rPr lang="en-US" sz="2200" smtClean="0"/>
              <a:t>them, </a:t>
            </a:r>
            <a:r>
              <a:rPr lang="en-US" sz="2200"/>
              <a:t>the  Crank-Nicolson  is unconditionally stable with respect to domain discretization and is the most accurate. </a:t>
            </a:r>
            <a:endParaRPr lang="en-CA" sz="2200"/>
          </a:p>
          <a:p>
            <a:pPr lvl="0"/>
            <a:r>
              <a:rPr lang="en-US" sz="2200"/>
              <a:t>Compared with the binomial tree method or </a:t>
            </a:r>
            <a:r>
              <a:rPr lang="en-US" sz="2200"/>
              <a:t>the </a:t>
            </a:r>
            <a:r>
              <a:rPr lang="en-US" sz="2200" smtClean="0"/>
              <a:t>Barone-Adesi </a:t>
            </a:r>
            <a:r>
              <a:rPr lang="en-US" sz="2200"/>
              <a:t>and Whaley</a:t>
            </a:r>
            <a:r>
              <a:rPr lang="en-US" sz="2200" smtClean="0"/>
              <a:t> </a:t>
            </a:r>
            <a:r>
              <a:rPr lang="en-US" sz="2200"/>
              <a:t>model, Crank-Nicolson also has obvious advantages of computation speed and accuracy. </a:t>
            </a:r>
            <a:endParaRPr lang="en-CA" sz="2200"/>
          </a:p>
        </p:txBody>
      </p:sp>
    </p:spTree>
    <p:extLst>
      <p:ext uri="{BB962C8B-B14F-4D97-AF65-F5344CB8AC3E}">
        <p14:creationId xmlns:p14="http://schemas.microsoft.com/office/powerpoint/2010/main" val="91884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American Equity </a:t>
            </a:r>
            <a:r>
              <a:rPr lang="en-PH" sz="2400" smtClean="0"/>
              <a:t>Option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828800"/>
                <a:ext cx="8229600" cy="4648200"/>
              </a:xfrm>
            </p:spPr>
            <p:txBody>
              <a:bodyPr>
                <a:noAutofit/>
              </a:bodyPr>
              <a:lstStyle/>
              <a:p>
                <a:pPr marL="0" lvl="0" indent="0" algn="ctr">
                  <a:buNone/>
                </a:pPr>
                <a:r>
                  <a:rPr lang="en-US" smtClean="0"/>
                  <a:t>Valuation (Cont)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200"/>
                  <a:t>The Black-Scholes PDE for American option is:</a:t>
                </a:r>
                <a:endParaRPr lang="en-CA" sz="22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i="1"/>
                          </m:ctrlPr>
                        </m:fPr>
                        <m:num>
                          <m:r>
                            <a:rPr lang="en-US" sz="2400" i="1"/>
                            <m:t>𝜕</m:t>
                          </m:r>
                          <m:r>
                            <a:rPr lang="en-US" sz="2400" i="1"/>
                            <m:t>𝑉</m:t>
                          </m:r>
                        </m:num>
                        <m:den>
                          <m:r>
                            <a:rPr lang="en-US" sz="2400" i="1"/>
                            <m:t>𝜕</m:t>
                          </m:r>
                          <m:r>
                            <a:rPr lang="en-US" sz="2400" i="1"/>
                            <m:t>𝑡</m:t>
                          </m:r>
                        </m:den>
                      </m:f>
                      <m:r>
                        <a:rPr lang="en-US" sz="2400" i="1"/>
                        <m:t>+</m:t>
                      </m:r>
                      <m:f>
                        <m:fPr>
                          <m:ctrlPr>
                            <a:rPr lang="en-CA" sz="2400" i="1"/>
                          </m:ctrlPr>
                        </m:fPr>
                        <m:num>
                          <m:r>
                            <a:rPr lang="en-US" sz="2400" i="1"/>
                            <m:t>1</m:t>
                          </m:r>
                        </m:num>
                        <m:den>
                          <m:r>
                            <a:rPr lang="en-US" sz="2400" i="1"/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sz="2400" i="1"/>
                          </m:ctrlPr>
                        </m:sSupPr>
                        <m:e>
                          <m:r>
                            <a:rPr lang="en-US" sz="2400" i="1"/>
                            <m:t>𝜎</m:t>
                          </m:r>
                        </m:e>
                        <m:sup>
                          <m:r>
                            <a:rPr lang="en-US" sz="2400" i="1"/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CA" sz="2400" i="1"/>
                          </m:ctrlPr>
                        </m:sSupPr>
                        <m:e>
                          <m:r>
                            <a:rPr lang="en-US" sz="2400" i="1"/>
                            <m:t>𝑆</m:t>
                          </m:r>
                        </m:e>
                        <m:sup>
                          <m:r>
                            <a:rPr lang="en-US" sz="2400" i="1"/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CA" sz="2400" i="1"/>
                          </m:ctrlPr>
                        </m:fPr>
                        <m:num>
                          <m:sSup>
                            <m:sSupPr>
                              <m:ctrlPr>
                                <a:rPr lang="en-CA" sz="2400" i="1"/>
                              </m:ctrlPr>
                            </m:sSupPr>
                            <m:e>
                              <m:r>
                                <a:rPr lang="en-US" sz="2400" i="1"/>
                                <m:t>𝜕</m:t>
                              </m:r>
                            </m:e>
                            <m:sup>
                              <m:r>
                                <a:rPr lang="en-US" sz="2400" i="1"/>
                                <m:t>2</m:t>
                              </m:r>
                            </m:sup>
                          </m:sSup>
                          <m:r>
                            <a:rPr lang="en-US" sz="2400" i="1"/>
                            <m:t>𝑉</m:t>
                          </m:r>
                        </m:num>
                        <m:den>
                          <m:sSup>
                            <m:sSupPr>
                              <m:ctrlPr>
                                <a:rPr lang="en-CA" sz="2400" i="1"/>
                              </m:ctrlPr>
                            </m:sSupPr>
                            <m:e>
                              <m:r>
                                <a:rPr lang="en-US" sz="2400" i="1"/>
                                <m:t>𝜕</m:t>
                              </m:r>
                              <m:r>
                                <a:rPr lang="en-US" sz="2400" i="1"/>
                                <m:t>𝑆</m:t>
                              </m:r>
                            </m:e>
                            <m:sup>
                              <m:r>
                                <a:rPr lang="en-US" sz="2400" i="1"/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/>
                        <m:t>+(</m:t>
                      </m:r>
                      <m:r>
                        <a:rPr lang="en-US" sz="2400" i="1"/>
                        <m:t>𝑟</m:t>
                      </m:r>
                      <m:r>
                        <a:rPr lang="en-US" sz="2400" i="1"/>
                        <m:t>−</m:t>
                      </m:r>
                      <m:r>
                        <a:rPr lang="en-US" sz="2400" i="1"/>
                        <m:t>𝑞</m:t>
                      </m:r>
                      <m:r>
                        <a:rPr lang="en-US" sz="2400" i="1"/>
                        <m:t>)</m:t>
                      </m:r>
                      <m:r>
                        <a:rPr lang="en-US" sz="2400" i="1"/>
                        <m:t>𝑆</m:t>
                      </m:r>
                      <m:f>
                        <m:fPr>
                          <m:ctrlPr>
                            <a:rPr lang="en-CA" sz="2400" i="1"/>
                          </m:ctrlPr>
                        </m:fPr>
                        <m:num>
                          <m:r>
                            <a:rPr lang="en-US" sz="2400" i="1"/>
                            <m:t>𝜕</m:t>
                          </m:r>
                          <m:r>
                            <a:rPr lang="en-US" sz="2400" i="1"/>
                            <m:t>𝑉</m:t>
                          </m:r>
                        </m:num>
                        <m:den>
                          <m:r>
                            <a:rPr lang="en-US" sz="2400" i="1"/>
                            <m:t>𝜕</m:t>
                          </m:r>
                          <m:r>
                            <a:rPr lang="en-US" sz="2400" i="1"/>
                            <m:t>𝑆</m:t>
                          </m:r>
                        </m:den>
                      </m:f>
                      <m:r>
                        <a:rPr lang="en-US" sz="2400" i="1"/>
                        <m:t>−</m:t>
                      </m:r>
                      <m:r>
                        <a:rPr lang="en-US" sz="2400" i="1"/>
                        <m:t>𝑟𝑉</m:t>
                      </m:r>
                      <m:r>
                        <a:rPr lang="en-US" sz="2400" i="1"/>
                        <m:t> ≤0</m:t>
                      </m:r>
                    </m:oMath>
                  </m:oMathPara>
                </a14:m>
                <a:endParaRPr lang="en-US" sz="2200" smtClean="0"/>
              </a:p>
              <a:p>
                <a:pPr marL="400050" lvl="1" indent="0">
                  <a:buNone/>
                </a:pPr>
                <a:r>
                  <a:rPr lang="en-CA" sz="1800"/>
                  <a:t>where</a:t>
                </a:r>
              </a:p>
              <a:p>
                <a:pPr marL="0" indent="0">
                  <a:buNone/>
                </a:pPr>
                <a:r>
                  <a:rPr lang="en-US" sz="1800" i="1" smtClean="0"/>
                  <a:t>	S</a:t>
                </a:r>
                <a:r>
                  <a:rPr lang="en-US" sz="1800" smtClean="0"/>
                  <a:t> </a:t>
                </a:r>
                <a:r>
                  <a:rPr lang="en-US" sz="1800"/>
                  <a:t>– the underlying stock price</a:t>
                </a:r>
                <a:endParaRPr lang="en-CA" sz="1800"/>
              </a:p>
              <a:p>
                <a:pPr marL="0" indent="0">
                  <a:buNone/>
                </a:pPr>
                <a:r>
                  <a:rPr lang="en-US" sz="1800" i="1" smtClean="0"/>
                  <a:t>	V</a:t>
                </a:r>
                <a:r>
                  <a:rPr lang="en-US" sz="1800" smtClean="0"/>
                  <a:t> </a:t>
                </a:r>
                <a:r>
                  <a:rPr lang="en-US" sz="1800"/>
                  <a:t>– the price of the American optin as a function of </a:t>
                </a:r>
                <a:r>
                  <a:rPr lang="en-US" sz="1800"/>
                  <a:t>time </a:t>
                </a:r>
                <a:r>
                  <a:rPr lang="en-US" sz="1800" smtClean="0"/>
                  <a:t>	and </a:t>
                </a:r>
                <a:r>
                  <a:rPr lang="en-US" sz="1800"/>
                  <a:t>the </a:t>
                </a:r>
                <a:r>
                  <a:rPr lang="en-US" sz="1800" smtClean="0"/>
                  <a:t>		       underlying </a:t>
                </a:r>
                <a:r>
                  <a:rPr lang="en-US" sz="1800"/>
                  <a:t>stock price</a:t>
                </a:r>
                <a:endParaRPr lang="en-CA" sz="1800"/>
              </a:p>
              <a:p>
                <a:pPr marL="0" indent="0">
                  <a:buNone/>
                </a:pPr>
                <a:r>
                  <a:rPr lang="en-US" sz="1800" smtClean="0"/>
                  <a:t>	</a:t>
                </a:r>
                <a14:m>
                  <m:oMath xmlns:m="http://schemas.openxmlformats.org/officeDocument/2006/math">
                    <m:r>
                      <a:rPr lang="en-US" sz="1800" i="1"/>
                      <m:t>𝜎</m:t>
                    </m:r>
                  </m:oMath>
                </a14:m>
                <a:r>
                  <a:rPr lang="en-US" sz="1800"/>
                  <a:t> – the volatility of the underlying stock</a:t>
                </a:r>
                <a:endParaRPr lang="en-CA" sz="1800"/>
              </a:p>
              <a:p>
                <a:pPr marL="0" indent="0">
                  <a:buNone/>
                </a:pPr>
                <a:r>
                  <a:rPr lang="en-US" sz="1800" i="1" smtClean="0"/>
                  <a:t>	r</a:t>
                </a:r>
                <a:r>
                  <a:rPr lang="en-US" sz="1800" smtClean="0"/>
                  <a:t> </a:t>
                </a:r>
                <a:r>
                  <a:rPr lang="en-US" sz="1800"/>
                  <a:t>– the continuously compounded risk-free interest rate</a:t>
                </a:r>
                <a:endParaRPr lang="en-CA" sz="1800"/>
              </a:p>
              <a:p>
                <a:pPr marL="0" indent="0">
                  <a:buNone/>
                </a:pPr>
                <a:r>
                  <a:rPr lang="en-US" sz="1800" i="1" smtClean="0"/>
                  <a:t>	q</a:t>
                </a:r>
                <a:r>
                  <a:rPr lang="en-US" sz="1800" smtClean="0"/>
                  <a:t> </a:t>
                </a:r>
                <a:r>
                  <a:rPr lang="en-US" sz="1800"/>
                  <a:t>– </a:t>
                </a:r>
                <a:r>
                  <a:rPr lang="en-US" sz="1800"/>
                  <a:t>the </a:t>
                </a:r>
                <a:r>
                  <a:rPr lang="en-US" sz="1800" smtClean="0"/>
                  <a:t>dividend</a:t>
                </a:r>
                <a:endParaRPr lang="en-CA" sz="1800"/>
              </a:p>
              <a:p>
                <a:pPr marL="0" indent="0">
                  <a:buNone/>
                </a:pPr>
                <a:r>
                  <a:rPr lang="en-US" sz="1800" i="1" smtClean="0"/>
                  <a:t>	t</a:t>
                </a:r>
                <a:r>
                  <a:rPr lang="en-US" sz="1800" smtClean="0"/>
                  <a:t> </a:t>
                </a:r>
                <a:r>
                  <a:rPr lang="en-US" sz="1800"/>
                  <a:t>– the time in years</a:t>
                </a:r>
                <a:endParaRPr lang="en-CA" sz="1800"/>
              </a:p>
              <a:p>
                <a:endParaRPr lang="en-US" sz="220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828800"/>
                <a:ext cx="8229600" cy="4648200"/>
              </a:xfrm>
              <a:blipFill rotWithShape="1">
                <a:blip r:embed="rId2"/>
                <a:stretch>
                  <a:fillRect l="-889" t="-17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78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American Equity </a:t>
            </a:r>
            <a:r>
              <a:rPr lang="en-PH" sz="2400" smtClean="0"/>
              <a:t>Option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828800"/>
                <a:ext cx="8229600" cy="4648200"/>
              </a:xfrm>
            </p:spPr>
            <p:txBody>
              <a:bodyPr>
                <a:noAutofit/>
              </a:bodyPr>
              <a:lstStyle/>
              <a:p>
                <a:pPr marL="0" lvl="0" indent="0" algn="ctr">
                  <a:buNone/>
                </a:pPr>
                <a:r>
                  <a:rPr lang="en-US" smtClean="0"/>
                  <a:t>Valuation (Cont)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CA" sz="2200"/>
                  <a:t>The </a:t>
                </a:r>
                <a:r>
                  <a:rPr lang="en-US" sz="2200"/>
                  <a:t>boundary condition for an American call option is given by</a:t>
                </a:r>
                <a:endParaRPr lang="en-CA" sz="2200"/>
              </a:p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CA" sz="2200" i="1"/>
                      <m:t>𝐶</m:t>
                    </m:r>
                    <m:d>
                      <m:dPr>
                        <m:ctrlPr>
                          <a:rPr lang="en-CA" sz="2200" i="1"/>
                        </m:ctrlPr>
                      </m:dPr>
                      <m:e>
                        <m:r>
                          <a:rPr lang="en-CA" sz="2200" i="1"/>
                          <m:t>𝑆</m:t>
                        </m:r>
                        <m:r>
                          <a:rPr lang="en-CA" sz="2200" i="1"/>
                          <m:t>,</m:t>
                        </m:r>
                        <m:r>
                          <a:rPr lang="en-CA" sz="2200" i="1"/>
                          <m:t>𝑇</m:t>
                        </m:r>
                      </m:e>
                    </m:d>
                    <m:r>
                      <a:rPr lang="en-CA" sz="2200" i="1"/>
                      <m:t>=</m:t>
                    </m:r>
                    <m:r>
                      <m:rPr>
                        <m:sty m:val="p"/>
                      </m:rPr>
                      <a:rPr lang="en-CA" sz="2200"/>
                      <m:t>max</m:t>
                    </m:r>
                    <m:r>
                      <a:rPr lang="en-CA" sz="2200" i="1"/>
                      <m:t>(</m:t>
                    </m:r>
                    <m:r>
                      <a:rPr lang="en-CA" sz="2200" i="1"/>
                      <m:t>𝑆</m:t>
                    </m:r>
                    <m:r>
                      <a:rPr lang="en-CA" sz="2200" i="1"/>
                      <m:t>−</m:t>
                    </m:r>
                    <m:r>
                      <a:rPr lang="en-CA" sz="2200" i="1"/>
                      <m:t>𝐾</m:t>
                    </m:r>
                    <m:r>
                      <a:rPr lang="en-CA" sz="2200" i="1"/>
                      <m:t>,0)</m:t>
                    </m:r>
                  </m:oMath>
                </a14:m>
                <a:r>
                  <a:rPr lang="en-CA" sz="2200"/>
                  <a:t>, </a:t>
                </a:r>
                <a14:m>
                  <m:oMath xmlns:m="http://schemas.openxmlformats.org/officeDocument/2006/math">
                    <m:r>
                      <a:rPr lang="en-CA" sz="2200" i="1"/>
                      <m:t>𝐶</m:t>
                    </m:r>
                    <m:d>
                      <m:dPr>
                        <m:ctrlPr>
                          <a:rPr lang="en-CA" sz="2200" i="1"/>
                        </m:ctrlPr>
                      </m:dPr>
                      <m:e>
                        <m:r>
                          <a:rPr lang="en-CA" sz="2200" i="1"/>
                          <m:t>0,</m:t>
                        </m:r>
                        <m:r>
                          <a:rPr lang="en-CA" sz="2200" i="1"/>
                          <m:t>𝑡</m:t>
                        </m:r>
                      </m:e>
                    </m:d>
                    <m:r>
                      <a:rPr lang="en-CA" sz="2200" i="1"/>
                      <m:t>=0</m:t>
                    </m:r>
                  </m:oMath>
                </a14:m>
                <a:r>
                  <a:rPr lang="en-CA" sz="2200"/>
                  <a:t>, </a:t>
                </a:r>
                <a14:m>
                  <m:oMath xmlns:m="http://schemas.openxmlformats.org/officeDocument/2006/math">
                    <m:r>
                      <a:rPr lang="en-CA" sz="2200" i="1"/>
                      <m:t>𝐶</m:t>
                    </m:r>
                    <m:d>
                      <m:dPr>
                        <m:ctrlPr>
                          <a:rPr lang="en-CA" sz="2200" i="1"/>
                        </m:ctrlPr>
                      </m:dPr>
                      <m:e>
                        <m:r>
                          <a:rPr lang="en-CA" sz="2200" i="1"/>
                          <m:t>𝑆</m:t>
                        </m:r>
                        <m:r>
                          <a:rPr lang="en-CA" sz="2200" i="1"/>
                          <m:t>→∞,</m:t>
                        </m:r>
                        <m:r>
                          <a:rPr lang="en-CA" sz="2200" i="1"/>
                          <m:t>𝑡</m:t>
                        </m:r>
                      </m:e>
                    </m:d>
                    <m:r>
                      <a:rPr lang="en-CA" sz="2200" i="1"/>
                      <m:t>=</m:t>
                    </m:r>
                    <m:r>
                      <a:rPr lang="en-CA" sz="2200" i="1"/>
                      <m:t>𝑆</m:t>
                    </m:r>
                  </m:oMath>
                </a14:m>
                <a:endParaRPr lang="en-CA" sz="2200"/>
              </a:p>
              <a:p>
                <a:pPr lvl="0">
                  <a:spcBef>
                    <a:spcPts val="1200"/>
                  </a:spcBef>
                </a:pPr>
                <a:r>
                  <a:rPr lang="en-CA" sz="2200"/>
                  <a:t>The </a:t>
                </a:r>
                <a:r>
                  <a:rPr lang="en-US" sz="2200"/>
                  <a:t>boundary condition for an American put option is given by</a:t>
                </a:r>
                <a:endParaRPr lang="en-CA" sz="2200"/>
              </a:p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CA" sz="2200" i="1"/>
                      <m:t>𝑃</m:t>
                    </m:r>
                    <m:d>
                      <m:dPr>
                        <m:ctrlPr>
                          <a:rPr lang="en-CA" sz="2200" i="1"/>
                        </m:ctrlPr>
                      </m:dPr>
                      <m:e>
                        <m:r>
                          <a:rPr lang="en-CA" sz="2200" i="1"/>
                          <m:t>𝑆</m:t>
                        </m:r>
                        <m:r>
                          <a:rPr lang="en-CA" sz="2200" i="1"/>
                          <m:t>,</m:t>
                        </m:r>
                        <m:r>
                          <a:rPr lang="en-CA" sz="2200" i="1"/>
                          <m:t>𝑇</m:t>
                        </m:r>
                      </m:e>
                    </m:d>
                    <m:r>
                      <a:rPr lang="en-CA" sz="2200" i="1"/>
                      <m:t>=</m:t>
                    </m:r>
                    <m:r>
                      <m:rPr>
                        <m:sty m:val="p"/>
                      </m:rPr>
                      <a:rPr lang="en-CA" sz="2200"/>
                      <m:t>max</m:t>
                    </m:r>
                    <m:r>
                      <a:rPr lang="en-CA" sz="2200" i="1"/>
                      <m:t>(</m:t>
                    </m:r>
                    <m:r>
                      <a:rPr lang="en-CA" sz="2200" i="1"/>
                      <m:t>𝐾</m:t>
                    </m:r>
                    <m:r>
                      <a:rPr lang="en-CA" sz="2200" i="1"/>
                      <m:t>−</m:t>
                    </m:r>
                    <m:r>
                      <a:rPr lang="en-CA" sz="2200" i="1"/>
                      <m:t>𝑆</m:t>
                    </m:r>
                    <m:r>
                      <a:rPr lang="en-CA" sz="2200" i="1"/>
                      <m:t>,0)</m:t>
                    </m:r>
                  </m:oMath>
                </a14:m>
                <a:r>
                  <a:rPr lang="en-CA" sz="2200"/>
                  <a:t>, </a:t>
                </a:r>
                <a14:m>
                  <m:oMath xmlns:m="http://schemas.openxmlformats.org/officeDocument/2006/math">
                    <m:r>
                      <a:rPr lang="en-CA" sz="2200" i="1"/>
                      <m:t>𝑃</m:t>
                    </m:r>
                    <m:d>
                      <m:dPr>
                        <m:ctrlPr>
                          <a:rPr lang="en-CA" sz="2200" i="1"/>
                        </m:ctrlPr>
                      </m:dPr>
                      <m:e>
                        <m:r>
                          <a:rPr lang="en-CA" sz="2200" i="1"/>
                          <m:t>0,</m:t>
                        </m:r>
                        <m:r>
                          <a:rPr lang="en-CA" sz="2200" i="1"/>
                          <m:t>𝑡</m:t>
                        </m:r>
                      </m:e>
                    </m:d>
                    <m:r>
                      <a:rPr lang="en-CA" sz="2200" i="1"/>
                      <m:t>=</m:t>
                    </m:r>
                    <m:r>
                      <a:rPr lang="en-CA" sz="2200" i="1"/>
                      <m:t>𝑆</m:t>
                    </m:r>
                  </m:oMath>
                </a14:m>
                <a:r>
                  <a:rPr lang="en-CA" sz="2200"/>
                  <a:t>, </a:t>
                </a:r>
                <a14:m>
                  <m:oMath xmlns:m="http://schemas.openxmlformats.org/officeDocument/2006/math">
                    <m:r>
                      <a:rPr lang="en-CA" sz="2200" i="1"/>
                      <m:t>𝑃</m:t>
                    </m:r>
                    <m:d>
                      <m:dPr>
                        <m:ctrlPr>
                          <a:rPr lang="en-CA" sz="2200" i="1"/>
                        </m:ctrlPr>
                      </m:dPr>
                      <m:e>
                        <m:r>
                          <a:rPr lang="en-CA" sz="2200" i="1"/>
                          <m:t>𝑆</m:t>
                        </m:r>
                        <m:r>
                          <a:rPr lang="en-CA" sz="2200" i="1"/>
                          <m:t>→∞,</m:t>
                        </m:r>
                        <m:r>
                          <a:rPr lang="en-CA" sz="2200" i="1"/>
                          <m:t>𝑡</m:t>
                        </m:r>
                      </m:e>
                    </m:d>
                    <m:r>
                      <a:rPr lang="en-CA" sz="2200" i="1"/>
                      <m:t>=0</m:t>
                    </m:r>
                  </m:oMath>
                </a14:m>
                <a:endParaRPr lang="en-CA" sz="2200"/>
              </a:p>
              <a:p>
                <a:pPr marL="400050" lvl="1" indent="0">
                  <a:spcBef>
                    <a:spcPts val="1200"/>
                  </a:spcBef>
                  <a:buNone/>
                </a:pPr>
                <a:r>
                  <a:rPr lang="en-US" sz="1800"/>
                  <a:t>where </a:t>
                </a:r>
                <a:endParaRPr lang="en-CA" sz="180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1800" i="1" smtClean="0"/>
                  <a:t>	T</a:t>
                </a:r>
                <a:r>
                  <a:rPr lang="en-US" sz="1800" smtClean="0"/>
                  <a:t> </a:t>
                </a:r>
                <a:r>
                  <a:rPr lang="en-US" sz="1800"/>
                  <a:t>– the expiry time</a:t>
                </a:r>
                <a:endParaRPr lang="en-CA" sz="180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1800" i="1" smtClean="0"/>
                  <a:t>	K</a:t>
                </a:r>
                <a:r>
                  <a:rPr lang="en-US" sz="1800" smtClean="0"/>
                  <a:t> </a:t>
                </a:r>
                <a:r>
                  <a:rPr lang="en-US" sz="1800"/>
                  <a:t>– the exercise price</a:t>
                </a:r>
                <a:endParaRPr lang="en-CA" sz="180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1800" i="1" smtClean="0"/>
                  <a:t>	C</a:t>
                </a:r>
                <a:r>
                  <a:rPr lang="en-US" sz="1800" smtClean="0"/>
                  <a:t> or </a:t>
                </a:r>
                <a:r>
                  <a:rPr lang="en-US" sz="1800" i="1"/>
                  <a:t>P</a:t>
                </a:r>
                <a:r>
                  <a:rPr lang="en-US" sz="1800"/>
                  <a:t> – </a:t>
                </a:r>
                <a:r>
                  <a:rPr lang="en-US" sz="1800"/>
                  <a:t>the  </a:t>
                </a:r>
                <a:r>
                  <a:rPr lang="en-US" sz="1800" smtClean="0"/>
                  <a:t>payoff </a:t>
                </a:r>
                <a:r>
                  <a:rPr lang="en-US" sz="1800"/>
                  <a:t>for the </a:t>
                </a:r>
                <a:r>
                  <a:rPr lang="en-US" sz="1800"/>
                  <a:t>call </a:t>
                </a:r>
                <a:r>
                  <a:rPr lang="en-US" sz="1800" smtClean="0"/>
                  <a:t>or </a:t>
                </a:r>
                <a:r>
                  <a:rPr lang="en-US" sz="1800"/>
                  <a:t>put </a:t>
                </a:r>
                <a:r>
                  <a:rPr lang="en-US" sz="1800" smtClean="0"/>
                  <a:t>option </a:t>
                </a:r>
                <a:r>
                  <a:rPr lang="en-US" sz="1800"/>
                  <a:t>respectively</a:t>
                </a:r>
                <a:endParaRPr lang="en-CA" sz="1800"/>
              </a:p>
              <a:p>
                <a:endParaRPr lang="en-US" sz="220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828800"/>
                <a:ext cx="8229600" cy="4648200"/>
              </a:xfrm>
              <a:blipFill rotWithShape="1">
                <a:blip r:embed="rId2"/>
                <a:stretch>
                  <a:fillRect l="-889" t="-17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10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American Equity </a:t>
            </a:r>
            <a:r>
              <a:rPr lang="en-PH" sz="2400" smtClean="0"/>
              <a:t>Option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828800"/>
                <a:ext cx="8229600" cy="4648200"/>
              </a:xfrm>
            </p:spPr>
            <p:txBody>
              <a:bodyPr>
                <a:noAutofit/>
              </a:bodyPr>
              <a:lstStyle/>
              <a:p>
                <a:pPr marL="0" lvl="0" indent="0" algn="ctr">
                  <a:buNone/>
                </a:pPr>
                <a:r>
                  <a:rPr lang="en-US" smtClean="0"/>
                  <a:t>Practical Guide</a:t>
                </a:r>
              </a:p>
              <a:p>
                <a:pPr lvl="0">
                  <a:spcBef>
                    <a:spcPts val="800"/>
                  </a:spcBef>
                </a:pPr>
                <a:r>
                  <a:rPr lang="en-US" sz="1800"/>
                  <a:t>To solve the PDE using the finite difference method, one needs to define the grid.</a:t>
                </a:r>
                <a:endParaRPr lang="en-CA" sz="1800"/>
              </a:p>
              <a:p>
                <a:pPr lvl="0">
                  <a:spcBef>
                    <a:spcPts val="800"/>
                  </a:spcBef>
                </a:pPr>
                <a:r>
                  <a:rPr lang="en-US" sz="1800"/>
                  <a:t>In the time dimension, divide the time t into </a:t>
                </a:r>
                <a:r>
                  <a:rPr lang="en-US" sz="1800" i="1"/>
                  <a:t>N</a:t>
                </a:r>
                <a:r>
                  <a:rPr lang="en-US" sz="1800"/>
                  <a:t> equally spaced intervals of length </a:t>
                </a:r>
                <a14:m>
                  <m:oMath xmlns:m="http://schemas.openxmlformats.org/officeDocument/2006/math">
                    <m:r>
                      <a:rPr lang="en-US" sz="1800" i="1"/>
                      <m:t>∆</m:t>
                    </m:r>
                    <m:r>
                      <a:rPr lang="en-US" sz="1800" i="1"/>
                      <m:t>𝑡</m:t>
                    </m:r>
                    <m:r>
                      <a:rPr lang="en-US" sz="1800" i="1"/>
                      <m:t>=</m:t>
                    </m:r>
                    <m:f>
                      <m:fPr>
                        <m:type m:val="lin"/>
                        <m:ctrlPr>
                          <a:rPr lang="en-CA" sz="1800" i="1"/>
                        </m:ctrlPr>
                      </m:fPr>
                      <m:num>
                        <m:r>
                          <a:rPr lang="en-US" sz="1800" i="1"/>
                          <m:t>𝑇</m:t>
                        </m:r>
                      </m:num>
                      <m:den>
                        <m:r>
                          <a:rPr lang="en-US" sz="1800" i="1"/>
                          <m:t>𝑁</m:t>
                        </m:r>
                      </m:den>
                    </m:f>
                  </m:oMath>
                </a14:m>
                <a:r>
                  <a:rPr lang="en-US" sz="1800"/>
                  <a:t> where T is the option maturity date.</a:t>
                </a:r>
                <a:endParaRPr lang="en-CA" sz="1800"/>
              </a:p>
              <a:p>
                <a:pPr lvl="0">
                  <a:spcBef>
                    <a:spcPts val="800"/>
                  </a:spcBef>
                </a:pPr>
                <a:r>
                  <a:rPr lang="en-US" sz="1800"/>
                  <a:t>In the stock price dimension, divide the stock price into </a:t>
                </a:r>
                <a:r>
                  <a:rPr lang="en-US" sz="1800" i="1"/>
                  <a:t>M</a:t>
                </a:r>
                <a:r>
                  <a:rPr lang="en-US" sz="1800"/>
                  <a:t> equally spaced intervals of length </a:t>
                </a:r>
                <a14:m>
                  <m:oMath xmlns:m="http://schemas.openxmlformats.org/officeDocument/2006/math">
                    <m:r>
                      <a:rPr lang="en-US" sz="1800" i="1"/>
                      <m:t>∆</m:t>
                    </m:r>
                    <m:r>
                      <a:rPr lang="en-US" sz="1800" i="1"/>
                      <m:t>𝑍</m:t>
                    </m:r>
                    <m:r>
                      <a:rPr lang="en-US" sz="1800" i="1"/>
                      <m:t>=</m:t>
                    </m:r>
                    <m:r>
                      <a:rPr lang="en-US" sz="1800" i="1"/>
                      <m:t>𝜎</m:t>
                    </m:r>
                    <m:rad>
                      <m:radPr>
                        <m:degHide m:val="on"/>
                        <m:ctrlPr>
                          <a:rPr lang="en-CA" sz="1800" i="1"/>
                        </m:ctrlPr>
                      </m:radPr>
                      <m:deg/>
                      <m:e>
                        <m:r>
                          <a:rPr lang="en-US" sz="1800" i="1"/>
                          <m:t>3∆</m:t>
                        </m:r>
                        <m:r>
                          <a:rPr lang="en-US" sz="1800" i="1"/>
                          <m:t>𝑡</m:t>
                        </m:r>
                      </m:e>
                    </m:rad>
                  </m:oMath>
                </a14:m>
                <a:r>
                  <a:rPr lang="en-US" sz="1800"/>
                  <a:t>, which should cover at least 3 standard deviations.</a:t>
                </a:r>
                <a:endParaRPr lang="en-CA" sz="1800"/>
              </a:p>
              <a:p>
                <a:pPr lvl="0">
                  <a:spcBef>
                    <a:spcPts val="800"/>
                  </a:spcBef>
                </a:pPr>
                <a:r>
                  <a:rPr lang="en-US" sz="1800"/>
                  <a:t>One challenge is how to define the grid in the case of discrete dividends. If the grid is missing a discrete dividend, the price of the option might significantly differ from the fair value.</a:t>
                </a:r>
                <a:endParaRPr lang="en-CA" sz="1800"/>
              </a:p>
              <a:p>
                <a:pPr lvl="0">
                  <a:spcBef>
                    <a:spcPts val="800"/>
                  </a:spcBef>
                </a:pPr>
                <a:r>
                  <a:rPr lang="en-US" sz="1800"/>
                  <a:t>In the FinPricing Platform, the finite difference grid is constructed dynamically to mitigate the above mentioned risks.</a:t>
                </a:r>
                <a:endParaRPr lang="en-CA" sz="1800"/>
              </a:p>
              <a:p>
                <a:pPr lvl="0">
                  <a:spcBef>
                    <a:spcPts val="800"/>
                  </a:spcBef>
                </a:pPr>
                <a:r>
                  <a:rPr lang="en-US" sz="1800"/>
                  <a:t>For the case of discrete dividends, FinPricing dynamically inserts an extra point on the grid, if necessary, to calculate the fair value of the </a:t>
                </a:r>
                <a:r>
                  <a:rPr lang="en-US" sz="1800"/>
                  <a:t>option</a:t>
                </a:r>
                <a:r>
                  <a:rPr lang="en-US" sz="1800" smtClean="0"/>
                  <a:t>.</a:t>
                </a:r>
                <a:endParaRPr lang="en-CA" sz="18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828800"/>
                <a:ext cx="8229600" cy="4648200"/>
              </a:xfrm>
              <a:blipFill rotWithShape="1">
                <a:blip r:embed="rId2"/>
                <a:stretch>
                  <a:fillRect l="-519" t="-1704" r="-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79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679</Words>
  <Application>Microsoft Office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American Equity Option Valuation Practical Guide</vt:lpstr>
      <vt:lpstr>American Equity Option</vt:lpstr>
      <vt:lpstr>American Equity Option</vt:lpstr>
      <vt:lpstr>American Equity Option</vt:lpstr>
      <vt:lpstr>American Equity Option</vt:lpstr>
      <vt:lpstr>American Equity Option</vt:lpstr>
      <vt:lpstr>American Equity Option</vt:lpstr>
      <vt:lpstr>American Equity Option</vt:lpstr>
      <vt:lpstr>American Equity Option</vt:lpstr>
      <vt:lpstr>American Equity Option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tim</dc:creator>
  <cp:lastModifiedBy>tim</cp:lastModifiedBy>
  <cp:revision>120</cp:revision>
  <dcterms:created xsi:type="dcterms:W3CDTF">2006-08-16T00:00:00Z</dcterms:created>
  <dcterms:modified xsi:type="dcterms:W3CDTF">2018-05-14T16:40:26Z</dcterms:modified>
</cp:coreProperties>
</file>