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7" r:id="rId3"/>
    <p:sldId id="268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74" r:id="rId12"/>
    <p:sldId id="27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80494-859A-4581-8E99-5530062B724B}" type="datetimeFigureOut">
              <a:rPr lang="en-PH" smtClean="0"/>
              <a:t>5/15/2018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88048-F625-4CD4-A837-B4EBA9EEF48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74414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38600" y="1066800"/>
            <a:ext cx="4648200" cy="1470025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dirty="0" smtClean="0"/>
              <a:t>Title 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5029200"/>
            <a:ext cx="4724400" cy="11430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52600" y="35859"/>
            <a:ext cx="7239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295400"/>
            <a:ext cx="6629400" cy="1470025"/>
          </a:xfrm>
        </p:spPr>
        <p:txBody>
          <a:bodyPr/>
          <a:lstStyle/>
          <a:p>
            <a:pPr algn="r"/>
            <a:r>
              <a:rPr lang="en-US" sz="4800" smtClean="0">
                <a:effectLst/>
              </a:rPr>
              <a:t>Equity Asian Option </a:t>
            </a:r>
            <a:r>
              <a:rPr lang="en-US" sz="4800">
                <a:effectLst/>
              </a:rPr>
              <a:t>Valuation Practical Guide</a:t>
            </a:r>
            <a:endParaRPr lang="en-CA" sz="4800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800600"/>
            <a:ext cx="4343400" cy="1371600"/>
          </a:xfrm>
        </p:spPr>
        <p:txBody>
          <a:bodyPr>
            <a:normAutofit lnSpcReduction="10000"/>
          </a:bodyPr>
          <a:lstStyle/>
          <a:p>
            <a:r>
              <a:rPr lang="en-PH" b="1" smtClean="0">
                <a:solidFill>
                  <a:schemeClr val="tx1"/>
                </a:solidFill>
              </a:rPr>
              <a:t>John Smith</a:t>
            </a:r>
          </a:p>
          <a:p>
            <a:endParaRPr lang="en-PH" b="1" smtClean="0">
              <a:solidFill>
                <a:schemeClr val="tx1"/>
              </a:solidFill>
            </a:endParaRPr>
          </a:p>
          <a:p>
            <a:r>
              <a:rPr lang="en-PH" sz="2400" b="1" smtClean="0">
                <a:solidFill>
                  <a:schemeClr val="tx1"/>
                </a:solidFill>
              </a:rPr>
              <a:t>FinPricing</a:t>
            </a:r>
          </a:p>
        </p:txBody>
      </p:sp>
    </p:spTree>
    <p:extLst>
      <p:ext uri="{BB962C8B-B14F-4D97-AF65-F5344CB8AC3E}">
        <p14:creationId xmlns:p14="http://schemas.microsoft.com/office/powerpoint/2010/main" val="1802411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2400" smtClean="0"/>
              <a:t>Asian Equity Option</a:t>
            </a:r>
            <a:endParaRPr lang="en-PH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76400"/>
                <a:ext cx="8229600" cy="4876800"/>
              </a:xfrm>
            </p:spPr>
            <p:txBody>
              <a:bodyPr>
                <a:noAutofit/>
              </a:bodyPr>
              <a:lstStyle/>
              <a:p>
                <a:pPr marL="0" lvl="0" indent="0" algn="ctr">
                  <a:buNone/>
                </a:pPr>
                <a:r>
                  <a:rPr lang="en-CA" smtClean="0"/>
                  <a:t>Valuation (Cont)</a:t>
                </a:r>
                <a:endParaRPr lang="en-CA"/>
              </a:p>
              <a:p>
                <a:pPr lvl="0">
                  <a:buClr>
                    <a:srgbClr val="00B050"/>
                  </a:buClr>
                  <a:buFont typeface="Wingdings" panose="05000000000000000000" pitchFamily="2" charset="2"/>
                  <a:buChar char="§"/>
                </a:pPr>
                <a:r>
                  <a:rPr lang="en-US" sz="2000"/>
                  <a:t>When </a:t>
                </a:r>
                <a:r>
                  <a:rPr lang="en-US" sz="2000" i="1"/>
                  <a:t>K* </a:t>
                </a:r>
                <a:r>
                  <a:rPr lang="en-US" sz="2000"/>
                  <a:t>&gt; 0, the option can be valued in the same way as a newly issued Asian option provided that we change the strike price from </a:t>
                </a:r>
                <a:r>
                  <a:rPr lang="en-US" sz="2000" i="1"/>
                  <a:t>K </a:t>
                </a:r>
                <a:r>
                  <a:rPr lang="en-US" sz="2000"/>
                  <a:t>to </a:t>
                </a:r>
                <a:r>
                  <a:rPr lang="en-US" sz="2000" i="1"/>
                  <a:t>K* </a:t>
                </a:r>
                <a:r>
                  <a:rPr lang="en-US" sz="2000"/>
                  <a:t>and multiply the result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/(</m:t>
                    </m:r>
                    <m:sSub>
                      <m:sSubPr>
                        <m:ctrlPr>
                          <a:rPr lang="en-CA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CA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/>
                  <a:t> </a:t>
                </a:r>
                <a:endParaRPr lang="en-CA" sz="20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𝑃𝑉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𝐶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CA" sz="20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A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CA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CA" sz="2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𝑁</m:t>
                          </m:r>
                          <m:d>
                            <m:dPr>
                              <m:ctrlPr>
                                <a:rPr lang="en-CA" sz="20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CA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000" i="1">
                              <a:latin typeface="Cambria Math"/>
                            </a:rPr>
                            <m:t>𝑁</m:t>
                          </m:r>
                          <m:r>
                            <a:rPr lang="en-US" sz="20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CA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en-CA" sz="20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𝑃𝑉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CA" sz="20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A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CA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CA" sz="20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000" i="1">
                              <a:latin typeface="Cambria Math"/>
                            </a:rPr>
                            <m:t>𝑁</m:t>
                          </m:r>
                          <m:d>
                            <m:dPr>
                              <m:ctrlPr>
                                <a:rPr lang="en-CA" sz="20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𝑁</m:t>
                          </m:r>
                          <m:d>
                            <m:dPr>
                              <m:ctrlPr>
                                <a:rPr lang="en-CA" sz="20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000" i="1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en-CA" sz="2000"/>
              </a:p>
              <a:p>
                <a:pPr lvl="0">
                  <a:buClr>
                    <a:srgbClr val="00B050"/>
                  </a:buClr>
                  <a:buFont typeface="Wingdings" panose="05000000000000000000" pitchFamily="2" charset="2"/>
                  <a:buChar char="§"/>
                </a:pPr>
                <a:r>
                  <a:rPr lang="en-US" sz="2000"/>
                  <a:t>When </a:t>
                </a:r>
                <a:r>
                  <a:rPr lang="en-US" sz="2000" i="1"/>
                  <a:t>K* </a:t>
                </a:r>
                <a:r>
                  <a:rPr lang="en-US" sz="2000"/>
                  <a:t>&lt; 0 the option is certain to be exercised and can be valued as a forward contract. The value is</a:t>
                </a:r>
                <a:endParaRPr lang="en-CA" sz="20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𝑃𝑉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𝐶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CA" sz="20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A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CA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CA" sz="2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CA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000" i="1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en-CA" sz="20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𝑃𝑉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CA" sz="20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A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CA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CA" sz="20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en-CA" sz="2000"/>
              </a:p>
              <a:p>
                <a:pPr marL="0" indent="0">
                  <a:spcBef>
                    <a:spcPts val="800"/>
                  </a:spcBef>
                  <a:buNone/>
                </a:pPr>
                <a:endParaRPr lang="en-CA" sz="1800"/>
              </a:p>
              <a:p>
                <a:pPr marL="0" indent="0">
                  <a:buNone/>
                </a:pPr>
                <a:endParaRPr lang="en-CA" sz="18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76400"/>
                <a:ext cx="8229600" cy="4876800"/>
              </a:xfrm>
              <a:blipFill rotWithShape="1">
                <a:blip r:embed="rId2"/>
                <a:stretch>
                  <a:fillRect l="-593" t="-162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029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2400" smtClean="0"/>
              <a:t>American Equity Option</a:t>
            </a:r>
            <a:endParaRPr lang="en-PH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229600" cy="4648200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mtClean="0"/>
              <a:t>Practical Guide</a:t>
            </a:r>
          </a:p>
          <a:p>
            <a:pPr lvl="0">
              <a:spcBef>
                <a:spcPts val="1800"/>
              </a:spcBef>
              <a:spcAft>
                <a:spcPts val="600"/>
              </a:spcAft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2200" smtClean="0"/>
              <a:t>First calculate the spent average based on realized spot price.</a:t>
            </a:r>
            <a:endParaRPr lang="en-CA" sz="2200"/>
          </a:p>
          <a:p>
            <a:pPr lvl="0">
              <a:spcBef>
                <a:spcPts val="1200"/>
              </a:spcBef>
              <a:spcAft>
                <a:spcPts val="600"/>
              </a:spcAft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2200" smtClean="0"/>
              <a:t>Then compute the adjusted strike using the spent average</a:t>
            </a:r>
          </a:p>
          <a:p>
            <a:pPr lvl="0">
              <a:spcBef>
                <a:spcPts val="1200"/>
              </a:spcBef>
              <a:spcAft>
                <a:spcPts val="600"/>
              </a:spcAft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2200" smtClean="0"/>
              <a:t>After that obtain the first and second moments.</a:t>
            </a:r>
          </a:p>
          <a:p>
            <a:pPr lvl="0">
              <a:spcBef>
                <a:spcPts val="1200"/>
              </a:spcBef>
              <a:spcAft>
                <a:spcPts val="600"/>
              </a:spcAft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2200" smtClean="0"/>
              <a:t>Use the moments to get the adjusted volatility.</a:t>
            </a:r>
          </a:p>
          <a:p>
            <a:pPr lvl="0">
              <a:spcBef>
                <a:spcPts val="1200"/>
              </a:spcBef>
              <a:spcAft>
                <a:spcPts val="600"/>
              </a:spcAft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2200" smtClean="0"/>
              <a:t>Finally calculate the present value via BlackScholes formula</a:t>
            </a:r>
            <a:r>
              <a:rPr lang="en-US" sz="2200" smtClean="0"/>
              <a:t>.</a:t>
            </a:r>
          </a:p>
          <a:p>
            <a:pPr marL="342900" lvl="1" indent="-342900">
              <a:spcBef>
                <a:spcPts val="1200"/>
              </a:spcBef>
              <a:spcAft>
                <a:spcPts val="600"/>
              </a:spcAft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2200" smtClean="0"/>
              <a:t>FinPricing is using the </a:t>
            </a:r>
            <a:r>
              <a:rPr lang="en-CA" sz="2200" smtClean="0"/>
              <a:t>Turnbull-Wakeman model. Another well-known model is the Levy </a:t>
            </a:r>
            <a:r>
              <a:rPr lang="en-CA" sz="2200"/>
              <a:t>Model</a:t>
            </a:r>
          </a:p>
          <a:p>
            <a:pPr>
              <a:lnSpc>
                <a:spcPct val="150000"/>
              </a:lnSpc>
              <a:spcBef>
                <a:spcPts val="800"/>
              </a:spcBef>
              <a:buClr>
                <a:srgbClr val="00B050"/>
              </a:buClr>
              <a:buFont typeface="Wingdings" panose="05000000000000000000" pitchFamily="2" charset="2"/>
              <a:buChar char="§"/>
            </a:pPr>
            <a:endParaRPr lang="en-CA" sz="2400"/>
          </a:p>
          <a:p>
            <a:pPr lvl="0">
              <a:lnSpc>
                <a:spcPct val="150000"/>
              </a:lnSpc>
              <a:spcBef>
                <a:spcPts val="800"/>
              </a:spcBef>
              <a:buClr>
                <a:srgbClr val="00B050"/>
              </a:buClr>
              <a:buFont typeface="Wingdings" panose="05000000000000000000" pitchFamily="2" charset="2"/>
              <a:buChar char="§"/>
            </a:pPr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2557791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2400" smtClean="0"/>
              <a:t>American Equity Option</a:t>
            </a:r>
            <a:endParaRPr lang="en-PH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229600" cy="4648200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mtClean="0"/>
              <a:t>A Real World Example</a:t>
            </a:r>
          </a:p>
          <a:p>
            <a:pPr marL="0" lvl="0" indent="0" algn="ctr">
              <a:buNone/>
            </a:pPr>
            <a:endParaRPr lang="en-US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284209"/>
              </p:ext>
            </p:extLst>
          </p:nvPr>
        </p:nvGraphicFramePr>
        <p:xfrm>
          <a:off x="2286000" y="2514597"/>
          <a:ext cx="4953000" cy="40386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19282"/>
                <a:gridCol w="2133718"/>
              </a:tblGrid>
              <a:tr h="4487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Face Value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 b="0">
                          <a:solidFill>
                            <a:schemeClr val="tx1"/>
                          </a:solidFill>
                          <a:effectLst/>
                        </a:rPr>
                        <a:t>3361.12</a:t>
                      </a:r>
                      <a:endParaRPr lang="en-CA" sz="12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9525" marR="9525" marT="9525" marB="9525" anchor="ctr">
                    <a:solidFill>
                      <a:schemeClr val="bg2"/>
                    </a:solidFill>
                  </a:tcPr>
                </a:tc>
              </a:tr>
              <a:tr h="4487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Currency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CAD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9525" marR="9525" marT="9525" marB="9525" anchor="ctr"/>
                </a:tc>
              </a:tr>
              <a:tr h="4487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Start Date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1/10/2017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9525" marR="9525" marT="9525" marB="9525" anchor="ctr"/>
                </a:tc>
              </a:tr>
              <a:tr h="4487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Maturity Date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7/10/2017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9525" marR="9525" marT="9525" marB="9525" anchor="ctr"/>
                </a:tc>
              </a:tr>
              <a:tr h="4487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Call or Put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Call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9525" marR="9525" marT="9525" marB="9525" anchor="ctr"/>
                </a:tc>
              </a:tr>
              <a:tr h="4487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Buy or Sell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Sell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9525" marR="9525" marT="9525" marB="9525" anchor="ctr"/>
                </a:tc>
              </a:tr>
              <a:tr h="4487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Underlying Assets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.GSPTXBA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9525" marR="9525" marT="9525" marB="9525" anchor="ctr"/>
                </a:tc>
              </a:tr>
              <a:tr h="4487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Position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-2790.764362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9525" marR="9525" marT="9525" marB="9525" anchor="ctr"/>
                </a:tc>
              </a:tr>
              <a:tr h="4487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Spent Average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4104.9327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8344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09800"/>
            <a:ext cx="8001000" cy="4267200"/>
          </a:xfrm>
        </p:spPr>
        <p:txBody>
          <a:bodyPr>
            <a:normAutofit lnSpcReduction="10000"/>
          </a:bodyPr>
          <a:lstStyle/>
          <a:p>
            <a:pPr lvl="0">
              <a:spcBef>
                <a:spcPts val="1200"/>
              </a:spcBef>
              <a:buClr>
                <a:srgbClr val="00B050"/>
              </a:buClr>
              <a:buFont typeface="Wingdings" panose="05000000000000000000" pitchFamily="2" charset="2"/>
              <a:buChar char="§"/>
            </a:pPr>
            <a:endParaRPr lang="en-CA" sz="4800" smtClean="0"/>
          </a:p>
          <a:p>
            <a:pPr marL="0" lvl="0" indent="0" algn="ctr">
              <a:spcBef>
                <a:spcPts val="1200"/>
              </a:spcBef>
              <a:buClr>
                <a:srgbClr val="00B050"/>
              </a:buClr>
              <a:buNone/>
            </a:pPr>
            <a:r>
              <a:rPr lang="en-CA" sz="4800" b="1" smtClean="0">
                <a:solidFill>
                  <a:srgbClr val="00B050"/>
                </a:solidFill>
              </a:rPr>
              <a:t>Thank You</a:t>
            </a:r>
          </a:p>
          <a:p>
            <a:pPr marL="0" lvl="0" indent="0" algn="ctr">
              <a:spcBef>
                <a:spcPts val="1200"/>
              </a:spcBef>
              <a:buClr>
                <a:srgbClr val="00B050"/>
              </a:buClr>
              <a:buNone/>
            </a:pPr>
            <a:endParaRPr lang="en-CA" sz="4800"/>
          </a:p>
          <a:p>
            <a:pPr marL="0" lvl="0" indent="0" algn="ctr">
              <a:spcBef>
                <a:spcPts val="1200"/>
              </a:spcBef>
              <a:buClr>
                <a:srgbClr val="00B050"/>
              </a:buClr>
              <a:buNone/>
            </a:pPr>
            <a:endParaRPr lang="en-CA" sz="2000" smtClean="0"/>
          </a:p>
          <a:p>
            <a:pPr marL="0" lvl="0" indent="0" algn="ctr">
              <a:spcBef>
                <a:spcPts val="1200"/>
              </a:spcBef>
              <a:buClr>
                <a:srgbClr val="00B050"/>
              </a:buClr>
              <a:buNone/>
            </a:pPr>
            <a:endParaRPr lang="en-CA" sz="2000"/>
          </a:p>
          <a:p>
            <a:pPr marL="0" lvl="0" indent="0" algn="r">
              <a:spcBef>
                <a:spcPts val="1200"/>
              </a:spcBef>
              <a:buClr>
                <a:srgbClr val="00B050"/>
              </a:buClr>
              <a:buNone/>
            </a:pPr>
            <a:r>
              <a:rPr lang="en-CA" sz="2000" smtClean="0"/>
              <a:t>You can find more details at</a:t>
            </a:r>
          </a:p>
          <a:p>
            <a:pPr marL="0" lvl="0" indent="0" algn="r">
              <a:spcBef>
                <a:spcPts val="1200"/>
              </a:spcBef>
              <a:buClr>
                <a:srgbClr val="00B050"/>
              </a:buClr>
              <a:buNone/>
            </a:pPr>
            <a:r>
              <a:rPr lang="en-CA" sz="1600"/>
              <a:t>http://</a:t>
            </a:r>
            <a:r>
              <a:rPr lang="en-CA" sz="1600" smtClean="0"/>
              <a:t>www.finpricing.com/lib/EqAsian.html</a:t>
            </a:r>
            <a:endParaRPr lang="en-CA" sz="1600"/>
          </a:p>
        </p:txBody>
      </p:sp>
    </p:spTree>
    <p:extLst>
      <p:ext uri="{BB962C8B-B14F-4D97-AF65-F5344CB8AC3E}">
        <p14:creationId xmlns:p14="http://schemas.microsoft.com/office/powerpoint/2010/main" val="826695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2400" smtClean="0"/>
              <a:t>Asian Equity Option</a:t>
            </a:r>
            <a:endParaRPr lang="en-PH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229600" cy="42672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PH" sz="4000" smtClean="0"/>
              <a:t>Summary</a:t>
            </a:r>
          </a:p>
          <a:p>
            <a:pPr lvl="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2800" smtClean="0"/>
              <a:t>Asian Equity Option </a:t>
            </a:r>
            <a:r>
              <a:rPr lang="en-US" sz="2800"/>
              <a:t>Introduction</a:t>
            </a:r>
            <a:endParaRPr lang="en-CA" sz="2800"/>
          </a:p>
          <a:p>
            <a:pPr lvl="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2800" smtClean="0"/>
              <a:t>The </a:t>
            </a:r>
            <a:r>
              <a:rPr lang="en-CA" sz="2800"/>
              <a:t>Use of </a:t>
            </a:r>
            <a:r>
              <a:rPr lang="en-CA" sz="2800" smtClean="0"/>
              <a:t>Asian Equity Options</a:t>
            </a:r>
          </a:p>
          <a:p>
            <a:pPr lvl="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2800" smtClean="0"/>
              <a:t>Valuation</a:t>
            </a:r>
          </a:p>
          <a:p>
            <a:pPr lvl="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2800" smtClean="0"/>
              <a:t>Practical Guide</a:t>
            </a:r>
            <a:endParaRPr lang="en-CA" sz="2800"/>
          </a:p>
          <a:p>
            <a:pPr lvl="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2800" smtClean="0"/>
              <a:t>A </a:t>
            </a:r>
            <a:r>
              <a:rPr lang="en-CA" sz="2800"/>
              <a:t>Real World </a:t>
            </a:r>
            <a:r>
              <a:rPr lang="en-CA" sz="2800" smtClean="0"/>
              <a:t>Example</a:t>
            </a:r>
            <a:endParaRPr lang="en-CA" sz="2800"/>
          </a:p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00441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2400" smtClean="0"/>
              <a:t>Asian Equity Option</a:t>
            </a:r>
            <a:endParaRPr lang="en-PH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229600" cy="4648200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CA"/>
              <a:t>Asian Option Introduction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2000"/>
              <a:t>An Asian option or </a:t>
            </a:r>
            <a:r>
              <a:rPr lang="en-CA" sz="2000" i="1"/>
              <a:t>average </a:t>
            </a:r>
            <a:r>
              <a:rPr lang="en-CA" sz="2000"/>
              <a:t>option is a special type of option contract  where the payoff depends on the average price of the underlying asset over a certain period of time 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2000" smtClean="0"/>
              <a:t>The payoff is </a:t>
            </a:r>
            <a:r>
              <a:rPr lang="en-CA" sz="2000"/>
              <a:t>different from the case of </a:t>
            </a:r>
            <a:r>
              <a:rPr lang="en-CA" sz="2000" smtClean="0"/>
              <a:t>a </a:t>
            </a:r>
            <a:r>
              <a:rPr lang="en-CA" sz="2000"/>
              <a:t>European option </a:t>
            </a:r>
            <a:r>
              <a:rPr lang="en-CA" sz="2000" smtClean="0"/>
              <a:t>or </a:t>
            </a:r>
            <a:r>
              <a:rPr lang="en-CA" sz="2000"/>
              <a:t>American option, where the payoff of the option contract depends on the price of the underlying stcok at exercise date.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2000" smtClean="0"/>
              <a:t>Asian options </a:t>
            </a:r>
            <a:r>
              <a:rPr lang="en-CA" sz="2000"/>
              <a:t>allow the buyer to purchase (or sell) </a:t>
            </a:r>
            <a:r>
              <a:rPr lang="en-CA" sz="2000" smtClean="0"/>
              <a:t>the </a:t>
            </a:r>
            <a:r>
              <a:rPr lang="en-CA" sz="2000"/>
              <a:t>underlying asset at the average price instead of the spot price.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2000"/>
              <a:t>Asian </a:t>
            </a:r>
            <a:r>
              <a:rPr lang="en-CA" sz="2000" smtClean="0"/>
              <a:t>options are </a:t>
            </a:r>
            <a:r>
              <a:rPr lang="en-CA" sz="2000"/>
              <a:t>commonly seen </a:t>
            </a:r>
            <a:r>
              <a:rPr lang="en-CA" sz="2000" smtClean="0"/>
              <a:t>options </a:t>
            </a:r>
            <a:r>
              <a:rPr lang="en-CA" sz="2000"/>
              <a:t>over the OTC markets.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2000"/>
              <a:t>Average price options are less expensive than regular options and are arguably more appropriate than regular options for meeting some of the needs of corporate treasurers</a:t>
            </a:r>
            <a:r>
              <a:rPr lang="en-CA" sz="2000" smtClean="0"/>
              <a:t>.</a:t>
            </a:r>
            <a:r>
              <a:rPr lang="en-US" sz="1800"/>
              <a:t/>
            </a:r>
            <a:br>
              <a:rPr lang="en-US" sz="1800"/>
            </a:br>
            <a:endParaRPr lang="en-PH" sz="1800"/>
          </a:p>
        </p:txBody>
      </p:sp>
    </p:spTree>
    <p:extLst>
      <p:ext uri="{BB962C8B-B14F-4D97-AF65-F5344CB8AC3E}">
        <p14:creationId xmlns:p14="http://schemas.microsoft.com/office/powerpoint/2010/main" val="3189038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2400" smtClean="0"/>
              <a:t>Asian Equity Option</a:t>
            </a:r>
            <a:endParaRPr lang="en-PH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8229600" cy="4876800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CA"/>
              <a:t>The Use of Asian Options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2000"/>
              <a:t>One advantage of Asian options is that they reduce the risk of market manipulation of the underlying instrument at maturity. 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2000" smtClean="0"/>
              <a:t>Because </a:t>
            </a:r>
            <a:r>
              <a:rPr lang="en-CA" sz="2000"/>
              <a:t>of the averaging feature, Asian options reduce the volatility inherent in the option; therefore, Asian options are typically cheaper than European or American options.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2000"/>
              <a:t>Asian options have relatively low volatility due to the averaging mechanism. They are used by traders who are exposed to the underlying asset over a period of time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2000"/>
              <a:t>The Asian option can be used for hedging and trading Equity Linked Notes issuance.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2000"/>
              <a:t>The arithmetic average price options are generally used to smooth out the impact from high volatility periods or prevent price manipulation near the maturity </a:t>
            </a:r>
            <a:r>
              <a:rPr lang="en-CA" sz="2000" smtClean="0"/>
              <a:t>date</a:t>
            </a:r>
            <a:r>
              <a:rPr lang="en-CA" sz="2000"/>
              <a:t>.</a:t>
            </a:r>
            <a:r>
              <a:rPr lang="en-US" sz="1800"/>
              <a:t/>
            </a:r>
            <a:br>
              <a:rPr lang="en-US" sz="1800"/>
            </a:br>
            <a:endParaRPr lang="en-PH" sz="1800"/>
          </a:p>
        </p:txBody>
      </p:sp>
    </p:spTree>
    <p:extLst>
      <p:ext uri="{BB962C8B-B14F-4D97-AF65-F5344CB8AC3E}">
        <p14:creationId xmlns:p14="http://schemas.microsoft.com/office/powerpoint/2010/main" val="2440362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2400" smtClean="0"/>
              <a:t>Asian Equity Option</a:t>
            </a:r>
            <a:endParaRPr lang="en-PH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8229600" cy="4876800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CA"/>
              <a:t>Valuation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2000"/>
              <a:t>The payoff of an average price call is max(0, </a:t>
            </a:r>
            <a:r>
              <a:rPr lang="en-CA" sz="2000" i="1"/>
              <a:t>S</a:t>
            </a:r>
            <a:r>
              <a:rPr lang="en-CA" sz="2000" i="1" baseline="-25000"/>
              <a:t>avg</a:t>
            </a:r>
            <a:r>
              <a:rPr lang="en-CA" sz="2000" i="1"/>
              <a:t> - K</a:t>
            </a:r>
            <a:r>
              <a:rPr lang="en-CA" sz="2000"/>
              <a:t>) and that of an average price put is max(0, </a:t>
            </a:r>
            <a:r>
              <a:rPr lang="en-CA" sz="2000" i="1"/>
              <a:t>K- S</a:t>
            </a:r>
            <a:r>
              <a:rPr lang="en-CA" sz="2000" i="1" baseline="-25000"/>
              <a:t>avg</a:t>
            </a:r>
            <a:r>
              <a:rPr lang="en-CA" sz="2000"/>
              <a:t>), where </a:t>
            </a:r>
            <a:r>
              <a:rPr lang="en-CA" sz="2000" i="1"/>
              <a:t>S</a:t>
            </a:r>
            <a:r>
              <a:rPr lang="en-CA" sz="2000" i="1" baseline="-25000"/>
              <a:t>avg</a:t>
            </a:r>
            <a:r>
              <a:rPr lang="en-CA" sz="2000"/>
              <a:t>  is the average value of the underlying asset calculated over a predetermined averaging period. 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2000"/>
              <a:t>If the underlying asset </a:t>
            </a:r>
            <a:r>
              <a:rPr lang="en-US" sz="2000" smtClean="0"/>
              <a:t>price </a:t>
            </a:r>
            <a:r>
              <a:rPr lang="en-US" sz="2000" i="1" smtClean="0"/>
              <a:t>S </a:t>
            </a:r>
            <a:r>
              <a:rPr lang="en-US" sz="2000"/>
              <a:t>is assumed to be lognormally distributed and </a:t>
            </a:r>
            <a:r>
              <a:rPr lang="en-US" sz="2000" i="1"/>
              <a:t>S</a:t>
            </a:r>
            <a:r>
              <a:rPr lang="en-US" sz="2000" i="1" baseline="-25000"/>
              <a:t>ave</a:t>
            </a:r>
            <a:r>
              <a:rPr lang="en-US" sz="2000"/>
              <a:t> is a geometric average of the </a:t>
            </a:r>
            <a:r>
              <a:rPr lang="en-US" sz="2000" i="1"/>
              <a:t>S’s</a:t>
            </a:r>
            <a:r>
              <a:rPr lang="en-US" sz="2000"/>
              <a:t>, analytic formulas are available for valuing European average price options. This is because the geometric average of a set of lognormally distributed variables is also lognormal. </a:t>
            </a:r>
            <a:endParaRPr lang="en-CA" sz="2000"/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2000"/>
              <a:t>When, as is nearly always the case, Asian options are defined in terms of arithmetic averages, exact analytic pricing formulas are not available. This is because the distribution of the arithmetic average of a set of lognormal distributions does not have analytically tractable properties.</a:t>
            </a:r>
            <a:endParaRPr lang="en-CA" sz="2000"/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2000"/>
              <a:t>However, the distribution of arithmetic average can be approximated to be lognormal by moment matching </a:t>
            </a:r>
            <a:r>
              <a:rPr lang="en-US" sz="2000" smtClean="0"/>
              <a:t>technical.</a:t>
            </a:r>
            <a:endParaRPr lang="en-PH" sz="2000"/>
          </a:p>
        </p:txBody>
      </p:sp>
    </p:spTree>
    <p:extLst>
      <p:ext uri="{BB962C8B-B14F-4D97-AF65-F5344CB8AC3E}">
        <p14:creationId xmlns:p14="http://schemas.microsoft.com/office/powerpoint/2010/main" val="4019492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2400" smtClean="0"/>
              <a:t>Asian Equity Option</a:t>
            </a:r>
            <a:endParaRPr lang="en-PH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76400"/>
                <a:ext cx="8229600" cy="4876800"/>
              </a:xfrm>
            </p:spPr>
            <p:txBody>
              <a:bodyPr>
                <a:noAutofit/>
              </a:bodyPr>
              <a:lstStyle/>
              <a:p>
                <a:pPr marL="0" lvl="0" indent="0" algn="ctr">
                  <a:buNone/>
                </a:pPr>
                <a:r>
                  <a:rPr lang="en-CA" smtClean="0"/>
                  <a:t>Valuation (Cont)</a:t>
                </a:r>
                <a:endParaRPr lang="en-CA"/>
              </a:p>
              <a:p>
                <a:pPr lvl="0">
                  <a:spcBef>
                    <a:spcPts val="600"/>
                  </a:spcBef>
                  <a:buClr>
                    <a:srgbClr val="00B050"/>
                  </a:buClr>
                  <a:buFont typeface="Wingdings" panose="05000000000000000000" pitchFamily="2" charset="2"/>
                  <a:buChar char="§"/>
                </a:pPr>
                <a:r>
                  <a:rPr lang="en-CA" sz="2000"/>
                  <a:t>One</a:t>
                </a:r>
                <a:r>
                  <a:rPr lang="en-US" sz="2000"/>
                  <a:t> calculates the first two moments of the probability distribution of the arithmetic average in a risk-neutral world exactly and then fit a lognormal distribution to the moments.</a:t>
                </a:r>
                <a:endParaRPr lang="en-CA" sz="2000"/>
              </a:p>
              <a:p>
                <a:pPr lvl="0">
                  <a:spcBef>
                    <a:spcPts val="600"/>
                  </a:spcBef>
                  <a:buClr>
                    <a:srgbClr val="00B050"/>
                  </a:buClr>
                  <a:buFont typeface="Wingdings" panose="05000000000000000000" pitchFamily="2" charset="2"/>
                  <a:buChar char="§"/>
                </a:pPr>
                <a:r>
                  <a:rPr lang="en-US" sz="2000"/>
                  <a:t>Consider a newly issued Asian option that provides a payoff at time </a:t>
                </a:r>
                <a:r>
                  <a:rPr lang="en-US" sz="2000" i="1"/>
                  <a:t>T </a:t>
                </a:r>
                <a:r>
                  <a:rPr lang="en-US" sz="2000"/>
                  <a:t>based on the arithmetic average between time zero and time </a:t>
                </a:r>
                <a:r>
                  <a:rPr lang="en-US" sz="2000" i="1"/>
                  <a:t>T</a:t>
                </a:r>
                <a:r>
                  <a:rPr lang="en-US" sz="2000"/>
                  <a:t>. The first moment, </a:t>
                </a:r>
                <a:r>
                  <a:rPr lang="en-US" sz="2000" i="1"/>
                  <a:t>M</a:t>
                </a:r>
                <a:r>
                  <a:rPr lang="en-US" sz="2000" i="1" baseline="-25000"/>
                  <a:t>1</a:t>
                </a:r>
                <a:r>
                  <a:rPr lang="en-US" sz="2000"/>
                  <a:t> and the second moment, </a:t>
                </a:r>
                <a:r>
                  <a:rPr lang="en-US" sz="2000" i="1"/>
                  <a:t>M2</a:t>
                </a:r>
                <a:r>
                  <a:rPr lang="en-US" sz="2000"/>
                  <a:t>, of the average in a risk-neutral world can be shown to be</a:t>
                </a:r>
                <a:endParaRPr lang="en-CA" sz="2000"/>
              </a:p>
              <a:p>
                <a:pPr marL="0" indent="0">
                  <a:spcBef>
                    <a:spcPts val="1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CA" sz="18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1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CA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𝑟</m:t>
                                  </m:r>
                                  <m:r>
                                    <a:rPr lang="en-US" sz="18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1800" i="1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en-US" sz="1800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1800" i="1">
                              <a:latin typeface="Cambria Math"/>
                            </a:rPr>
                            <m:t>−1</m:t>
                          </m:r>
                        </m:num>
                        <m:den>
                          <m:d>
                            <m:dPr>
                              <m:ctrlPr>
                                <a:rPr lang="en-CA" sz="1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𝑟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𝑞</m:t>
                              </m:r>
                            </m:e>
                          </m:d>
                          <m:r>
                            <a:rPr lang="en-US" sz="1800" i="1">
                              <a:latin typeface="Cambria Math"/>
                            </a:rPr>
                            <m:t>𝑇</m:t>
                          </m:r>
                        </m:den>
                      </m:f>
                      <m:sSub>
                        <m:sSubPr>
                          <m:ctrlPr>
                            <a:rPr lang="en-CA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A" sz="1800" smtClean="0"/>
              </a:p>
              <a:p>
                <a:pPr marL="0" indent="0">
                  <a:spcBef>
                    <a:spcPts val="1800"/>
                  </a:spcBef>
                  <a:buNone/>
                </a:pPr>
                <a:endParaRPr lang="en-CA" sz="100"/>
              </a:p>
              <a:p>
                <a:pPr marL="0" indent="0">
                  <a:spcBef>
                    <a:spcPts val="1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CA" sz="1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/>
                            </a:rPr>
                            <m:t>2</m:t>
                          </m:r>
                          <m:sSup>
                            <m:sSupPr>
                              <m:ctrlPr>
                                <a:rPr lang="en-CA" sz="1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CA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2</m:t>
                                  </m:r>
                                  <m:d>
                                    <m:dPr>
                                      <m:ctrlPr>
                                        <a:rPr lang="en-CA" sz="1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𝑟</m:t>
                                      </m:r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𝑞</m:t>
                                      </m:r>
                                    </m:e>
                                  </m:d>
                                  <m:r>
                                    <a:rPr lang="en-US" sz="1800" i="1">
                                      <a:latin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CA" sz="18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1800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CA" sz="18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8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1800" i="1">
                              <a:latin typeface="Cambria Math"/>
                            </a:rPr>
                            <m:t>(</m:t>
                          </m:r>
                          <m:r>
                            <a:rPr lang="en-US" sz="1800" i="1">
                              <a:latin typeface="Cambria Math"/>
                            </a:rPr>
                            <m:t>𝑟</m:t>
                          </m:r>
                          <m:r>
                            <a:rPr lang="en-US" sz="1800" i="1">
                              <a:latin typeface="Cambria Math"/>
                            </a:rPr>
                            <m:t>−</m:t>
                          </m:r>
                          <m:r>
                            <a:rPr lang="en-US" sz="1800" i="1">
                              <a:latin typeface="Cambria Math"/>
                            </a:rPr>
                            <m:t>𝑞</m:t>
                          </m:r>
                          <m:r>
                            <a:rPr lang="en-US" sz="18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CA" sz="1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i="1">
                              <a:latin typeface="Cambria Math"/>
                            </a:rPr>
                            <m:t>)(2</m:t>
                          </m:r>
                          <m:r>
                            <a:rPr lang="en-US" sz="1800" i="1">
                              <a:latin typeface="Cambria Math"/>
                            </a:rPr>
                            <m:t>𝑟</m:t>
                          </m:r>
                          <m:r>
                            <a:rPr lang="en-US" sz="1800" i="1">
                              <a:latin typeface="Cambria Math"/>
                            </a:rPr>
                            <m:t>−2</m:t>
                          </m:r>
                          <m:r>
                            <a:rPr lang="en-US" sz="1800" i="1">
                              <a:latin typeface="Cambria Math"/>
                            </a:rPr>
                            <m:t>𝑞</m:t>
                          </m:r>
                          <m:r>
                            <a:rPr lang="en-US" sz="18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CA" sz="1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i="1">
                              <a:latin typeface="Cambria Math"/>
                            </a:rPr>
                            <m:t>)</m:t>
                          </m:r>
                          <m:sSup>
                            <m:sSupPr>
                              <m:ctrlPr>
                                <a:rPr lang="en-CA" sz="1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CA" sz="1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/>
                            </a:rPr>
                            <m:t>2</m:t>
                          </m:r>
                          <m:sSubSup>
                            <m:sSubSupPr>
                              <m:ctrlPr>
                                <a:rPr lang="en-CA" sz="18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8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1800" i="1">
                              <a:latin typeface="Cambria Math"/>
                            </a:rPr>
                            <m:t>(</m:t>
                          </m:r>
                          <m:r>
                            <a:rPr lang="en-US" sz="1800" i="1">
                              <a:latin typeface="Cambria Math"/>
                            </a:rPr>
                            <m:t>𝑟</m:t>
                          </m:r>
                          <m:r>
                            <a:rPr lang="en-US" sz="1800" i="1">
                              <a:latin typeface="Cambria Math"/>
                            </a:rPr>
                            <m:t>−</m:t>
                          </m:r>
                          <m:r>
                            <a:rPr lang="en-US" sz="1800" i="1">
                              <a:latin typeface="Cambria Math"/>
                            </a:rPr>
                            <m:t>𝑞</m:t>
                          </m:r>
                          <m:r>
                            <a:rPr lang="en-US" sz="1800" i="1">
                              <a:latin typeface="Cambria Math"/>
                            </a:rPr>
                            <m:t>)</m:t>
                          </m:r>
                          <m:sSup>
                            <m:sSupPr>
                              <m:ctrlPr>
                                <a:rPr lang="en-CA" sz="1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CA" sz="18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sz="1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CA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𝑟</m:t>
                                  </m:r>
                                  <m:r>
                                    <a:rPr lang="en-US" sz="18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1800" i="1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en-US" sz="18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CA" sz="1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8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CA" sz="1800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CA" sz="1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CA" sz="1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𝑟</m:t>
                                      </m:r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𝑞</m:t>
                                      </m:r>
                                    </m:e>
                                  </m:d>
                                  <m:r>
                                    <a:rPr lang="en-US" sz="18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800" i="1">
                                  <a:latin typeface="Cambria Math"/>
                                </a:rPr>
                                <m:t>𝑟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𝑞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CA" sz="1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CA" sz="1800"/>
              </a:p>
              <a:p>
                <a:pPr marL="400050" lvl="1" indent="0">
                  <a:spcBef>
                    <a:spcPts val="1200"/>
                  </a:spcBef>
                  <a:buNone/>
                </a:pPr>
                <a:r>
                  <a:rPr lang="en-US" sz="1800" smtClean="0"/>
                  <a:t>where </a:t>
                </a:r>
                <a:r>
                  <a:rPr lang="en-US" sz="1800" smtClean="0"/>
                  <a:t>r is the interest rate and q is the devidend yield and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𝑞</m:t>
                    </m:r>
                    <m:r>
                      <a:rPr lang="en-US" sz="1800" i="1">
                        <a:latin typeface="Cambria Math"/>
                      </a:rPr>
                      <m:t>≠</m:t>
                    </m:r>
                    <m:r>
                      <a:rPr lang="en-US" sz="1800" i="1">
                        <a:latin typeface="Cambria Math"/>
                      </a:rPr>
                      <m:t>𝑟</m:t>
                    </m:r>
                  </m:oMath>
                </a14:m>
                <a:r>
                  <a:rPr lang="en-CA" sz="1800" smtClean="0"/>
                  <a:t>.</a:t>
                </a:r>
                <a:endParaRPr lang="en-CA" sz="180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76400"/>
                <a:ext cx="8229600" cy="4876800"/>
              </a:xfrm>
              <a:blipFill rotWithShape="1">
                <a:blip r:embed="rId2"/>
                <a:stretch>
                  <a:fillRect l="-593" t="-1625" r="-593" b="-75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9455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2400" smtClean="0"/>
              <a:t>Asian Equity Option</a:t>
            </a:r>
            <a:endParaRPr lang="en-PH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76400"/>
                <a:ext cx="8229600" cy="4876800"/>
              </a:xfrm>
            </p:spPr>
            <p:txBody>
              <a:bodyPr>
                <a:noAutofit/>
              </a:bodyPr>
              <a:lstStyle/>
              <a:p>
                <a:pPr marL="0" lvl="0" indent="0" algn="ctr">
                  <a:buNone/>
                </a:pPr>
                <a:r>
                  <a:rPr lang="en-CA" smtClean="0"/>
                  <a:t>Valuation (Cont)</a:t>
                </a:r>
                <a:endParaRPr lang="en-CA"/>
              </a:p>
              <a:p>
                <a:pPr lvl="0">
                  <a:spcBef>
                    <a:spcPts val="1200"/>
                  </a:spcBef>
                  <a:buClr>
                    <a:srgbClr val="00B050"/>
                  </a:buClr>
                  <a:buFont typeface="Wingdings" panose="05000000000000000000" pitchFamily="2" charset="2"/>
                  <a:buChar char="§"/>
                </a:pPr>
                <a:r>
                  <a:rPr lang="en-US" sz="2000"/>
                  <a:t>By assuming that the average asset price is lognormal, an analyst can use Black's model.</a:t>
                </a:r>
                <a:endParaRPr lang="en-CA" sz="2000"/>
              </a:p>
              <a:p>
                <a:pPr lvl="0">
                  <a:buClr>
                    <a:srgbClr val="00B050"/>
                  </a:buClr>
                  <a:buFont typeface="Wingdings" panose="05000000000000000000" pitchFamily="2" charset="2"/>
                  <a:buChar char="§"/>
                </a:pPr>
                <a:r>
                  <a:rPr lang="en-US" sz="2000"/>
                  <a:t>The present value of an Asian call option is given </a:t>
                </a:r>
                <a:r>
                  <a:rPr lang="en-US" sz="2000" smtClean="0"/>
                  <a:t>by</a:t>
                </a:r>
              </a:p>
              <a:p>
                <a:pPr lvl="0">
                  <a:buClr>
                    <a:srgbClr val="00B050"/>
                  </a:buClr>
                  <a:buFont typeface="Wingdings" panose="05000000000000000000" pitchFamily="2" charset="2"/>
                  <a:buChar char="§"/>
                </a:pPr>
                <a:endParaRPr lang="en-US" sz="200" smtClean="0"/>
              </a:p>
              <a:p>
                <a:pPr lvl="0">
                  <a:buClr>
                    <a:srgbClr val="00B050"/>
                  </a:buClr>
                  <a:buFont typeface="Wingdings" panose="05000000000000000000" pitchFamily="2" charset="2"/>
                  <a:buChar char="§"/>
                </a:pPr>
                <a:endParaRPr lang="en-CA" sz="5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𝑃𝑉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𝐶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CA" sz="2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𝑁</m:t>
                          </m:r>
                          <m:d>
                            <m:dPr>
                              <m:ctrlPr>
                                <a:rPr lang="en-CA" sz="20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r>
                            <a:rPr lang="en-US" sz="2000" i="1">
                              <a:latin typeface="Cambria Math"/>
                            </a:rPr>
                            <m:t>𝐾𝑁</m:t>
                          </m:r>
                          <m:r>
                            <a:rPr lang="en-US" sz="20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CA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en-CA" sz="2000" smtClean="0"/>
              </a:p>
              <a:p>
                <a:pPr marL="0" indent="0">
                  <a:buNone/>
                </a:pPr>
                <a:endParaRPr lang="en-CA" sz="5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000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CA" sz="2000" i="1">
                              <a:latin typeface="Cambria Math"/>
                            </a:rPr>
                            <m:t>1,2</m:t>
                          </m:r>
                        </m:sub>
                      </m:sSub>
                      <m:r>
                        <a:rPr lang="en-CA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CA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CA" sz="2000" i="1">
                              <a:latin typeface="Cambria Math"/>
                            </a:rPr>
                            <m:t>𝑙𝑛</m:t>
                          </m:r>
                          <m:d>
                            <m:dPr>
                              <m:ctrlPr>
                                <a:rPr lang="en-CA" sz="20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CA" sz="20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CA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000" i="1">
                                          <a:latin typeface="Cambria Math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CA" sz="20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CA" sz="2000" i="1">
                                      <a:latin typeface="Cambria Math"/>
                                    </a:rPr>
                                    <m:t>𝐾</m:t>
                                  </m:r>
                                </m:den>
                              </m:f>
                            </m:e>
                          </m:d>
                          <m:r>
                            <a:rPr lang="en-CA" sz="2000" i="1">
                              <a:latin typeface="Cambria Math"/>
                            </a:rPr>
                            <m:t>±</m:t>
                          </m:r>
                          <m:f>
                            <m:fPr>
                              <m:type m:val="lin"/>
                              <m:ctrlPr>
                                <a:rPr lang="en-CA" sz="2000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CA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CA" sz="2000" i="1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CA" sz="2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CA" sz="2000" i="1">
                                  <a:latin typeface="Cambria Math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CA" sz="2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r>
                            <a:rPr lang="en-CA" sz="2000" i="1">
                              <a:latin typeface="Cambria Math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CA" sz="2000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CA" sz="2000" i="1">
                                  <a:latin typeface="Cambria Math"/>
                                </a:rPr>
                                <m:t>𝑇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CA" sz="2000" smtClean="0"/>
              </a:p>
              <a:p>
                <a:pPr marL="0" indent="0">
                  <a:buNone/>
                </a:pPr>
                <a:endParaRPr lang="en-CA" sz="5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CA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</a:rPr>
                            <m:t>𝑇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2000">
                          <a:latin typeface="Cambria Math"/>
                        </a:rPr>
                        <m:t>ln</m:t>
                      </m:r>
                      <m:r>
                        <a:rPr lang="en-US" sz="2000" i="1">
                          <a:latin typeface="Cambria Math"/>
                        </a:rPr>
                        <m:t>(</m:t>
                      </m:r>
                      <m:f>
                        <m:fPr>
                          <m:ctrlPr>
                            <a:rPr lang="en-CA" sz="20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CA" sz="20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CA" sz="2000"/>
              </a:p>
              <a:p>
                <a:pPr marL="400050" lvl="1" indent="0">
                  <a:buNone/>
                </a:pPr>
                <a:r>
                  <a:rPr lang="en-US" sz="1800"/>
                  <a:t>where </a:t>
                </a:r>
                <a:endParaRPr lang="en-CA" sz="1800"/>
              </a:p>
              <a:p>
                <a:pPr marL="0" indent="0">
                  <a:buNone/>
                </a:pPr>
                <a:r>
                  <a:rPr lang="en-US" sz="1800" smtClean="0"/>
                  <a:t>	D </a:t>
                </a:r>
                <a:r>
                  <a:rPr lang="en-US" sz="1800"/>
                  <a:t>	the discount factor</a:t>
                </a:r>
                <a:endParaRPr lang="en-CA" sz="1800"/>
              </a:p>
              <a:p>
                <a:pPr marL="0" indent="0">
                  <a:buNone/>
                </a:pPr>
                <a:r>
                  <a:rPr lang="en-US" sz="1800" smtClean="0"/>
                  <a:t>	N </a:t>
                </a:r>
                <a:r>
                  <a:rPr lang="en-US" sz="1800"/>
                  <a:t>	the </a:t>
                </a:r>
                <a:r>
                  <a:rPr lang="en-CA" sz="1800"/>
                  <a:t>cumulative standard normal distribution function</a:t>
                </a:r>
              </a:p>
              <a:p>
                <a:pPr marL="0" indent="0">
                  <a:buNone/>
                </a:pPr>
                <a:r>
                  <a:rPr lang="en-CA" sz="1800" smtClean="0"/>
                  <a:t>	T</a:t>
                </a:r>
                <a:r>
                  <a:rPr lang="en-CA" sz="1800"/>
                  <a:t>	the maturity date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76400"/>
                <a:ext cx="8229600" cy="4876800"/>
              </a:xfrm>
              <a:blipFill rotWithShape="1">
                <a:blip r:embed="rId2"/>
                <a:stretch>
                  <a:fillRect l="-593" t="-1625" b="-4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8405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2400" smtClean="0"/>
              <a:t>Asian Equity Option</a:t>
            </a:r>
            <a:endParaRPr lang="en-PH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76400"/>
                <a:ext cx="8229600" cy="4876800"/>
              </a:xfrm>
            </p:spPr>
            <p:txBody>
              <a:bodyPr>
                <a:noAutofit/>
              </a:bodyPr>
              <a:lstStyle/>
              <a:p>
                <a:pPr marL="0" lvl="0" indent="0" algn="ctr">
                  <a:buNone/>
                </a:pPr>
                <a:r>
                  <a:rPr lang="en-CA" smtClean="0"/>
                  <a:t>Valuation (Cont)</a:t>
                </a:r>
                <a:endParaRPr lang="en-CA"/>
              </a:p>
              <a:p>
                <a:pPr lvl="0">
                  <a:lnSpc>
                    <a:spcPct val="150000"/>
                  </a:lnSpc>
                  <a:buClr>
                    <a:srgbClr val="00B050"/>
                  </a:buClr>
                  <a:buFont typeface="Wingdings" panose="05000000000000000000" pitchFamily="2" charset="2"/>
                  <a:buChar char="§"/>
                </a:pPr>
                <a:r>
                  <a:rPr lang="en-US" sz="2000"/>
                  <a:t>The present value of an Asian put option is given by</a:t>
                </a:r>
                <a:endParaRPr lang="en-CA" sz="2000"/>
              </a:p>
              <a:p>
                <a:pPr marL="0" indent="0">
                  <a:lnSpc>
                    <a:spcPct val="150000"/>
                  </a:lnSpc>
                  <a:buClr>
                    <a:srgbClr val="00B05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𝑃𝑉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CA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𝐾𝑁</m:t>
                          </m:r>
                          <m:d>
                            <m:dPr>
                              <m:ctrlPr>
                                <a:rPr lang="en-CA" sz="20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𝑁</m:t>
                          </m:r>
                          <m:d>
                            <m:dPr>
                              <m:ctrlPr>
                                <a:rPr lang="en-CA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CA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000" i="1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en-CA" sz="2000"/>
              </a:p>
              <a:p>
                <a:pPr lvl="0">
                  <a:lnSpc>
                    <a:spcPct val="150000"/>
                  </a:lnSpc>
                  <a:buClr>
                    <a:srgbClr val="00B050"/>
                  </a:buClr>
                  <a:buFont typeface="Wingdings" panose="05000000000000000000" pitchFamily="2" charset="2"/>
                  <a:buChar char="§"/>
                </a:pPr>
                <a:r>
                  <a:rPr lang="en-US" sz="2000"/>
                  <a:t>We can modify the analysis to accommodate the situation where the option is not newly issued and some prices used to determine the average have already been observed. </a:t>
                </a:r>
                <a:endParaRPr lang="en-CA" sz="2000"/>
              </a:p>
              <a:p>
                <a:pPr lvl="0">
                  <a:lnSpc>
                    <a:spcPct val="150000"/>
                  </a:lnSpc>
                  <a:buClr>
                    <a:srgbClr val="00B050"/>
                  </a:buClr>
                  <a:buFont typeface="Wingdings" panose="05000000000000000000" pitchFamily="2" charset="2"/>
                  <a:buChar char="§"/>
                </a:pPr>
                <a:r>
                  <a:rPr lang="en-US" sz="2000"/>
                  <a:t>Suppose that the averaging period is composed of a period of length T</a:t>
                </a:r>
                <a:r>
                  <a:rPr lang="en-US" sz="2000" baseline="-25000"/>
                  <a:t>1 </a:t>
                </a:r>
                <a:r>
                  <a:rPr lang="en-US" sz="2000"/>
                  <a:t>over which prices have already been observed and a future period of length T</a:t>
                </a:r>
                <a:r>
                  <a:rPr lang="en-US" sz="2000" baseline="-25000"/>
                  <a:t>2 </a:t>
                </a:r>
                <a:r>
                  <a:rPr lang="en-US" sz="2000"/>
                  <a:t>(the remaining life of the option). </a:t>
                </a:r>
                <a:endParaRPr lang="en-US" sz="200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76400"/>
                <a:ext cx="8229600" cy="4876800"/>
              </a:xfrm>
              <a:blipFill rotWithShape="1">
                <a:blip r:embed="rId2"/>
                <a:stretch>
                  <a:fillRect l="-593" t="-1625" r="-7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0218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2400" smtClean="0"/>
              <a:t>Asian Equity Option</a:t>
            </a:r>
            <a:endParaRPr lang="en-PH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76400"/>
                <a:ext cx="8229600" cy="4876800"/>
              </a:xfrm>
            </p:spPr>
            <p:txBody>
              <a:bodyPr>
                <a:noAutofit/>
              </a:bodyPr>
              <a:lstStyle/>
              <a:p>
                <a:pPr marL="0" lvl="0" indent="0" algn="ctr">
                  <a:buNone/>
                </a:pPr>
                <a:r>
                  <a:rPr lang="en-CA" smtClean="0"/>
                  <a:t>Valuation (Cont)</a:t>
                </a:r>
                <a:endParaRPr lang="en-CA"/>
              </a:p>
              <a:p>
                <a:pPr lvl="0">
                  <a:spcBef>
                    <a:spcPts val="800"/>
                  </a:spcBef>
                  <a:buClr>
                    <a:srgbClr val="00B050"/>
                  </a:buClr>
                  <a:buFont typeface="Wingdings" panose="05000000000000000000" pitchFamily="2" charset="2"/>
                  <a:buChar char="§"/>
                </a:pPr>
                <a:r>
                  <a:rPr lang="en-US" sz="2000" smtClean="0"/>
                  <a:t>The </a:t>
                </a:r>
                <a:r>
                  <a:rPr lang="en-US" sz="2000"/>
                  <a:t>payoff from an average price call is</a:t>
                </a:r>
                <a:endParaRPr lang="en-CA" sz="2000"/>
              </a:p>
              <a:p>
                <a:pPr marL="0" indent="0">
                  <a:spcBef>
                    <a:spcPts val="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𝑚𝑎𝑥</m:t>
                      </m:r>
                      <m:d>
                        <m:dPr>
                          <m:ctrlPr>
                            <a:rPr lang="en-CA" sz="20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sz="2000" i="1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̅"/>
                                  <m:ctrlPr>
                                    <a:rPr lang="en-CA" sz="20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</m:acc>
                              <m:sSub>
                                <m:sSubPr>
                                  <m:ctrlPr>
                                    <a:rPr lang="en-CA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CA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𝑎𝑣𝑔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CA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CA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CA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r>
                            <a:rPr lang="en-US" sz="2000" i="1">
                              <a:latin typeface="Cambria Math"/>
                            </a:rPr>
                            <m:t>𝐾</m:t>
                          </m:r>
                          <m:r>
                            <a:rPr lang="en-US" sz="2000" i="1">
                              <a:latin typeface="Cambria Math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CA" sz="2000"/>
              </a:p>
              <a:p>
                <a:pPr marL="400050" lvl="1" indent="0">
                  <a:spcBef>
                    <a:spcPts val="800"/>
                  </a:spcBef>
                  <a:buNone/>
                </a:pPr>
                <a:r>
                  <a:rPr lang="en-US" sz="1800"/>
                  <a:t>where </a:t>
                </a:r>
                <a:endParaRPr lang="en-CA" sz="1800"/>
              </a:p>
              <a:p>
                <a:pPr marL="0" indent="0">
                  <a:spcBef>
                    <a:spcPts val="800"/>
                  </a:spcBef>
                  <a:buNone/>
                </a:pPr>
                <a:r>
                  <a:rPr lang="en-US" sz="1800" smtClean="0"/>
                  <a:t>	S</a:t>
                </a:r>
                <a:r>
                  <a:rPr lang="en-US" sz="1800" baseline="-25000" smtClean="0"/>
                  <a:t>avg</a:t>
                </a:r>
                <a:r>
                  <a:rPr lang="en-US" sz="1800" smtClean="0"/>
                  <a:t> </a:t>
                </a:r>
                <a:r>
                  <a:rPr lang="en-US" sz="1800"/>
                  <a:t>	the average asset price of period T</a:t>
                </a:r>
                <a:r>
                  <a:rPr lang="en-US" sz="1800" baseline="-25000"/>
                  <a:t>2 </a:t>
                </a:r>
                <a:r>
                  <a:rPr lang="en-US" sz="1800"/>
                  <a:t>(future period)</a:t>
                </a:r>
                <a:endParaRPr lang="en-CA" sz="1800"/>
              </a:p>
              <a:p>
                <a:pPr marL="0" indent="0">
                  <a:spcBef>
                    <a:spcPts val="800"/>
                  </a:spcBef>
                  <a:buNone/>
                </a:pPr>
                <a:r>
                  <a:rPr lang="en-US" sz="1800" smtClean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CA" sz="1800" b="0" i="1" smtClean="0">
                            <a:latin typeface="Cambria Math"/>
                          </a:rPr>
                          <m:t>𝑆</m:t>
                        </m:r>
                      </m:e>
                    </m:acc>
                  </m:oMath>
                </a14:m>
                <a:r>
                  <a:rPr lang="en-US" sz="1800"/>
                  <a:t>	</a:t>
                </a:r>
                <a:r>
                  <a:rPr lang="en-US" sz="1800" smtClean="0"/>
                  <a:t>the spent average </a:t>
                </a:r>
                <a:r>
                  <a:rPr lang="en-US" sz="1800"/>
                  <a:t>asset price of </a:t>
                </a:r>
                <a:r>
                  <a:rPr lang="en-US" sz="1800" smtClean="0"/>
                  <a:t>p)eriod </a:t>
                </a:r>
                <a:r>
                  <a:rPr lang="en-US" sz="1800"/>
                  <a:t>T</a:t>
                </a:r>
                <a:r>
                  <a:rPr lang="en-US" sz="1800" baseline="-25000"/>
                  <a:t>1</a:t>
                </a:r>
                <a:r>
                  <a:rPr lang="en-US" sz="1800"/>
                  <a:t> (realized </a:t>
                </a:r>
                <a:r>
                  <a:rPr lang="en-US" sz="1800" smtClean="0"/>
                  <a:t>period</a:t>
                </a:r>
              </a:p>
              <a:p>
                <a:pPr lvl="0">
                  <a:spcBef>
                    <a:spcPts val="800"/>
                  </a:spcBef>
                  <a:buClr>
                    <a:srgbClr val="00B050"/>
                  </a:buClr>
                  <a:buFont typeface="Wingdings" panose="05000000000000000000" pitchFamily="2" charset="2"/>
                  <a:buChar char="§"/>
                </a:pPr>
                <a:r>
                  <a:rPr lang="en-US" sz="1800"/>
                  <a:t>This is the same as</a:t>
                </a:r>
                <a:endParaRPr lang="en-CA" sz="1800"/>
              </a:p>
              <a:p>
                <a:pPr marL="0" indent="0">
                  <a:spcBef>
                    <a:spcPts val="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8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A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CA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1800" i="1">
                          <a:latin typeface="Cambria Math"/>
                        </a:rPr>
                        <m:t>𝑚𝑎𝑥</m:t>
                      </m:r>
                      <m:d>
                        <m:dPr>
                          <m:ctrlPr>
                            <a:rPr lang="en-CA" sz="1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/>
                                </a:rPr>
                                <m:t>𝑎𝑣𝑔</m:t>
                              </m:r>
                            </m:sub>
                          </m:sSub>
                          <m:r>
                            <a:rPr lang="en-US" sz="18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CA" sz="1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1800" i="1">
                              <a:latin typeface="Cambria Math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CA" sz="1800"/>
              </a:p>
              <a:p>
                <a:pPr marL="400050" lvl="1" indent="0">
                  <a:spcBef>
                    <a:spcPts val="800"/>
                  </a:spcBef>
                  <a:buNone/>
                </a:pPr>
                <a:r>
                  <a:rPr lang="en-US" sz="1800"/>
                  <a:t>where</a:t>
                </a:r>
                <a:endParaRPr lang="en-CA" sz="1800"/>
              </a:p>
              <a:p>
                <a:pPr marL="0" indent="0">
                  <a:spcBef>
                    <a:spcPts val="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1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𝐾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sz="1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CA" sz="18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A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CA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1800" i="1">
                          <a:latin typeface="Cambria Math"/>
                        </a:rPr>
                        <m:t>𝐾</m:t>
                      </m:r>
                      <m:r>
                        <a:rPr lang="en-US" sz="18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CA" sz="18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A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acc>
                        <m:accPr>
                          <m:chr m:val="̅"/>
                          <m:ctrlPr>
                            <a:rPr lang="en-CA" sz="18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/>
                            </a:rPr>
                            <m:t>𝑆</m:t>
                          </m:r>
                        </m:e>
                      </m:acc>
                    </m:oMath>
                  </m:oMathPara>
                </a14:m>
                <a:endParaRPr lang="en-CA" sz="1800"/>
              </a:p>
              <a:p>
                <a:pPr marL="0" indent="0">
                  <a:buNone/>
                </a:pPr>
                <a:endParaRPr lang="en-CA" sz="18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76400"/>
                <a:ext cx="8229600" cy="4876800"/>
              </a:xfrm>
              <a:blipFill rotWithShape="1">
                <a:blip r:embed="rId2"/>
                <a:stretch>
                  <a:fillRect l="-593" t="-162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9305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1086</Words>
  <Application>Microsoft Office PowerPoint</Application>
  <PresentationFormat>On-screen Show (4:3)</PresentationFormat>
  <Paragraphs>114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Equity Asian Option Valuation Practical Guide</vt:lpstr>
      <vt:lpstr>Asian Equity Option</vt:lpstr>
      <vt:lpstr>Asian Equity Option</vt:lpstr>
      <vt:lpstr>Asian Equity Option</vt:lpstr>
      <vt:lpstr>Asian Equity Option</vt:lpstr>
      <vt:lpstr>Asian Equity Option</vt:lpstr>
      <vt:lpstr>Asian Equity Option</vt:lpstr>
      <vt:lpstr>Asian Equity Option</vt:lpstr>
      <vt:lpstr>Asian Equity Option</vt:lpstr>
      <vt:lpstr>Asian Equity Option</vt:lpstr>
      <vt:lpstr>American Equity Option</vt:lpstr>
      <vt:lpstr>American Equity Option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tim</dc:creator>
  <cp:lastModifiedBy>tim</cp:lastModifiedBy>
  <cp:revision>146</cp:revision>
  <dcterms:created xsi:type="dcterms:W3CDTF">2006-08-16T00:00:00Z</dcterms:created>
  <dcterms:modified xsi:type="dcterms:W3CDTF">2018-05-15T16:13:19Z</dcterms:modified>
</cp:coreProperties>
</file>