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5/16/2018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0"/>
            <a:ext cx="6934200" cy="1470025"/>
          </a:xfrm>
        </p:spPr>
        <p:txBody>
          <a:bodyPr/>
          <a:lstStyle/>
          <a:p>
            <a:pPr algn="r"/>
            <a:r>
              <a:rPr lang="en-CA" sz="4800" smtClean="0">
                <a:effectLst/>
              </a:rPr>
              <a:t>Equity </a:t>
            </a:r>
            <a:r>
              <a:rPr lang="en-CA" sz="4800" smtClean="0">
                <a:effectLst/>
              </a:rPr>
              <a:t>Basket Option Pricing </a:t>
            </a:r>
            <a:r>
              <a:rPr lang="en-CA" sz="4800" smtClean="0">
                <a:effectLst/>
              </a:rPr>
              <a:t>Guide</a:t>
            </a:r>
            <a:endParaRPr lang="en-CA" sz="480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00600"/>
            <a:ext cx="4343400" cy="1371600"/>
          </a:xfrm>
        </p:spPr>
        <p:txBody>
          <a:bodyPr>
            <a:normAutofit lnSpcReduction="10000"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John Smith</a:t>
            </a:r>
          </a:p>
          <a:p>
            <a:endParaRPr lang="en-PH" b="1" smtClean="0">
              <a:solidFill>
                <a:schemeClr val="tx1"/>
              </a:solidFill>
            </a:endParaRP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 smtClean="0"/>
                  <a:t>Valuation (Cont)</a:t>
                </a:r>
                <a:endParaRPr lang="en-CA"/>
              </a:p>
              <a:p>
                <a:pPr lvl="0">
                  <a:lnSpc>
                    <a:spcPct val="150000"/>
                  </a:lnSpc>
                  <a:spcBef>
                    <a:spcPts val="18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000"/>
                  <a:t>After some math, we get the present value of a call basket option 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CA" sz="2000" i="1"/>
                          <m:t>𝑃𝑉</m:t>
                        </m:r>
                      </m:e>
                      <m:sub>
                        <m:r>
                          <a:rPr lang="en-CA" sz="2000" i="1"/>
                          <m:t>𝐶</m:t>
                        </m:r>
                      </m:sub>
                    </m:sSub>
                    <m:r>
                      <a:rPr lang="en-CA" sz="2000" i="1"/>
                      <m:t>=</m:t>
                    </m:r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CA" sz="2000" i="1"/>
                          <m:t>𝑐</m:t>
                        </m:r>
                        <m:r>
                          <a:rPr lang="en-CA" sz="2000" i="1"/>
                          <m:t>−</m:t>
                        </m:r>
                        <m:r>
                          <a:rPr lang="en-CA" sz="2000" i="1"/>
                          <m:t>𝐾</m:t>
                        </m:r>
                      </m:e>
                    </m:d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CA" sz="2000" i="1"/>
                          <m:t>1−</m:t>
                        </m:r>
                        <m:r>
                          <m:rPr>
                            <m:sty m:val="p"/>
                          </m:rPr>
                          <a:rPr lang="en-CA" sz="2000"/>
                          <m:t>Φ</m:t>
                        </m:r>
                        <m:d>
                          <m:dPr>
                            <m:ctrlPr>
                              <a:rPr lang="en-CA" sz="2000" i="1"/>
                            </m:ctrlPr>
                          </m:dPr>
                          <m:e>
                            <m:r>
                              <a:rPr lang="en-CA" sz="2000" i="1"/>
                              <m:t>𝑏</m:t>
                            </m:r>
                            <m:r>
                              <a:rPr lang="en-CA" sz="2000" i="1"/>
                              <m:t>∙</m:t>
                            </m:r>
                            <m:r>
                              <a:rPr lang="en-CA" sz="2000" i="1"/>
                              <m:t>𝑙𝑛</m:t>
                            </m:r>
                            <m:d>
                              <m:dPr>
                                <m:ctrlPr>
                                  <a:rPr lang="en-CA" sz="20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i="1"/>
                                    </m:ctrlPr>
                                  </m:fPr>
                                  <m:num>
                                    <m:r>
                                      <a:rPr lang="en-CA" sz="2000" i="1"/>
                                      <m:t>𝐾</m:t>
                                    </m:r>
                                    <m:r>
                                      <a:rPr lang="en-CA" sz="2000" i="1"/>
                                      <m:t>−</m:t>
                                    </m:r>
                                    <m:r>
                                      <a:rPr lang="en-CA" sz="2000" i="1"/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CA" sz="2000" i="1"/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CA" sz="2000" i="1"/>
                              <m:t>+</m:t>
                            </m:r>
                            <m:r>
                              <a:rPr lang="en-CA" sz="2000" i="1"/>
                              <m:t>𝑎</m:t>
                            </m:r>
                          </m:e>
                        </m:d>
                      </m:e>
                    </m:d>
                    <m:r>
                      <a:rPr lang="en-CA" sz="2000" i="1"/>
                      <m:t>𝐷</m:t>
                    </m:r>
                  </m:oMath>
                </a14:m>
                <a:endParaRPr lang="en-CA" sz="200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CA" sz="2000"/>
                  <a:t>		</a:t>
                </a:r>
                <a14:m>
                  <m:oMath xmlns:m="http://schemas.openxmlformats.org/officeDocument/2006/math">
                    <m:r>
                      <a:rPr lang="en-CA" sz="2000" i="1"/>
                      <m:t>+</m:t>
                    </m:r>
                    <m:r>
                      <a:rPr lang="en-CA" sz="2000" i="1"/>
                      <m:t>𝑑</m:t>
                    </m:r>
                    <m:r>
                      <a:rPr lang="en-CA" sz="2000" i="1"/>
                      <m:t>∙</m:t>
                    </m:r>
                    <m:r>
                      <a:rPr lang="en-CA" sz="2000" i="1"/>
                      <m:t>𝑒𝑥𝑝</m:t>
                    </m:r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CA" sz="2000" i="1"/>
                          <m:t>−</m:t>
                        </m:r>
                        <m:f>
                          <m:fPr>
                            <m:ctrlPr>
                              <a:rPr lang="en-CA" sz="2000" i="1"/>
                            </m:ctrlPr>
                          </m:fPr>
                          <m:num>
                            <m:r>
                              <a:rPr lang="en-CA" sz="2000" i="1"/>
                              <m:t>𝑎</m:t>
                            </m:r>
                          </m:num>
                          <m:den>
                            <m:r>
                              <a:rPr lang="en-CA" sz="2000" i="1"/>
                              <m:t>𝑏</m:t>
                            </m:r>
                          </m:den>
                        </m:f>
                        <m:r>
                          <a:rPr lang="en-CA" sz="2000" i="1"/>
                          <m:t>+</m:t>
                        </m:r>
                        <m:f>
                          <m:fPr>
                            <m:ctrlPr>
                              <a:rPr lang="en-CA" sz="2000" i="1"/>
                            </m:ctrlPr>
                          </m:fPr>
                          <m:num>
                            <m:r>
                              <a:rPr lang="en-CA" sz="2000" i="1"/>
                              <m:t>1</m:t>
                            </m:r>
                          </m:num>
                          <m:den>
                            <m:r>
                              <a:rPr lang="en-CA" sz="2000" i="1"/>
                              <m:t>2</m:t>
                            </m:r>
                            <m:sSup>
                              <m:sSupPr>
                                <m:ctrlPr>
                                  <a:rPr lang="en-CA" sz="2000" i="1"/>
                                </m:ctrlPr>
                              </m:sSupPr>
                              <m:e>
                                <m:r>
                                  <a:rPr lang="en-CA" sz="2000" i="1"/>
                                  <m:t>𝑏</m:t>
                                </m:r>
                              </m:e>
                              <m:sup>
                                <m:r>
                                  <a:rPr lang="en-CA" sz="2000" i="1"/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CA" sz="2000" i="1"/>
                          <m:t>1−</m:t>
                        </m:r>
                        <m:r>
                          <m:rPr>
                            <m:sty m:val="p"/>
                          </m:rPr>
                          <a:rPr lang="en-CA" sz="2000"/>
                          <m:t>Φ</m:t>
                        </m:r>
                        <m:d>
                          <m:dPr>
                            <m:ctrlPr>
                              <a:rPr lang="en-CA" sz="2000" i="1"/>
                            </m:ctrlPr>
                          </m:dPr>
                          <m:e>
                            <m:r>
                              <a:rPr lang="en-CA" sz="2000" i="1"/>
                              <m:t>𝑏</m:t>
                            </m:r>
                            <m:r>
                              <a:rPr lang="en-CA" sz="2000" i="1"/>
                              <m:t>∙</m:t>
                            </m:r>
                            <m:r>
                              <a:rPr lang="en-CA" sz="2000" i="1"/>
                              <m:t>𝑙𝑛</m:t>
                            </m:r>
                            <m:d>
                              <m:dPr>
                                <m:ctrlPr>
                                  <a:rPr lang="en-CA" sz="20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i="1"/>
                                    </m:ctrlPr>
                                  </m:fPr>
                                  <m:num>
                                    <m:r>
                                      <a:rPr lang="en-CA" sz="2000" i="1"/>
                                      <m:t>𝐾</m:t>
                                    </m:r>
                                    <m:r>
                                      <a:rPr lang="en-CA" sz="2000" i="1"/>
                                      <m:t>−</m:t>
                                    </m:r>
                                    <m:r>
                                      <a:rPr lang="en-CA" sz="2000" i="1"/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CA" sz="2000" i="1"/>
                                      <m:t>𝑑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CA" sz="2000" i="1"/>
                              <m:t>+</m:t>
                            </m:r>
                            <m:r>
                              <a:rPr lang="en-CA" sz="2000" i="1"/>
                              <m:t>𝑎</m:t>
                            </m:r>
                            <m:r>
                              <a:rPr lang="en-CA" sz="2000" i="1"/>
                              <m:t>−</m:t>
                            </m:r>
                            <m:f>
                              <m:fPr>
                                <m:ctrlPr>
                                  <a:rPr lang="en-CA" sz="2000" i="1"/>
                                </m:ctrlPr>
                              </m:fPr>
                              <m:num>
                                <m:r>
                                  <a:rPr lang="en-CA" sz="2000" i="1"/>
                                  <m:t>1</m:t>
                                </m:r>
                              </m:num>
                              <m:den>
                                <m:r>
                                  <a:rPr lang="en-CA" sz="2000" i="1"/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CA" sz="2000" i="1"/>
                      <m:t>𝐷</m:t>
                    </m:r>
                  </m:oMath>
                </a14:m>
                <a:endParaRPr lang="en-CA" sz="2000"/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en-CA" sz="1800"/>
                  <a:t>where D is the discount </a:t>
                </a:r>
                <a:r>
                  <a:rPr lang="en-CA" sz="1800"/>
                  <a:t>factor</a:t>
                </a:r>
                <a:r>
                  <a:rPr lang="en-CA" sz="1800" smtClean="0"/>
                  <a:t>.</a:t>
                </a:r>
                <a:endParaRPr lang="en-CA" sz="1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  <a:blipFill rotWithShape="1">
                <a:blip r:embed="rId2"/>
                <a:stretch>
                  <a:fillRect l="-593" t="-16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09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/>
                  <a:t>Practical Guide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/>
                  <a:t>This model assumes that the basket price can be approximated by a lognormal distribution with moments matched to the distribution of the weighted sum of the individual stock prices.</a:t>
                </a:r>
                <a:endParaRPr lang="en-CA" sz="22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/>
                  <a:t>The asset value can be accurately expressed using a volatility skew model. This represents best market practice.</a:t>
                </a:r>
                <a:endParaRPr lang="en-CA" sz="22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/>
                  <a:t>Interest rates are deterministic.</a:t>
                </a:r>
                <a:endParaRPr lang="en-CA" sz="22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/>
                  <a:t>The model can be easily extended to price an Asian basket option by including a period of dates in the averaging schedule, i.e.,</a:t>
                </a:r>
                <a:endParaRPr lang="en-CA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/>
                        <m:t>𝑅</m:t>
                      </m:r>
                      <m:r>
                        <a:rPr lang="en-CA" sz="1800" i="1"/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800" i="1"/>
                          </m:ctrlPr>
                        </m:naryPr>
                        <m:sub>
                          <m:r>
                            <a:rPr lang="en-CA" sz="1800" i="1"/>
                            <m:t>𝑗</m:t>
                          </m:r>
                          <m:r>
                            <a:rPr lang="en-CA" sz="1800" i="1"/>
                            <m:t>=1</m:t>
                          </m:r>
                        </m:sub>
                        <m:sup>
                          <m:r>
                            <a:rPr lang="en-CA" sz="1800" i="1"/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CA" sz="1800" i="1"/>
                              </m:ctrlPr>
                            </m:naryPr>
                            <m:sub>
                              <m:r>
                                <a:rPr lang="en-CA" sz="1800" i="1"/>
                                <m:t>𝑖</m:t>
                              </m:r>
                              <m:r>
                                <a:rPr lang="en-CA" sz="1800" i="1"/>
                                <m:t>=1</m:t>
                              </m:r>
                            </m:sub>
                            <m:sup>
                              <m:r>
                                <a:rPr lang="en-CA" sz="1800" i="1"/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1800" i="1"/>
                                  </m:ctrlPr>
                                </m:sSubPr>
                                <m:e>
                                  <m:r>
                                    <a:rPr lang="en-CA" sz="1800" i="1"/>
                                    <m:t>𝑤</m:t>
                                  </m:r>
                                </m:e>
                                <m:sub>
                                  <m:r>
                                    <a:rPr lang="en-CA" sz="1800" i="1"/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800" i="1"/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CA" sz="1800" i="1"/>
                                      </m:ctrlPr>
                                    </m:sSubPr>
                                    <m:e>
                                      <m:r>
                                        <a:rPr lang="en-CA" sz="1800" i="1"/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CA" sz="1800" i="1"/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CA" sz="1800" i="1"/>
                                    <m:t>𝑆</m:t>
                                  </m:r>
                                </m:e>
                                <m:sub>
                                  <m:r>
                                    <a:rPr lang="en-CA" sz="1800" i="1"/>
                                    <m:t>𝑖𝑗</m:t>
                                  </m:r>
                                </m:sub>
                              </m:sSub>
                              <m:r>
                                <a:rPr lang="en-CA" sz="1800" i="1"/>
                                <m:t>/</m:t>
                              </m:r>
                              <m:sSub>
                                <m:sSubPr>
                                  <m:ctrlPr>
                                    <a:rPr lang="en-CA" sz="1800" i="1"/>
                                  </m:ctrlPr>
                                </m:sSubPr>
                                <m:e>
                                  <m:r>
                                    <a:rPr lang="en-CA" sz="1800" i="1"/>
                                    <m:t>𝐹</m:t>
                                  </m:r>
                                </m:e>
                                <m:sub>
                                  <m:r>
                                    <a:rPr lang="en-CA" sz="1800" i="1"/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CA" sz="1800"/>
              </a:p>
              <a:p>
                <a:pPr marL="400050" lvl="1" indent="0">
                  <a:buNone/>
                </a:pPr>
                <a:r>
                  <a:rPr lang="en-CA" sz="1800" smtClean="0"/>
                  <a:t>where </a:t>
                </a:r>
                <a:r>
                  <a:rPr lang="en-CA" sz="1800"/>
                  <a:t>W</a:t>
                </a:r>
                <a:r>
                  <a:rPr lang="en-CA" sz="1800" baseline="-25000"/>
                  <a:t>j </a:t>
                </a:r>
                <a:r>
                  <a:rPr lang="en-CA" sz="1800"/>
                  <a:t>is the weight for schedule time ,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  <a:blipFill rotWithShape="1">
                <a:blip r:embed="rId2"/>
                <a:stretch>
                  <a:fillRect l="-741" t="-1652" r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05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8006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 smtClean="0"/>
              <a:t>A Real World Example</a:t>
            </a:r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76047"/>
              </p:ext>
            </p:extLst>
          </p:nvPr>
        </p:nvGraphicFramePr>
        <p:xfrm>
          <a:off x="1905000" y="2438399"/>
          <a:ext cx="541020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7277"/>
                <a:gridCol w="2032923"/>
              </a:tblGrid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Face Value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87.5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USD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Digital Rebate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Maturity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6/16/2017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 or Put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Buy or Sell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Sell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Position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-21800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Assets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Initial Fixing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CTXS.O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87.5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LOGM.O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87.5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5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</a:t>
            </a:r>
            <a:r>
              <a:rPr lang="en-CA" sz="2000" smtClean="0"/>
              <a:t>details</a:t>
            </a:r>
            <a:r>
              <a:rPr lang="en-CA" sz="2000" smtClean="0"/>
              <a:t> </a:t>
            </a:r>
            <a:r>
              <a:rPr lang="en-CA" sz="2000" smtClean="0"/>
              <a:t>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</a:t>
            </a:r>
            <a:r>
              <a:rPr lang="en-CA" sz="1600" smtClean="0"/>
              <a:t>www.finpricing.com/lib/EqBasket.html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/>
              <a:t>Equity </a:t>
            </a:r>
            <a:r>
              <a:rPr lang="en-US" sz="2800" smtClean="0"/>
              <a:t>Basket Option </a:t>
            </a:r>
            <a:r>
              <a:rPr lang="en-US" sz="2800"/>
              <a:t>Introduction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The </a:t>
            </a:r>
            <a:r>
              <a:rPr lang="en-CA" sz="2800"/>
              <a:t>Use of </a:t>
            </a:r>
            <a:r>
              <a:rPr lang="en-CA" sz="2800" smtClean="0"/>
              <a:t>Equity Basket </a:t>
            </a:r>
            <a:r>
              <a:rPr lang="en-CA" sz="2800" smtClean="0"/>
              <a:t>Options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Equity </a:t>
            </a:r>
            <a:r>
              <a:rPr lang="en-CA" sz="2800" smtClean="0"/>
              <a:t>Basket Option </a:t>
            </a:r>
            <a:r>
              <a:rPr lang="en-CA" sz="2800" smtClean="0"/>
              <a:t>Payoffs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Practical Guide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A </a:t>
            </a:r>
            <a:r>
              <a:rPr lang="en-CA" sz="2800"/>
              <a:t>Real World </a:t>
            </a:r>
            <a:r>
              <a:rPr lang="en-CA" sz="2800" smtClean="0"/>
              <a:t>Example</a:t>
            </a:r>
            <a:endParaRPr lang="en-CA" sz="2800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4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/>
              <a:t>Equity Basket Option Introduction</a:t>
            </a:r>
            <a:endParaRPr lang="en-CA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 basket option is a financial contract whose underlying is a weighted sum or average of different assets that have been grouped together in a basket.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smtClean="0"/>
              <a:t>A </a:t>
            </a:r>
            <a:r>
              <a:rPr lang="en-US" sz="2000"/>
              <a:t>basket option can be used to hedge the risk exposure to or speculate the market move on the underlying stock basket.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Because it involves just one transaction, a basket option often costs less than multiple single options.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The most important feature of a basket option is its ability to efficiently hedge risk on multiple assets at the same time.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Rather than hedging each individual asset, the investor can manage risk for the basket, or portfolio, in one transaction.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The benefits of a single transaction can be great, especially when avoiding the costs associated with hedging each and </a:t>
            </a:r>
            <a:r>
              <a:rPr lang="en-CA" sz="2000"/>
              <a:t>every </a:t>
            </a:r>
            <a:r>
              <a:rPr lang="en-CA" sz="2000" smtClean="0"/>
              <a:t>individual component.</a:t>
            </a:r>
            <a:endParaRPr lang="en-CA" sz="2000"/>
          </a:p>
          <a:p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347908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The Use of Basket Options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 basket offers a combination of two contracdictory benefits: focus on an investment style or sector, and diversification across the spectrum of stocks in the sector.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 smtClean="0"/>
              <a:t>Buying </a:t>
            </a:r>
            <a:r>
              <a:rPr lang="en-CA" sz="2000"/>
              <a:t>a basket of shares is an obvious way to participate in the anticipated rapid appreciation of </a:t>
            </a:r>
            <a:r>
              <a:rPr lang="en-CA" sz="2000"/>
              <a:t>a </a:t>
            </a:r>
            <a:r>
              <a:rPr lang="en-CA" sz="2000" smtClean="0"/>
              <a:t>sector, </a:t>
            </a:r>
            <a:r>
              <a:rPr lang="en-CA" sz="2000"/>
              <a:t>without active management.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An investor bullish on a sectr but wanting downside protection may favor a call option on a basket of shares from that sector.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 trader who think the market overestimates a basket’s volatility may sell a butterfly spread on the basket.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 relatively risk averse investor may favor a basket buy or write.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 trader who anticipates that the average correlation among different shares is going to increase might buy a </a:t>
            </a:r>
            <a:r>
              <a:rPr lang="en-CA" sz="2000"/>
              <a:t>basket </a:t>
            </a:r>
            <a:r>
              <a:rPr lang="en-CA" sz="2000" smtClean="0"/>
              <a:t>option.</a:t>
            </a:r>
            <a:endParaRPr lang="en-CA" sz="2000"/>
          </a:p>
          <a:p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95671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057400"/>
                <a:ext cx="8229600" cy="43434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Equity Basket Option Payoffs</a:t>
                </a:r>
                <a:endParaRPr lang="en-CA"/>
              </a:p>
              <a:p>
                <a:pPr lvl="0"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/>
                  <a:t>In a basket option, the payoff is determined by the weighted average prices of the underlying stocks in a basket</a:t>
                </a:r>
                <a:r>
                  <a:rPr lang="en-US" sz="2200"/>
                  <a:t>. </a:t>
                </a:r>
                <a:endParaRPr lang="en-US" sz="2200" smtClean="0"/>
              </a:p>
              <a:p>
                <a:pPr lvl="0"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 smtClean="0"/>
                  <a:t>Trading </a:t>
                </a:r>
                <a:r>
                  <a:rPr lang="en-US" sz="2200"/>
                  <a:t>desks use this type of option to construct the payoff structures in various Equity </a:t>
                </a:r>
                <a:r>
                  <a:rPr lang="en-US" sz="2200"/>
                  <a:t>Linked </a:t>
                </a:r>
                <a:r>
                  <a:rPr lang="en-US" sz="2200" smtClean="0"/>
                  <a:t>Notes. </a:t>
                </a:r>
                <a:endParaRPr lang="en-CA" sz="2200"/>
              </a:p>
              <a:p>
                <a:pPr lvl="0"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payoff for a basket call option is given by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CA" sz="2000" i="1"/>
                          <m:t>𝑃𝑎𝑦𝑜𝑓𝑓</m:t>
                        </m:r>
                      </m:e>
                      <m:sub>
                        <m:r>
                          <a:rPr lang="en-CA" sz="2000" i="1"/>
                          <m:t>𝐶</m:t>
                        </m:r>
                      </m:sub>
                    </m:sSub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CA" sz="2000" i="1"/>
                          <m:t>𝑇</m:t>
                        </m:r>
                      </m:e>
                    </m:d>
                    <m:r>
                      <a:rPr lang="en-CA" sz="2000" i="1"/>
                      <m:t>=</m:t>
                    </m:r>
                    <m:r>
                      <a:rPr lang="en-CA" sz="2000" i="1"/>
                      <m:t>𝑁</m:t>
                    </m:r>
                    <m:r>
                      <a:rPr lang="en-CA" sz="2000" i="1"/>
                      <m:t>∙</m:t>
                    </m:r>
                    <m:r>
                      <a:rPr lang="en-CA" sz="2000" i="1"/>
                      <m:t>𝑃</m:t>
                    </m:r>
                    <m:r>
                      <a:rPr lang="en-CA" sz="2000" i="1"/>
                      <m:t>∙</m:t>
                    </m:r>
                    <m:r>
                      <m:rPr>
                        <m:sty m:val="p"/>
                      </m:rPr>
                      <a:rPr lang="en-CA" sz="2000"/>
                      <m:t>max</m:t>
                    </m:r>
                    <m:r>
                      <a:rPr lang="en-CA" sz="2000" i="1"/>
                      <m:t>(</m:t>
                    </m:r>
                    <m:r>
                      <a:rPr lang="en-CA" sz="2000" i="1"/>
                      <m:t>𝑅</m:t>
                    </m:r>
                    <m:r>
                      <a:rPr lang="en-CA" sz="2000" i="1"/>
                      <m:t>−</m:t>
                    </m:r>
                    <m:r>
                      <a:rPr lang="en-CA" sz="2000" i="1"/>
                      <m:t>𝐾</m:t>
                    </m:r>
                    <m:r>
                      <a:rPr lang="en-CA" sz="2000" i="1"/>
                      <m:t>,0)</m:t>
                    </m:r>
                  </m:oMath>
                </a14:m>
                <a:r>
                  <a:rPr lang="en-CA" sz="2200" i="1" u="sng"/>
                  <a:t>                                                           </a:t>
                </a:r>
                <a:endParaRPr lang="en-CA" sz="2200"/>
              </a:p>
              <a:p>
                <a:pPr lvl="0"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payoff for a basket put option is given by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/>
                          </m:ctrlPr>
                        </m:sSubPr>
                        <m:e>
                          <m:r>
                            <a:rPr lang="en-CA" sz="2000" i="1"/>
                            <m:t>𝑃𝑎𝑦𝑜𝑓𝑓</m:t>
                          </m:r>
                        </m:e>
                        <m:sub>
                          <m:r>
                            <a:rPr lang="en-CA" sz="2000" i="1"/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CA" sz="2000" i="1"/>
                          </m:ctrlPr>
                        </m:dPr>
                        <m:e>
                          <m:r>
                            <a:rPr lang="en-CA" sz="2000" i="1"/>
                            <m:t>𝑇</m:t>
                          </m:r>
                        </m:e>
                      </m:d>
                      <m:r>
                        <a:rPr lang="en-CA" sz="2000" i="1"/>
                        <m:t>=</m:t>
                      </m:r>
                      <m:r>
                        <a:rPr lang="en-CA" sz="2000" i="1"/>
                        <m:t>𝑁</m:t>
                      </m:r>
                      <m:r>
                        <a:rPr lang="en-CA" sz="2000" i="1"/>
                        <m:t>∙</m:t>
                      </m:r>
                      <m:r>
                        <a:rPr lang="en-CA" sz="2000" i="1"/>
                        <m:t>𝑃</m:t>
                      </m:r>
                      <m:r>
                        <a:rPr lang="en-CA" sz="2000" i="1"/>
                        <m:t>∙</m:t>
                      </m:r>
                      <m:r>
                        <m:rPr>
                          <m:sty m:val="p"/>
                        </m:rPr>
                        <a:rPr lang="en-CA" sz="2000"/>
                        <m:t>max</m:t>
                      </m:r>
                      <m:r>
                        <a:rPr lang="en-CA" sz="2000" i="1"/>
                        <m:t>(</m:t>
                      </m:r>
                      <m:r>
                        <a:rPr lang="en-CA" sz="2000" i="1"/>
                        <m:t>𝐾</m:t>
                      </m:r>
                      <m:r>
                        <a:rPr lang="en-CA" sz="2000" i="1"/>
                        <m:t>−</m:t>
                      </m:r>
                      <m:r>
                        <a:rPr lang="en-CA" sz="2000" i="1"/>
                        <m:t>𝑅</m:t>
                      </m:r>
                      <m:r>
                        <a:rPr lang="en-CA" sz="2000" i="1"/>
                        <m:t>,0)</m:t>
                      </m:r>
                    </m:oMath>
                  </m:oMathPara>
                </a14:m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057400"/>
                <a:ext cx="8229600" cy="4343400"/>
              </a:xfrm>
              <a:blipFill rotWithShape="1">
                <a:blip r:embed="rId2"/>
                <a:stretch>
                  <a:fillRect l="-815" t="-18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10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52600"/>
                <a:ext cx="8229600" cy="46482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Equity Basket Option Payoffs (Cont)</a:t>
                </a:r>
                <a:endParaRPr lang="en-CA"/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CA" sz="2000" smtClean="0"/>
                  <a:t>where</a:t>
                </a:r>
                <a:endParaRPr lang="en-CA" sz="20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2000" smtClean="0"/>
                  <a:t>	</a:t>
                </a:r>
                <a14:m>
                  <m:oMath xmlns:m="http://schemas.openxmlformats.org/officeDocument/2006/math">
                    <m:r>
                      <a:rPr lang="en-CA" sz="2000" i="1"/>
                      <m:t>𝑅</m:t>
                    </m:r>
                    <m:r>
                      <a:rPr lang="en-CA" sz="2000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CA" sz="2000" i="1"/>
                        </m:ctrlPr>
                      </m:naryPr>
                      <m:sub>
                        <m:r>
                          <a:rPr lang="en-CA" sz="2000" i="1"/>
                          <m:t>𝑖</m:t>
                        </m:r>
                        <m:r>
                          <a:rPr lang="en-CA" sz="2000" i="1"/>
                          <m:t>=1</m:t>
                        </m:r>
                      </m:sub>
                      <m:sup>
                        <m:r>
                          <a:rPr lang="en-CA" sz="2000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CA" sz="2000" i="1"/>
                              <m:t>𝑤</m:t>
                            </m:r>
                          </m:e>
                          <m:sub>
                            <m:r>
                              <a:rPr lang="en-CA" sz="2000" i="1"/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CA" sz="2000" i="1"/>
                              <m:t>𝑆</m:t>
                            </m:r>
                          </m:e>
                          <m:sub>
                            <m:r>
                              <a:rPr lang="en-CA" sz="2000" i="1"/>
                              <m:t>𝑖</m:t>
                            </m:r>
                          </m:sub>
                        </m:sSub>
                        <m:r>
                          <a:rPr lang="en-CA" sz="2000" i="1"/>
                          <m:t>/</m:t>
                        </m:r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CA" sz="2000" i="1"/>
                              <m:t>𝐹</m:t>
                            </m:r>
                          </m:e>
                          <m:sub>
                            <m:r>
                              <a:rPr lang="en-CA" sz="2000" i="1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sz="2000"/>
                  <a:t>	</a:t>
                </a:r>
                <a:r>
                  <a:rPr lang="en-CA" sz="2000" smtClean="0"/>
                  <a:t>	the </a:t>
                </a:r>
                <a:r>
                  <a:rPr lang="en-CA" sz="2000"/>
                  <a:t>weighted average of the basket return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2000" smtClean="0"/>
                  <a:t>	N</a:t>
                </a:r>
                <a:r>
                  <a:rPr lang="en-CA" sz="2000"/>
                  <a:t>	the notional amount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2000" smtClean="0"/>
                  <a:t>	P</a:t>
                </a:r>
                <a:r>
                  <a:rPr lang="en-CA" sz="2000"/>
                  <a:t>	the option participation rate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2000" smtClean="0"/>
                  <a:t>	w</a:t>
                </a:r>
                <a:r>
                  <a:rPr lang="en-CA" sz="2000" baseline="-25000" smtClean="0"/>
                  <a:t>i</a:t>
                </a:r>
                <a:r>
                  <a:rPr lang="en-CA" sz="2000" baseline="-25000"/>
                  <a:t>	</a:t>
                </a:r>
                <a:r>
                  <a:rPr lang="en-CA" sz="2000"/>
                  <a:t>the weight for asset ,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2000" smtClean="0"/>
                  <a:t>	F</a:t>
                </a:r>
                <a:r>
                  <a:rPr lang="en-CA" sz="2000" baseline="-25000" smtClean="0"/>
                  <a:t>i</a:t>
                </a:r>
                <a:r>
                  <a:rPr lang="en-CA" sz="2000" baseline="-25000"/>
                  <a:t>	</a:t>
                </a:r>
                <a:r>
                  <a:rPr lang="en-CA" sz="2000"/>
                  <a:t>the InitialFixing for asset , 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2000" smtClean="0"/>
                  <a:t>	K</a:t>
                </a:r>
                <a:r>
                  <a:rPr lang="en-CA" sz="2000"/>
                  <a:t>	the basket percentage strike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2000" smtClean="0"/>
                  <a:t>	S</a:t>
                </a:r>
                <a:r>
                  <a:rPr lang="en-CA" sz="2000" baseline="-25000" smtClean="0"/>
                  <a:t>i</a:t>
                </a:r>
                <a:r>
                  <a:rPr lang="en-CA" sz="2000"/>
                  <a:t>	the spot price for asset  at time T</a:t>
                </a:r>
              </a:p>
              <a:p>
                <a:endParaRPr lang="en-PH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0"/>
                <a:ext cx="8229600" cy="4648200"/>
              </a:xfrm>
              <a:blipFill rotWithShape="1">
                <a:blip r:embed="rId2"/>
                <a:stretch>
                  <a:fillRect t="-1706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91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4958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/>
              <a:t>Valuation</a:t>
            </a:r>
            <a:endParaRPr lang="en-CA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The Asian basket option payoff function can be solved either analytically or </a:t>
            </a:r>
            <a:r>
              <a:rPr lang="en-US" sz="2000"/>
              <a:t>using </a:t>
            </a:r>
            <a:r>
              <a:rPr lang="en-US" sz="2000" smtClean="0"/>
              <a:t>Monte </a:t>
            </a:r>
            <a:r>
              <a:rPr lang="en-US" sz="2000"/>
              <a:t>Carlo </a:t>
            </a:r>
            <a:r>
              <a:rPr lang="en-US" sz="2000" smtClean="0"/>
              <a:t>simulation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In this paper, we focus on the analytical solution. It assumes that the basket price can be approximated by a lognormal distribution with moments matched to the distribution of the weighted sum of the individual stock prices</a:t>
            </a:r>
            <a:r>
              <a:rPr lang="en-US" sz="2000"/>
              <a:t>. </a:t>
            </a:r>
            <a:endParaRPr lang="en-US" sz="200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smtClean="0"/>
              <a:t>The </a:t>
            </a:r>
            <a:r>
              <a:rPr lang="en-US" sz="2000"/>
              <a:t>model includes two- and three-moment matching algorithms.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The model also can be used to price an Asian basket option by including a period of dates in the averaging schedule.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The payoff types covered by the model include calls and puts, as well as digital calls and digital </a:t>
            </a:r>
            <a:r>
              <a:rPr lang="en-US" sz="2000"/>
              <a:t>puts</a:t>
            </a:r>
            <a:r>
              <a:rPr lang="en-US" sz="2000" smtClean="0"/>
              <a:t>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03763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 smtClean="0"/>
                  <a:t>Valuation (Cont)</a:t>
                </a:r>
                <a:endParaRPr lang="en-CA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000" smtClean="0"/>
                  <a:t>It </a:t>
                </a:r>
                <a:r>
                  <a:rPr lang="en-CA" sz="2000"/>
                  <a:t>is well known that the sum of a series of lognormal random variables is not a lognormal random variable. The weighted summation R is approximated by a shifted lognormal random variable (SLN).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/>
                        <m:t>𝑅</m:t>
                      </m:r>
                      <m:r>
                        <a:rPr lang="en-CA" sz="1800" i="1"/>
                        <m:t>~</m:t>
                      </m:r>
                      <m:r>
                        <a:rPr lang="en-CA" sz="1800" i="1"/>
                        <m:t>𝑆𝐿𝑁</m:t>
                      </m:r>
                      <m:r>
                        <a:rPr lang="en-CA" sz="1800" i="1"/>
                        <m:t>=</m:t>
                      </m:r>
                      <m:r>
                        <a:rPr lang="en-CA" sz="1800" i="1"/>
                        <m:t>𝑐</m:t>
                      </m:r>
                      <m:r>
                        <a:rPr lang="en-CA" sz="1800" i="1"/>
                        <m:t>+</m:t>
                      </m:r>
                      <m:r>
                        <a:rPr lang="en-CA" sz="1800" i="1"/>
                        <m:t>𝑑</m:t>
                      </m:r>
                      <m:r>
                        <a:rPr lang="en-CA" sz="1800" i="1"/>
                        <m:t>∙</m:t>
                      </m:r>
                      <m:r>
                        <a:rPr lang="en-CA" sz="1800" i="1"/>
                        <m:t>𝑒𝑥𝑝</m:t>
                      </m:r>
                      <m:d>
                        <m:dPr>
                          <m:ctrlPr>
                            <a:rPr lang="en-CA" sz="1800" i="1"/>
                          </m:ctrlPr>
                        </m:dPr>
                        <m:e>
                          <m:f>
                            <m:fPr>
                              <m:ctrlPr>
                                <a:rPr lang="en-CA" sz="1800" i="1"/>
                              </m:ctrlPr>
                            </m:fPr>
                            <m:num>
                              <m:r>
                                <a:rPr lang="en-CA" sz="1800" i="1"/>
                                <m:t>𝑍</m:t>
                              </m:r>
                              <m:r>
                                <a:rPr lang="en-CA" sz="1800" i="1"/>
                                <m:t>−</m:t>
                              </m:r>
                              <m:r>
                                <a:rPr lang="en-CA" sz="1800" i="1"/>
                                <m:t>𝑎</m:t>
                              </m:r>
                            </m:num>
                            <m:den>
                              <m:r>
                                <a:rPr lang="en-CA" sz="1800" i="1"/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1800"/>
              </a:p>
              <a:p>
                <a:pPr marL="400050" lvl="1" indent="0">
                  <a:buNone/>
                </a:pPr>
                <a:r>
                  <a:rPr lang="en-CA" sz="1800"/>
                  <a:t>where </a:t>
                </a:r>
                <a14:m>
                  <m:oMath xmlns:m="http://schemas.openxmlformats.org/officeDocument/2006/math">
                    <m:r>
                      <a:rPr lang="en-CA" sz="1800" i="1"/>
                      <m:t>𝑍</m:t>
                    </m:r>
                    <m:r>
                      <a:rPr lang="en-CA" sz="1800" i="1"/>
                      <m:t>~</m:t>
                    </m:r>
                    <m:r>
                      <a:rPr lang="en-CA" sz="1800" i="1"/>
                      <m:t>𝑁</m:t>
                    </m:r>
                    <m:r>
                      <a:rPr lang="en-CA" sz="1800" i="1"/>
                      <m:t>(0,1)</m:t>
                    </m:r>
                  </m:oMath>
                </a14:m>
                <a:r>
                  <a:rPr lang="en-CA" sz="1800"/>
                  <a:t> follows a standard normal distribution.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000"/>
                  <a:t>We </a:t>
                </a:r>
                <a:r>
                  <a:rPr lang="en-CA" sz="2000"/>
                  <a:t>solve </a:t>
                </a:r>
                <a:r>
                  <a:rPr lang="en-CA" sz="2000" smtClean="0"/>
                  <a:t>for a, b, c, d by </a:t>
                </a:r>
                <a:r>
                  <a:rPr lang="en-CA" sz="2000"/>
                  <a:t>matching central </a:t>
                </a:r>
                <a:r>
                  <a:rPr lang="en-CA" sz="2000"/>
                  <a:t>moments </a:t>
                </a:r>
                <a:r>
                  <a:rPr lang="en-CA" sz="2000" smtClean="0"/>
                  <a:t>between.</a:t>
                </a:r>
                <a:endParaRPr lang="en-CA" sz="20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000"/>
                  <a:t>The central moments of </a:t>
                </a:r>
                <a:r>
                  <a:rPr lang="en-CA" sz="2000"/>
                  <a:t>SLN </a:t>
                </a:r>
                <a:r>
                  <a:rPr lang="en-CA" sz="2000" smtClean="0"/>
                  <a:t>are</a:t>
                </a:r>
                <a:endParaRPr lang="en-CA" sz="2000"/>
              </a:p>
              <a:p>
                <a:pPr marL="0" indent="0"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US" sz="1800" i="1"/>
                          <m:t>𝑀</m:t>
                        </m:r>
                      </m:e>
                      <m:sub>
                        <m:r>
                          <a:rPr lang="en-US" sz="1800" i="1"/>
                          <m:t>1</m:t>
                        </m:r>
                      </m:sub>
                    </m:sSub>
                    <m:r>
                      <a:rPr lang="en-US" sz="1800" i="1"/>
                      <m:t>=</m:t>
                    </m:r>
                    <m:r>
                      <a:rPr lang="en-US" sz="1800" i="1"/>
                      <m:t>𝑐</m:t>
                    </m:r>
                    <m:r>
                      <a:rPr lang="en-US" sz="1800" i="1"/>
                      <m:t>+</m:t>
                    </m:r>
                    <m:r>
                      <a:rPr lang="en-US" sz="1800" i="1"/>
                      <m:t>𝑑</m:t>
                    </m:r>
                    <m:r>
                      <a:rPr lang="en-US" sz="1800" i="1"/>
                      <m:t>∙</m:t>
                    </m:r>
                    <m:r>
                      <a:rPr lang="en-US" sz="1800" i="1"/>
                      <m:t>𝑒𝑥𝑝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US" sz="1800" i="1"/>
                              <m:t>1</m:t>
                            </m:r>
                          </m:num>
                          <m:den>
                            <m:r>
                              <a:rPr lang="en-US" sz="1800" i="1"/>
                              <m:t>2</m:t>
                            </m:r>
                            <m:sSup>
                              <m:sSupPr>
                                <m:ctrlPr>
                                  <a:rPr lang="en-CA" sz="1800" i="1"/>
                                </m:ctrlPr>
                              </m:sSupPr>
                              <m:e>
                                <m:r>
                                  <a:rPr lang="en-US" sz="1800" i="1"/>
                                  <m:t>𝑏</m:t>
                                </m:r>
                              </m:e>
                              <m:sup>
                                <m:r>
                                  <a:rPr lang="en-US" sz="1800" i="1"/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/>
                          <m:t>−</m:t>
                        </m:r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US" sz="1800" i="1"/>
                              <m:t>𝑎</m:t>
                            </m:r>
                          </m:num>
                          <m:den>
                            <m:r>
                              <a:rPr lang="en-US" sz="1800" i="1"/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CA" sz="1800"/>
              </a:p>
              <a:p>
                <a:pPr marL="0" indent="0">
                  <a:buNone/>
                </a:pPr>
                <a:r>
                  <a:rPr lang="en-US" sz="18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US" sz="1800" i="1"/>
                          <m:t>𝑀</m:t>
                        </m:r>
                      </m:e>
                      <m:sub>
                        <m:r>
                          <a:rPr lang="en-US" sz="1800" i="1"/>
                          <m:t>2</m:t>
                        </m:r>
                      </m:sub>
                    </m:sSub>
                    <m:r>
                      <a:rPr lang="en-US" sz="1800" i="1"/>
                      <m:t>=</m:t>
                    </m:r>
                    <m:sSup>
                      <m:sSupPr>
                        <m:ctrlPr>
                          <a:rPr lang="en-CA" sz="1800" i="1"/>
                        </m:ctrlPr>
                      </m:sSupPr>
                      <m:e>
                        <m:r>
                          <a:rPr lang="en-US" sz="1800" i="1"/>
                          <m:t>𝑑</m:t>
                        </m:r>
                      </m:e>
                      <m:sup>
                        <m:r>
                          <a:rPr lang="en-US" sz="1800" i="1"/>
                          <m:t>2</m:t>
                        </m:r>
                      </m:sup>
                    </m:sSup>
                    <m:r>
                      <a:rPr lang="en-US" sz="1800" i="1"/>
                      <m:t>𝑒𝑥𝑝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US" sz="1800" i="1"/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sz="1800" i="1"/>
                                </m:ctrlPr>
                              </m:sSupPr>
                              <m:e>
                                <m:r>
                                  <a:rPr lang="en-US" sz="1800" i="1"/>
                                  <m:t>𝑏</m:t>
                                </m:r>
                              </m:e>
                              <m:sup>
                                <m:r>
                                  <a:rPr lang="en-US" sz="1800" i="1"/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/>
                          <m:t>−</m:t>
                        </m:r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US" sz="1800" i="1"/>
                              <m:t>2</m:t>
                            </m:r>
                            <m:r>
                              <a:rPr lang="en-US" sz="1800" i="1"/>
                              <m:t>𝑎</m:t>
                            </m:r>
                          </m:num>
                          <m:den>
                            <m:r>
                              <a:rPr lang="en-US" sz="1800" i="1"/>
                              <m:t>𝑏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CA" sz="1800" i="1"/>
                        </m:ctrlPr>
                      </m:dPr>
                      <m:e>
                        <m:r>
                          <a:rPr lang="en-US" sz="1800" i="1"/>
                          <m:t>𝑒𝑥𝑝</m:t>
                        </m:r>
                        <m:d>
                          <m:dPr>
                            <m:ctrlPr>
                              <a:rPr lang="en-CA" sz="1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/>
                                </m:ctrlPr>
                              </m:fPr>
                              <m:num>
                                <m:r>
                                  <a:rPr lang="en-US" sz="1800" i="1"/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1800" i="1"/>
                                    </m:ctrlPr>
                                  </m:sSupPr>
                                  <m:e>
                                    <m:r>
                                      <a:rPr lang="en-US" sz="1800" i="1"/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1800" i="1"/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1800" i="1"/>
                          <m:t>−1</m:t>
                        </m:r>
                      </m:e>
                    </m:d>
                  </m:oMath>
                </a14:m>
                <a:endParaRPr lang="en-CA" sz="1800"/>
              </a:p>
              <a:p>
                <a:pPr marL="0" indent="0">
                  <a:buNone/>
                </a:pPr>
                <a:r>
                  <a:rPr lang="en-CA" sz="18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𝑀</m:t>
                        </m:r>
                      </m:e>
                      <m:sub>
                        <m:r>
                          <a:rPr lang="en-CA" sz="1800" i="1"/>
                          <m:t>3</m:t>
                        </m:r>
                      </m:sub>
                    </m:sSub>
                    <m:r>
                      <a:rPr lang="en-CA" sz="1800" i="1"/>
                      <m:t>=</m:t>
                    </m:r>
                    <m:sSup>
                      <m:sSupPr>
                        <m:ctrlPr>
                          <a:rPr lang="en-CA" sz="1800" i="1"/>
                        </m:ctrlPr>
                      </m:sSupPr>
                      <m:e>
                        <m:r>
                          <a:rPr lang="en-CA" sz="1800" i="1"/>
                          <m:t>𝑏</m:t>
                        </m:r>
                      </m:e>
                      <m:sup>
                        <m:r>
                          <a:rPr lang="en-CA" sz="1800" i="1"/>
                          <m:t>3</m:t>
                        </m:r>
                      </m:sup>
                    </m:sSup>
                    <m:r>
                      <a:rPr lang="en-CA" sz="1800" i="1"/>
                      <m:t>𝑒𝑥𝑝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CA" sz="1800" i="1"/>
                              <m:t>3</m:t>
                            </m:r>
                          </m:num>
                          <m:den>
                            <m:r>
                              <a:rPr lang="en-CA" sz="1800" i="1"/>
                              <m:t>2</m:t>
                            </m:r>
                            <m:sSup>
                              <m:sSupPr>
                                <m:ctrlPr>
                                  <a:rPr lang="en-CA" sz="1800" i="1"/>
                                </m:ctrlPr>
                              </m:sSupPr>
                              <m:e>
                                <m:r>
                                  <a:rPr lang="en-CA" sz="1800" i="1"/>
                                  <m:t>𝑏</m:t>
                                </m:r>
                              </m:e>
                              <m:sup>
                                <m:r>
                                  <a:rPr lang="en-CA" sz="1800" i="1"/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sz="1800" i="1"/>
                          <m:t>−</m:t>
                        </m:r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CA" sz="1800" i="1"/>
                              <m:t>3</m:t>
                            </m:r>
                            <m:r>
                              <a:rPr lang="en-CA" sz="1800" i="1"/>
                              <m:t>𝑎</m:t>
                            </m:r>
                          </m:num>
                          <m:den>
                            <m:r>
                              <a:rPr lang="en-CA" sz="1800" i="1"/>
                              <m:t>𝑏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CA" sz="1800" i="1"/>
                        </m:ctrlPr>
                      </m:sSupPr>
                      <m:e>
                        <m:d>
                          <m:dPr>
                            <m:ctrlPr>
                              <a:rPr lang="en-CA" sz="1800" i="1"/>
                            </m:ctrlPr>
                          </m:dPr>
                          <m:e>
                            <m:r>
                              <a:rPr lang="en-CA" sz="1800" i="1"/>
                              <m:t>𝑒𝑥𝑝</m:t>
                            </m:r>
                            <m:d>
                              <m:dPr>
                                <m:ctrlPr>
                                  <a:rPr lang="en-CA" sz="18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800" i="1"/>
                                    </m:ctrlPr>
                                  </m:fPr>
                                  <m:num>
                                    <m:r>
                                      <a:rPr lang="en-CA" sz="1800" i="1"/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800" i="1"/>
                                        </m:ctrlPr>
                                      </m:sSupPr>
                                      <m:e>
                                        <m:r>
                                          <a:rPr lang="en-CA" sz="1800" i="1"/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CA" sz="1800" i="1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CA" sz="1800" i="1"/>
                              <m:t>−1</m:t>
                            </m:r>
                          </m:e>
                        </m:d>
                      </m:e>
                      <m:sup>
                        <m:r>
                          <a:rPr lang="en-CA" sz="1800" i="1"/>
                          <m:t>2</m:t>
                        </m:r>
                      </m:sup>
                    </m:sSup>
                    <m:d>
                      <m:dPr>
                        <m:ctrlPr>
                          <a:rPr lang="en-CA" sz="1800" i="1"/>
                        </m:ctrlPr>
                      </m:dPr>
                      <m:e>
                        <m:r>
                          <a:rPr lang="en-CA" sz="1800" i="1"/>
                          <m:t>𝑒𝑥𝑝</m:t>
                        </m:r>
                        <m:d>
                          <m:dPr>
                            <m:ctrlPr>
                              <a:rPr lang="en-CA" sz="1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/>
                                </m:ctrlPr>
                              </m:fPr>
                              <m:num>
                                <m:r>
                                  <a:rPr lang="en-CA" sz="1800" i="1"/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1800" i="1"/>
                                    </m:ctrlPr>
                                  </m:sSupPr>
                                  <m:e>
                                    <m:r>
                                      <a:rPr lang="en-CA" sz="1800" i="1"/>
                                      <m:t>𝑏</m:t>
                                    </m:r>
                                  </m:e>
                                  <m:sup>
                                    <m:r>
                                      <a:rPr lang="en-CA" sz="1800" i="1"/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CA" sz="1800" i="1"/>
                          <m:t>+2</m:t>
                        </m:r>
                      </m:e>
                    </m:d>
                  </m:oMath>
                </a14:m>
                <a:endParaRPr lang="en-CA" sz="1800"/>
              </a:p>
              <a:p>
                <a:endParaRPr lang="en-PH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  <a:blipFill rotWithShape="1">
                <a:blip r:embed="rId2"/>
                <a:stretch>
                  <a:fillRect l="-593" t="-16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6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Basket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 smtClean="0"/>
                  <a:t>Valuation (Cont)</a:t>
                </a:r>
                <a:endParaRPr lang="en-CA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000"/>
                  <a:t>The solved a, b, c, d are given by</a:t>
                </a:r>
              </a:p>
              <a:p>
                <a:pPr marL="0" indent="0">
                  <a:buNone/>
                </a:pPr>
                <a:r>
                  <a:rPr lang="en-CA" sz="1800"/>
                  <a:t>	</a:t>
                </a:r>
                <a14:m>
                  <m:oMath xmlns:m="http://schemas.openxmlformats.org/officeDocument/2006/math">
                    <m:r>
                      <a:rPr lang="en-CA" sz="1800" i="1"/>
                      <m:t>𝑏</m:t>
                    </m:r>
                    <m:r>
                      <a:rPr lang="en-CA" sz="1800" i="1"/>
                      <m:t>=</m:t>
                    </m:r>
                    <m:sSup>
                      <m:sSupPr>
                        <m:ctrlPr>
                          <a:rPr lang="en-CA" sz="1800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sz="1800" i="1"/>
                            </m:ctrlPr>
                          </m:dPr>
                          <m:e>
                            <m:r>
                              <a:rPr lang="en-CA" sz="1800" i="1"/>
                              <m:t>𝑙𝑛</m:t>
                            </m:r>
                            <m:d>
                              <m:dPr>
                                <m:ctrlPr>
                                  <a:rPr lang="en-CA" sz="1800" i="1"/>
                                </m:ctrlPr>
                              </m:dPr>
                              <m:e>
                                <m:rad>
                                  <m:radPr>
                                    <m:ctrlPr>
                                      <a:rPr lang="en-CA" sz="1800" i="1"/>
                                    </m:ctrlPr>
                                  </m:radPr>
                                  <m:deg>
                                    <m:r>
                                      <a:rPr lang="en-CA" sz="1800" i="1"/>
                                      <m:t>3</m:t>
                                    </m:r>
                                  </m:deg>
                                  <m:e>
                                    <m:r>
                                      <a:rPr lang="en-CA" sz="1800" i="1"/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CA" sz="1800" i="1"/>
                                        </m:ctrlPr>
                                      </m:fPr>
                                      <m:num>
                                        <m:r>
                                          <a:rPr lang="en-CA" sz="1800" i="1"/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CA" sz="1800" i="1"/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CA" sz="1800" i="1"/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sz="1800" i="1"/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sz="1800" i="1"/>
                                          <m:t>𝜃</m:t>
                                        </m:r>
                                        <m:r>
                                          <a:rPr lang="en-CA" sz="1800" i="1"/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CA" sz="1800" i="1"/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CA" sz="1800" i="1"/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800" i="1"/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800" i="1"/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CA" sz="1800" i="1"/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</m:e>
                                </m:rad>
                                <m:r>
                                  <a:rPr lang="en-CA" sz="1800" i="1"/>
                                  <m:t>+</m:t>
                                </m:r>
                                <m:rad>
                                  <m:radPr>
                                    <m:ctrlPr>
                                      <a:rPr lang="en-CA" sz="1800" i="1"/>
                                    </m:ctrlPr>
                                  </m:radPr>
                                  <m:deg>
                                    <m:r>
                                      <a:rPr lang="en-CA" sz="1800" i="1"/>
                                      <m:t>3</m:t>
                                    </m:r>
                                  </m:deg>
                                  <m:e>
                                    <m:r>
                                      <a:rPr lang="en-CA" sz="1800" i="1"/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CA" sz="1800" i="1"/>
                                        </m:ctrlPr>
                                      </m:fPr>
                                      <m:num>
                                        <m:r>
                                          <a:rPr lang="en-CA" sz="1800" i="1"/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CA" sz="1800" i="1"/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CA" sz="1800" i="1"/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sz="1800" i="1"/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sz="1800" i="1"/>
                                          <m:t>𝜃</m:t>
                                        </m:r>
                                        <m:r>
                                          <a:rPr lang="en-CA" sz="1800" i="1"/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CA" sz="1800" i="1"/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CA" sz="1800" i="1"/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CA" sz="1800" i="1"/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CA" sz="1800" i="1"/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CA" sz="1800" i="1"/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</m:e>
                                </m:rad>
                                <m:r>
                                  <a:rPr lang="en-CA" sz="1800" i="1"/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1800" i="1"/>
                          <m:t>−0.5</m:t>
                        </m:r>
                      </m:sup>
                    </m:sSup>
                  </m:oMath>
                </a14:m>
                <a:endParaRPr lang="en-CA" sz="1800"/>
              </a:p>
              <a:p>
                <a:pPr marL="0" indent="0">
                  <a:buNone/>
                </a:pPr>
                <a:r>
                  <a:rPr lang="en-CA" sz="1800"/>
                  <a:t> 	</a:t>
                </a:r>
                <a14:m>
                  <m:oMath xmlns:m="http://schemas.openxmlformats.org/officeDocument/2006/math">
                    <m:r>
                      <a:rPr lang="en-CA" sz="1800" i="1"/>
                      <m:t>𝜃</m:t>
                    </m:r>
                    <m:r>
                      <a:rPr lang="en-CA" sz="1800" i="1"/>
                      <m:t>=</m:t>
                    </m:r>
                    <m:f>
                      <m:fPr>
                        <m:ctrlPr>
                          <a:rPr lang="en-CA" sz="1800" i="1"/>
                        </m:ctrlPr>
                      </m:fPr>
                      <m:num>
                        <m:sSubSup>
                          <m:sSubSupPr>
                            <m:ctrlPr>
                              <a:rPr lang="en-CA" sz="1800" i="1"/>
                            </m:ctrlPr>
                          </m:sSubSupPr>
                          <m:e>
                            <m:r>
                              <a:rPr lang="en-CA" sz="1800" i="1"/>
                              <m:t>𝑀</m:t>
                            </m:r>
                          </m:e>
                          <m:sub>
                            <m:r>
                              <a:rPr lang="en-CA" sz="1800" i="1"/>
                              <m:t>3</m:t>
                            </m:r>
                          </m:sub>
                          <m:sup>
                            <m:r>
                              <a:rPr lang="en-CA" sz="1800" i="1"/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CA" sz="1800" i="1"/>
                            </m:ctrlPr>
                          </m:sSubSupPr>
                          <m:e>
                            <m:r>
                              <a:rPr lang="en-CA" sz="1800" i="1"/>
                              <m:t>𝑀</m:t>
                            </m:r>
                          </m:e>
                          <m:sub>
                            <m:r>
                              <a:rPr lang="en-CA" sz="1800" i="1"/>
                              <m:t>2</m:t>
                            </m:r>
                          </m:sub>
                          <m:sup>
                            <m:r>
                              <a:rPr lang="en-CA" sz="1800" i="1"/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endParaRPr lang="en-CA" sz="1800"/>
              </a:p>
              <a:p>
                <a:pPr marL="0" indent="0">
                  <a:buNone/>
                </a:pPr>
                <a:r>
                  <a:rPr lang="en-CA" sz="1800"/>
                  <a:t>	</a:t>
                </a:r>
                <a14:m>
                  <m:oMath xmlns:m="http://schemas.openxmlformats.org/officeDocument/2006/math">
                    <m:r>
                      <a:rPr lang="en-CA" sz="1800" i="1"/>
                      <m:t>𝑑</m:t>
                    </m:r>
                    <m:r>
                      <a:rPr lang="en-CA" sz="1800" i="1"/>
                      <m:t>=</m:t>
                    </m:r>
                    <m:r>
                      <a:rPr lang="en-CA" sz="1800" i="1"/>
                      <m:t>𝑠𝑖𝑔𝑛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800" i="1"/>
                                </m:ctrlPr>
                              </m:sSubPr>
                              <m:e>
                                <m:r>
                                  <a:rPr lang="en-CA" sz="1800" i="1"/>
                                  <m:t>𝑀</m:t>
                                </m:r>
                              </m:e>
                              <m:sub>
                                <m:r>
                                  <a:rPr lang="en-CA" sz="1800" i="1"/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sz="1800" i="1"/>
                                </m:ctrlPr>
                              </m:sSubPr>
                              <m:e>
                                <m:r>
                                  <a:rPr lang="en-CA" sz="1800" i="1"/>
                                  <m:t>𝑀</m:t>
                                </m:r>
                              </m:e>
                              <m:sub>
                                <m:r>
                                  <a:rPr lang="en-CA" sz="1800" i="1"/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CA" sz="1800"/>
              </a:p>
              <a:p>
                <a:pPr marL="0" indent="0">
                  <a:buNone/>
                </a:pPr>
                <a:r>
                  <a:rPr lang="en-CA" sz="1800" smtClean="0"/>
                  <a:t>	</a:t>
                </a:r>
                <a14:m>
                  <m:oMath xmlns:m="http://schemas.openxmlformats.org/officeDocument/2006/math">
                    <m:r>
                      <a:rPr lang="en-CA" sz="1800" i="1"/>
                      <m:t>𝑎</m:t>
                    </m:r>
                    <m:r>
                      <a:rPr lang="en-CA" sz="1800" i="1"/>
                      <m:t>=</m:t>
                    </m:r>
                    <m:r>
                      <a:rPr lang="en-CA" sz="1800" i="1"/>
                      <m:t>𝑏</m:t>
                    </m:r>
                    <m:r>
                      <a:rPr lang="en-CA" sz="1800" i="1"/>
                      <m:t>∙</m:t>
                    </m:r>
                    <m:r>
                      <a:rPr lang="en-CA" sz="1800" i="1"/>
                      <m:t>𝑙𝑛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800" i="1"/>
                                </m:ctrlPr>
                              </m:sSubPr>
                              <m:e>
                                <m:r>
                                  <a:rPr lang="en-CA" sz="1800" i="1"/>
                                  <m:t>𝑀</m:t>
                                </m:r>
                              </m:e>
                              <m:sub>
                                <m:r>
                                  <a:rPr lang="en-CA" sz="1800" i="1"/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CA" sz="1800" i="1"/>
                                </m:ctrlPr>
                              </m:sSubPr>
                              <m:e>
                                <m:r>
                                  <a:rPr lang="en-CA" sz="1800" i="1"/>
                                  <m:t>𝑀</m:t>
                                </m:r>
                              </m:e>
                              <m:sub>
                                <m:r>
                                  <a:rPr lang="en-CA" sz="1800" i="1"/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CA" sz="1800" i="1"/>
                          <m:t>∙</m:t>
                        </m:r>
                        <m:r>
                          <a:rPr lang="en-CA" sz="1800" i="1"/>
                          <m:t>𝑑</m:t>
                        </m:r>
                        <m:r>
                          <a:rPr lang="en-CA" sz="1800" i="1"/>
                          <m:t>∙</m:t>
                        </m:r>
                        <m:r>
                          <a:rPr lang="en-CA" sz="1800" i="1"/>
                          <m:t>𝑒𝑥𝑝</m:t>
                        </m:r>
                        <m:d>
                          <m:dPr>
                            <m:ctrlPr>
                              <a:rPr lang="en-CA" sz="1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/>
                                </m:ctrlPr>
                              </m:fPr>
                              <m:num>
                                <m:r>
                                  <a:rPr lang="en-CA" sz="1800" i="1"/>
                                  <m:t>1</m:t>
                                </m:r>
                              </m:num>
                              <m:den>
                                <m:r>
                                  <a:rPr lang="en-CA" sz="1800" i="1"/>
                                  <m:t>2</m:t>
                                </m:r>
                                <m:sSup>
                                  <m:sSupPr>
                                    <m:ctrlPr>
                                      <a:rPr lang="en-CA" sz="1800" i="1"/>
                                    </m:ctrlPr>
                                  </m:sSupPr>
                                  <m:e>
                                    <m:r>
                                      <a:rPr lang="en-CA" sz="1800" i="1"/>
                                      <m:t>𝑏</m:t>
                                    </m:r>
                                  </m:e>
                                  <m:sup>
                                    <m:r>
                                      <a:rPr lang="en-CA" sz="1800" i="1"/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CA" sz="1800" i="1"/>
                            </m:ctrlPr>
                          </m:dPr>
                          <m:e>
                            <m:r>
                              <a:rPr lang="en-CA" sz="1800" i="1"/>
                              <m:t>𝑒𝑥𝑝</m:t>
                            </m:r>
                            <m:d>
                              <m:dPr>
                                <m:ctrlPr>
                                  <a:rPr lang="en-CA" sz="18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800" i="1"/>
                                    </m:ctrlPr>
                                  </m:fPr>
                                  <m:num>
                                    <m:r>
                                      <a:rPr lang="en-CA" sz="1800" i="1"/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800" i="1"/>
                                        </m:ctrlPr>
                                      </m:sSupPr>
                                      <m:e>
                                        <m:r>
                                          <a:rPr lang="en-CA" sz="1800" i="1"/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CA" sz="1800" i="1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CA" sz="1800" i="1"/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CA" sz="1800" i="1"/>
                            </m:ctrlPr>
                          </m:dPr>
                          <m:e>
                            <m:r>
                              <a:rPr lang="en-CA" sz="1800" i="1"/>
                              <m:t>𝑒𝑥𝑝</m:t>
                            </m:r>
                            <m:d>
                              <m:dPr>
                                <m:ctrlPr>
                                  <a:rPr lang="en-CA" sz="18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1800" i="1"/>
                                    </m:ctrlPr>
                                  </m:fPr>
                                  <m:num>
                                    <m:r>
                                      <a:rPr lang="en-CA" sz="1800" i="1"/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CA" sz="1800" i="1"/>
                                        </m:ctrlPr>
                                      </m:sSupPr>
                                      <m:e>
                                        <m:r>
                                          <a:rPr lang="en-CA" sz="1800" i="1"/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CA" sz="1800" i="1"/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CA" sz="1800" i="1"/>
                              <m:t>+2</m:t>
                            </m:r>
                          </m:e>
                        </m:d>
                      </m:e>
                    </m:d>
                  </m:oMath>
                </a14:m>
                <a:endParaRPr lang="en-CA" sz="1800"/>
              </a:p>
              <a:p>
                <a:pPr marL="0" indent="0">
                  <a:buNone/>
                </a:pPr>
                <a:r>
                  <a:rPr lang="en-CA" sz="1800" smtClean="0"/>
                  <a:t>	</a:t>
                </a:r>
                <a14:m>
                  <m:oMath xmlns:m="http://schemas.openxmlformats.org/officeDocument/2006/math">
                    <m:r>
                      <a:rPr lang="en-CA" sz="1800" i="1"/>
                      <m:t>𝑐</m:t>
                    </m:r>
                    <m:r>
                      <a:rPr lang="en-CA" sz="1800" i="1"/>
                      <m:t>=</m:t>
                    </m:r>
                    <m:sSub>
                      <m:sSubPr>
                        <m:ctrlPr>
                          <a:rPr lang="en-CA" sz="1800" i="1"/>
                        </m:ctrlPr>
                      </m:sSubPr>
                      <m:e>
                        <m:r>
                          <a:rPr lang="en-CA" sz="1800" i="1"/>
                          <m:t>𝑀</m:t>
                        </m:r>
                      </m:e>
                      <m:sub>
                        <m:r>
                          <a:rPr lang="en-CA" sz="1800" i="1"/>
                          <m:t>1</m:t>
                        </m:r>
                      </m:sub>
                    </m:sSub>
                    <m:r>
                      <a:rPr lang="en-CA" sz="1800" i="1"/>
                      <m:t>−</m:t>
                    </m:r>
                    <m:r>
                      <a:rPr lang="en-CA" sz="1800" i="1"/>
                      <m:t>𝑑</m:t>
                    </m:r>
                    <m:r>
                      <a:rPr lang="en-CA" sz="1800" i="1"/>
                      <m:t>∙</m:t>
                    </m:r>
                    <m:r>
                      <a:rPr lang="en-CA" sz="1800" i="1"/>
                      <m:t>𝑒𝑥𝑝</m:t>
                    </m:r>
                    <m:d>
                      <m:dPr>
                        <m:ctrlPr>
                          <a:rPr lang="en-CA" sz="1800" i="1"/>
                        </m:ctrlPr>
                      </m:dPr>
                      <m:e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CA" sz="1800" i="1"/>
                              <m:t>1</m:t>
                            </m:r>
                          </m:num>
                          <m:den>
                            <m:r>
                              <a:rPr lang="en-CA" sz="1800" i="1"/>
                              <m:t>2</m:t>
                            </m:r>
                            <m:sSup>
                              <m:sSupPr>
                                <m:ctrlPr>
                                  <a:rPr lang="en-CA" sz="1800" i="1"/>
                                </m:ctrlPr>
                              </m:sSupPr>
                              <m:e>
                                <m:r>
                                  <a:rPr lang="en-CA" sz="1800" i="1"/>
                                  <m:t>𝑏</m:t>
                                </m:r>
                              </m:e>
                              <m:sup>
                                <m:r>
                                  <a:rPr lang="en-CA" sz="1800" i="1"/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CA" sz="1800" i="1"/>
                          <m:t>−</m:t>
                        </m:r>
                        <m:f>
                          <m:fPr>
                            <m:ctrlPr>
                              <a:rPr lang="en-CA" sz="1800" i="1"/>
                            </m:ctrlPr>
                          </m:fPr>
                          <m:num>
                            <m:r>
                              <a:rPr lang="en-CA" sz="1800" i="1"/>
                              <m:t>𝑎</m:t>
                            </m:r>
                          </m:num>
                          <m:den>
                            <m:r>
                              <a:rPr lang="en-CA" sz="1800" i="1"/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CA" sz="1800"/>
              </a:p>
              <a:p>
                <a:endParaRPr lang="en-PH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52600"/>
                <a:ext cx="8229600" cy="4800600"/>
              </a:xfrm>
              <a:blipFill rotWithShape="1">
                <a:blip r:embed="rId2"/>
                <a:stretch>
                  <a:fillRect l="-593" t="-16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3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703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Equity Basket Option Pricing Guide</vt:lpstr>
      <vt:lpstr>Equity Basket</vt:lpstr>
      <vt:lpstr>Equity Basket</vt:lpstr>
      <vt:lpstr>Equity Basket</vt:lpstr>
      <vt:lpstr>Equity Basket</vt:lpstr>
      <vt:lpstr>Equity Basket</vt:lpstr>
      <vt:lpstr>Equity Basket</vt:lpstr>
      <vt:lpstr>Equity Basket</vt:lpstr>
      <vt:lpstr>Equity Basket</vt:lpstr>
      <vt:lpstr>Equity Basket</vt:lpstr>
      <vt:lpstr>Equity Basket</vt:lpstr>
      <vt:lpstr>Equity Basket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132</cp:revision>
  <dcterms:created xsi:type="dcterms:W3CDTF">2006-08-16T00:00:00Z</dcterms:created>
  <dcterms:modified xsi:type="dcterms:W3CDTF">2018-05-16T17:37:12Z</dcterms:modified>
</cp:coreProperties>
</file>