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7" r:id="rId3"/>
    <p:sldId id="276" r:id="rId4"/>
    <p:sldId id="268" r:id="rId5"/>
    <p:sldId id="269" r:id="rId6"/>
    <p:sldId id="270" r:id="rId7"/>
    <p:sldId id="271" r:id="rId8"/>
    <p:sldId id="272" r:id="rId9"/>
    <p:sldId id="273" r:id="rId10"/>
    <p:sldId id="274" r:id="rId11"/>
    <p:sldId id="275"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5/19/2018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524000"/>
            <a:ext cx="7162800" cy="1470025"/>
          </a:xfrm>
        </p:spPr>
        <p:txBody>
          <a:bodyPr/>
          <a:lstStyle/>
          <a:p>
            <a:pPr algn="r"/>
            <a:r>
              <a:rPr lang="en-CA" sz="4800" smtClean="0">
                <a:effectLst/>
              </a:rPr>
              <a:t>Convertible Bond Difinition </a:t>
            </a:r>
            <a:r>
              <a:rPr lang="en-CA" sz="4800" smtClean="0">
                <a:effectLst/>
              </a:rPr>
              <a:t>and Pricing Guide</a:t>
            </a:r>
            <a:endParaRPr lang="en-CA" sz="4800">
              <a:effectLst/>
            </a:endParaRPr>
          </a:p>
        </p:txBody>
      </p:sp>
      <p:sp>
        <p:nvSpPr>
          <p:cNvPr id="3" name="Subtitle 2"/>
          <p:cNvSpPr>
            <a:spLocks noGrp="1"/>
          </p:cNvSpPr>
          <p:nvPr>
            <p:ph type="subTitle" idx="1"/>
          </p:nvPr>
        </p:nvSpPr>
        <p:spPr>
          <a:xfrm>
            <a:off x="4038600" y="4800600"/>
            <a:ext cx="4343400" cy="1371600"/>
          </a:xfrm>
        </p:spPr>
        <p:txBody>
          <a:bodyPr>
            <a:normAutofit lnSpcReduction="10000"/>
          </a:bodyPr>
          <a:lstStyle/>
          <a:p>
            <a:r>
              <a:rPr lang="en-PH" b="1" smtClean="0">
                <a:solidFill>
                  <a:schemeClr val="tx1"/>
                </a:solidFill>
              </a:rPr>
              <a:t>John Smith</a:t>
            </a:r>
          </a:p>
          <a:p>
            <a:endParaRPr lang="en-PH"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a:t>Implementation</a:t>
            </a:r>
          </a:p>
          <a:p>
            <a:pPr lvl="0">
              <a:buClr>
                <a:srgbClr val="00B050"/>
              </a:buClr>
              <a:buFont typeface="Wingdings" panose="05000000000000000000" pitchFamily="2" charset="2"/>
              <a:buChar char="§"/>
            </a:pPr>
            <a:r>
              <a:rPr lang="en-CA" sz="2000"/>
              <a:t>The valuation can be done via backward induction. The procedure is as follows.</a:t>
            </a:r>
          </a:p>
          <a:p>
            <a:pPr marL="400050" lvl="1" indent="0">
              <a:buNone/>
            </a:pPr>
            <a:r>
              <a:rPr lang="en-CA" sz="1800" smtClean="0"/>
              <a:t>For </a:t>
            </a:r>
            <a:r>
              <a:rPr lang="en-CA" sz="1800"/>
              <a:t>i = penultimateTime to currentTime</a:t>
            </a:r>
          </a:p>
          <a:p>
            <a:pPr lvl="2">
              <a:buClr>
                <a:srgbClr val="00B050"/>
              </a:buClr>
              <a:buFont typeface="Wingdings" panose="05000000000000000000" pitchFamily="2" charset="2"/>
              <a:buChar char="Ø"/>
            </a:pPr>
            <a:r>
              <a:rPr lang="en-CA" sz="1400" smtClean="0"/>
              <a:t> </a:t>
            </a:r>
            <a:r>
              <a:rPr lang="en-CA" sz="1800"/>
              <a:t>determine accrual interest and call/put prices</a:t>
            </a:r>
          </a:p>
          <a:p>
            <a:pPr lvl="2">
              <a:buClr>
                <a:srgbClr val="00B050"/>
              </a:buClr>
              <a:buFont typeface="Wingdings" panose="05000000000000000000" pitchFamily="2" charset="2"/>
              <a:buChar char="Ø"/>
            </a:pPr>
            <a:r>
              <a:rPr lang="en-CA" sz="1800" smtClean="0"/>
              <a:t>determine </a:t>
            </a:r>
            <a:r>
              <a:rPr lang="en-CA" sz="1800"/>
              <a:t>boundary nodes</a:t>
            </a:r>
          </a:p>
          <a:p>
            <a:pPr lvl="2">
              <a:buClr>
                <a:srgbClr val="00B050"/>
              </a:buClr>
              <a:buFont typeface="Wingdings" panose="05000000000000000000" pitchFamily="2" charset="2"/>
              <a:buChar char="Ø"/>
            </a:pPr>
            <a:r>
              <a:rPr lang="en-CA" sz="1800" smtClean="0"/>
              <a:t>use </a:t>
            </a:r>
            <a:r>
              <a:rPr lang="en-CA" sz="1800"/>
              <a:t>the PSOR (Projected Successive over Relaxation) method to obtain the    </a:t>
            </a:r>
          </a:p>
          <a:p>
            <a:pPr lvl="2">
              <a:buClr>
                <a:srgbClr val="00B050"/>
              </a:buClr>
              <a:buFont typeface="Wingdings" panose="05000000000000000000" pitchFamily="2" charset="2"/>
              <a:buChar char="Ø"/>
            </a:pPr>
            <a:r>
              <a:rPr lang="en-CA" sz="1800"/>
              <a:t>continuation value of the bond component  and the continuation value of the equity  component , applying </a:t>
            </a:r>
            <a:r>
              <a:rPr lang="en-CA" sz="1800"/>
              <a:t>the </a:t>
            </a:r>
            <a:r>
              <a:rPr lang="en-CA" sz="1800" smtClean="0"/>
              <a:t>constraints. </a:t>
            </a:r>
            <a:endParaRPr lang="en-CA" sz="1800"/>
          </a:p>
          <a:p>
            <a:pPr marL="400050" lvl="1" indent="0">
              <a:buNone/>
            </a:pPr>
            <a:r>
              <a:rPr lang="en-CA" sz="1800" smtClean="0"/>
              <a:t>EndFor</a:t>
            </a:r>
            <a:endParaRPr lang="en-CA" sz="1800"/>
          </a:p>
          <a:p>
            <a:pPr lvl="0">
              <a:buClr>
                <a:srgbClr val="00B050"/>
              </a:buClr>
              <a:buFont typeface="Wingdings" panose="05000000000000000000" pitchFamily="2" charset="2"/>
              <a:buChar char="§"/>
            </a:pPr>
            <a:r>
              <a:rPr lang="en-CA" sz="2000"/>
              <a:t>The value at node[0][y] is the convertible bond price where the equity price at node[0][y] is equal to the current market stock price.</a:t>
            </a:r>
          </a:p>
        </p:txBody>
      </p:sp>
    </p:spTree>
    <p:extLst>
      <p:ext uri="{BB962C8B-B14F-4D97-AF65-F5344CB8AC3E}">
        <p14:creationId xmlns:p14="http://schemas.microsoft.com/office/powerpoint/2010/main" val="477988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smtClean="0"/>
              <a:t>A Real World Example</a:t>
            </a:r>
            <a:endParaRPr lang="en-CA"/>
          </a:p>
        </p:txBody>
      </p:sp>
      <p:graphicFrame>
        <p:nvGraphicFramePr>
          <p:cNvPr id="4" name="Table 3"/>
          <p:cNvGraphicFramePr>
            <a:graphicFrameLocks noGrp="1"/>
          </p:cNvGraphicFramePr>
          <p:nvPr>
            <p:extLst>
              <p:ext uri="{D42A27DB-BD31-4B8C-83A1-F6EECF244321}">
                <p14:modId xmlns:p14="http://schemas.microsoft.com/office/powerpoint/2010/main" val="2265986643"/>
              </p:ext>
            </p:extLst>
          </p:nvPr>
        </p:nvGraphicFramePr>
        <p:xfrm>
          <a:off x="1600200" y="2514599"/>
          <a:ext cx="6248400" cy="3962400"/>
        </p:xfrm>
        <a:graphic>
          <a:graphicData uri="http://schemas.openxmlformats.org/drawingml/2006/table">
            <a:tbl>
              <a:tblPr firstRow="1" firstCol="1" bandRow="1">
                <a:tableStyleId>{5C22544A-7EE6-4342-B048-85BDC9FD1C3A}</a:tableStyleId>
              </a:tblPr>
              <a:tblGrid>
                <a:gridCol w="1643021"/>
                <a:gridCol w="1284739"/>
                <a:gridCol w="2156610"/>
                <a:gridCol w="1164030"/>
              </a:tblGrid>
              <a:tr h="330200">
                <a:tc>
                  <a:txBody>
                    <a:bodyPr/>
                    <a:lstStyle/>
                    <a:p>
                      <a:pPr>
                        <a:spcAft>
                          <a:spcPts val="0"/>
                        </a:spcAft>
                      </a:pPr>
                      <a:r>
                        <a:rPr lang="en-CA" sz="1100">
                          <a:effectLst/>
                        </a:rPr>
                        <a:t>Underlying Equity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EFN.TO</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Conversion Ratio</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52.35</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Convertible Bond ISIN</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CA286181AB88</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Conversion Start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1/1/2016</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Currency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CAD</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Conversion End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6/30/2020</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Face Value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100</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Coupon</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0.0425</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Percent Redemption</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First Coupon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12/31/2015</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DayCount</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dc30360U</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First Settle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5/29/2015</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Call Start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6/30/2018</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Coupon Frequency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SEMIANNUAL</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Call End Date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6/29/2020</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Roll Type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Following</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Call Price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100</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Issue Price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100</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Call Notice Period</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30</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Market Quote Type</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CLEAN</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Call Trigger</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125</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Maturity</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6/30/2020</a:t>
                      </a:r>
                      <a:endParaRPr lang="en-CA" sz="1200">
                        <a:effectLst/>
                        <a:latin typeface="Times New Roman"/>
                        <a:ea typeface="SimSun"/>
                      </a:endParaRPr>
                    </a:p>
                  </a:txBody>
                  <a:tcPr marL="9525" marR="9525" marT="9525" marB="9525" anchor="ctr"/>
                </a:tc>
              </a:tr>
              <a:tr h="330200">
                <a:tc>
                  <a:txBody>
                    <a:bodyPr/>
                    <a:lstStyle/>
                    <a:p>
                      <a:pPr>
                        <a:spcAft>
                          <a:spcPts val="0"/>
                        </a:spcAft>
                      </a:pPr>
                      <a:r>
                        <a:rPr lang="en-CA" sz="1100">
                          <a:effectLst/>
                        </a:rPr>
                        <a:t>Trigger days</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20</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Par Amount</a:t>
                      </a:r>
                      <a:endParaRPr lang="en-CA" sz="1200">
                        <a:effectLst/>
                        <a:latin typeface="Times New Roman"/>
                        <a:ea typeface="SimSun"/>
                      </a:endParaRPr>
                    </a:p>
                  </a:txBody>
                  <a:tcPr marL="9525" marR="9525" marT="9525" marB="9525" anchor="ctr"/>
                </a:tc>
                <a:tc>
                  <a:txBody>
                    <a:bodyPr/>
                    <a:lstStyle/>
                    <a:p>
                      <a:pPr>
                        <a:spcAft>
                          <a:spcPts val="0"/>
                        </a:spcAft>
                      </a:pPr>
                      <a:r>
                        <a:rPr lang="en-CA" sz="1100">
                          <a:effectLst/>
                        </a:rPr>
                        <a:t>1000</a:t>
                      </a:r>
                      <a:endParaRPr lang="en-CA" sz="1200">
                        <a:effectLst/>
                        <a:latin typeface="Times New Roman"/>
                        <a:ea typeface="SimSun"/>
                      </a:endParaRPr>
                    </a:p>
                  </a:txBody>
                  <a:tcPr marL="9525" marR="9525" marT="9525" marB="9525" anchor="ctr"/>
                </a:tc>
              </a:tr>
            </a:tbl>
          </a:graphicData>
        </a:graphic>
      </p:graphicFrame>
    </p:spTree>
    <p:extLst>
      <p:ext uri="{BB962C8B-B14F-4D97-AF65-F5344CB8AC3E}">
        <p14:creationId xmlns:p14="http://schemas.microsoft.com/office/powerpoint/2010/main" val="2128086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t>http://</a:t>
            </a:r>
            <a:r>
              <a:rPr lang="en-CA" sz="1600" smtClean="0"/>
              <a:t>www.finpricing.com/lib/EqConvertible.html</a:t>
            </a: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752600"/>
            <a:ext cx="8229600" cy="4800600"/>
          </a:xfrm>
        </p:spPr>
        <p:txBody>
          <a:bodyPr>
            <a:noAutofit/>
          </a:bodyPr>
          <a:lstStyle/>
          <a:p>
            <a:pPr marL="0" indent="0" algn="just">
              <a:buNone/>
            </a:pPr>
            <a:r>
              <a:rPr lang="en-CA" sz="2400" smtClean="0"/>
              <a:t>	A c</a:t>
            </a:r>
            <a:r>
              <a:rPr lang="en-CA" sz="2000" smtClean="0"/>
              <a:t>onvertible </a:t>
            </a:r>
            <a:r>
              <a:rPr lang="en-CA" sz="2000"/>
              <a:t>bonds can be thought of </a:t>
            </a:r>
            <a:r>
              <a:rPr lang="en-CA" sz="2000"/>
              <a:t>as </a:t>
            </a:r>
            <a:r>
              <a:rPr lang="en-CA" sz="2000" smtClean="0"/>
              <a:t>a normal </a:t>
            </a:r>
            <a:r>
              <a:rPr lang="en-CA" sz="2000"/>
              <a:t>corporate </a:t>
            </a:r>
            <a:r>
              <a:rPr lang="en-CA" sz="2000" smtClean="0"/>
              <a:t>bond </a:t>
            </a:r>
            <a:r>
              <a:rPr lang="en-CA" sz="2000"/>
              <a:t>with embedded options, which enable the holder to exchange </a:t>
            </a:r>
            <a:r>
              <a:rPr lang="en-CA" sz="2000"/>
              <a:t>the </a:t>
            </a:r>
            <a:r>
              <a:rPr lang="en-CA" sz="2000" smtClean="0"/>
              <a:t>bond </a:t>
            </a:r>
            <a:r>
              <a:rPr lang="en-CA" sz="2000"/>
              <a:t>for the issuer's stock. Having properties of both stocks and bonds, convertibles can be an attractive choice for investors </a:t>
            </a:r>
            <a:r>
              <a:rPr lang="en-CA" sz="2000"/>
              <a:t>and </a:t>
            </a:r>
            <a:r>
              <a:rPr lang="en-CA" sz="2000" smtClean="0"/>
              <a:t>have </a:t>
            </a:r>
            <a:r>
              <a:rPr lang="en-CA" sz="2000"/>
              <a:t>tended to have lower risk</a:t>
            </a:r>
            <a:r>
              <a:rPr lang="en-CA" sz="2000"/>
              <a:t>. </a:t>
            </a:r>
            <a:endParaRPr lang="en-CA" sz="2000" smtClean="0"/>
          </a:p>
          <a:p>
            <a:pPr marL="0" indent="0" algn="just">
              <a:buNone/>
            </a:pPr>
            <a:r>
              <a:rPr lang="en-CA" sz="2000" smtClean="0"/>
              <a:t>	Issuers </a:t>
            </a:r>
            <a:r>
              <a:rPr lang="en-CA" sz="2000"/>
              <a:t>have several reasons to use convertible financing. By issuing convertibles they can lower their cost of debt funding compared to straight debt alone. Lower-credit companies who may not be able to access the straight debt market can often still issue convertible debt. Companies who anticipate equity appreciation can use convertibles to defer equity financing to a time when growth has been </a:t>
            </a:r>
            <a:r>
              <a:rPr lang="en-CA" sz="2000"/>
              <a:t>achieved</a:t>
            </a:r>
            <a:r>
              <a:rPr lang="en-CA" sz="2000" smtClean="0"/>
              <a:t>.</a:t>
            </a:r>
            <a:r>
              <a:rPr lang="en-CA" sz="2000"/>
              <a:t>	</a:t>
            </a:r>
          </a:p>
          <a:p>
            <a:pPr marL="0" indent="0" algn="just">
              <a:buNone/>
            </a:pPr>
            <a:r>
              <a:rPr lang="en-CA" sz="2000" smtClean="0"/>
              <a:t>	Investors </a:t>
            </a:r>
            <a:r>
              <a:rPr lang="en-CA" sz="2000"/>
              <a:t>find several features of convertibles appealing. They offer greater satiability of income than common stock. They provide a yield that is often higher than the dividend yield of common stock. Finally, because they are often theoretically underpriced, they may provide a cheap source of common stock volatility.</a:t>
            </a:r>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267200"/>
          </a:xfrm>
        </p:spPr>
        <p:txBody>
          <a:bodyPr>
            <a:normAutofit lnSpcReduction="10000"/>
          </a:bodyPr>
          <a:lstStyle/>
          <a:p>
            <a:pPr marL="0" indent="0" algn="ctr">
              <a:buNone/>
            </a:pPr>
            <a:r>
              <a:rPr lang="en-PH" sz="4000" smtClean="0"/>
              <a:t>Summary</a:t>
            </a:r>
          </a:p>
          <a:p>
            <a:pPr lvl="0">
              <a:lnSpc>
                <a:spcPct val="150000"/>
              </a:lnSpc>
              <a:buClr>
                <a:srgbClr val="00B050"/>
              </a:buClr>
              <a:buFont typeface="Wingdings" panose="05000000000000000000" pitchFamily="2" charset="2"/>
              <a:buChar char="§"/>
            </a:pPr>
            <a:r>
              <a:rPr lang="en-US" sz="2800" smtClean="0"/>
              <a:t>Convertible </a:t>
            </a:r>
            <a:r>
              <a:rPr lang="en-US" sz="2800" smtClean="0"/>
              <a:t> Bond Introduction</a:t>
            </a:r>
            <a:endParaRPr lang="en-CA" sz="2800"/>
          </a:p>
          <a:p>
            <a:pPr lvl="0">
              <a:lnSpc>
                <a:spcPct val="150000"/>
              </a:lnSpc>
              <a:buClr>
                <a:srgbClr val="00B050"/>
              </a:buClr>
              <a:buFont typeface="Wingdings" panose="05000000000000000000" pitchFamily="2" charset="2"/>
              <a:buChar char="§"/>
            </a:pPr>
            <a:r>
              <a:rPr lang="en-CA" sz="2800" smtClean="0"/>
              <a:t>The </a:t>
            </a:r>
            <a:r>
              <a:rPr lang="en-CA" sz="2800"/>
              <a:t>Use of </a:t>
            </a:r>
            <a:r>
              <a:rPr lang="en-CA" sz="2800" smtClean="0"/>
              <a:t>Convertible Bonds</a:t>
            </a:r>
            <a:endParaRPr lang="en-CA" sz="2800" smtClean="0"/>
          </a:p>
          <a:p>
            <a:pPr lvl="0">
              <a:lnSpc>
                <a:spcPct val="150000"/>
              </a:lnSpc>
              <a:buClr>
                <a:srgbClr val="00B050"/>
              </a:buClr>
              <a:buFont typeface="Wingdings" panose="05000000000000000000" pitchFamily="2" charset="2"/>
              <a:buChar char="§"/>
            </a:pPr>
            <a:r>
              <a:rPr lang="en-CA" sz="2800" smtClean="0"/>
              <a:t>Valuation</a:t>
            </a:r>
            <a:endParaRPr lang="en-CA" sz="2800" smtClean="0"/>
          </a:p>
          <a:p>
            <a:pPr lvl="0">
              <a:lnSpc>
                <a:spcPct val="150000"/>
              </a:lnSpc>
              <a:buClr>
                <a:srgbClr val="00B050"/>
              </a:buClr>
              <a:buFont typeface="Wingdings" panose="05000000000000000000" pitchFamily="2" charset="2"/>
              <a:buChar char="§"/>
            </a:pPr>
            <a:r>
              <a:rPr lang="en-CA" sz="2800" smtClean="0"/>
              <a:t>Implementation</a:t>
            </a:r>
            <a:endParaRPr lang="en-CA" sz="2800"/>
          </a:p>
          <a:p>
            <a:pPr lvl="0">
              <a:lnSpc>
                <a:spcPct val="150000"/>
              </a:lnSpc>
              <a:buClr>
                <a:srgbClr val="00B050"/>
              </a:buClr>
              <a:buFont typeface="Wingdings" panose="05000000000000000000" pitchFamily="2" charset="2"/>
              <a:buChar char="§"/>
            </a:pPr>
            <a:r>
              <a:rPr lang="en-CA" sz="2800" smtClean="0"/>
              <a:t>A </a:t>
            </a:r>
            <a:r>
              <a:rPr lang="en-CA" sz="2800"/>
              <a:t>Real World </a:t>
            </a:r>
            <a:r>
              <a:rPr lang="en-CA" sz="2800" smtClean="0"/>
              <a:t>Example</a:t>
            </a:r>
            <a:endParaRPr lang="en-CA" sz="28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smtClean="0"/>
              <a:t>Convertible Bond Introduction</a:t>
            </a:r>
            <a:endParaRPr lang="en-CA" sz="4000"/>
          </a:p>
          <a:p>
            <a:pPr lvl="0">
              <a:buClr>
                <a:srgbClr val="00B050"/>
              </a:buClr>
              <a:buFont typeface="Wingdings" panose="05000000000000000000" pitchFamily="2" charset="2"/>
              <a:buChar char="§"/>
            </a:pPr>
            <a:r>
              <a:rPr lang="en-CA" sz="2000"/>
              <a:t>A convertible bond has an embedded call option that gives bondholders the right to convert their bonds into equity at a given time for a predetermined number of shares in the issuing company.</a:t>
            </a:r>
          </a:p>
          <a:p>
            <a:pPr lvl="0">
              <a:buClr>
                <a:srgbClr val="00B050"/>
              </a:buClr>
              <a:buFont typeface="Wingdings" panose="05000000000000000000" pitchFamily="2" charset="2"/>
              <a:buChar char="§"/>
            </a:pPr>
            <a:r>
              <a:rPr lang="en-CA" sz="2000"/>
              <a:t>An reverse convertible </a:t>
            </a:r>
            <a:r>
              <a:rPr lang="en-CA" sz="2000"/>
              <a:t>bond </a:t>
            </a:r>
            <a:r>
              <a:rPr lang="en-CA" sz="2000" smtClean="0"/>
              <a:t>has </a:t>
            </a:r>
            <a:r>
              <a:rPr lang="en-CA" sz="2000"/>
              <a:t>an embedded put option that gives the issuer the right to convert </a:t>
            </a:r>
            <a:r>
              <a:rPr lang="en-CA" sz="2000"/>
              <a:t>the </a:t>
            </a:r>
            <a:r>
              <a:rPr lang="en-CA" sz="2000" smtClean="0"/>
              <a:t>bond into </a:t>
            </a:r>
            <a:r>
              <a:rPr lang="en-CA" sz="2000"/>
              <a:t>shares of equity at a set date.</a:t>
            </a:r>
          </a:p>
          <a:p>
            <a:pPr lvl="0">
              <a:buClr>
                <a:srgbClr val="00B050"/>
              </a:buClr>
              <a:buFont typeface="Wingdings" panose="05000000000000000000" pitchFamily="2" charset="2"/>
              <a:buChar char="§"/>
            </a:pPr>
            <a:r>
              <a:rPr lang="en-CA" sz="2000"/>
              <a:t>Convertible bonds typically have lower yields than the yields on similar bonds without the convertible option.</a:t>
            </a:r>
          </a:p>
          <a:p>
            <a:pPr lvl="0">
              <a:buClr>
                <a:srgbClr val="00B050"/>
              </a:buClr>
              <a:buFont typeface="Wingdings" panose="05000000000000000000" pitchFamily="2" charset="2"/>
              <a:buChar char="§"/>
            </a:pPr>
            <a:r>
              <a:rPr lang="en-CA" sz="2000"/>
              <a:t>Reverse convertible bonds usually have shorter terms to maturity and higher yields than most other bonds</a:t>
            </a:r>
          </a:p>
          <a:p>
            <a:pPr lvl="0">
              <a:buClr>
                <a:srgbClr val="00B050"/>
              </a:buClr>
              <a:buFont typeface="Wingdings" panose="05000000000000000000" pitchFamily="2" charset="2"/>
              <a:buChar char="§"/>
            </a:pPr>
            <a:r>
              <a:rPr lang="en-CA" sz="2000" smtClean="0"/>
              <a:t>Most </a:t>
            </a:r>
            <a:r>
              <a:rPr lang="en-CA" sz="2000"/>
              <a:t>convertible bonds are subordinated debt of the issuer. In the event of bankruptcy, the claims of other bondholders take priority over convertible bondholders except the preferred and common stock owners.</a:t>
            </a:r>
          </a:p>
          <a:p>
            <a:endParaRPr lang="en-PH"/>
          </a:p>
        </p:txBody>
      </p:sp>
    </p:spTree>
    <p:extLst>
      <p:ext uri="{BB962C8B-B14F-4D97-AF65-F5344CB8AC3E}">
        <p14:creationId xmlns:p14="http://schemas.microsoft.com/office/powerpoint/2010/main" val="819066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a:t>The Use of convertible bonds</a:t>
            </a:r>
          </a:p>
          <a:p>
            <a:pPr lvl="0">
              <a:buClr>
                <a:srgbClr val="00B050"/>
              </a:buClr>
              <a:buFont typeface="Wingdings" panose="05000000000000000000" pitchFamily="2" charset="2"/>
              <a:buChar char="§"/>
            </a:pPr>
            <a:r>
              <a:rPr lang="en-CA" sz="2200"/>
              <a:t>By issuing </a:t>
            </a:r>
            <a:r>
              <a:rPr lang="en-CA" sz="2200"/>
              <a:t>convertibles </a:t>
            </a:r>
            <a:r>
              <a:rPr lang="en-CA" sz="2200" smtClean="0"/>
              <a:t>the companies </a:t>
            </a:r>
            <a:r>
              <a:rPr lang="en-CA" sz="2200"/>
              <a:t>can lower their cost of debt funding compared to straight debt alone.</a:t>
            </a:r>
          </a:p>
          <a:p>
            <a:pPr lvl="0">
              <a:buClr>
                <a:srgbClr val="00B050"/>
              </a:buClr>
              <a:buFont typeface="Wingdings" panose="05000000000000000000" pitchFamily="2" charset="2"/>
              <a:buChar char="§"/>
            </a:pPr>
            <a:r>
              <a:rPr lang="en-CA" sz="2200"/>
              <a:t>Lower-credit companies who may not be able to access the straight debt market can often still issue convertible debt.</a:t>
            </a:r>
          </a:p>
          <a:p>
            <a:pPr lvl="0">
              <a:buClr>
                <a:srgbClr val="00B050"/>
              </a:buClr>
              <a:buFont typeface="Wingdings" panose="05000000000000000000" pitchFamily="2" charset="2"/>
              <a:buChar char="§"/>
            </a:pPr>
            <a:r>
              <a:rPr lang="en-CA" sz="2200"/>
              <a:t>Companies who anticipate equity appreciation can use convertibles to defer equity financing to a time when growth has been achieved.</a:t>
            </a:r>
          </a:p>
          <a:p>
            <a:pPr lvl="0">
              <a:buClr>
                <a:srgbClr val="00B050"/>
              </a:buClr>
              <a:buFont typeface="Wingdings" panose="05000000000000000000" pitchFamily="2" charset="2"/>
              <a:buChar char="§"/>
            </a:pPr>
            <a:r>
              <a:rPr lang="en-CA" sz="2200"/>
              <a:t>Convertible bonds offer greater satiability of income than common stock. </a:t>
            </a:r>
          </a:p>
          <a:p>
            <a:pPr lvl="0">
              <a:buClr>
                <a:srgbClr val="00B050"/>
              </a:buClr>
              <a:buFont typeface="Wingdings" panose="05000000000000000000" pitchFamily="2" charset="2"/>
              <a:buChar char="§"/>
            </a:pPr>
            <a:r>
              <a:rPr lang="en-CA" sz="2200"/>
              <a:t>They provide a yield that is often higher than the dividend yield of common stock.</a:t>
            </a:r>
          </a:p>
          <a:p>
            <a:pPr lvl="0">
              <a:buClr>
                <a:srgbClr val="00B050"/>
              </a:buClr>
              <a:buFont typeface="Wingdings" panose="05000000000000000000" pitchFamily="2" charset="2"/>
              <a:buChar char="§"/>
            </a:pPr>
            <a:r>
              <a:rPr lang="en-CA" sz="2200"/>
              <a:t>Given the optionality, convertibles have tended to have lower </a:t>
            </a:r>
            <a:r>
              <a:rPr lang="en-CA" sz="2200"/>
              <a:t>risk</a:t>
            </a:r>
            <a:r>
              <a:rPr lang="en-CA" sz="2200" smtClean="0"/>
              <a:t>.</a:t>
            </a:r>
            <a:endParaRPr lang="en-CA" sz="2200"/>
          </a:p>
        </p:txBody>
      </p:sp>
    </p:spTree>
    <p:extLst>
      <p:ext uri="{BB962C8B-B14F-4D97-AF65-F5344CB8AC3E}">
        <p14:creationId xmlns:p14="http://schemas.microsoft.com/office/powerpoint/2010/main" val="2424911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a:t>Valuation</a:t>
            </a:r>
          </a:p>
          <a:p>
            <a:pPr lvl="0">
              <a:buClr>
                <a:srgbClr val="00B050"/>
              </a:buClr>
              <a:buFont typeface="Wingdings" panose="05000000000000000000" pitchFamily="2" charset="2"/>
              <a:buChar char="§"/>
            </a:pPr>
            <a:r>
              <a:rPr lang="en-CA" sz="2000"/>
              <a:t>Convertible bonds are hybrid securities that have both debt and equity </a:t>
            </a:r>
            <a:r>
              <a:rPr lang="en-CA" sz="2000"/>
              <a:t>features</a:t>
            </a:r>
            <a:r>
              <a:rPr lang="en-CA" sz="2000" smtClean="0"/>
              <a:t>.</a:t>
            </a:r>
            <a:endParaRPr lang="en-CA" sz="2000"/>
          </a:p>
          <a:p>
            <a:pPr lvl="0">
              <a:buClr>
                <a:srgbClr val="00B050"/>
              </a:buClr>
              <a:buFont typeface="Wingdings" panose="05000000000000000000" pitchFamily="2" charset="2"/>
              <a:buChar char="§"/>
            </a:pPr>
            <a:r>
              <a:rPr lang="en-CA" sz="2000"/>
              <a:t>The valuation of convertible or reverse convertible bonds can be quite complex because of its dual nature as a normal bond and as </a:t>
            </a:r>
            <a:r>
              <a:rPr lang="en-CA" sz="2000"/>
              <a:t>an </a:t>
            </a:r>
            <a:r>
              <a:rPr lang="en-CA" sz="2000" smtClean="0"/>
              <a:t>equity call/put option.</a:t>
            </a:r>
            <a:endParaRPr lang="en-CA" sz="2000"/>
          </a:p>
          <a:p>
            <a:pPr lvl="0">
              <a:buClr>
                <a:srgbClr val="00B050"/>
              </a:buClr>
              <a:buFont typeface="Wingdings" panose="05000000000000000000" pitchFamily="2" charset="2"/>
              <a:buChar char="§"/>
            </a:pPr>
            <a:r>
              <a:rPr lang="en-CA" sz="2000"/>
              <a:t>There is no closed-form solution for convertibles.</a:t>
            </a:r>
          </a:p>
          <a:p>
            <a:pPr lvl="0">
              <a:buClr>
                <a:srgbClr val="00B050"/>
              </a:buClr>
              <a:buFont typeface="Wingdings" panose="05000000000000000000" pitchFamily="2" charset="2"/>
              <a:buChar char="§"/>
            </a:pPr>
            <a:r>
              <a:rPr lang="en-CA" sz="2000"/>
              <a:t>Convertible prices can only be solved by numerical methods, such as, Monte Carlo simulation, tree/lattice approaches, or partial differentiao equation (PDE) solutions.</a:t>
            </a:r>
          </a:p>
          <a:p>
            <a:pPr lvl="0">
              <a:buClr>
                <a:srgbClr val="00B050"/>
              </a:buClr>
              <a:buFont typeface="Wingdings" panose="05000000000000000000" pitchFamily="2" charset="2"/>
              <a:buChar char="§"/>
            </a:pPr>
            <a:r>
              <a:rPr lang="en-US" sz="2000"/>
              <a:t>The valuation of a convertible bond normally has a backward nature since there is no way of knowing whether the convertible should be converted without knowledge of the future value. </a:t>
            </a:r>
            <a:endParaRPr lang="en-CA" sz="2000"/>
          </a:p>
        </p:txBody>
      </p:sp>
    </p:spTree>
    <p:extLst>
      <p:ext uri="{BB962C8B-B14F-4D97-AF65-F5344CB8AC3E}">
        <p14:creationId xmlns:p14="http://schemas.microsoft.com/office/powerpoint/2010/main" val="1443286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smtClean="0"/>
              <a:t>Valuation (Cont)</a:t>
            </a:r>
            <a:endParaRPr lang="en-CA"/>
          </a:p>
          <a:p>
            <a:pPr lvl="0">
              <a:buClr>
                <a:srgbClr val="00B050"/>
              </a:buClr>
              <a:buFont typeface="Wingdings" panose="05000000000000000000" pitchFamily="2" charset="2"/>
              <a:buChar char="§"/>
            </a:pPr>
            <a:r>
              <a:rPr lang="en-CA" sz="2200" smtClean="0"/>
              <a:t>Three </a:t>
            </a:r>
            <a:r>
              <a:rPr lang="en-CA" sz="2200"/>
              <a:t>sources of randomness exist in a convertible bond: the stock price, the interest rate, and the credit spread.</a:t>
            </a:r>
          </a:p>
          <a:p>
            <a:pPr lvl="0">
              <a:buClr>
                <a:srgbClr val="00B050"/>
              </a:buClr>
              <a:buFont typeface="Wingdings" panose="05000000000000000000" pitchFamily="2" charset="2"/>
              <a:buChar char="§"/>
            </a:pPr>
            <a:r>
              <a:rPr lang="en-CA" sz="2200"/>
              <a:t>Interest rate is assumed to be constant as the effect of a stochastic interest rate on convertible bond prices is so small that it can be neglected.</a:t>
            </a:r>
          </a:p>
          <a:p>
            <a:pPr lvl="0">
              <a:buClr>
                <a:srgbClr val="00B050"/>
              </a:buClr>
              <a:buFont typeface="Wingdings" panose="05000000000000000000" pitchFamily="2" charset="2"/>
              <a:buChar char="§"/>
            </a:pPr>
            <a:r>
              <a:rPr lang="en-CA" sz="2200"/>
              <a:t>Accurately modeling the equity process appears crucial.</a:t>
            </a:r>
          </a:p>
          <a:p>
            <a:pPr lvl="0">
              <a:buClr>
                <a:srgbClr val="00B050"/>
              </a:buClr>
              <a:buFont typeface="Wingdings" panose="05000000000000000000" pitchFamily="2" charset="2"/>
              <a:buChar char="§"/>
            </a:pPr>
            <a:r>
              <a:rPr lang="en-CA" sz="2200"/>
              <a:t>Since convertible bonds are issued mainly by start-up or </a:t>
            </a:r>
            <a:r>
              <a:rPr lang="en-CA" sz="2200"/>
              <a:t>small </a:t>
            </a:r>
            <a:r>
              <a:rPr lang="en-CA" sz="2200" smtClean="0"/>
              <a:t>companies, </a:t>
            </a:r>
            <a:r>
              <a:rPr lang="en-CA" sz="2200"/>
              <a:t>credit risk plays an important role in the valuation.</a:t>
            </a:r>
          </a:p>
          <a:p>
            <a:pPr lvl="0">
              <a:buClr>
                <a:srgbClr val="00B050"/>
              </a:buClr>
              <a:buFont typeface="Wingdings" panose="05000000000000000000" pitchFamily="2" charset="2"/>
              <a:buChar char="§"/>
            </a:pPr>
            <a:r>
              <a:rPr lang="en-CA" sz="2200"/>
              <a:t>FinPricing uses PDE to price convertible and reverse convertible bonds, and use Monte Carlo simulation to value convertibles with exotic path-dependent trigger provisions.</a:t>
            </a:r>
          </a:p>
        </p:txBody>
      </p:sp>
    </p:spTree>
    <p:extLst>
      <p:ext uri="{BB962C8B-B14F-4D97-AF65-F5344CB8AC3E}">
        <p14:creationId xmlns:p14="http://schemas.microsoft.com/office/powerpoint/2010/main" val="74197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smtClean="0"/>
                  <a:t>Valuation (Cont)</a:t>
                </a:r>
                <a:endParaRPr lang="en-CA"/>
              </a:p>
              <a:p>
                <a:pPr lvl="0">
                  <a:buClr>
                    <a:srgbClr val="00B050"/>
                  </a:buClr>
                  <a:buFont typeface="Wingdings" panose="05000000000000000000" pitchFamily="2" charset="2"/>
                  <a:buChar char="§"/>
                </a:pPr>
                <a:r>
                  <a:rPr lang="en-CA" sz="2400"/>
                  <a:t>The value of the convertible at each node is divided into two components: a component of bond and a component of stock</a:t>
                </a:r>
              </a:p>
              <a:p>
                <a:pPr lvl="0">
                  <a:buClr>
                    <a:srgbClr val="00B050"/>
                  </a:buClr>
                  <a:buFont typeface="Wingdings" panose="05000000000000000000" pitchFamily="2" charset="2"/>
                  <a:buChar char="§"/>
                </a:pPr>
                <a:r>
                  <a:rPr lang="en-CA" sz="2400"/>
                  <a:t>The PDE of the equity component G is </a:t>
                </a:r>
                <a:r>
                  <a:rPr lang="en-CA" sz="2400"/>
                  <a:t>given </a:t>
                </a:r>
                <a:r>
                  <a:rPr lang="en-CA" sz="2400" smtClean="0"/>
                  <a:t>by</a:t>
                </a:r>
                <a:r>
                  <a:rPr lang="en-CA" sz="2400"/>
                  <a:t> </a:t>
                </a:r>
              </a:p>
              <a:p>
                <a:pPr marL="0" indent="0">
                  <a:buNone/>
                </a:pPr>
                <a14:m>
                  <m:oMathPara xmlns:m="http://schemas.openxmlformats.org/officeDocument/2006/math">
                    <m:oMathParaPr>
                      <m:jc m:val="centerGroup"/>
                    </m:oMathParaPr>
                    <m:oMath xmlns:m="http://schemas.openxmlformats.org/officeDocument/2006/math">
                      <m:f>
                        <m:fPr>
                          <m:ctrlPr>
                            <a:rPr lang="en-CA" sz="2000" i="1"/>
                          </m:ctrlPr>
                        </m:fPr>
                        <m:num>
                          <m:r>
                            <a:rPr lang="en-CA" sz="2000" i="1"/>
                            <m:t>𝜕</m:t>
                          </m:r>
                          <m:r>
                            <a:rPr lang="en-CA" sz="2000" i="1"/>
                            <m:t>𝐺</m:t>
                          </m:r>
                        </m:num>
                        <m:den>
                          <m:r>
                            <a:rPr lang="en-CA" sz="2000" i="1"/>
                            <m:t>𝜕</m:t>
                          </m:r>
                          <m:r>
                            <a:rPr lang="en-CA" sz="2000" i="1"/>
                            <m:t>𝑡</m:t>
                          </m:r>
                        </m:den>
                      </m:f>
                      <m:r>
                        <a:rPr lang="en-CA" sz="2000" i="1"/>
                        <m:t>+0.5</m:t>
                      </m:r>
                      <m:sSup>
                        <m:sSupPr>
                          <m:ctrlPr>
                            <a:rPr lang="en-CA" sz="2000" i="1"/>
                          </m:ctrlPr>
                        </m:sSupPr>
                        <m:e>
                          <m:r>
                            <a:rPr lang="en-CA" sz="2000" i="1"/>
                            <m:t>𝜎</m:t>
                          </m:r>
                        </m:e>
                        <m:sup>
                          <m:r>
                            <a:rPr lang="en-CA" sz="2000" i="1"/>
                            <m:t>2</m:t>
                          </m:r>
                        </m:sup>
                      </m:sSup>
                      <m:sSup>
                        <m:sSupPr>
                          <m:ctrlPr>
                            <a:rPr lang="en-CA" sz="2000" i="1"/>
                          </m:ctrlPr>
                        </m:sSupPr>
                        <m:e>
                          <m:r>
                            <a:rPr lang="en-CA" sz="2000" i="1"/>
                            <m:t>𝑆</m:t>
                          </m:r>
                        </m:e>
                        <m:sup>
                          <m:r>
                            <a:rPr lang="en-CA" sz="2000" i="1"/>
                            <m:t>2</m:t>
                          </m:r>
                        </m:sup>
                      </m:sSup>
                      <m:f>
                        <m:fPr>
                          <m:ctrlPr>
                            <a:rPr lang="en-CA" sz="2000" i="1"/>
                          </m:ctrlPr>
                        </m:fPr>
                        <m:num>
                          <m:sSup>
                            <m:sSupPr>
                              <m:ctrlPr>
                                <a:rPr lang="en-CA" sz="2000" i="1"/>
                              </m:ctrlPr>
                            </m:sSupPr>
                            <m:e>
                              <m:r>
                                <a:rPr lang="en-CA" sz="2000" i="1"/>
                                <m:t>𝜕</m:t>
                              </m:r>
                            </m:e>
                            <m:sup>
                              <m:r>
                                <a:rPr lang="en-CA" sz="2000" i="1"/>
                                <m:t>2</m:t>
                              </m:r>
                            </m:sup>
                          </m:sSup>
                          <m:r>
                            <a:rPr lang="en-CA" sz="2000" i="1"/>
                            <m:t>𝐺</m:t>
                          </m:r>
                        </m:num>
                        <m:den>
                          <m:sSup>
                            <m:sSupPr>
                              <m:ctrlPr>
                                <a:rPr lang="en-CA" sz="2000" i="1"/>
                              </m:ctrlPr>
                            </m:sSupPr>
                            <m:e>
                              <m:r>
                                <a:rPr lang="en-CA" sz="2000" i="1"/>
                                <m:t>𝜕</m:t>
                              </m:r>
                              <m:r>
                                <a:rPr lang="en-CA" sz="2000" i="1"/>
                                <m:t>𝑆</m:t>
                              </m:r>
                            </m:e>
                            <m:sup>
                              <m:r>
                                <a:rPr lang="en-CA" sz="2000" i="1"/>
                                <m:t>2</m:t>
                              </m:r>
                            </m:sup>
                          </m:sSup>
                        </m:den>
                      </m:f>
                      <m:r>
                        <a:rPr lang="en-CA" sz="2000" i="1"/>
                        <m:t>+</m:t>
                      </m:r>
                      <m:d>
                        <m:dPr>
                          <m:ctrlPr>
                            <a:rPr lang="en-CA" sz="2000" i="1"/>
                          </m:ctrlPr>
                        </m:dPr>
                        <m:e>
                          <m:r>
                            <a:rPr lang="en-CA" sz="2000" i="1"/>
                            <m:t>𝑟</m:t>
                          </m:r>
                          <m:r>
                            <a:rPr lang="en-CA" sz="2000" i="1"/>
                            <m:t>−</m:t>
                          </m:r>
                          <m:r>
                            <a:rPr lang="en-CA" sz="2000" i="1"/>
                            <m:t>𝑞</m:t>
                          </m:r>
                          <m:r>
                            <a:rPr lang="en-CA" sz="2000" i="1"/>
                            <m:t>+</m:t>
                          </m:r>
                          <m:r>
                            <a:rPr lang="en-CA" sz="2000" i="1"/>
                            <m:t>h</m:t>
                          </m:r>
                          <m:r>
                            <a:rPr lang="en-CA" sz="2000" i="1"/>
                            <m:t>(1−</m:t>
                          </m:r>
                          <m:sSub>
                            <m:sSubPr>
                              <m:ctrlPr>
                                <a:rPr lang="en-CA" sz="2000" i="1"/>
                              </m:ctrlPr>
                            </m:sSubPr>
                            <m:e>
                              <m:r>
                                <a:rPr lang="en-CA" sz="2000" i="1"/>
                                <m:t>𝜑</m:t>
                              </m:r>
                            </m:e>
                            <m:sub>
                              <m:r>
                                <a:rPr lang="en-CA" sz="2000" i="1"/>
                                <m:t>𝑠</m:t>
                              </m:r>
                            </m:sub>
                          </m:sSub>
                          <m:r>
                            <a:rPr lang="en-CA" sz="2000" i="1"/>
                            <m:t>)</m:t>
                          </m:r>
                        </m:e>
                      </m:d>
                      <m:r>
                        <a:rPr lang="en-CA" sz="2000" i="1"/>
                        <m:t>𝑆</m:t>
                      </m:r>
                      <m:f>
                        <m:fPr>
                          <m:ctrlPr>
                            <a:rPr lang="en-CA" sz="2000" i="1"/>
                          </m:ctrlPr>
                        </m:fPr>
                        <m:num>
                          <m:r>
                            <a:rPr lang="en-CA" sz="2000" i="1"/>
                            <m:t>𝜕</m:t>
                          </m:r>
                          <m:r>
                            <a:rPr lang="en-CA" sz="2000" i="1"/>
                            <m:t>𝐺</m:t>
                          </m:r>
                        </m:num>
                        <m:den>
                          <m:r>
                            <a:rPr lang="en-CA" sz="2000" i="1"/>
                            <m:t>𝜕</m:t>
                          </m:r>
                          <m:r>
                            <a:rPr lang="en-CA" sz="2000" i="1"/>
                            <m:t>𝑆</m:t>
                          </m:r>
                        </m:den>
                      </m:f>
                      <m:r>
                        <a:rPr lang="en-CA" sz="2000" i="1"/>
                        <m:t>−</m:t>
                      </m:r>
                      <m:d>
                        <m:dPr>
                          <m:ctrlPr>
                            <a:rPr lang="en-CA" sz="2000" i="1"/>
                          </m:ctrlPr>
                        </m:dPr>
                        <m:e>
                          <m:r>
                            <a:rPr lang="en-CA" sz="2000" i="1"/>
                            <m:t>𝑟</m:t>
                          </m:r>
                          <m:r>
                            <a:rPr lang="en-CA" sz="2000" i="1"/>
                            <m:t>+</m:t>
                          </m:r>
                          <m:r>
                            <a:rPr lang="en-CA" sz="2000" i="1"/>
                            <m:t>h</m:t>
                          </m:r>
                          <m:r>
                            <a:rPr lang="en-CA" sz="2000" i="1"/>
                            <m:t>(1−</m:t>
                          </m:r>
                          <m:sSub>
                            <m:sSubPr>
                              <m:ctrlPr>
                                <a:rPr lang="en-CA" sz="2000" i="1"/>
                              </m:ctrlPr>
                            </m:sSubPr>
                            <m:e>
                              <m:r>
                                <a:rPr lang="en-CA" sz="2000" i="1"/>
                                <m:t>𝜑</m:t>
                              </m:r>
                            </m:e>
                            <m:sub>
                              <m:r>
                                <a:rPr lang="en-CA" sz="2000" i="1"/>
                                <m:t>𝑠</m:t>
                              </m:r>
                            </m:sub>
                          </m:sSub>
                        </m:e>
                      </m:d>
                      <m:r>
                        <a:rPr lang="en-CA" sz="2000" i="1"/>
                        <m:t>𝐺</m:t>
                      </m:r>
                      <m:r>
                        <a:rPr lang="en-CA" sz="2000" i="1"/>
                        <m:t>=0</m:t>
                      </m:r>
                    </m:oMath>
                  </m:oMathPara>
                </a14:m>
                <a:endParaRPr lang="en-CA" sz="2000"/>
              </a:p>
              <a:p>
                <a:pPr marL="400050" lvl="1" indent="0">
                  <a:buNone/>
                </a:pPr>
                <a:r>
                  <a:rPr lang="en-CA" sz="1800" smtClean="0"/>
                  <a:t>where</a:t>
                </a:r>
                <a:endParaRPr lang="en-CA" sz="1800"/>
              </a:p>
              <a:p>
                <a:pPr marL="0" indent="0">
                  <a:buNone/>
                </a:pPr>
                <a:r>
                  <a:rPr lang="en-CA" sz="1800"/>
                  <a:t>		S	the stock price</a:t>
                </a:r>
              </a:p>
              <a:p>
                <a:pPr marL="0" indent="0">
                  <a:buNone/>
                </a:pPr>
                <a:r>
                  <a:rPr lang="en-CA" sz="1800"/>
                  <a:t>		r	the interest rate</a:t>
                </a:r>
              </a:p>
              <a:p>
                <a:pPr marL="0" indent="0">
                  <a:buNone/>
                </a:pPr>
                <a:r>
                  <a:rPr lang="en-CA" sz="1800"/>
                  <a:t>		q	the dividend</a:t>
                </a:r>
              </a:p>
              <a:p>
                <a:pPr marL="0" indent="0">
                  <a:buNone/>
                </a:pPr>
                <a:r>
                  <a:rPr lang="en-CA" sz="1800"/>
                  <a:t>		h	the hazard rate</a:t>
                </a:r>
              </a:p>
              <a:p>
                <a:pPr marL="0" indent="0">
                  <a:buNone/>
                </a:pPr>
                <a:r>
                  <a:rPr lang="en-CA" sz="1800"/>
                  <a:t>		</a:t>
                </a:r>
                <a14:m>
                  <m:oMath xmlns:m="http://schemas.openxmlformats.org/officeDocument/2006/math">
                    <m:r>
                      <a:rPr lang="en-CA" sz="1800" i="1"/>
                      <m:t>𝜑</m:t>
                    </m:r>
                  </m:oMath>
                </a14:m>
                <a:r>
                  <a:rPr lang="en-CA" sz="1800" baseline="-25000"/>
                  <a:t>s</a:t>
                </a:r>
                <a:r>
                  <a:rPr lang="en-CA" sz="1800"/>
                  <a:t>	the equity </a:t>
                </a:r>
                <a:r>
                  <a:rPr lang="en-CA" sz="1800"/>
                  <a:t>recovery </a:t>
                </a:r>
                <a:r>
                  <a:rPr lang="en-CA" sz="1800" smtClean="0"/>
                  <a:t>rate</a:t>
                </a:r>
                <a:r>
                  <a:rPr lang="en-CA" sz="1800"/>
                  <a:t> </a:t>
                </a:r>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648200"/>
              </a:xfrm>
              <a:blipFill rotWithShape="1">
                <a:blip r:embed="rId2"/>
                <a:stretch>
                  <a:fillRect l="-1037" t="-1704" r="-222"/>
                </a:stretch>
              </a:blipFill>
            </p:spPr>
            <p:txBody>
              <a:bodyPr/>
              <a:lstStyle/>
              <a:p>
                <a:r>
                  <a:rPr lang="en-CA">
                    <a:noFill/>
                  </a:rPr>
                  <a:t> </a:t>
                </a:r>
              </a:p>
            </p:txBody>
          </p:sp>
        </mc:Fallback>
      </mc:AlternateContent>
    </p:spTree>
    <p:extLst>
      <p:ext uri="{BB962C8B-B14F-4D97-AF65-F5344CB8AC3E}">
        <p14:creationId xmlns:p14="http://schemas.microsoft.com/office/powerpoint/2010/main" val="3807304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Equity </a:t>
            </a:r>
            <a:r>
              <a:rPr lang="en-PH" sz="2400" smtClean="0"/>
              <a:t>Convertible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648200"/>
              </a:xfrm>
            </p:spPr>
            <p:txBody>
              <a:bodyPr>
                <a:noAutofit/>
              </a:bodyPr>
              <a:lstStyle/>
              <a:p>
                <a:pPr marL="0" lvl="0" indent="0" algn="ctr">
                  <a:buNone/>
                </a:pPr>
                <a:r>
                  <a:rPr lang="en-CA" smtClean="0"/>
                  <a:t>Valuation (Cont)</a:t>
                </a:r>
                <a:endParaRPr lang="en-CA"/>
              </a:p>
              <a:p>
                <a:pPr lvl="0">
                  <a:buClr>
                    <a:srgbClr val="00B050"/>
                  </a:buClr>
                  <a:buFont typeface="Wingdings" panose="05000000000000000000" pitchFamily="2" charset="2"/>
                  <a:buChar char="§"/>
                </a:pPr>
                <a:r>
                  <a:rPr lang="en-CA" sz="2200"/>
                  <a:t>The PDE of the bond component B is</a:t>
                </a:r>
              </a:p>
              <a:p>
                <a:pPr marL="0" indent="0">
                  <a:buNone/>
                </a:pPr>
                <a14:m>
                  <m:oMathPara xmlns:m="http://schemas.openxmlformats.org/officeDocument/2006/math">
                    <m:oMathParaPr>
                      <m:jc m:val="centerGroup"/>
                    </m:oMathParaPr>
                    <m:oMath xmlns:m="http://schemas.openxmlformats.org/officeDocument/2006/math">
                      <m:f>
                        <m:fPr>
                          <m:ctrlPr>
                            <a:rPr lang="en-CA" sz="2000" i="1"/>
                          </m:ctrlPr>
                        </m:fPr>
                        <m:num>
                          <m:r>
                            <a:rPr lang="en-CA" sz="2000" i="1"/>
                            <m:t>𝜕</m:t>
                          </m:r>
                          <m:r>
                            <a:rPr lang="en-CA" sz="2000" i="1"/>
                            <m:t>𝐵</m:t>
                          </m:r>
                        </m:num>
                        <m:den>
                          <m:r>
                            <a:rPr lang="en-CA" sz="2000" i="1"/>
                            <m:t>𝜕</m:t>
                          </m:r>
                          <m:r>
                            <a:rPr lang="en-CA" sz="2000" i="1"/>
                            <m:t>𝑡</m:t>
                          </m:r>
                        </m:den>
                      </m:f>
                      <m:r>
                        <a:rPr lang="en-CA" sz="2000" i="1"/>
                        <m:t>+0.5</m:t>
                      </m:r>
                      <m:sSup>
                        <m:sSupPr>
                          <m:ctrlPr>
                            <a:rPr lang="en-CA" sz="2000" i="1"/>
                          </m:ctrlPr>
                        </m:sSupPr>
                        <m:e>
                          <m:r>
                            <a:rPr lang="en-CA" sz="2000" i="1"/>
                            <m:t>𝜎</m:t>
                          </m:r>
                        </m:e>
                        <m:sup>
                          <m:r>
                            <a:rPr lang="en-CA" sz="2000" i="1"/>
                            <m:t>2</m:t>
                          </m:r>
                        </m:sup>
                      </m:sSup>
                      <m:sSup>
                        <m:sSupPr>
                          <m:ctrlPr>
                            <a:rPr lang="en-CA" sz="2000" i="1"/>
                          </m:ctrlPr>
                        </m:sSupPr>
                        <m:e>
                          <m:r>
                            <a:rPr lang="en-CA" sz="2000" i="1"/>
                            <m:t>𝑆</m:t>
                          </m:r>
                        </m:e>
                        <m:sup>
                          <m:r>
                            <a:rPr lang="en-CA" sz="2000" i="1"/>
                            <m:t>2</m:t>
                          </m:r>
                        </m:sup>
                      </m:sSup>
                      <m:f>
                        <m:fPr>
                          <m:ctrlPr>
                            <a:rPr lang="en-CA" sz="2000" i="1"/>
                          </m:ctrlPr>
                        </m:fPr>
                        <m:num>
                          <m:sSup>
                            <m:sSupPr>
                              <m:ctrlPr>
                                <a:rPr lang="en-CA" sz="2000" i="1"/>
                              </m:ctrlPr>
                            </m:sSupPr>
                            <m:e>
                              <m:r>
                                <a:rPr lang="en-CA" sz="2000" i="1"/>
                                <m:t>𝜕</m:t>
                              </m:r>
                            </m:e>
                            <m:sup>
                              <m:r>
                                <a:rPr lang="en-CA" sz="2000" i="1"/>
                                <m:t>2</m:t>
                              </m:r>
                            </m:sup>
                          </m:sSup>
                          <m:r>
                            <a:rPr lang="en-CA" sz="2000" i="1"/>
                            <m:t>𝐵</m:t>
                          </m:r>
                        </m:num>
                        <m:den>
                          <m:sSup>
                            <m:sSupPr>
                              <m:ctrlPr>
                                <a:rPr lang="en-CA" sz="2000" i="1"/>
                              </m:ctrlPr>
                            </m:sSupPr>
                            <m:e>
                              <m:r>
                                <a:rPr lang="en-CA" sz="2000" i="1"/>
                                <m:t>𝜕</m:t>
                              </m:r>
                              <m:r>
                                <a:rPr lang="en-CA" sz="2000" i="1"/>
                                <m:t>𝑆</m:t>
                              </m:r>
                            </m:e>
                            <m:sup>
                              <m:r>
                                <a:rPr lang="en-CA" sz="2000" i="1"/>
                                <m:t>2</m:t>
                              </m:r>
                            </m:sup>
                          </m:sSup>
                        </m:den>
                      </m:f>
                      <m:r>
                        <a:rPr lang="en-CA" sz="2000" i="1"/>
                        <m:t>+</m:t>
                      </m:r>
                      <m:d>
                        <m:dPr>
                          <m:ctrlPr>
                            <a:rPr lang="en-CA" sz="2000" i="1"/>
                          </m:ctrlPr>
                        </m:dPr>
                        <m:e>
                          <m:r>
                            <a:rPr lang="en-CA" sz="2000" i="1"/>
                            <m:t>𝑟</m:t>
                          </m:r>
                          <m:r>
                            <a:rPr lang="en-CA" sz="2000" i="1"/>
                            <m:t>−</m:t>
                          </m:r>
                          <m:r>
                            <a:rPr lang="en-CA" sz="2000" i="1"/>
                            <m:t>𝑞</m:t>
                          </m:r>
                          <m:r>
                            <a:rPr lang="en-CA" sz="2000" i="1"/>
                            <m:t>+</m:t>
                          </m:r>
                          <m:r>
                            <a:rPr lang="en-CA" sz="2000" i="1"/>
                            <m:t>h</m:t>
                          </m:r>
                          <m:r>
                            <a:rPr lang="en-CA" sz="2000" i="1"/>
                            <m:t>(1−</m:t>
                          </m:r>
                          <m:sSub>
                            <m:sSubPr>
                              <m:ctrlPr>
                                <a:rPr lang="en-CA" sz="2000" i="1"/>
                              </m:ctrlPr>
                            </m:sSubPr>
                            <m:e>
                              <m:r>
                                <a:rPr lang="en-CA" sz="2000" i="1"/>
                                <m:t>𝜑</m:t>
                              </m:r>
                            </m:e>
                            <m:sub>
                              <m:r>
                                <a:rPr lang="en-CA" sz="2000" i="1"/>
                                <m:t>𝑠</m:t>
                              </m:r>
                            </m:sub>
                          </m:sSub>
                          <m:r>
                            <a:rPr lang="en-CA" sz="2000" i="1"/>
                            <m:t>)</m:t>
                          </m:r>
                        </m:e>
                      </m:d>
                      <m:r>
                        <a:rPr lang="en-CA" sz="2000" i="1"/>
                        <m:t>𝑆</m:t>
                      </m:r>
                      <m:f>
                        <m:fPr>
                          <m:ctrlPr>
                            <a:rPr lang="en-CA" sz="2000" i="1"/>
                          </m:ctrlPr>
                        </m:fPr>
                        <m:num>
                          <m:r>
                            <a:rPr lang="en-CA" sz="2000" i="1"/>
                            <m:t>𝜕</m:t>
                          </m:r>
                          <m:r>
                            <a:rPr lang="en-CA" sz="2000" i="1"/>
                            <m:t>𝐵</m:t>
                          </m:r>
                        </m:num>
                        <m:den>
                          <m:r>
                            <a:rPr lang="en-CA" sz="2000" i="1"/>
                            <m:t>𝜕</m:t>
                          </m:r>
                          <m:r>
                            <a:rPr lang="en-CA" sz="2000" i="1"/>
                            <m:t>𝑆</m:t>
                          </m:r>
                        </m:den>
                      </m:f>
                      <m:r>
                        <a:rPr lang="en-CA" sz="2000" i="1"/>
                        <m:t>−</m:t>
                      </m:r>
                      <m:d>
                        <m:dPr>
                          <m:ctrlPr>
                            <a:rPr lang="en-CA" sz="2000" i="1"/>
                          </m:ctrlPr>
                        </m:dPr>
                        <m:e>
                          <m:r>
                            <a:rPr lang="en-CA" sz="2000" i="1"/>
                            <m:t>𝑟</m:t>
                          </m:r>
                          <m:r>
                            <a:rPr lang="en-CA" sz="2000" i="1"/>
                            <m:t>+</m:t>
                          </m:r>
                          <m:r>
                            <a:rPr lang="en-CA" sz="2000" i="1"/>
                            <m:t>h</m:t>
                          </m:r>
                          <m:d>
                            <m:dPr>
                              <m:ctrlPr>
                                <a:rPr lang="en-CA" sz="2000" i="1"/>
                              </m:ctrlPr>
                            </m:dPr>
                            <m:e>
                              <m:r>
                                <a:rPr lang="en-CA" sz="2000" i="1"/>
                                <m:t>1−</m:t>
                              </m:r>
                              <m:sSub>
                                <m:sSubPr>
                                  <m:ctrlPr>
                                    <a:rPr lang="en-CA" sz="2000" i="1"/>
                                  </m:ctrlPr>
                                </m:sSubPr>
                                <m:e>
                                  <m:r>
                                    <a:rPr lang="en-CA" sz="2000" i="1"/>
                                    <m:t>𝜑</m:t>
                                  </m:r>
                                </m:e>
                                <m:sub>
                                  <m:r>
                                    <a:rPr lang="en-CA" sz="2000" i="1"/>
                                    <m:t>𝑏</m:t>
                                  </m:r>
                                </m:sub>
                              </m:sSub>
                            </m:e>
                          </m:d>
                        </m:e>
                      </m:d>
                      <m:r>
                        <a:rPr lang="en-CA" sz="2000" i="1"/>
                        <m:t>𝐵</m:t>
                      </m:r>
                      <m:r>
                        <a:rPr lang="en-CA" sz="2000" i="1"/>
                        <m:t>=0</m:t>
                      </m:r>
                    </m:oMath>
                  </m:oMathPara>
                </a14:m>
                <a:endParaRPr lang="en-CA" sz="2000"/>
              </a:p>
              <a:p>
                <a:pPr marL="400050" lvl="1" indent="0">
                  <a:buNone/>
                </a:pPr>
                <a:r>
                  <a:rPr lang="en-CA" sz="2000" smtClean="0"/>
                  <a:t>where </a:t>
                </a:r>
                <a14:m>
                  <m:oMath xmlns:m="http://schemas.openxmlformats.org/officeDocument/2006/math">
                    <m:r>
                      <a:rPr lang="en-CA" sz="2000" i="1"/>
                      <m:t>𝜑</m:t>
                    </m:r>
                  </m:oMath>
                </a14:m>
                <a:r>
                  <a:rPr lang="en-CA" sz="2000" baseline="-25000"/>
                  <a:t>b</a:t>
                </a:r>
                <a:r>
                  <a:rPr lang="en-CA" sz="2000"/>
                  <a:t> is the bond </a:t>
                </a:r>
                <a:r>
                  <a:rPr lang="en-CA" sz="2000"/>
                  <a:t>recovery </a:t>
                </a:r>
                <a:r>
                  <a:rPr lang="en-CA" sz="2000" smtClean="0"/>
                  <a:t>rate</a:t>
                </a:r>
                <a:endParaRPr lang="en-CA" sz="2000"/>
              </a:p>
              <a:p>
                <a:pPr lvl="0">
                  <a:buClr>
                    <a:srgbClr val="00B050"/>
                  </a:buClr>
                  <a:buFont typeface="Wingdings" panose="05000000000000000000" pitchFamily="2" charset="2"/>
                  <a:buChar char="§"/>
                </a:pPr>
                <a:r>
                  <a:rPr lang="en-CA" sz="2200"/>
                  <a:t>The final conditions at maturity </a:t>
                </a:r>
                <a:r>
                  <a:rPr lang="en-CA" sz="2200" i="1"/>
                  <a:t>T</a:t>
                </a:r>
                <a:r>
                  <a:rPr lang="en-CA" sz="2200"/>
                  <a:t> can be generalized as</a:t>
                </a:r>
              </a:p>
              <a:p>
                <a:pPr marL="0" indent="0">
                  <a:buNone/>
                </a:pPr>
                <a14:m>
                  <m:oMathPara xmlns:m="http://schemas.openxmlformats.org/officeDocument/2006/math">
                    <m:oMathParaPr>
                      <m:jc m:val="centerGroup"/>
                    </m:oMathParaPr>
                    <m:oMath xmlns:m="http://schemas.openxmlformats.org/officeDocument/2006/math">
                      <m:sSub>
                        <m:sSubPr>
                          <m:ctrlPr>
                            <a:rPr lang="en-CA" sz="2000" i="1"/>
                          </m:ctrlPr>
                        </m:sSubPr>
                        <m:e>
                          <m:r>
                            <a:rPr lang="en-CA" sz="2000" i="1"/>
                            <m:t>𝐺</m:t>
                          </m:r>
                        </m:e>
                        <m:sub>
                          <m:r>
                            <a:rPr lang="en-CA" sz="2000" i="1"/>
                            <m:t>𝑇</m:t>
                          </m:r>
                        </m:sub>
                      </m:sSub>
                      <m:r>
                        <a:rPr lang="en-CA" sz="2000" i="1"/>
                        <m:t>=</m:t>
                      </m:r>
                      <m:d>
                        <m:dPr>
                          <m:begChr m:val="{"/>
                          <m:endChr m:val=""/>
                          <m:ctrlPr>
                            <a:rPr lang="en-CA" sz="2000" i="1"/>
                          </m:ctrlPr>
                        </m:dPr>
                        <m:e>
                          <m:m>
                            <m:mPr>
                              <m:mcs>
                                <m:mc>
                                  <m:mcPr>
                                    <m:count m:val="1"/>
                                    <m:mcJc m:val="center"/>
                                  </m:mcPr>
                                </m:mc>
                              </m:mcs>
                              <m:ctrlPr>
                                <a:rPr lang="en-CA" sz="2000" i="1"/>
                              </m:ctrlPr>
                            </m:mPr>
                            <m:mr>
                              <m:e>
                                <m:r>
                                  <a:rPr lang="en-CA" sz="2000" i="1"/>
                                  <m:t>𝜂</m:t>
                                </m:r>
                                <m:sSub>
                                  <m:sSubPr>
                                    <m:ctrlPr>
                                      <a:rPr lang="en-CA" sz="2000" i="1"/>
                                    </m:ctrlPr>
                                  </m:sSubPr>
                                  <m:e>
                                    <m:r>
                                      <a:rPr lang="en-CA" sz="2000" i="1"/>
                                      <m:t>𝑆</m:t>
                                    </m:r>
                                  </m:e>
                                  <m:sub>
                                    <m:r>
                                      <a:rPr lang="en-CA" sz="2000" i="1"/>
                                      <m:t>𝑇</m:t>
                                    </m:r>
                                  </m:sub>
                                </m:sSub>
                                <m:r>
                                  <a:rPr lang="en-CA" sz="2000" i="1"/>
                                  <m:t>           </m:t>
                                </m:r>
                                <m:r>
                                  <a:rPr lang="en-CA" sz="2000" i="1"/>
                                  <m:t>𝑖𝑓</m:t>
                                </m:r>
                                <m:r>
                                  <a:rPr lang="en-CA" sz="2000" i="1"/>
                                  <m:t> </m:t>
                                </m:r>
                                <m:r>
                                  <a:rPr lang="en-CA" sz="2000" i="1"/>
                                  <m:t>𝜂</m:t>
                                </m:r>
                                <m:sSub>
                                  <m:sSubPr>
                                    <m:ctrlPr>
                                      <a:rPr lang="en-CA" sz="2000" i="1"/>
                                    </m:ctrlPr>
                                  </m:sSubPr>
                                  <m:e>
                                    <m:r>
                                      <a:rPr lang="en-CA" sz="2000" i="1"/>
                                      <m:t>𝑆</m:t>
                                    </m:r>
                                  </m:e>
                                  <m:sub>
                                    <m:r>
                                      <a:rPr lang="en-CA" sz="2000" i="1"/>
                                      <m:t>𝑇</m:t>
                                    </m:r>
                                  </m:sub>
                                </m:sSub>
                                <m:r>
                                  <a:rPr lang="en-CA" sz="2000" i="1"/>
                                  <m:t>&gt;</m:t>
                                </m:r>
                                <m:r>
                                  <a:rPr lang="en-CA" sz="2000" i="1"/>
                                  <m:t>𝑚𝑖𝑛</m:t>
                                </m:r>
                                <m:d>
                                  <m:dPr>
                                    <m:begChr m:val="["/>
                                    <m:endChr m:val="]"/>
                                    <m:ctrlPr>
                                      <a:rPr lang="en-CA" sz="2000" i="1"/>
                                    </m:ctrlPr>
                                  </m:dPr>
                                  <m:e>
                                    <m:sSub>
                                      <m:sSubPr>
                                        <m:ctrlPr>
                                          <a:rPr lang="en-CA" sz="2000" i="1"/>
                                        </m:ctrlPr>
                                      </m:sSubPr>
                                      <m:e>
                                        <m:r>
                                          <a:rPr lang="en-CA" sz="2000" i="1"/>
                                          <m:t>𝑃</m:t>
                                        </m:r>
                                      </m:e>
                                      <m:sub>
                                        <m:r>
                                          <a:rPr lang="en-CA" sz="2000" i="1"/>
                                          <m:t>𝑐</m:t>
                                        </m:r>
                                      </m:sub>
                                    </m:sSub>
                                    <m:r>
                                      <a:rPr lang="en-CA" sz="2000" i="1"/>
                                      <m:t>,</m:t>
                                    </m:r>
                                    <m:r>
                                      <a:rPr lang="en-CA" sz="2000" i="1"/>
                                      <m:t>𝑚𝑎𝑥</m:t>
                                    </m:r>
                                    <m:d>
                                      <m:dPr>
                                        <m:ctrlPr>
                                          <a:rPr lang="en-CA" sz="2000" i="1"/>
                                        </m:ctrlPr>
                                      </m:dPr>
                                      <m:e>
                                        <m:sSub>
                                          <m:sSubPr>
                                            <m:ctrlPr>
                                              <a:rPr lang="en-CA" sz="2000" i="1"/>
                                            </m:ctrlPr>
                                          </m:sSubPr>
                                          <m:e>
                                            <m:r>
                                              <a:rPr lang="en-CA" sz="2000" i="1"/>
                                              <m:t>𝑃</m:t>
                                            </m:r>
                                          </m:e>
                                          <m:sub>
                                            <m:r>
                                              <a:rPr lang="en-CA" sz="2000" i="1"/>
                                              <m:t>𝑝</m:t>
                                            </m:r>
                                          </m:sub>
                                        </m:sSub>
                                        <m:r>
                                          <a:rPr lang="en-CA" sz="2000" i="1"/>
                                          <m:t>,</m:t>
                                        </m:r>
                                        <m:r>
                                          <a:rPr lang="en-CA" sz="2000" i="1"/>
                                          <m:t>𝑁</m:t>
                                        </m:r>
                                        <m:r>
                                          <a:rPr lang="en-CA" sz="2000" i="1"/>
                                          <m:t>+</m:t>
                                        </m:r>
                                        <m:r>
                                          <a:rPr lang="en-CA" sz="2000" i="1"/>
                                          <m:t>𝐶</m:t>
                                        </m:r>
                                      </m:e>
                                    </m:d>
                                  </m:e>
                                </m:d>
                              </m:e>
                            </m:mr>
                            <m:mr>
                              <m:e>
                                <m:r>
                                  <a:rPr lang="en-CA" sz="2000" i="1"/>
                                  <m:t>0                                                          </m:t>
                                </m:r>
                                <m:r>
                                  <a:rPr lang="en-CA" sz="2000" i="1"/>
                                  <m:t>𝑜𝑡h𝑒𝑟𝑤𝑖𝑠𝑒</m:t>
                                </m:r>
                              </m:e>
                            </m:mr>
                          </m:m>
                        </m:e>
                      </m:d>
                    </m:oMath>
                  </m:oMathPara>
                </a14:m>
                <a:endParaRPr lang="en-CA" sz="2000" smtClean="0"/>
              </a:p>
              <a:p>
                <a:pPr marL="0" indent="0">
                  <a:buNone/>
                </a:pPr>
                <a:endParaRPr lang="en-CA" sz="1200"/>
              </a:p>
              <a:p>
                <a:pPr marL="0" indent="0">
                  <a:buNone/>
                </a:pPr>
                <a14:m>
                  <m:oMathPara xmlns:m="http://schemas.openxmlformats.org/officeDocument/2006/math">
                    <m:oMathParaPr>
                      <m:jc m:val="centerGroup"/>
                    </m:oMathParaPr>
                    <m:oMath xmlns:m="http://schemas.openxmlformats.org/officeDocument/2006/math">
                      <m:sSub>
                        <m:sSubPr>
                          <m:ctrlPr>
                            <a:rPr lang="en-CA" sz="2000" i="1"/>
                          </m:ctrlPr>
                        </m:sSubPr>
                        <m:e>
                          <m:r>
                            <a:rPr lang="en-CA" sz="2000" i="1"/>
                            <m:t>𝐵</m:t>
                          </m:r>
                        </m:e>
                        <m:sub>
                          <m:r>
                            <a:rPr lang="en-CA" sz="2000" i="1"/>
                            <m:t>𝑇</m:t>
                          </m:r>
                        </m:sub>
                      </m:sSub>
                      <m:r>
                        <a:rPr lang="en-CA" sz="2000" i="1"/>
                        <m:t>=</m:t>
                      </m:r>
                      <m:d>
                        <m:dPr>
                          <m:begChr m:val="{"/>
                          <m:endChr m:val=""/>
                          <m:ctrlPr>
                            <a:rPr lang="en-CA" sz="2000" i="1"/>
                          </m:ctrlPr>
                        </m:dPr>
                        <m:e>
                          <m:m>
                            <m:mPr>
                              <m:mcs>
                                <m:mc>
                                  <m:mcPr>
                                    <m:count m:val="1"/>
                                    <m:mcJc m:val="center"/>
                                  </m:mcPr>
                                </m:mc>
                              </m:mcs>
                              <m:ctrlPr>
                                <a:rPr lang="en-CA" sz="2000" i="1"/>
                              </m:ctrlPr>
                            </m:mPr>
                            <m:mr>
                              <m:e>
                                <m:r>
                                  <a:rPr lang="en-CA" sz="2000" i="1"/>
                                  <m:t>𝑚𝑖𝑛</m:t>
                                </m:r>
                                <m:d>
                                  <m:dPr>
                                    <m:begChr m:val="["/>
                                    <m:endChr m:val="]"/>
                                    <m:ctrlPr>
                                      <a:rPr lang="en-CA" sz="2000" i="1"/>
                                    </m:ctrlPr>
                                  </m:dPr>
                                  <m:e>
                                    <m:sSub>
                                      <m:sSubPr>
                                        <m:ctrlPr>
                                          <a:rPr lang="en-CA" sz="2000" i="1"/>
                                        </m:ctrlPr>
                                      </m:sSubPr>
                                      <m:e>
                                        <m:r>
                                          <a:rPr lang="en-CA" sz="2000" i="1"/>
                                          <m:t>𝑃</m:t>
                                        </m:r>
                                      </m:e>
                                      <m:sub>
                                        <m:r>
                                          <a:rPr lang="en-CA" sz="2000" i="1"/>
                                          <m:t>𝑐</m:t>
                                        </m:r>
                                      </m:sub>
                                    </m:sSub>
                                    <m:r>
                                      <a:rPr lang="en-CA" sz="2000" i="1"/>
                                      <m:t>,</m:t>
                                    </m:r>
                                    <m:r>
                                      <a:rPr lang="en-CA" sz="2000" i="1"/>
                                      <m:t>𝑚𝑎𝑥</m:t>
                                    </m:r>
                                    <m:d>
                                      <m:dPr>
                                        <m:ctrlPr>
                                          <a:rPr lang="en-CA" sz="2000" i="1"/>
                                        </m:ctrlPr>
                                      </m:dPr>
                                      <m:e>
                                        <m:sSub>
                                          <m:sSubPr>
                                            <m:ctrlPr>
                                              <a:rPr lang="en-CA" sz="2000" i="1"/>
                                            </m:ctrlPr>
                                          </m:sSubPr>
                                          <m:e>
                                            <m:r>
                                              <a:rPr lang="en-CA" sz="2000" i="1"/>
                                              <m:t>𝑃</m:t>
                                            </m:r>
                                          </m:e>
                                          <m:sub>
                                            <m:r>
                                              <a:rPr lang="en-CA" sz="2000" i="1"/>
                                              <m:t>𝑝</m:t>
                                            </m:r>
                                          </m:sub>
                                        </m:sSub>
                                        <m:r>
                                          <a:rPr lang="en-CA" sz="2000" i="1"/>
                                          <m:t>,</m:t>
                                        </m:r>
                                        <m:r>
                                          <a:rPr lang="en-CA" sz="2000" i="1"/>
                                          <m:t>𝑁</m:t>
                                        </m:r>
                                        <m:r>
                                          <a:rPr lang="en-CA" sz="2000" i="1"/>
                                          <m:t>+</m:t>
                                        </m:r>
                                        <m:r>
                                          <a:rPr lang="en-CA" sz="2000" i="1"/>
                                          <m:t>𝐶</m:t>
                                        </m:r>
                                      </m:e>
                                    </m:d>
                                  </m:e>
                                </m:d>
                                <m:r>
                                  <a:rPr lang="en-CA" sz="2000" i="1"/>
                                  <m:t>         </m:t>
                                </m:r>
                                <m:r>
                                  <a:rPr lang="en-CA" sz="2000" i="1"/>
                                  <m:t>𝑖𝑓</m:t>
                                </m:r>
                                <m:r>
                                  <a:rPr lang="en-CA" sz="2000" i="1"/>
                                  <m:t> </m:t>
                                </m:r>
                                <m:r>
                                  <a:rPr lang="en-CA" sz="2000" i="1"/>
                                  <m:t>𝜂</m:t>
                                </m:r>
                                <m:sSub>
                                  <m:sSubPr>
                                    <m:ctrlPr>
                                      <a:rPr lang="en-CA" sz="2000" i="1"/>
                                    </m:ctrlPr>
                                  </m:sSubPr>
                                  <m:e>
                                    <m:r>
                                      <a:rPr lang="en-CA" sz="2000" i="1"/>
                                      <m:t>𝑆</m:t>
                                    </m:r>
                                  </m:e>
                                  <m:sub>
                                    <m:r>
                                      <a:rPr lang="en-CA" sz="2000" i="1"/>
                                      <m:t>𝑇</m:t>
                                    </m:r>
                                  </m:sub>
                                </m:sSub>
                                <m:r>
                                  <a:rPr lang="en-CA" sz="2000" i="1"/>
                                  <m:t>≤</m:t>
                                </m:r>
                                <m:r>
                                  <a:rPr lang="en-CA" sz="2000" i="1"/>
                                  <m:t>𝑚𝑖𝑛</m:t>
                                </m:r>
                                <m:d>
                                  <m:dPr>
                                    <m:begChr m:val="["/>
                                    <m:endChr m:val="]"/>
                                    <m:ctrlPr>
                                      <a:rPr lang="en-CA" sz="2000" i="1"/>
                                    </m:ctrlPr>
                                  </m:dPr>
                                  <m:e>
                                    <m:sSub>
                                      <m:sSubPr>
                                        <m:ctrlPr>
                                          <a:rPr lang="en-CA" sz="2000" i="1"/>
                                        </m:ctrlPr>
                                      </m:sSubPr>
                                      <m:e>
                                        <m:r>
                                          <a:rPr lang="en-CA" sz="2000" i="1"/>
                                          <m:t>𝑃</m:t>
                                        </m:r>
                                      </m:e>
                                      <m:sub>
                                        <m:r>
                                          <a:rPr lang="en-CA" sz="2000" i="1"/>
                                          <m:t>𝑐</m:t>
                                        </m:r>
                                      </m:sub>
                                    </m:sSub>
                                    <m:r>
                                      <a:rPr lang="en-CA" sz="2000" i="1"/>
                                      <m:t>,</m:t>
                                    </m:r>
                                    <m:r>
                                      <a:rPr lang="en-CA" sz="2000" i="1"/>
                                      <m:t>𝑚𝑎𝑥</m:t>
                                    </m:r>
                                    <m:d>
                                      <m:dPr>
                                        <m:ctrlPr>
                                          <a:rPr lang="en-CA" sz="2000" i="1"/>
                                        </m:ctrlPr>
                                      </m:dPr>
                                      <m:e>
                                        <m:sSub>
                                          <m:sSubPr>
                                            <m:ctrlPr>
                                              <a:rPr lang="en-CA" sz="2000" i="1"/>
                                            </m:ctrlPr>
                                          </m:sSubPr>
                                          <m:e>
                                            <m:r>
                                              <a:rPr lang="en-CA" sz="2000" i="1"/>
                                              <m:t>𝑃</m:t>
                                            </m:r>
                                          </m:e>
                                          <m:sub>
                                            <m:r>
                                              <a:rPr lang="en-CA" sz="2000" i="1"/>
                                              <m:t>𝑝</m:t>
                                            </m:r>
                                          </m:sub>
                                        </m:sSub>
                                        <m:r>
                                          <a:rPr lang="en-CA" sz="2000" i="1"/>
                                          <m:t>,</m:t>
                                        </m:r>
                                        <m:r>
                                          <a:rPr lang="en-CA" sz="2000" i="1"/>
                                          <m:t>𝑁</m:t>
                                        </m:r>
                                        <m:r>
                                          <a:rPr lang="en-CA" sz="2000" i="1"/>
                                          <m:t>+</m:t>
                                        </m:r>
                                        <m:r>
                                          <a:rPr lang="en-CA" sz="2000" i="1"/>
                                          <m:t>𝐶</m:t>
                                        </m:r>
                                      </m:e>
                                    </m:d>
                                  </m:e>
                                </m:d>
                              </m:e>
                            </m:mr>
                            <m:mr>
                              <m:e>
                                <m:r>
                                  <a:rPr lang="en-CA" sz="2000" i="1"/>
                                  <m:t>0                                                                                                   </m:t>
                                </m:r>
                                <m:r>
                                  <a:rPr lang="en-CA" sz="2000" i="1"/>
                                  <m:t>𝑜𝑡h𝑒𝑟𝑤𝑖𝑠𝑒</m:t>
                                </m:r>
                              </m:e>
                            </m:mr>
                          </m:m>
                        </m:e>
                      </m:d>
                    </m:oMath>
                  </m:oMathPara>
                </a14:m>
                <a:endParaRPr lang="en-CA" sz="2000"/>
              </a:p>
              <a:p>
                <a:pPr marL="400050" lvl="1" indent="0">
                  <a:buNone/>
                </a:pPr>
                <a:r>
                  <a:rPr lang="en-CA" sz="2000"/>
                  <a:t>where </a:t>
                </a:r>
                <a:r>
                  <a:rPr lang="en-CA" sz="2000" i="1"/>
                  <a:t>N</a:t>
                </a:r>
                <a:r>
                  <a:rPr lang="en-CA" sz="2000"/>
                  <a:t> denotes the bond principal, </a:t>
                </a:r>
                <a:r>
                  <a:rPr lang="en-CA" sz="2000" i="1"/>
                  <a:t>C</a:t>
                </a:r>
                <a:r>
                  <a:rPr lang="en-CA" sz="2000"/>
                  <a:t> denotes the coupon,  denotes the call price,  denotes the put price and  denotes the conversion ratio.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648200"/>
              </a:xfrm>
              <a:blipFill rotWithShape="1">
                <a:blip r:embed="rId2"/>
                <a:stretch>
                  <a:fillRect l="-815" t="-1704" b="-393"/>
                </a:stretch>
              </a:blipFill>
            </p:spPr>
            <p:txBody>
              <a:bodyPr/>
              <a:lstStyle/>
              <a:p>
                <a:r>
                  <a:rPr lang="en-CA">
                    <a:noFill/>
                  </a:rPr>
                  <a:t> </a:t>
                </a:r>
              </a:p>
            </p:txBody>
          </p:sp>
        </mc:Fallback>
      </mc:AlternateContent>
    </p:spTree>
    <p:extLst>
      <p:ext uri="{BB962C8B-B14F-4D97-AF65-F5344CB8AC3E}">
        <p14:creationId xmlns:p14="http://schemas.microsoft.com/office/powerpoint/2010/main" val="1085081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587</TotalTime>
  <Words>801</Words>
  <Application>Microsoft Office PowerPoint</Application>
  <PresentationFormat>On-screen Show (4:3)</PresentationFormat>
  <Paragraphs>132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Convertible Bond Difinition and Pricing Guide</vt:lpstr>
      <vt:lpstr>Equity Convertible</vt:lpstr>
      <vt:lpstr>Equity Convertible</vt:lpstr>
      <vt:lpstr>Equity Convertible</vt:lpstr>
      <vt:lpstr>Equity Convertible</vt:lpstr>
      <vt:lpstr>Equity Convertible</vt:lpstr>
      <vt:lpstr>Equity Convertible</vt:lpstr>
      <vt:lpstr>Equity Convertible</vt:lpstr>
      <vt:lpstr>Equity Convertible</vt:lpstr>
      <vt:lpstr>Equity Convertible</vt:lpstr>
      <vt:lpstr>Equity Convertible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165</cp:revision>
  <dcterms:created xsi:type="dcterms:W3CDTF">2006-08-16T00:00:00Z</dcterms:created>
  <dcterms:modified xsi:type="dcterms:W3CDTF">2018-05-19T17:35:20Z</dcterms:modified>
</cp:coreProperties>
</file>