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8" r:id="rId4"/>
    <p:sldId id="269" r:id="rId5"/>
    <p:sldId id="270" r:id="rId6"/>
    <p:sldId id="271" r:id="rId7"/>
    <p:sldId id="272" r:id="rId8"/>
    <p:sldId id="273" r:id="rId9"/>
    <p:sldId id="274" r:id="rId10"/>
    <p:sldId id="27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5/10/2018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676400"/>
            <a:ext cx="6324600" cy="1470025"/>
          </a:xfrm>
        </p:spPr>
        <p:txBody>
          <a:bodyPr/>
          <a:lstStyle/>
          <a:p>
            <a:r>
              <a:rPr lang="en-CA" sz="4800" smtClean="0">
                <a:effectLst/>
              </a:rPr>
              <a:t>Equity Forward and Future Introduction and Valuation</a:t>
            </a:r>
            <a:endParaRPr lang="en-CA" sz="4800">
              <a:effectLst/>
            </a:endParaRPr>
          </a:p>
        </p:txBody>
      </p:sp>
      <p:sp>
        <p:nvSpPr>
          <p:cNvPr id="3" name="Subtitle 2"/>
          <p:cNvSpPr>
            <a:spLocks noGrp="1"/>
          </p:cNvSpPr>
          <p:nvPr>
            <p:ph type="subTitle" idx="1"/>
          </p:nvPr>
        </p:nvSpPr>
        <p:spPr>
          <a:xfrm>
            <a:off x="3962400" y="4800600"/>
            <a:ext cx="4724400" cy="1371600"/>
          </a:xfrm>
        </p:spPr>
        <p:txBody>
          <a:bodyPr>
            <a:normAutofit/>
          </a:bodyPr>
          <a:lstStyle/>
          <a:p>
            <a:r>
              <a:rPr lang="en-PH" b="1" smtClean="0">
                <a:solidFill>
                  <a:schemeClr val="tx1"/>
                </a:solidFill>
              </a:rPr>
              <a:t>John Smith</a:t>
            </a:r>
            <a:endParaRPr lang="en-PH" b="1" smtClean="0">
              <a:solidFill>
                <a:schemeClr val="tx1"/>
              </a:solidFill>
            </a:endParaRPr>
          </a:p>
          <a:p>
            <a:r>
              <a:rPr lang="en-PH" sz="2400" b="1" smtClean="0">
                <a:solidFill>
                  <a:schemeClr val="tx1"/>
                </a:solidFill>
              </a:rPr>
              <a:t>FinPricing</a:t>
            </a:r>
          </a:p>
          <a:p>
            <a:r>
              <a:rPr lang="en-PH" sz="2000" b="1" smtClean="0">
                <a:solidFill>
                  <a:schemeClr val="tx1"/>
                </a:solidFill>
              </a:rPr>
              <a:t>http:</a:t>
            </a:r>
            <a:r>
              <a:rPr lang="en-CA" sz="2000" b="1" smtClean="0">
                <a:solidFill>
                  <a:schemeClr val="tx1"/>
                </a:solidFill>
              </a:rPr>
              <a:t>//www.finpricing.com</a:t>
            </a:r>
            <a:endParaRPr lang="en-PH" sz="20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572000"/>
          </a:xfrm>
        </p:spPr>
        <p:txBody>
          <a:bodyPr>
            <a:noAutofit/>
          </a:bodyPr>
          <a:lstStyle/>
          <a:p>
            <a:pPr marL="0" lvl="0" indent="0" algn="ctr">
              <a:buNone/>
            </a:pPr>
            <a:r>
              <a:rPr lang="en-US"/>
              <a:t>An Real World Example</a:t>
            </a:r>
            <a:endParaRPr lang="en-CA"/>
          </a:p>
          <a:p>
            <a:endParaRPr lang="en-CA" sz="2400"/>
          </a:p>
          <a:p>
            <a:pPr lvl="0"/>
            <a:endParaRPr lang="en-CA" sz="2400"/>
          </a:p>
          <a:p>
            <a:pPr marL="0" indent="0">
              <a:buNone/>
            </a:pPr>
            <a:endParaRPr lang="en-CA" sz="2200"/>
          </a:p>
        </p:txBody>
      </p:sp>
      <p:graphicFrame>
        <p:nvGraphicFramePr>
          <p:cNvPr id="4" name="Table 3"/>
          <p:cNvGraphicFramePr>
            <a:graphicFrameLocks noGrp="1"/>
          </p:cNvGraphicFramePr>
          <p:nvPr>
            <p:extLst>
              <p:ext uri="{D42A27DB-BD31-4B8C-83A1-F6EECF244321}">
                <p14:modId xmlns:p14="http://schemas.microsoft.com/office/powerpoint/2010/main" val="3830414990"/>
              </p:ext>
            </p:extLst>
          </p:nvPr>
        </p:nvGraphicFramePr>
        <p:xfrm>
          <a:off x="2362200" y="2666999"/>
          <a:ext cx="4495800" cy="3200400"/>
        </p:xfrm>
        <a:graphic>
          <a:graphicData uri="http://schemas.openxmlformats.org/drawingml/2006/table">
            <a:tbl>
              <a:tblPr firstRow="1" firstCol="1" bandRow="1">
                <a:tableStyleId>{5C22544A-7EE6-4342-B048-85BDC9FD1C3A}</a:tableStyleId>
              </a:tblPr>
              <a:tblGrid>
                <a:gridCol w="2933613"/>
                <a:gridCol w="1562187"/>
              </a:tblGrid>
              <a:tr h="640080">
                <a:tc>
                  <a:txBody>
                    <a:bodyPr/>
                    <a:lstStyle/>
                    <a:p>
                      <a:pPr>
                        <a:lnSpc>
                          <a:spcPct val="115000"/>
                        </a:lnSpc>
                        <a:spcAft>
                          <a:spcPts val="0"/>
                        </a:spcAft>
                      </a:pPr>
                      <a:r>
                        <a:rPr lang="en-CA" sz="1200">
                          <a:solidFill>
                            <a:schemeClr val="bg1"/>
                          </a:solidFill>
                          <a:effectLst/>
                        </a:rPr>
                        <a:t>Currency</a:t>
                      </a:r>
                      <a:endParaRPr lang="en-CA" sz="1100">
                        <a:solidFill>
                          <a:schemeClr val="bg1"/>
                        </a:solidFill>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solidFill>
                            <a:schemeClr val="tx1"/>
                          </a:solidFill>
                          <a:effectLst/>
                        </a:rPr>
                        <a:t>USD</a:t>
                      </a:r>
                      <a:endParaRPr lang="en-CA" sz="1100">
                        <a:solidFill>
                          <a:schemeClr val="tx1"/>
                        </a:solidFill>
                        <a:effectLst/>
                        <a:latin typeface="Calibri"/>
                        <a:ea typeface="SimSun"/>
                        <a:cs typeface="Times New Roman"/>
                      </a:endParaRPr>
                    </a:p>
                  </a:txBody>
                  <a:tcPr marL="9525" marR="9525" marT="9525" marB="9525" anchor="ctr">
                    <a:solidFill>
                      <a:schemeClr val="bg2"/>
                    </a:solidFill>
                  </a:tcPr>
                </a:tc>
              </a:tr>
              <a:tr h="640080">
                <a:tc>
                  <a:txBody>
                    <a:bodyPr/>
                    <a:lstStyle/>
                    <a:p>
                      <a:pPr>
                        <a:lnSpc>
                          <a:spcPct val="115000"/>
                        </a:lnSpc>
                        <a:spcAft>
                          <a:spcPts val="0"/>
                        </a:spcAft>
                      </a:pPr>
                      <a:r>
                        <a:rPr lang="en-CA" sz="1200">
                          <a:effectLst/>
                        </a:rPr>
                        <a:t>Maturity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3/17/2017</a:t>
                      </a:r>
                      <a:endParaRPr lang="en-CA" sz="1100">
                        <a:effectLst/>
                        <a:latin typeface="Calibri"/>
                        <a:ea typeface="SimSun"/>
                        <a:cs typeface="Times New Roman"/>
                      </a:endParaRPr>
                    </a:p>
                  </a:txBody>
                  <a:tcPr marL="9525" marR="9525" marT="9525" marB="9525" anchor="ctr"/>
                </a:tc>
              </a:tr>
              <a:tr h="640080">
                <a:tc>
                  <a:txBody>
                    <a:bodyPr/>
                    <a:lstStyle/>
                    <a:p>
                      <a:pPr>
                        <a:lnSpc>
                          <a:spcPct val="115000"/>
                        </a:lnSpc>
                        <a:spcAft>
                          <a:spcPts val="0"/>
                        </a:spcAft>
                      </a:pPr>
                      <a:r>
                        <a:rPr lang="en-CA" sz="1200">
                          <a:effectLst/>
                        </a:rPr>
                        <a:t>Future Symbol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ESH7</a:t>
                      </a:r>
                      <a:endParaRPr lang="en-CA" sz="1100">
                        <a:effectLst/>
                        <a:latin typeface="Calibri"/>
                        <a:ea typeface="SimSun"/>
                        <a:cs typeface="Times New Roman"/>
                      </a:endParaRPr>
                    </a:p>
                  </a:txBody>
                  <a:tcPr marL="9525" marR="9525" marT="9525" marB="9525" anchor="ctr"/>
                </a:tc>
              </a:tr>
              <a:tr h="640080">
                <a:tc>
                  <a:txBody>
                    <a:bodyPr/>
                    <a:lstStyle/>
                    <a:p>
                      <a:pPr>
                        <a:lnSpc>
                          <a:spcPct val="115000"/>
                        </a:lnSpc>
                        <a:spcAft>
                          <a:spcPts val="0"/>
                        </a:spcAft>
                      </a:pPr>
                      <a:r>
                        <a:rPr lang="en-CA" sz="1200">
                          <a:effectLst/>
                        </a:rPr>
                        <a:t>Underlying Symbol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.SPX</a:t>
                      </a:r>
                      <a:endParaRPr lang="en-CA" sz="1100">
                        <a:effectLst/>
                        <a:latin typeface="Calibri"/>
                        <a:ea typeface="SimSun"/>
                        <a:cs typeface="Times New Roman"/>
                      </a:endParaRPr>
                    </a:p>
                  </a:txBody>
                  <a:tcPr marL="9525" marR="9525" marT="9525" marB="9525" anchor="ctr"/>
                </a:tc>
              </a:tr>
              <a:tr h="640080">
                <a:tc>
                  <a:txBody>
                    <a:bodyPr/>
                    <a:lstStyle/>
                    <a:p>
                      <a:pPr>
                        <a:lnSpc>
                          <a:spcPct val="115000"/>
                        </a:lnSpc>
                        <a:spcAft>
                          <a:spcPts val="0"/>
                        </a:spcAft>
                      </a:pPr>
                      <a:r>
                        <a:rPr lang="en-CA" sz="1200">
                          <a:effectLst/>
                        </a:rPr>
                        <a:t>Position</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1000</a:t>
                      </a:r>
                      <a:endParaRPr lang="en-CA" sz="1100">
                        <a:effectLst/>
                        <a:latin typeface="Calibri"/>
                        <a:ea typeface="SimSu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67786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a:t>
            </a:r>
            <a:r>
              <a:rPr lang="en-CA" sz="2000" smtClean="0"/>
              <a:t>details </a:t>
            </a:r>
            <a:r>
              <a:rPr lang="en-CA" sz="2000" smtClean="0"/>
              <a:t>at</a:t>
            </a:r>
          </a:p>
          <a:p>
            <a:pPr marL="0" lvl="0" indent="0" algn="r">
              <a:spcBef>
                <a:spcPts val="1200"/>
              </a:spcBef>
              <a:buClr>
                <a:srgbClr val="00B050"/>
              </a:buClr>
              <a:buNone/>
            </a:pPr>
            <a:r>
              <a:rPr lang="en-CA" sz="1600"/>
              <a:t>http://www.finpricing.com/lib/EqFuture.html</a:t>
            </a: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267200"/>
          </a:xfrm>
        </p:spPr>
        <p:txBody>
          <a:bodyPr>
            <a:normAutofit lnSpcReduction="10000"/>
          </a:bodyPr>
          <a:lstStyle/>
          <a:p>
            <a:pPr marL="0" indent="0" algn="ctr">
              <a:buNone/>
            </a:pPr>
            <a:r>
              <a:rPr lang="en-PH" sz="4000" smtClean="0"/>
              <a:t>Summary</a:t>
            </a:r>
          </a:p>
          <a:p>
            <a:pPr lvl="0">
              <a:lnSpc>
                <a:spcPct val="150000"/>
              </a:lnSpc>
              <a:buClr>
                <a:srgbClr val="00B050"/>
              </a:buClr>
              <a:buFont typeface="Wingdings" panose="05000000000000000000" pitchFamily="2" charset="2"/>
              <a:buChar char="§"/>
            </a:pPr>
            <a:r>
              <a:rPr lang="en-US" sz="2800"/>
              <a:t>Equity Forward Introduction</a:t>
            </a:r>
            <a:endParaRPr lang="en-CA" sz="2800"/>
          </a:p>
          <a:p>
            <a:pPr lvl="0">
              <a:lnSpc>
                <a:spcPct val="150000"/>
              </a:lnSpc>
              <a:buClr>
                <a:srgbClr val="00B050"/>
              </a:buClr>
              <a:buFont typeface="Wingdings" panose="05000000000000000000" pitchFamily="2" charset="2"/>
              <a:buChar char="§"/>
            </a:pPr>
            <a:r>
              <a:rPr lang="en-US" sz="2800"/>
              <a:t>Equity Future Introduction</a:t>
            </a:r>
            <a:endParaRPr lang="en-CA" sz="2800"/>
          </a:p>
          <a:p>
            <a:pPr lvl="0">
              <a:lnSpc>
                <a:spcPct val="150000"/>
              </a:lnSpc>
              <a:buClr>
                <a:srgbClr val="00B050"/>
              </a:buClr>
              <a:buFont typeface="Wingdings" panose="05000000000000000000" pitchFamily="2" charset="2"/>
              <a:buChar char="§"/>
            </a:pPr>
            <a:r>
              <a:rPr lang="en-CA" sz="2800"/>
              <a:t>The Use of Equity Forwards and Futures</a:t>
            </a:r>
          </a:p>
          <a:p>
            <a:pPr lvl="0">
              <a:lnSpc>
                <a:spcPct val="150000"/>
              </a:lnSpc>
              <a:buClr>
                <a:srgbClr val="00B050"/>
              </a:buClr>
              <a:buFont typeface="Wingdings" panose="05000000000000000000" pitchFamily="2" charset="2"/>
              <a:buChar char="§"/>
            </a:pPr>
            <a:r>
              <a:rPr lang="en-CA" sz="2800" smtClean="0"/>
              <a:t>Valuation</a:t>
            </a:r>
            <a:endParaRPr lang="en-CA" sz="2800"/>
          </a:p>
          <a:p>
            <a:pPr lvl="0">
              <a:lnSpc>
                <a:spcPct val="150000"/>
              </a:lnSpc>
              <a:buClr>
                <a:srgbClr val="00B050"/>
              </a:buClr>
              <a:buFont typeface="Wingdings" panose="05000000000000000000" pitchFamily="2" charset="2"/>
              <a:buChar char="§"/>
            </a:pPr>
            <a:r>
              <a:rPr lang="en-CA" sz="2800" smtClean="0"/>
              <a:t>A </a:t>
            </a:r>
            <a:r>
              <a:rPr lang="en-CA" sz="2800"/>
              <a:t>Real World </a:t>
            </a:r>
            <a:r>
              <a:rPr lang="en-CA" sz="2800" smtClean="0"/>
              <a:t>Example</a:t>
            </a:r>
            <a:endParaRPr lang="en-CA" sz="2800"/>
          </a:p>
          <a:p>
            <a:endParaRPr lang="en-PH"/>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a:t>Equity Forward Introduction</a:t>
            </a:r>
            <a:endParaRPr lang="en-CA"/>
          </a:p>
          <a:p>
            <a:pPr lvl="0"/>
            <a:r>
              <a:rPr lang="en-CA" sz="2200"/>
              <a:t>An Equity Forward contract is an agreement between two counterparties to buy a specific number of equity stocks, stock index or basket at a given price (called strike price) at a given date. </a:t>
            </a:r>
          </a:p>
          <a:p>
            <a:r>
              <a:rPr lang="en-US" sz="2200"/>
              <a:t>Equity </a:t>
            </a:r>
            <a:r>
              <a:rPr lang="en-US" sz="2200"/>
              <a:t>forward </a:t>
            </a:r>
            <a:r>
              <a:rPr lang="en-US" sz="2200" smtClean="0"/>
              <a:t>contracts are </a:t>
            </a:r>
            <a:r>
              <a:rPr lang="en-US" sz="2200"/>
              <a:t>traded over the counter (</a:t>
            </a:r>
            <a:r>
              <a:rPr lang="en-US" sz="2200"/>
              <a:t>OTC</a:t>
            </a:r>
            <a:r>
              <a:rPr lang="en-US" sz="2200" smtClean="0"/>
              <a:t>) and </a:t>
            </a:r>
            <a:r>
              <a:rPr lang="en-CA" sz="2200" smtClean="0"/>
              <a:t>are </a:t>
            </a:r>
            <a:r>
              <a:rPr lang="en-CA" sz="2200"/>
              <a:t>customized to meet the user's special needs.</a:t>
            </a:r>
            <a:r>
              <a:rPr lang="en-CA" sz="2200"/>
              <a:t> </a:t>
            </a:r>
            <a:endParaRPr lang="en-CA" sz="2200" smtClean="0"/>
          </a:p>
          <a:p>
            <a:pPr lvl="0"/>
            <a:r>
              <a:rPr lang="en-CA" sz="2200" smtClean="0"/>
              <a:t>Equity </a:t>
            </a:r>
            <a:r>
              <a:rPr lang="en-CA" sz="2200"/>
              <a:t>forward contracts are cash settled in </a:t>
            </a:r>
            <a:r>
              <a:rPr lang="en-CA" sz="2200"/>
              <a:t>most </a:t>
            </a:r>
            <a:r>
              <a:rPr lang="en-CA" sz="2200" smtClean="0"/>
              <a:t>cases. </a:t>
            </a:r>
          </a:p>
          <a:p>
            <a:pPr lvl="0"/>
            <a:r>
              <a:rPr lang="en-CA" sz="2200" smtClean="0"/>
              <a:t>N</a:t>
            </a:r>
            <a:r>
              <a:rPr lang="en-US" sz="2200" smtClean="0"/>
              <a:t>o </a:t>
            </a:r>
            <a:r>
              <a:rPr lang="en-US" sz="2200"/>
              <a:t>cash changes hands until the maturity of the contract. </a:t>
            </a:r>
            <a:endParaRPr lang="en-CA" sz="2200"/>
          </a:p>
          <a:p>
            <a:pPr lvl="0"/>
            <a:r>
              <a:rPr lang="en-CA" sz="2200"/>
              <a:t>At maturity, the two counterparties exchange a cashflow equivalent to the difference between the stock closing price and the strike price</a:t>
            </a:r>
            <a:r>
              <a:rPr lang="en-CA" sz="2200"/>
              <a:t>. </a:t>
            </a:r>
            <a:endParaRPr lang="en-CA" sz="2200"/>
          </a:p>
        </p:txBody>
      </p:sp>
    </p:spTree>
    <p:extLst>
      <p:ext uri="{BB962C8B-B14F-4D97-AF65-F5344CB8AC3E}">
        <p14:creationId xmlns:p14="http://schemas.microsoft.com/office/powerpoint/2010/main" val="70867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a:t>Equity </a:t>
            </a:r>
            <a:r>
              <a:rPr lang="en-US" smtClean="0"/>
              <a:t>Future </a:t>
            </a:r>
            <a:r>
              <a:rPr lang="en-US"/>
              <a:t>Introduction</a:t>
            </a:r>
            <a:endParaRPr lang="en-CA"/>
          </a:p>
          <a:p>
            <a:pPr lvl="0"/>
            <a:r>
              <a:rPr lang="en-CA" sz="2000"/>
              <a:t>In </a:t>
            </a:r>
            <a:r>
              <a:rPr lang="en-CA" sz="2000" smtClean="0"/>
              <a:t>an equity future </a:t>
            </a:r>
            <a:r>
              <a:rPr lang="en-CA" sz="2000"/>
              <a:t>contract parties commit to buy or sell a specified amount of an individual equity or a basket of equities or an equity index at an agreed contract price on a specified date. </a:t>
            </a:r>
          </a:p>
          <a:p>
            <a:pPr lvl="0"/>
            <a:r>
              <a:rPr lang="en-CA" sz="2000"/>
              <a:t>A future takes place on an organized exchange where the all of the contract's terms and conditions, except price, are formalized. The future's standardization helps to create liquidity in the marketplace enabling participants to close out positions before expiration.</a:t>
            </a:r>
          </a:p>
          <a:p>
            <a:r>
              <a:rPr lang="en-CA" sz="2000" smtClean="0"/>
              <a:t>Stock </a:t>
            </a:r>
            <a:r>
              <a:rPr lang="en-CA" sz="2000"/>
              <a:t>Index Futures are futures contracts used to replicate the performance of an underlying stock market index. </a:t>
            </a:r>
          </a:p>
          <a:p>
            <a:r>
              <a:rPr lang="en-CA" sz="2000"/>
              <a:t>The holders of long positions in single stock futures typically do not receive dividends and holders of short positions do not pay dividends</a:t>
            </a:r>
          </a:p>
          <a:p>
            <a:pPr lvl="0"/>
            <a:endParaRPr lang="en-CA" sz="2200" smtClean="0"/>
          </a:p>
        </p:txBody>
      </p:sp>
    </p:spTree>
    <p:extLst>
      <p:ext uri="{BB962C8B-B14F-4D97-AF65-F5344CB8AC3E}">
        <p14:creationId xmlns:p14="http://schemas.microsoft.com/office/powerpoint/2010/main" val="11439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smtClean="0"/>
              <a:t>The Use of Equity Forwards and Futures</a:t>
            </a:r>
            <a:endParaRPr lang="en-CA"/>
          </a:p>
          <a:p>
            <a:pPr lvl="0"/>
            <a:r>
              <a:rPr lang="en-CA" sz="2000" smtClean="0"/>
              <a:t>Both forwards and futures </a:t>
            </a:r>
            <a:r>
              <a:rPr lang="en-CA" sz="2000"/>
              <a:t>can be used for hedging against an existing </a:t>
            </a:r>
            <a:r>
              <a:rPr lang="en-CA" sz="2000"/>
              <a:t>equity </a:t>
            </a:r>
            <a:r>
              <a:rPr lang="en-CA" sz="2000" smtClean="0"/>
              <a:t>positions.</a:t>
            </a:r>
            <a:endParaRPr lang="en-CA" sz="2000"/>
          </a:p>
          <a:p>
            <a:r>
              <a:rPr lang="en-CA" sz="2000"/>
              <a:t>People also use equity forwards or futures to speculate on future movements </a:t>
            </a:r>
            <a:r>
              <a:rPr lang="en-CA" sz="2000"/>
              <a:t>of </a:t>
            </a:r>
            <a:r>
              <a:rPr lang="en-CA" sz="2000" smtClean="0"/>
              <a:t>indices or individual stocks.</a:t>
            </a:r>
            <a:endParaRPr lang="en-CA" sz="2000"/>
          </a:p>
          <a:p>
            <a:pPr lvl="0"/>
            <a:r>
              <a:rPr lang="en-CA" sz="2000"/>
              <a:t>Buysers benefit from price increases while sellers benefit from price decreases</a:t>
            </a:r>
          </a:p>
          <a:p>
            <a:pPr lvl="0"/>
            <a:r>
              <a:rPr lang="en-CA" sz="2000"/>
              <a:t>Forwards have credit risk, but futures do not because a clearing house guarantees against default risk</a:t>
            </a:r>
          </a:p>
          <a:p>
            <a:pPr lvl="0"/>
            <a:r>
              <a:rPr lang="en-CA" sz="2000" smtClean="0"/>
              <a:t>Both forwards and futures are usually </a:t>
            </a:r>
            <a:r>
              <a:rPr lang="en-CA" sz="2000"/>
              <a:t>traded with greater </a:t>
            </a:r>
            <a:r>
              <a:rPr lang="en-CA" sz="2000"/>
              <a:t>leverage</a:t>
            </a:r>
            <a:r>
              <a:rPr lang="en-CA" sz="2000" smtClean="0"/>
              <a:t>.</a:t>
            </a:r>
          </a:p>
          <a:p>
            <a:pPr lvl="0"/>
            <a:r>
              <a:rPr lang="en-US" sz="2000"/>
              <a:t>Single-stock futures may be cash-settled or </a:t>
            </a:r>
            <a:r>
              <a:rPr lang="en-US" sz="2000"/>
              <a:t>physically </a:t>
            </a:r>
            <a:r>
              <a:rPr lang="en-US" sz="2000" smtClean="0"/>
              <a:t>settled while index futures are always cash-settled.</a:t>
            </a:r>
            <a:endParaRPr lang="en-CA" sz="2000"/>
          </a:p>
        </p:txBody>
      </p:sp>
    </p:spTree>
    <p:extLst>
      <p:ext uri="{BB962C8B-B14F-4D97-AF65-F5344CB8AC3E}">
        <p14:creationId xmlns:p14="http://schemas.microsoft.com/office/powerpoint/2010/main" val="317279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smtClean="0"/>
              <a:t>Valuation</a:t>
            </a:r>
            <a:endParaRPr lang="en-CA"/>
          </a:p>
          <a:p>
            <a:pPr lvl="0">
              <a:spcBef>
                <a:spcPts val="1200"/>
              </a:spcBef>
            </a:pPr>
            <a:r>
              <a:rPr lang="en-US" sz="2200"/>
              <a:t>Equity </a:t>
            </a:r>
            <a:r>
              <a:rPr lang="en-US" sz="2200"/>
              <a:t>futures </a:t>
            </a:r>
            <a:r>
              <a:rPr lang="en-US" sz="2200" smtClean="0"/>
              <a:t>prices </a:t>
            </a:r>
            <a:r>
              <a:rPr lang="en-US" sz="2200"/>
              <a:t>are usually quoted in the same way as equity prices quoted in the underlying cash market by exchanges.</a:t>
            </a:r>
            <a:endParaRPr lang="en-CA" sz="2200"/>
          </a:p>
          <a:p>
            <a:pPr lvl="0"/>
            <a:r>
              <a:rPr lang="en-US" sz="2200"/>
              <a:t>A pricing model is mainly used to calculate risk for a future contract,  although it is utilized for computing both price and risk for a forward.</a:t>
            </a:r>
            <a:endParaRPr lang="en-CA" sz="2200"/>
          </a:p>
          <a:p>
            <a:pPr lvl="0"/>
            <a:r>
              <a:rPr lang="en-US" sz="2200"/>
              <a:t>The theoretical value of a future/forward depends on the dividend model assumption.</a:t>
            </a:r>
            <a:endParaRPr lang="en-CA" sz="2200"/>
          </a:p>
          <a:p>
            <a:pPr lvl="0"/>
            <a:r>
              <a:rPr lang="en-US" sz="2200"/>
              <a:t>There are two types of dividends: dividend yield (continuous dividend) or discrete </a:t>
            </a:r>
            <a:r>
              <a:rPr lang="en-US" sz="2200"/>
              <a:t>dividend</a:t>
            </a:r>
            <a:r>
              <a:rPr lang="en-US" sz="2200" smtClean="0"/>
              <a:t>.</a:t>
            </a:r>
            <a:endParaRPr lang="en-CA" sz="2200"/>
          </a:p>
        </p:txBody>
      </p:sp>
    </p:spTree>
    <p:extLst>
      <p:ext uri="{BB962C8B-B14F-4D97-AF65-F5344CB8AC3E}">
        <p14:creationId xmlns:p14="http://schemas.microsoft.com/office/powerpoint/2010/main" val="345875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smtClean="0"/>
                  <a:t>Valuation</a:t>
                </a:r>
                <a:endParaRPr lang="en-CA"/>
              </a:p>
              <a:p>
                <a:r>
                  <a:rPr lang="en-US" sz="2200"/>
                  <a:t>The future/forward price under dividend yield assumption is </a:t>
                </a:r>
                <a:r>
                  <a:rPr lang="en-US" sz="2200"/>
                  <a:t>given </a:t>
                </a:r>
                <a:r>
                  <a:rPr lang="en-US" sz="2200" smtClean="0"/>
                  <a:t>by</a:t>
                </a:r>
              </a:p>
              <a:p>
                <a:pPr marL="0" indent="0" algn="ctr">
                  <a:buNone/>
                </a:pPr>
                <a14:m>
                  <m:oMath xmlns:m="http://schemas.openxmlformats.org/officeDocument/2006/math">
                    <m:sSub>
                      <m:sSubPr>
                        <m:ctrlPr>
                          <a:rPr lang="en-CA" sz="2400" i="1"/>
                        </m:ctrlPr>
                      </m:sSubPr>
                      <m:e>
                        <m:r>
                          <a:rPr lang="en-US" sz="2400" i="1"/>
                          <m:t>𝑆</m:t>
                        </m:r>
                      </m:e>
                      <m:sub>
                        <m:r>
                          <a:rPr lang="en-US" sz="2400" i="1"/>
                          <m:t>𝑇</m:t>
                        </m:r>
                      </m:sub>
                    </m:sSub>
                    <m:r>
                      <a:rPr lang="en-US" sz="2400" i="1"/>
                      <m:t>=</m:t>
                    </m:r>
                    <m:r>
                      <a:rPr lang="en-US" sz="2400" i="1"/>
                      <m:t>𝑆</m:t>
                    </m:r>
                    <m:sSup>
                      <m:sSupPr>
                        <m:ctrlPr>
                          <a:rPr lang="en-CA" sz="2400" i="1"/>
                        </m:ctrlPr>
                      </m:sSupPr>
                      <m:e>
                        <m:r>
                          <a:rPr lang="en-US" sz="2400" i="1"/>
                          <m:t>𝑒</m:t>
                        </m:r>
                      </m:e>
                      <m:sup>
                        <m:d>
                          <m:dPr>
                            <m:ctrlPr>
                              <a:rPr lang="en-CA" sz="2400" i="1"/>
                            </m:ctrlPr>
                          </m:dPr>
                          <m:e>
                            <m:r>
                              <a:rPr lang="en-US" sz="2400" i="1"/>
                              <m:t>𝑟</m:t>
                            </m:r>
                            <m:r>
                              <a:rPr lang="en-US" sz="2400" i="1"/>
                              <m:t>−</m:t>
                            </m:r>
                            <m:r>
                              <a:rPr lang="en-US" sz="2400" i="1"/>
                              <m:t>𝑞</m:t>
                            </m:r>
                          </m:e>
                        </m:d>
                        <m:r>
                          <a:rPr lang="en-US" sz="2400" i="1"/>
                          <m:t>(</m:t>
                        </m:r>
                        <m:r>
                          <a:rPr lang="en-US" sz="2400" i="1"/>
                          <m:t>𝑇</m:t>
                        </m:r>
                        <m:r>
                          <a:rPr lang="en-US" sz="2400" i="1"/>
                          <m:t>−</m:t>
                        </m:r>
                        <m:r>
                          <a:rPr lang="en-US" sz="2400" i="1"/>
                          <m:t>𝑡</m:t>
                        </m:r>
                        <m:r>
                          <a:rPr lang="en-US" sz="2400" i="1"/>
                          <m:t>)</m:t>
                        </m:r>
                      </m:sup>
                    </m:sSup>
                  </m:oMath>
                </a14:m>
                <a:r>
                  <a:rPr lang="en-US" sz="2400"/>
                  <a:t>	</a:t>
                </a:r>
                <a:r>
                  <a:rPr lang="en-US" sz="2400"/>
                  <a:t>	</a:t>
                </a:r>
                <a:endParaRPr lang="en-CA" sz="2400"/>
              </a:p>
              <a:p>
                <a:pPr marL="400050" lvl="1" indent="0">
                  <a:buNone/>
                </a:pPr>
                <a:r>
                  <a:rPr lang="en-US" sz="2200" smtClean="0"/>
                  <a:t>where</a:t>
                </a:r>
                <a:endParaRPr lang="en-CA" sz="2200"/>
              </a:p>
              <a:p>
                <a:pPr marL="0" indent="0">
                  <a:buNone/>
                </a:pPr>
                <a:r>
                  <a:rPr lang="en-US" sz="2200"/>
                  <a:t>	</a:t>
                </a:r>
                <a:r>
                  <a:rPr lang="en-US" sz="2200" i="1"/>
                  <a:t>t</a:t>
                </a:r>
                <a:r>
                  <a:rPr lang="en-US" sz="2200"/>
                  <a:t> – the valuation date</a:t>
                </a:r>
                <a:endParaRPr lang="en-CA" sz="2200"/>
              </a:p>
              <a:p>
                <a:pPr marL="0" indent="0">
                  <a:buNone/>
                </a:pPr>
                <a:r>
                  <a:rPr lang="en-US" sz="2200"/>
                  <a:t>	</a:t>
                </a:r>
                <a:r>
                  <a:rPr lang="en-US" sz="2200" i="1"/>
                  <a:t>T</a:t>
                </a:r>
                <a:r>
                  <a:rPr lang="en-US" sz="2200"/>
                  <a:t> – the maturity date</a:t>
                </a:r>
                <a:endParaRPr lang="en-CA" sz="2200"/>
              </a:p>
              <a:p>
                <a:pPr marL="0" indent="0">
                  <a:buNone/>
                </a:pPr>
                <a:r>
                  <a:rPr lang="en-US" sz="2200"/>
                  <a:t>	</a:t>
                </a:r>
                <a:r>
                  <a:rPr lang="en-US" sz="2200" i="1"/>
                  <a:t>r</a:t>
                </a:r>
                <a:r>
                  <a:rPr lang="en-US" sz="2200"/>
                  <a:t> – the interest rate between t and T</a:t>
                </a:r>
                <a:endParaRPr lang="en-CA" sz="2200"/>
              </a:p>
              <a:p>
                <a:pPr marL="0" indent="0">
                  <a:buNone/>
                </a:pPr>
                <a:r>
                  <a:rPr lang="en-US" sz="2200"/>
                  <a:t>	</a:t>
                </a:r>
                <a:r>
                  <a:rPr lang="en-US" sz="2200" i="1"/>
                  <a:t>q</a:t>
                </a:r>
                <a:r>
                  <a:rPr lang="en-US" sz="2200"/>
                  <a:t> – the dividend yield</a:t>
                </a:r>
                <a:endParaRPr lang="en-CA" sz="2200"/>
              </a:p>
              <a:p>
                <a:pPr marL="0" indent="0">
                  <a:buNone/>
                </a:pPr>
                <a:r>
                  <a:rPr lang="en-US" sz="2200"/>
                  <a:t>	</a:t>
                </a:r>
                <a:r>
                  <a:rPr lang="en-US" sz="2200" i="1"/>
                  <a:t>S </a:t>
                </a:r>
                <a:r>
                  <a:rPr lang="en-US" sz="2200"/>
                  <a:t>– the spot stock price</a:t>
                </a:r>
                <a:endParaRPr lang="en-CA" sz="2200"/>
              </a:p>
              <a:p>
                <a:pPr marL="0" indent="0">
                  <a:buNone/>
                </a:pPr>
                <a:endParaRPr lang="en-CA"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267200"/>
              </a:xfrm>
              <a:blipFill rotWithShape="1">
                <a:blip r:embed="rId2"/>
                <a:stretch>
                  <a:fillRect l="-889" t="-1857" b="-1286"/>
                </a:stretch>
              </a:blipFill>
            </p:spPr>
            <p:txBody>
              <a:bodyPr/>
              <a:lstStyle/>
              <a:p>
                <a:r>
                  <a:rPr lang="en-CA">
                    <a:noFill/>
                  </a:rPr>
                  <a:t> </a:t>
                </a:r>
              </a:p>
            </p:txBody>
          </p:sp>
        </mc:Fallback>
      </mc:AlternateContent>
    </p:spTree>
    <p:extLst>
      <p:ext uri="{BB962C8B-B14F-4D97-AF65-F5344CB8AC3E}">
        <p14:creationId xmlns:p14="http://schemas.microsoft.com/office/powerpoint/2010/main" val="428202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572000"/>
              </a:xfrm>
            </p:spPr>
            <p:txBody>
              <a:bodyPr>
                <a:noAutofit/>
              </a:bodyPr>
              <a:lstStyle/>
              <a:p>
                <a:pPr marL="0" lvl="0" indent="0" algn="ctr">
                  <a:buNone/>
                </a:pPr>
                <a:r>
                  <a:rPr lang="en-US" smtClean="0"/>
                  <a:t>Valuation</a:t>
                </a:r>
                <a:endParaRPr lang="en-CA"/>
              </a:p>
              <a:p>
                <a:r>
                  <a:rPr lang="en-US" sz="2200"/>
                  <a:t>The future/forward price under discrete dividend assumption can be expressed as</a:t>
                </a:r>
                <a:endParaRPr lang="en-CA" sz="2200"/>
              </a:p>
              <a:p>
                <a:pPr marL="0" indent="0">
                  <a:buNone/>
                </a:pPr>
                <a14:m>
                  <m:oMathPara xmlns:m="http://schemas.openxmlformats.org/officeDocument/2006/math">
                    <m:oMathParaPr>
                      <m:jc m:val="centerGroup"/>
                    </m:oMathParaPr>
                    <m:oMath xmlns:m="http://schemas.openxmlformats.org/officeDocument/2006/math">
                      <m:sSub>
                        <m:sSubPr>
                          <m:ctrlPr>
                            <a:rPr lang="en-CA" sz="2000" i="1"/>
                          </m:ctrlPr>
                        </m:sSubPr>
                        <m:e>
                          <m:r>
                            <a:rPr lang="en-US" sz="2000" i="1"/>
                            <m:t>𝑆</m:t>
                          </m:r>
                        </m:e>
                        <m:sub>
                          <m:r>
                            <a:rPr lang="en-US" sz="2000" i="1"/>
                            <m:t>𝑇</m:t>
                          </m:r>
                        </m:sub>
                      </m:sSub>
                      <m:r>
                        <a:rPr lang="en-US" sz="2000" i="1"/>
                        <m:t>=</m:t>
                      </m:r>
                      <m:d>
                        <m:dPr>
                          <m:begChr m:val="["/>
                          <m:endChr m:val="]"/>
                          <m:ctrlPr>
                            <a:rPr lang="en-CA" sz="2000" i="1"/>
                          </m:ctrlPr>
                        </m:dPr>
                        <m:e>
                          <m:r>
                            <a:rPr lang="en-US" sz="2000" i="1"/>
                            <m:t>𝑆</m:t>
                          </m:r>
                          <m:r>
                            <a:rPr lang="en-US" sz="2000" i="1"/>
                            <m:t>−</m:t>
                          </m:r>
                          <m:r>
                            <a:rPr lang="en-US" sz="2000" i="1"/>
                            <m:t>𝑃𝑉</m:t>
                          </m:r>
                          <m:r>
                            <a:rPr lang="en-US" sz="2000" i="1"/>
                            <m:t>(</m:t>
                          </m:r>
                          <m:r>
                            <a:rPr lang="en-US" sz="2000" i="1"/>
                            <m:t>𝐷</m:t>
                          </m:r>
                          <m:r>
                            <a:rPr lang="en-US" sz="2000" i="1"/>
                            <m:t>)</m:t>
                          </m:r>
                        </m:e>
                      </m:d>
                      <m:sSup>
                        <m:sSupPr>
                          <m:ctrlPr>
                            <a:rPr lang="en-CA" sz="2000" i="1"/>
                          </m:ctrlPr>
                        </m:sSupPr>
                        <m:e>
                          <m:r>
                            <a:rPr lang="en-US" sz="2000" i="1"/>
                            <m:t>𝑒</m:t>
                          </m:r>
                        </m:e>
                        <m:sup>
                          <m:sSub>
                            <m:sSubPr>
                              <m:ctrlPr>
                                <a:rPr lang="en-CA" sz="2000" i="1"/>
                              </m:ctrlPr>
                            </m:sSubPr>
                            <m:e>
                              <m:r>
                                <a:rPr lang="en-US" sz="2000" i="1"/>
                                <m:t>𝑟</m:t>
                              </m:r>
                            </m:e>
                            <m:sub>
                              <m:r>
                                <a:rPr lang="en-US" sz="2000" i="1"/>
                                <m:t>𝑇</m:t>
                              </m:r>
                            </m:sub>
                          </m:sSub>
                          <m:d>
                            <m:dPr>
                              <m:ctrlPr>
                                <a:rPr lang="en-CA" sz="2000" i="1"/>
                              </m:ctrlPr>
                            </m:dPr>
                            <m:e>
                              <m:r>
                                <a:rPr lang="en-US" sz="2000" i="1"/>
                                <m:t>𝑇</m:t>
                              </m:r>
                              <m:r>
                                <a:rPr lang="en-US" sz="2000" i="1"/>
                                <m:t>−</m:t>
                              </m:r>
                              <m:r>
                                <a:rPr lang="en-US" sz="2000" i="1"/>
                                <m:t>𝑡</m:t>
                              </m:r>
                            </m:e>
                          </m:d>
                        </m:sup>
                      </m:sSup>
                      <m:r>
                        <a:rPr lang="en-US" sz="2000" i="1"/>
                        <m:t> </m:t>
                      </m:r>
                    </m:oMath>
                  </m:oMathPara>
                </a14:m>
                <a:endParaRPr lang="en-CA" sz="2000"/>
              </a:p>
              <a:p>
                <a:pPr marL="400050" lvl="1" indent="0">
                  <a:buNone/>
                </a:pPr>
                <a:r>
                  <a:rPr lang="en-US" sz="1600"/>
                  <a:t>where</a:t>
                </a:r>
                <a:endParaRPr lang="en-CA" sz="1600"/>
              </a:p>
              <a:p>
                <a:pPr marL="0" indent="0">
                  <a:buNone/>
                </a:pPr>
                <a:r>
                  <a:rPr lang="en-US" sz="2000"/>
                  <a:t>	</a:t>
                </a:r>
                <a:r>
                  <a:rPr lang="en-US" sz="2000" i="1"/>
                  <a:t>t</a:t>
                </a:r>
                <a:r>
                  <a:rPr lang="en-US" sz="2000"/>
                  <a:t> </a:t>
                </a:r>
                <a:r>
                  <a:rPr lang="en-US" sz="2000"/>
                  <a:t>– </a:t>
                </a:r>
                <a:r>
                  <a:rPr lang="en-US" sz="2000" smtClean="0"/>
                  <a:t>the valuation </a:t>
                </a:r>
                <a:r>
                  <a:rPr lang="en-US" sz="2000"/>
                  <a:t>date</a:t>
                </a:r>
                <a:endParaRPr lang="en-CA" sz="2000"/>
              </a:p>
              <a:p>
                <a:pPr marL="0" indent="0">
                  <a:buNone/>
                </a:pPr>
                <a:r>
                  <a:rPr lang="en-US" sz="2000"/>
                  <a:t>	</a:t>
                </a:r>
                <a:r>
                  <a:rPr lang="en-US" sz="2000" i="1"/>
                  <a:t>T</a:t>
                </a:r>
                <a:r>
                  <a:rPr lang="en-US" sz="2000"/>
                  <a:t> </a:t>
                </a:r>
                <a:r>
                  <a:rPr lang="en-US" sz="2000"/>
                  <a:t>– </a:t>
                </a:r>
                <a:r>
                  <a:rPr lang="en-US" sz="2000" smtClean="0"/>
                  <a:t>the maturity </a:t>
                </a:r>
                <a:r>
                  <a:rPr lang="en-US" sz="2000"/>
                  <a:t>date</a:t>
                </a:r>
                <a:endParaRPr lang="en-CA" sz="2000"/>
              </a:p>
              <a:p>
                <a:pPr marL="0" indent="0">
                  <a:buNone/>
                </a:pPr>
                <a:r>
                  <a:rPr lang="en-US" sz="2000"/>
                  <a:t>	</a:t>
                </a:r>
                <a:r>
                  <a:rPr lang="en-US" sz="2000" i="1"/>
                  <a:t>r</a:t>
                </a:r>
                <a:r>
                  <a:rPr lang="en-US" sz="2000"/>
                  <a:t> </a:t>
                </a:r>
                <a:r>
                  <a:rPr lang="en-US" sz="2000"/>
                  <a:t>– </a:t>
                </a:r>
                <a:r>
                  <a:rPr lang="en-US" sz="2000" smtClean="0"/>
                  <a:t>the interest </a:t>
                </a:r>
                <a:r>
                  <a:rPr lang="en-US" sz="2000"/>
                  <a:t>rate between t and T</a:t>
                </a:r>
                <a:endParaRPr lang="en-CA" sz="2000"/>
              </a:p>
              <a:p>
                <a:pPr marL="0" indent="0">
                  <a:buNone/>
                </a:pPr>
                <a:r>
                  <a:rPr lang="en-US" sz="2000"/>
                  <a:t>	</a:t>
                </a:r>
                <a:r>
                  <a:rPr lang="en-US" sz="2000" i="1"/>
                  <a:t>S </a:t>
                </a:r>
                <a:r>
                  <a:rPr lang="en-US" sz="2000"/>
                  <a:t>– </a:t>
                </a:r>
                <a:r>
                  <a:rPr lang="en-US" sz="2000" smtClean="0"/>
                  <a:t>the spot stock price</a:t>
                </a:r>
                <a:endParaRPr lang="en-CA" sz="2000"/>
              </a:p>
              <a:p>
                <a:pPr marL="0" indent="0">
                  <a:buNone/>
                </a:pPr>
                <a:r>
                  <a:rPr lang="en-US" sz="2000"/>
                  <a:t>	</a:t>
                </a:r>
                <a14:m>
                  <m:oMath xmlns:m="http://schemas.openxmlformats.org/officeDocument/2006/math">
                    <m:r>
                      <a:rPr lang="en-US" sz="1800" i="1"/>
                      <m:t>𝑃𝑉</m:t>
                    </m:r>
                    <m:d>
                      <m:dPr>
                        <m:ctrlPr>
                          <a:rPr lang="en-CA" sz="1800" i="1"/>
                        </m:ctrlPr>
                      </m:dPr>
                      <m:e>
                        <m:r>
                          <a:rPr lang="en-US" sz="1800" i="1"/>
                          <m:t>𝐷</m:t>
                        </m:r>
                      </m:e>
                    </m:d>
                    <m:r>
                      <a:rPr lang="en-US" sz="1800" i="1"/>
                      <m:t>=</m:t>
                    </m:r>
                    <m:nary>
                      <m:naryPr>
                        <m:chr m:val="∑"/>
                        <m:supHide m:val="on"/>
                        <m:ctrlPr>
                          <a:rPr lang="en-CA" sz="1800" i="1"/>
                        </m:ctrlPr>
                      </m:naryPr>
                      <m:sub>
                        <m:r>
                          <a:rPr lang="en-US" sz="1800" i="1"/>
                          <m:t>𝑡</m:t>
                        </m:r>
                        <m:r>
                          <a:rPr lang="en-US" sz="1800" i="1"/>
                          <m:t>&lt;</m:t>
                        </m:r>
                        <m:r>
                          <a:rPr lang="en-US" sz="1800" i="1"/>
                          <m:t>𝜏</m:t>
                        </m:r>
                        <m:r>
                          <a:rPr lang="en-US" sz="1800" i="1"/>
                          <m:t>&lt;</m:t>
                        </m:r>
                        <m:r>
                          <a:rPr lang="en-US" sz="1800" i="1"/>
                          <m:t>𝑇</m:t>
                        </m:r>
                      </m:sub>
                      <m:sup/>
                      <m:e>
                        <m:sSub>
                          <m:sSubPr>
                            <m:ctrlPr>
                              <a:rPr lang="en-CA" sz="1800" i="1"/>
                            </m:ctrlPr>
                          </m:sSubPr>
                          <m:e>
                            <m:r>
                              <a:rPr lang="en-US" sz="1800" i="1"/>
                              <m:t>𝑑</m:t>
                            </m:r>
                          </m:e>
                          <m:sub>
                            <m:r>
                              <a:rPr lang="en-US" sz="1800" i="1"/>
                              <m:t>𝜏</m:t>
                            </m:r>
                          </m:sub>
                        </m:sSub>
                        <m:sSup>
                          <m:sSupPr>
                            <m:ctrlPr>
                              <a:rPr lang="en-CA" sz="1800" i="1"/>
                            </m:ctrlPr>
                          </m:sSupPr>
                          <m:e>
                            <m:r>
                              <a:rPr lang="en-US" sz="1800" i="1"/>
                              <m:t>𝑒</m:t>
                            </m:r>
                          </m:e>
                          <m:sup>
                            <m:r>
                              <a:rPr lang="en-US" sz="1800" i="1"/>
                              <m:t>−</m:t>
                            </m:r>
                            <m:sSub>
                              <m:sSubPr>
                                <m:ctrlPr>
                                  <a:rPr lang="en-CA" sz="1800" i="1"/>
                                </m:ctrlPr>
                              </m:sSubPr>
                              <m:e>
                                <m:r>
                                  <a:rPr lang="en-US" sz="1800" i="1"/>
                                  <m:t>𝑟</m:t>
                                </m:r>
                              </m:e>
                              <m:sub>
                                <m:r>
                                  <a:rPr lang="en-US" sz="1800" i="1"/>
                                  <m:t>𝜏</m:t>
                                </m:r>
                              </m:sub>
                            </m:sSub>
                            <m:d>
                              <m:dPr>
                                <m:ctrlPr>
                                  <a:rPr lang="en-CA" sz="1800" i="1"/>
                                </m:ctrlPr>
                              </m:dPr>
                              <m:e>
                                <m:r>
                                  <a:rPr lang="en-US" sz="1800" i="1"/>
                                  <m:t>𝜏</m:t>
                                </m:r>
                                <m:r>
                                  <a:rPr lang="en-US" sz="1800" i="1"/>
                                  <m:t>−</m:t>
                                </m:r>
                                <m:r>
                                  <a:rPr lang="en-US" sz="1800" i="1"/>
                                  <m:t>𝑡</m:t>
                                </m:r>
                              </m:e>
                            </m:d>
                          </m:sup>
                        </m:sSup>
                      </m:e>
                    </m:nary>
                    <m:r>
                      <a:rPr lang="en-US" sz="1800" i="1"/>
                      <m:t> </m:t>
                    </m:r>
                  </m:oMath>
                </a14:m>
                <a:r>
                  <a:rPr lang="en-US" sz="2000"/>
                  <a:t> </a:t>
                </a:r>
                <a:r>
                  <a:rPr lang="en-US" sz="2000"/>
                  <a:t>- </a:t>
                </a:r>
                <a:r>
                  <a:rPr lang="en-US" sz="2000" smtClean="0"/>
                  <a:t>the present </a:t>
                </a:r>
                <a:r>
                  <a:rPr lang="en-US" sz="2000"/>
                  <a:t>value of all </a:t>
                </a:r>
                <a:r>
                  <a:rPr lang="en-US" sz="2000"/>
                  <a:t>dividends </a:t>
                </a:r>
                <a:r>
                  <a:rPr lang="en-US" sz="2000" smtClean="0"/>
                  <a:t>					   between </a:t>
                </a:r>
                <a:r>
                  <a:rPr lang="en-US" sz="2000" i="1"/>
                  <a:t>t</a:t>
                </a:r>
                <a:r>
                  <a:rPr lang="en-US" sz="2000"/>
                  <a:t> and </a:t>
                </a:r>
                <a:r>
                  <a:rPr lang="en-US" sz="2000" i="1"/>
                  <a:t>T</a:t>
                </a:r>
                <a:endParaRPr lang="en-CA" sz="2000"/>
              </a:p>
              <a:p>
                <a:r>
                  <a:rPr lang="en-US" sz="2000"/>
                  <a:t>	</a:t>
                </a:r>
                <a14:m>
                  <m:oMath xmlns:m="http://schemas.openxmlformats.org/officeDocument/2006/math">
                    <m:sSub>
                      <m:sSubPr>
                        <m:ctrlPr>
                          <a:rPr lang="en-CA" sz="2000" i="1"/>
                        </m:ctrlPr>
                      </m:sSubPr>
                      <m:e>
                        <m:r>
                          <a:rPr lang="en-US" sz="2000" i="1"/>
                          <m:t>𝑑</m:t>
                        </m:r>
                      </m:e>
                      <m:sub>
                        <m:r>
                          <a:rPr lang="en-US" sz="2000" i="1"/>
                          <m:t>𝜏</m:t>
                        </m:r>
                      </m:sub>
                    </m:sSub>
                  </m:oMath>
                </a14:m>
                <a:r>
                  <a:rPr lang="en-US" sz="2000"/>
                  <a:t> </a:t>
                </a:r>
                <a:r>
                  <a:rPr lang="en-US" sz="2000"/>
                  <a:t>– </a:t>
                </a:r>
                <a:r>
                  <a:rPr lang="en-US" sz="2000" smtClean="0"/>
                  <a:t>the discrete </a:t>
                </a:r>
                <a:r>
                  <a:rPr lang="en-US" sz="2000"/>
                  <a:t>dividend paid at τ where t ≤ τ ≤ T</a:t>
                </a:r>
                <a:endParaRPr lang="en-CA" sz="2000"/>
              </a:p>
              <a:p>
                <a:pPr marL="0" indent="0">
                  <a:buNone/>
                </a:pPr>
                <a:endParaRPr lang="en-CA"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572000"/>
              </a:xfrm>
              <a:blipFill rotWithShape="1">
                <a:blip r:embed="rId2"/>
                <a:stretch>
                  <a:fillRect l="-889" t="-1733"/>
                </a:stretch>
              </a:blipFill>
            </p:spPr>
            <p:txBody>
              <a:bodyPr/>
              <a:lstStyle/>
              <a:p>
                <a:r>
                  <a:rPr lang="en-CA">
                    <a:noFill/>
                  </a:rPr>
                  <a:t> </a:t>
                </a:r>
              </a:p>
            </p:txBody>
          </p:sp>
        </mc:Fallback>
      </mc:AlternateContent>
    </p:spTree>
    <p:extLst>
      <p:ext uri="{BB962C8B-B14F-4D97-AF65-F5344CB8AC3E}">
        <p14:creationId xmlns:p14="http://schemas.microsoft.com/office/powerpoint/2010/main" val="351625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Forward Future</a:t>
            </a:r>
            <a:endParaRPr lang="en-PH" sz="2400" dirty="0"/>
          </a:p>
        </p:txBody>
      </p:sp>
      <p:sp>
        <p:nvSpPr>
          <p:cNvPr id="3" name="Content Placeholder 2"/>
          <p:cNvSpPr>
            <a:spLocks noGrp="1"/>
          </p:cNvSpPr>
          <p:nvPr>
            <p:ph idx="1"/>
          </p:nvPr>
        </p:nvSpPr>
        <p:spPr>
          <a:xfrm>
            <a:off x="533400" y="1828800"/>
            <a:ext cx="8229600" cy="4572000"/>
          </a:xfrm>
        </p:spPr>
        <p:txBody>
          <a:bodyPr>
            <a:noAutofit/>
          </a:bodyPr>
          <a:lstStyle/>
          <a:p>
            <a:pPr marL="0" indent="0" algn="ctr">
              <a:buNone/>
            </a:pPr>
            <a:r>
              <a:rPr lang="en-US"/>
              <a:t>Practical </a:t>
            </a:r>
            <a:r>
              <a:rPr lang="en-US" smtClean="0"/>
              <a:t>Guide</a:t>
            </a:r>
            <a:endParaRPr lang="en-CA"/>
          </a:p>
          <a:p>
            <a:pPr lvl="0">
              <a:spcBef>
                <a:spcPts val="1800"/>
              </a:spcBef>
            </a:pPr>
            <a:r>
              <a:rPr lang="en-US" sz="2200"/>
              <a:t>Equity future/forward price is very simple under dividend yield assumption. Unfortunately there is no or almost no dividend yield existing in the market, although sometimes people may convert discrete dividends into dividend yields for analytic tractability purpose</a:t>
            </a:r>
            <a:r>
              <a:rPr lang="en-US" sz="2200"/>
              <a:t>. </a:t>
            </a:r>
            <a:endParaRPr lang="en-US" sz="2200" smtClean="0"/>
          </a:p>
          <a:p>
            <a:r>
              <a:rPr lang="en-US" sz="2200"/>
              <a:t>For this reason, we focus on discrete dividends </a:t>
            </a:r>
            <a:r>
              <a:rPr lang="en-US" sz="2200"/>
              <a:t>only </a:t>
            </a:r>
            <a:r>
              <a:rPr lang="en-US" sz="2200" smtClean="0"/>
              <a:t>in our pricing framework.</a:t>
            </a:r>
          </a:p>
          <a:p>
            <a:pPr lvl="0"/>
            <a:r>
              <a:rPr lang="en-US" sz="2200" smtClean="0"/>
              <a:t>One </a:t>
            </a:r>
            <a:r>
              <a:rPr lang="en-US" sz="2200"/>
              <a:t>key </a:t>
            </a:r>
            <a:r>
              <a:rPr lang="en-US" sz="2200" smtClean="0"/>
              <a:t>for </a:t>
            </a:r>
            <a:r>
              <a:rPr lang="en-US" sz="2200"/>
              <a:t>pricing an equity product is to correctly calculate equity forward taking all discrete dividends into account.</a:t>
            </a:r>
            <a:endParaRPr lang="en-CA" sz="2200"/>
          </a:p>
          <a:p>
            <a:endParaRPr lang="en-CA" sz="2400"/>
          </a:p>
          <a:p>
            <a:pPr lvl="0"/>
            <a:endParaRPr lang="en-CA" sz="2400"/>
          </a:p>
          <a:p>
            <a:pPr marL="0" indent="0">
              <a:buNone/>
            </a:pPr>
            <a:endParaRPr lang="en-CA" sz="2200"/>
          </a:p>
        </p:txBody>
      </p:sp>
    </p:spTree>
    <p:extLst>
      <p:ext uri="{BB962C8B-B14F-4D97-AF65-F5344CB8AC3E}">
        <p14:creationId xmlns:p14="http://schemas.microsoft.com/office/powerpoint/2010/main" val="2577051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533</Words>
  <Application>Microsoft Office PowerPoint</Application>
  <PresentationFormat>On-screen Show (4:3)</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Equity Forward and Future Introduction and Valuation</vt:lpstr>
      <vt:lpstr>Equity Forward Future</vt:lpstr>
      <vt:lpstr>Equity Forward Future</vt:lpstr>
      <vt:lpstr>Equity Forward Future</vt:lpstr>
      <vt:lpstr>Equity Forward Future</vt:lpstr>
      <vt:lpstr>Equity Forward Future</vt:lpstr>
      <vt:lpstr>Equity Forward Future</vt:lpstr>
      <vt:lpstr>Equity Forward Future</vt:lpstr>
      <vt:lpstr>Equity Forward Future</vt:lpstr>
      <vt:lpstr>Equity Forward Future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63</cp:revision>
  <dcterms:created xsi:type="dcterms:W3CDTF">2006-08-16T00:00:00Z</dcterms:created>
  <dcterms:modified xsi:type="dcterms:W3CDTF">2018-05-10T20:54:43Z</dcterms:modified>
</cp:coreProperties>
</file>