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Payoff2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-2.4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30400"/>
        <c:axId val="41430976"/>
      </c:scatterChart>
      <c:valAx>
        <c:axId val="41430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Stock</a:t>
                </a:r>
                <a:r>
                  <a:rPr lang="en-US" baseline="0"/>
                  <a:t> Price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430976"/>
        <c:crosses val="autoZero"/>
        <c:crossBetween val="midCat"/>
      </c:valAx>
      <c:valAx>
        <c:axId val="414309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Payoff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4304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Payoff2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Sheet1!$A$2:$A$4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4</c:v>
                </c:pt>
                <c:pt idx="2">
                  <c:v>-3.2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58848"/>
        <c:axId val="87351296"/>
      </c:scatterChart>
      <c:valAx>
        <c:axId val="55958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Stock Price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351296"/>
        <c:crosses val="autoZero"/>
        <c:crossBetween val="midCat"/>
      </c:valAx>
      <c:valAx>
        <c:axId val="873512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Payoff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958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0.125</cdr:x>
      <cdr:y>0.77381</cdr:y>
    </cdr:from>
    <cdr:to>
      <cdr:x>0.39583</cdr:x>
      <cdr:y>0.77381</cdr:y>
    </cdr:to>
    <cdr:cxnSp macro="">
      <cdr:nvCxnSpPr>
        <cdr:cNvPr id="7" name="Straight Connector 6"/>
        <cdr:cNvCxnSpPr/>
      </cdr:nvCxnSpPr>
      <cdr:spPr>
        <a:xfrm xmlns:a="http://schemas.openxmlformats.org/drawingml/2006/main" flipV="1">
          <a:off x="685800" y="2476500"/>
          <a:ext cx="1485900" cy="1"/>
        </a:xfrm>
        <a:prstGeom xmlns:a="http://schemas.openxmlformats.org/drawingml/2006/main" prst="line">
          <a:avLst/>
        </a:prstGeom>
        <a:ln xmlns:a="http://schemas.openxmlformats.org/drawingml/2006/main" w="222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0.39583</cdr:x>
      <cdr:y>0.22321</cdr:y>
    </cdr:from>
    <cdr:to>
      <cdr:x>0.83854</cdr:x>
      <cdr:y>0.77679</cdr:y>
    </cdr:to>
    <cdr:cxnSp macro="">
      <cdr:nvCxnSpPr>
        <cdr:cNvPr id="9" name="Straight Connector 8"/>
        <cdr:cNvCxnSpPr/>
      </cdr:nvCxnSpPr>
      <cdr:spPr>
        <a:xfrm xmlns:a="http://schemas.openxmlformats.org/drawingml/2006/main" flipV="1">
          <a:off x="2171700" y="714375"/>
          <a:ext cx="2428875" cy="1771650"/>
        </a:xfrm>
        <a:prstGeom xmlns:a="http://schemas.openxmlformats.org/drawingml/2006/main" prst="line">
          <a:avLst/>
        </a:prstGeom>
        <a:ln xmlns:a="http://schemas.openxmlformats.org/drawingml/2006/main" w="222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0.33333</cdr:x>
      <cdr:y>0.5</cdr:y>
    </cdr:from>
    <cdr:to>
      <cdr:x>0.42284</cdr:x>
      <cdr:y>0.59766</cdr:y>
    </cdr:to>
    <cdr:sp macro="" textlink="">
      <cdr:nvSpPr>
        <cdr:cNvPr id="4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057400" y="1219200"/>
          <a:ext cx="552450" cy="2381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>
            <a:lnSpc>
              <a:spcPct val="115000"/>
            </a:lnSpc>
            <a:spcAft>
              <a:spcPts val="1000"/>
            </a:spcAft>
          </a:pPr>
          <a:r>
            <a:rPr lang="en-US" sz="1100">
              <a:effectLst/>
              <a:latin typeface="Calibri"/>
              <a:ea typeface="SimSun"/>
              <a:cs typeface="Times New Roman"/>
            </a:rPr>
            <a:t>strike</a:t>
          </a:r>
          <a:endParaRPr lang="en-CA" sz="1100">
            <a:effectLst/>
            <a:latin typeface="Calibri"/>
            <a:ea typeface="SimSun"/>
            <a:cs typeface="Times New Roman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0.1326</cdr:x>
      <cdr:y>0.11392</cdr:y>
    </cdr:from>
    <cdr:to>
      <cdr:x>0.40331</cdr:x>
      <cdr:y>0.77215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685800" y="257175"/>
          <a:ext cx="1400175" cy="1485900"/>
        </a:xfrm>
        <a:prstGeom xmlns:a="http://schemas.openxmlformats.org/drawingml/2006/main" prst="line">
          <a:avLst/>
        </a:prstGeom>
        <a:ln xmlns:a="http://schemas.openxmlformats.org/drawingml/2006/main" w="222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0.40147</cdr:x>
      <cdr:y>0.77215</cdr:y>
    </cdr:from>
    <cdr:to>
      <cdr:x>0.8011</cdr:x>
      <cdr:y>0.77637</cdr:y>
    </cdr:to>
    <cdr:cxnSp macro="">
      <cdr:nvCxnSpPr>
        <cdr:cNvPr id="5" name="Straight Connector 4"/>
        <cdr:cNvCxnSpPr/>
      </cdr:nvCxnSpPr>
      <cdr:spPr>
        <a:xfrm xmlns:a="http://schemas.openxmlformats.org/drawingml/2006/main">
          <a:off x="2076450" y="1743075"/>
          <a:ext cx="2066925" cy="9525"/>
        </a:xfrm>
        <a:prstGeom xmlns:a="http://schemas.openxmlformats.org/drawingml/2006/main" prst="line">
          <a:avLst/>
        </a:prstGeom>
        <a:ln xmlns:a="http://schemas.openxmlformats.org/drawingml/2006/main" w="2222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0.35</cdr:x>
      <cdr:y>0.48485</cdr:y>
    </cdr:from>
    <cdr:to>
      <cdr:x>0.44063</cdr:x>
      <cdr:y>0.57955</cdr:y>
    </cdr:to>
    <cdr:sp macro="" textlink="">
      <cdr:nvSpPr>
        <cdr:cNvPr id="4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2133600" y="1219200"/>
          <a:ext cx="552450" cy="23812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rot="0" vert="horz" wrap="square" lIns="91440" tIns="45720" rIns="91440" bIns="45720" anchor="t" anchorCtr="0">
          <a:noAutofit/>
        </a:bodyPr>
        <a:lstStyle xmlns:a="http://schemas.openxmlformats.org/drawingml/2006/main"/>
        <a:p xmlns:a="http://schemas.openxmlformats.org/drawingml/2006/main">
          <a:pPr>
            <a:lnSpc>
              <a:spcPct val="115000"/>
            </a:lnSpc>
            <a:spcAft>
              <a:spcPts val="1000"/>
            </a:spcAft>
          </a:pPr>
          <a:r>
            <a:rPr lang="en-US" sz="1100">
              <a:effectLst/>
              <a:latin typeface="Calibri"/>
              <a:ea typeface="SimSun"/>
              <a:cs typeface="Times New Roman"/>
            </a:rPr>
            <a:t>strike</a:t>
          </a:r>
          <a:endParaRPr lang="en-CA" sz="1100">
            <a:effectLst/>
            <a:latin typeface="Calibri"/>
            <a:ea typeface="SimSun"/>
            <a:cs typeface="Times New Roman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5/13/2018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0"/>
            <a:ext cx="7239000" cy="1470025"/>
          </a:xfrm>
        </p:spPr>
        <p:txBody>
          <a:bodyPr/>
          <a:lstStyle/>
          <a:p>
            <a:r>
              <a:rPr lang="en-CA" sz="4800" smtClean="0">
                <a:effectLst/>
              </a:rPr>
              <a:t>Equity Option Introduction and Valuation</a:t>
            </a:r>
            <a:endParaRPr lang="en-CA" sz="480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00600"/>
            <a:ext cx="4343400" cy="1371600"/>
          </a:xfrm>
        </p:spPr>
        <p:txBody>
          <a:bodyPr>
            <a:normAutofit lnSpcReduction="10000"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John Smith</a:t>
            </a:r>
          </a:p>
          <a:p>
            <a:endParaRPr lang="en-PH" b="1" smtClean="0">
              <a:solidFill>
                <a:schemeClr val="tx1"/>
              </a:solidFill>
            </a:endParaRP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72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 smtClean="0"/>
              <a:t>Practical Guide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/>
              <a:t>Equity options are valued via the Black model in the market.</a:t>
            </a:r>
            <a:endParaRPr lang="en-CA" sz="24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/>
              <a:t>First, you need to construct an interest zero rate curve by bootstring some most liquity interest rate instruments.</a:t>
            </a:r>
            <a:endParaRPr lang="en-CA" sz="24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/>
              <a:t>Second, you need to construct an arbitrage-free volatility surface</a:t>
            </a:r>
            <a:r>
              <a:rPr lang="en-US" sz="2400"/>
              <a:t>. </a:t>
            </a:r>
            <a:r>
              <a:rPr lang="en-US" sz="2400" smtClean="0"/>
              <a:t>FinPricing </a:t>
            </a:r>
            <a:r>
              <a:rPr lang="en-US" sz="2400"/>
              <a:t>is using SVI model to construct equity </a:t>
            </a:r>
            <a:r>
              <a:rPr lang="en-US" sz="2400"/>
              <a:t>volatility </a:t>
            </a:r>
            <a:r>
              <a:rPr lang="en-US" sz="2400" smtClean="0"/>
              <a:t>surface.</a:t>
            </a:r>
            <a:endParaRPr lang="en-CA" sz="24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/>
              <a:t>Then you need to calculate equity forward price correctly by taking all dividends into account.</a:t>
            </a:r>
            <a:endParaRPr lang="en-CA" sz="24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400"/>
              <a:t>Finally, you can get the </a:t>
            </a:r>
            <a:r>
              <a:rPr lang="en-US" sz="2400"/>
              <a:t>price </a:t>
            </a:r>
            <a:r>
              <a:rPr lang="en-US" sz="2400" smtClean="0"/>
              <a:t>via the </a:t>
            </a:r>
            <a:r>
              <a:rPr lang="en-US" sz="2400"/>
              <a:t>Black formula.</a:t>
            </a:r>
            <a:endParaRPr lang="en-CA" sz="2400"/>
          </a:p>
          <a:p>
            <a:pPr marL="0" indent="0">
              <a:spcBef>
                <a:spcPts val="1800"/>
              </a:spcBef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83035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72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 smtClean="0"/>
              <a:t>A Real World Example</a:t>
            </a:r>
          </a:p>
          <a:p>
            <a:pPr marL="0" indent="0">
              <a:spcBef>
                <a:spcPts val="1800"/>
              </a:spcBef>
              <a:buNone/>
            </a:pPr>
            <a:endParaRPr lang="en-CA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57525"/>
              </p:ext>
            </p:extLst>
          </p:nvPr>
        </p:nvGraphicFramePr>
        <p:xfrm>
          <a:off x="2133600" y="2666999"/>
          <a:ext cx="5105400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1174"/>
                <a:gridCol w="2074226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equity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.CSEARC5E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Strike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150.4292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Maturity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2/24/2022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 or Put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Exercise 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European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Settlement 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Physical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Position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598.2881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details 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http://www.finpricing.com/lib/EqOption.html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/>
              <a:t>Equity </a:t>
            </a:r>
            <a:r>
              <a:rPr lang="en-US" sz="2800" smtClean="0"/>
              <a:t>Option</a:t>
            </a:r>
            <a:r>
              <a:rPr lang="en-US" sz="2800" smtClean="0"/>
              <a:t> </a:t>
            </a:r>
            <a:r>
              <a:rPr lang="en-US" sz="2800"/>
              <a:t>Introduction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The </a:t>
            </a:r>
            <a:r>
              <a:rPr lang="en-CA" sz="2800"/>
              <a:t>Use of Equity </a:t>
            </a:r>
            <a:r>
              <a:rPr lang="en-CA" sz="2800" smtClean="0"/>
              <a:t>Options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Equity Option Payoffs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Practical Guide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A </a:t>
            </a:r>
            <a:r>
              <a:rPr lang="en-CA" sz="2800"/>
              <a:t>Real World </a:t>
            </a:r>
            <a:r>
              <a:rPr lang="en-CA" sz="2800" smtClean="0"/>
              <a:t>Example</a:t>
            </a:r>
            <a:endParaRPr lang="en-CA" sz="2800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4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8006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/>
              <a:t>Equity Option Introduction</a:t>
            </a:r>
            <a:endParaRPr lang="en-CA"/>
          </a:p>
          <a:p>
            <a:pPr lvl="0"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Equity options, which are the most common type of equity derivatives, give an investor the right but not the obligation to buy a call or sell a put at a set strike price prior to the contract’s expiry date. </a:t>
            </a:r>
            <a:endParaRPr lang="en-CA" sz="2000"/>
          </a:p>
          <a:p>
            <a:pPr lvl="0"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Equity options are derivatives that means their value is derived from the value of an underlying equity. </a:t>
            </a:r>
            <a:endParaRPr lang="en-CA" sz="2000"/>
          </a:p>
          <a:p>
            <a:pPr lvl="0"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Investors and traders can use equity options to take a long or short position in a stock without actually buying or shorting the stock. </a:t>
            </a:r>
            <a:endParaRPr lang="en-CA" sz="2000"/>
          </a:p>
          <a:p>
            <a:pPr lvl="0"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This is advantageous because taking a position with options allows the investor/trader more leverage in that the amount of capital needed is much less than a similar outright long or short position on margin. </a:t>
            </a:r>
            <a:endParaRPr lang="en-CA" sz="2000"/>
          </a:p>
          <a:p>
            <a:pPr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Investors/traders can therefore profit more from a price movement in the underlying </a:t>
            </a:r>
            <a:r>
              <a:rPr lang="en-US" sz="2000"/>
              <a:t>stock</a:t>
            </a:r>
            <a:r>
              <a:rPr lang="en-US" sz="2000" smtClean="0"/>
              <a:t>.</a:t>
            </a:r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193683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953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/>
              <a:t>The Use of </a:t>
            </a:r>
            <a:r>
              <a:rPr lang="en-US"/>
              <a:t>Equity </a:t>
            </a:r>
            <a:r>
              <a:rPr lang="en-US" smtClean="0"/>
              <a:t>Options</a:t>
            </a:r>
            <a:endParaRPr lang="en-CA"/>
          </a:p>
          <a:p>
            <a:pPr lvl="0"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Equity options or stock options provide investors a way to hedge risk or speculate</a:t>
            </a:r>
            <a:r>
              <a:rPr lang="en-US" sz="2000"/>
              <a:t>. </a:t>
            </a:r>
            <a:endParaRPr lang="en-US" sz="2000" smtClean="0"/>
          </a:p>
          <a:p>
            <a:pPr lvl="0"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smtClean="0"/>
              <a:t>Option </a:t>
            </a:r>
            <a:r>
              <a:rPr lang="en-US" sz="2000"/>
              <a:t>investors have a number of strategies they can utilize, depending on risk tolerance and expected return.</a:t>
            </a:r>
            <a:endParaRPr lang="en-CA" sz="2000"/>
          </a:p>
          <a:p>
            <a:pPr lvl="0"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Buying call options allows you to benefit from an upward price movement. The right to buy stock at a fixed price becomes more valuable as the price of the underlying stock increases.</a:t>
            </a:r>
            <a:endParaRPr lang="en-CA" sz="2000"/>
          </a:p>
          <a:p>
            <a:pPr lvl="0"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Put options may provide a more attractive method than shorting stock for profiting on stock price declines.</a:t>
            </a:r>
            <a:endParaRPr lang="en-CA" sz="2000"/>
          </a:p>
          <a:p>
            <a:pPr lvl="0"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If you have an established profitable long stock position, you can buy puts to protect this position against short-term stock price declines. </a:t>
            </a:r>
            <a:endParaRPr lang="en-CA" sz="2000"/>
          </a:p>
          <a:p>
            <a:pPr lvl="0">
              <a:spcBef>
                <a:spcPts val="6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/>
              <a:t>An option seller earns the premium if the underlying stock price would not change much.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87521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9530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/>
                  <a:t>Equity Option Payoffs</a:t>
                </a:r>
                <a:endParaRPr lang="en-CA"/>
              </a:p>
              <a:p>
                <a:pPr lvl="0"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payoff of a call option</a:t>
                </a:r>
                <a:endParaRPr lang="en-CA" sz="2000"/>
              </a:p>
              <a:p>
                <a:pPr marL="0" indent="0">
                  <a:spcBef>
                    <a:spcPts val="1200"/>
                  </a:spcBef>
                  <a:buClr>
                    <a:srgbClr val="00B05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𝑃𝑎𝑦𝑜𝑓𝑓</m:t>
                      </m:r>
                      <m:r>
                        <a:rPr lang="en-US" sz="2000" i="1"/>
                        <m:t>=</m:t>
                      </m:r>
                      <m:r>
                        <a:rPr lang="en-US" sz="2000" i="1"/>
                        <m:t>𝑁</m:t>
                      </m:r>
                      <m:r>
                        <a:rPr lang="en-US" sz="2000" i="1"/>
                        <m:t>∗</m:t>
                      </m:r>
                      <m:r>
                        <a:rPr lang="en-US" sz="2000" i="1"/>
                        <m:t>𝑚𝑎𝑥</m:t>
                      </m:r>
                      <m:r>
                        <a:rPr lang="en-US" sz="2000" i="1"/>
                        <m:t>(</m:t>
                      </m:r>
                      <m:r>
                        <a:rPr lang="en-US" sz="2000" i="1"/>
                        <m:t>𝑆</m:t>
                      </m:r>
                      <m:r>
                        <a:rPr lang="en-US" sz="2000" i="1"/>
                        <m:t>−</m:t>
                      </m:r>
                      <m:r>
                        <a:rPr lang="en-US" sz="2000" i="1"/>
                        <m:t>𝐾</m:t>
                      </m:r>
                      <m:r>
                        <a:rPr lang="en-US" sz="2000" i="1"/>
                        <m:t>,0)</m:t>
                      </m:r>
                    </m:oMath>
                  </m:oMathPara>
                </a14:m>
                <a:endParaRPr lang="en-CA" sz="2000"/>
              </a:p>
              <a:p>
                <a:pPr marL="400050" lvl="1" indent="0">
                  <a:spcBef>
                    <a:spcPts val="1200"/>
                  </a:spcBef>
                  <a:buClr>
                    <a:srgbClr val="00B050"/>
                  </a:buClr>
                  <a:buNone/>
                </a:pPr>
                <a:r>
                  <a:rPr lang="en-US" sz="1800"/>
                  <a:t>where N – the notional; S – the stock price; K – the strike.</a:t>
                </a:r>
                <a:endParaRPr lang="en-CA" sz="1800"/>
              </a:p>
              <a:p>
                <a:pPr lvl="0"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payoff diagram of a </a:t>
                </a:r>
                <a:r>
                  <a:rPr lang="en-US" sz="2000"/>
                  <a:t>call </a:t>
                </a:r>
                <a:r>
                  <a:rPr lang="en-US" sz="2000" smtClean="0"/>
                  <a:t>option</a:t>
                </a:r>
              </a:p>
              <a:p>
                <a:pPr lvl="0"/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953000"/>
              </a:xfrm>
              <a:blipFill rotWithShape="1">
                <a:blip r:embed="rId2"/>
                <a:stretch>
                  <a:fillRect l="-593" t="-15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52735209"/>
              </p:ext>
            </p:extLst>
          </p:nvPr>
        </p:nvGraphicFramePr>
        <p:xfrm>
          <a:off x="1371600" y="3886200"/>
          <a:ext cx="61722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059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9530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/>
                  <a:t>Equity </a:t>
                </a:r>
                <a:r>
                  <a:rPr lang="en-US"/>
                  <a:t>Option </a:t>
                </a:r>
                <a:r>
                  <a:rPr lang="en-US" smtClean="0"/>
                  <a:t>Payoffs (Cont)</a:t>
                </a:r>
                <a:endParaRPr lang="en-CA"/>
              </a:p>
              <a:p>
                <a:pPr lvl="0">
                  <a:spcBef>
                    <a:spcPts val="6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payoff of </a:t>
                </a:r>
                <a:r>
                  <a:rPr lang="en-US" sz="2000"/>
                  <a:t>a </a:t>
                </a:r>
                <a:r>
                  <a:rPr lang="en-US" sz="2000" smtClean="0"/>
                  <a:t>put </a:t>
                </a:r>
                <a:r>
                  <a:rPr lang="en-US" sz="2000"/>
                  <a:t>option</a:t>
                </a:r>
                <a:endParaRPr lang="en-CA" sz="200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/>
                        <m:t>𝑃𝑎𝑦𝑜𝑓𝑓</m:t>
                      </m:r>
                      <m:r>
                        <a:rPr lang="en-US" sz="2000" i="1"/>
                        <m:t>=</m:t>
                      </m:r>
                      <m:r>
                        <a:rPr lang="en-US" sz="2000" i="1"/>
                        <m:t>𝑁</m:t>
                      </m:r>
                      <m:r>
                        <a:rPr lang="en-US" sz="2000" i="1"/>
                        <m:t>∗</m:t>
                      </m:r>
                      <m:r>
                        <a:rPr lang="en-US" sz="2000" i="1"/>
                        <m:t>𝑚𝑎𝑥</m:t>
                      </m:r>
                      <m:r>
                        <a:rPr lang="en-US" sz="2000" i="1"/>
                        <m:t>(</m:t>
                      </m:r>
                      <m:r>
                        <a:rPr lang="en-US" sz="2000" i="1"/>
                        <m:t>𝐾</m:t>
                      </m:r>
                      <m:r>
                        <a:rPr lang="en-US" sz="2000" i="1"/>
                        <m:t>−</m:t>
                      </m:r>
                      <m:r>
                        <a:rPr lang="en-US" sz="2000" i="1"/>
                        <m:t>𝑆</m:t>
                      </m:r>
                      <m:r>
                        <a:rPr lang="en-US" sz="2000" i="1"/>
                        <m:t>,0)</m:t>
                      </m:r>
                    </m:oMath>
                  </m:oMathPara>
                </a14:m>
                <a:endParaRPr lang="en-CA" sz="2000"/>
              </a:p>
              <a:p>
                <a:pPr marL="400050" lvl="1" indent="0">
                  <a:spcBef>
                    <a:spcPts val="600"/>
                  </a:spcBef>
                  <a:buNone/>
                </a:pPr>
                <a:r>
                  <a:rPr lang="en-US" sz="1800"/>
                  <a:t>where N – the notional; S – the stock price; K – the strike.</a:t>
                </a:r>
                <a:endParaRPr lang="en-CA" sz="1800"/>
              </a:p>
              <a:p>
                <a:pPr lvl="0">
                  <a:spcBef>
                    <a:spcPts val="6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payoff diagram of </a:t>
                </a:r>
                <a:r>
                  <a:rPr lang="en-US" sz="2000"/>
                  <a:t>a </a:t>
                </a:r>
                <a:r>
                  <a:rPr lang="en-US" sz="2000" smtClean="0"/>
                  <a:t>put option</a:t>
                </a:r>
              </a:p>
              <a:p>
                <a:pPr lvl="0"/>
                <a:endParaRPr lang="en-US" sz="2000" smtClean="0"/>
              </a:p>
              <a:p>
                <a:pPr lvl="0"/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953000"/>
              </a:xfrm>
              <a:blipFill rotWithShape="1">
                <a:blip r:embed="rId2"/>
                <a:stretch>
                  <a:fillRect l="-593" t="-15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54300595"/>
              </p:ext>
            </p:extLst>
          </p:nvPr>
        </p:nvGraphicFramePr>
        <p:xfrm>
          <a:off x="1447800" y="3810000"/>
          <a:ext cx="609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64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76400"/>
                <a:ext cx="8229600" cy="49530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</a:t>
                </a:r>
              </a:p>
              <a:p>
                <a:pPr>
                  <a:spcBef>
                    <a:spcPts val="18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present value of call option </a:t>
                </a:r>
                <a:r>
                  <a:rPr lang="en-US" sz="2000"/>
                  <a:t>is </a:t>
                </a:r>
                <a:r>
                  <a:rPr lang="en-US" sz="2000" smtClean="0"/>
                  <a:t>given by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/>
                      <m:t>𝑃𝑉</m:t>
                    </m:r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US" sz="2000" i="1"/>
                          <m:t>𝑡</m:t>
                        </m:r>
                      </m:e>
                    </m:d>
                    <m:r>
                      <a:rPr lang="en-US" sz="2000" i="1"/>
                      <m:t>=</m:t>
                    </m:r>
                    <m:r>
                      <a:rPr lang="en-US" sz="2000" i="1"/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CA" sz="2000" i="1"/>
                        </m:ctrlPr>
                      </m:dPr>
                      <m:e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US" sz="2000" i="1"/>
                              <m:t>𝑆</m:t>
                            </m:r>
                          </m:e>
                          <m:sub>
                            <m:r>
                              <a:rPr lang="en-US" sz="2000" i="1"/>
                              <m:t>𝑇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/>
                          <m:t>Φ</m:t>
                        </m:r>
                        <m:d>
                          <m:dPr>
                            <m:ctrlPr>
                              <a:rPr lang="en-CA" sz="20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𝑑</m:t>
                                </m:r>
                              </m:e>
                              <m:sub>
                                <m:r>
                                  <a:rPr lang="en-US" sz="2000" i="1"/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i="1"/>
                          <m:t>−</m:t>
                        </m:r>
                        <m:r>
                          <a:rPr lang="en-US" sz="2000" i="1"/>
                          <m:t>𝐾</m:t>
                        </m:r>
                        <m:r>
                          <m:rPr>
                            <m:sty m:val="p"/>
                          </m:rPr>
                          <a:rPr lang="en-US" sz="2000"/>
                          <m:t>Φ</m:t>
                        </m:r>
                        <m:r>
                          <a:rPr lang="en-US" sz="2000" i="1"/>
                          <m:t>(</m:t>
                        </m:r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US" sz="2000" i="1"/>
                              <m:t>𝑑</m:t>
                            </m:r>
                          </m:e>
                          <m:sub>
                            <m:r>
                              <a:rPr lang="en-US" sz="2000" i="1"/>
                              <m:t>2</m:t>
                            </m:r>
                          </m:sub>
                        </m:sSub>
                        <m:r>
                          <a:rPr lang="en-US" sz="2000" i="1"/>
                          <m:t>)</m:t>
                        </m:r>
                      </m:e>
                    </m:d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US" sz="2000" i="1"/>
                          <m:t>𝐷</m:t>
                        </m:r>
                      </m:e>
                      <m:sub>
                        <m:r>
                          <a:rPr lang="en-US" sz="2000" i="1"/>
                          <m:t>𝑇</m:t>
                        </m:r>
                      </m:sub>
                    </m:sSub>
                  </m:oMath>
                </a14:m>
                <a:r>
                  <a:rPr lang="en-US" sz="2000"/>
                  <a:t>   </a:t>
                </a:r>
                <a:endParaRPr lang="en-CA" sz="200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US" sz="2000" i="1"/>
                          <m:t>𝑑</m:t>
                        </m:r>
                      </m:e>
                      <m:sub>
                        <m:r>
                          <a:rPr lang="en-US" sz="2000" i="1"/>
                          <m:t>1,2</m:t>
                        </m:r>
                      </m:sub>
                    </m:sSub>
                    <m:r>
                      <a:rPr lang="en-US" sz="2000" i="1"/>
                      <m:t>=</m:t>
                    </m:r>
                    <m:f>
                      <m:fPr>
                        <m:type m:val="skw"/>
                        <m:ctrlPr>
                          <a:rPr lang="en-CA" sz="2000" i="1"/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CA" sz="2000" i="1"/>
                            </m:ctrlPr>
                          </m:dPr>
                          <m:e>
                            <m:r>
                              <a:rPr lang="en-US" sz="2000" i="1"/>
                              <m:t>𝑙𝑛</m:t>
                            </m:r>
                            <m:d>
                              <m:dPr>
                                <m:ctrlPr>
                                  <a:rPr lang="en-CA" sz="2000" i="1"/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CA" sz="2000" i="1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/>
                                        </m:ctrlPr>
                                      </m:sSubPr>
                                      <m:e>
                                        <m:r>
                                          <a:rPr lang="en-US" sz="2000" i="1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2000" i="1"/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/>
                                      <m:t>𝐾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/>
                              <m:t>±</m:t>
                            </m:r>
                            <m:f>
                              <m:fPr>
                                <m:type m:val="lin"/>
                                <m:ctrlPr>
                                  <a:rPr lang="en-CA" sz="20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2000" i="1"/>
                                    </m:ctrlPr>
                                  </m:sSupPr>
                                  <m:e>
                                    <m:r>
                                      <a:rPr lang="en-US" sz="2000" i="1"/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000" i="1"/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/>
                                  <m:t>𝑇</m:t>
                                </m:r>
                              </m:num>
                              <m:den>
                                <m:r>
                                  <a:rPr lang="en-US" sz="2000" i="1"/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000" i="1"/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2000" i="1"/>
                            </m:ctrlPr>
                          </m:radPr>
                          <m:deg/>
                          <m:e>
                            <m:r>
                              <a:rPr lang="en-US" sz="2000" i="1"/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/>
                  <a:t> </a:t>
                </a:r>
                <a:r>
                  <a:rPr lang="en-US" sz="2000" b="1"/>
                  <a:t>                                                                    </a:t>
                </a:r>
                <a:r>
                  <a:rPr lang="en-US" sz="2000"/>
                  <a:t>  </a:t>
                </a:r>
                <a:endParaRPr lang="en-CA" sz="2000"/>
              </a:p>
              <a:p>
                <a:pPr marL="400050" lvl="1" indent="0">
                  <a:buNone/>
                </a:pPr>
                <a:r>
                  <a:rPr lang="en-US" sz="2000"/>
                  <a:t>where</a:t>
                </a:r>
                <a:endParaRPr lang="en-CA" sz="2000"/>
              </a:p>
              <a:p>
                <a:pPr marL="0" indent="0">
                  <a:buNone/>
                </a:pPr>
                <a:r>
                  <a:rPr lang="en-US" sz="200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sz="2000" smtClean="0"/>
                  <a:t> </a:t>
                </a:r>
                <a:r>
                  <a:rPr lang="en-US" sz="2000"/>
                  <a:t>-  the cumulative standard normal distribution function</a:t>
                </a:r>
                <a:endParaRPr lang="en-CA" sz="2000"/>
              </a:p>
              <a:p>
                <a:pPr marL="0" indent="0">
                  <a:buNone/>
                </a:pPr>
                <a:r>
                  <a:rPr lang="en-US" sz="2000" i="1" smtClean="0"/>
                  <a:t>	t</a:t>
                </a:r>
                <a:r>
                  <a:rPr lang="en-US" sz="2000" smtClean="0"/>
                  <a:t>   </a:t>
                </a:r>
                <a:r>
                  <a:rPr lang="en-US" sz="2000"/>
                  <a:t>–  the valuation date</a:t>
                </a:r>
                <a:endParaRPr lang="en-CA" sz="2000"/>
              </a:p>
              <a:p>
                <a:pPr marL="0" indent="0">
                  <a:buNone/>
                </a:pPr>
                <a:r>
                  <a:rPr lang="en-US" sz="2000" i="1" smtClean="0"/>
                  <a:t>	T</a:t>
                </a:r>
                <a:r>
                  <a:rPr lang="en-US" sz="2000" smtClean="0"/>
                  <a:t> </a:t>
                </a:r>
                <a:r>
                  <a:rPr lang="en-US" sz="2000"/>
                  <a:t>– the maturity date</a:t>
                </a:r>
                <a:endParaRPr lang="en-CA" sz="2000"/>
              </a:p>
              <a:p>
                <a:pPr marL="0" indent="0">
                  <a:buNone/>
                </a:pPr>
                <a:r>
                  <a:rPr lang="en-US" sz="2000" i="1" smtClean="0"/>
                  <a:t>	K </a:t>
                </a:r>
                <a:r>
                  <a:rPr lang="en-US" sz="2000"/>
                  <a:t>– the strike</a:t>
                </a:r>
                <a:endParaRPr lang="en-CA" sz="2000"/>
              </a:p>
              <a:p>
                <a:pPr marL="0" indent="0">
                  <a:buNone/>
                </a:pPr>
                <a:r>
                  <a:rPr lang="en-CA" sz="20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US" sz="2000" i="1"/>
                          <m:t>𝑆</m:t>
                        </m:r>
                      </m:e>
                      <m:sub>
                        <m:r>
                          <a:rPr lang="en-US" sz="2000" i="1"/>
                          <m:t>𝑇</m:t>
                        </m:r>
                      </m:sub>
                    </m:sSub>
                    <m:r>
                      <a:rPr lang="en-US" sz="20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/>
                        </m:ctrlPr>
                      </m:dPr>
                      <m:e>
                        <m:r>
                          <a:rPr lang="en-US" sz="2000" i="1"/>
                          <m:t>𝑆</m:t>
                        </m:r>
                        <m:r>
                          <a:rPr lang="en-US" sz="2000" i="1"/>
                          <m:t>−</m:t>
                        </m:r>
                        <m:r>
                          <a:rPr lang="en-US" sz="2000" i="1"/>
                          <m:t>𝑃𝑉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𝐷</m:t>
                        </m:r>
                        <m:r>
                          <a:rPr lang="en-US" sz="2000" i="1"/>
                          <m:t>)</m:t>
                        </m:r>
                      </m:e>
                    </m:d>
                    <m:sSup>
                      <m:sSupPr>
                        <m:ctrlPr>
                          <a:rPr lang="en-CA" sz="2000" i="1"/>
                        </m:ctrlPr>
                      </m:sSupPr>
                      <m:e>
                        <m:r>
                          <a:rPr lang="en-US" sz="2000" i="1"/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US" sz="2000" i="1"/>
                              <m:t>𝑟</m:t>
                            </m:r>
                          </m:e>
                          <m:sub>
                            <m:r>
                              <a:rPr lang="en-US" sz="2000" i="1"/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CA" sz="2000" i="1"/>
                            </m:ctrlPr>
                          </m:dPr>
                          <m:e>
                            <m:r>
                              <a:rPr lang="en-US" sz="2000" i="1"/>
                              <m:t>𝑇</m:t>
                            </m:r>
                            <m:r>
                              <a:rPr lang="en-US" sz="2000" i="1"/>
                              <m:t>−</m:t>
                            </m:r>
                            <m:r>
                              <a:rPr lang="en-US" sz="2000" i="1"/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 i="1"/>
                      <m:t> </m:t>
                    </m:r>
                  </m:oMath>
                </a14:m>
                <a:r>
                  <a:rPr lang="en-US" sz="2000"/>
                  <a:t>– the equity forward price </a:t>
                </a:r>
                <a:r>
                  <a:rPr lang="en-US" sz="2000"/>
                  <a:t>at </a:t>
                </a:r>
                <a:r>
                  <a:rPr lang="en-US" sz="2000" i="1" smtClean="0"/>
                  <a:t>T</a:t>
                </a:r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76400"/>
                <a:ext cx="8229600" cy="4953000"/>
              </a:xfrm>
              <a:blipFill rotWithShape="1">
                <a:blip r:embed="rId2"/>
                <a:stretch>
                  <a:fillRect l="-593" t="-15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8229600" cy="45720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CA" sz="20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US" sz="2000" i="1"/>
                          <m:t>𝑆</m:t>
                        </m:r>
                      </m:e>
                      <m:sub>
                        <m:r>
                          <a:rPr lang="en-US" sz="2000" i="1"/>
                          <m:t>𝑇</m:t>
                        </m:r>
                      </m:sub>
                    </m:sSub>
                    <m:r>
                      <a:rPr lang="en-US" sz="2000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/>
                        </m:ctrlPr>
                      </m:dPr>
                      <m:e>
                        <m:r>
                          <a:rPr lang="en-US" sz="2000" i="1"/>
                          <m:t>𝑆</m:t>
                        </m:r>
                        <m:r>
                          <a:rPr lang="en-US" sz="2000" i="1"/>
                          <m:t>−</m:t>
                        </m:r>
                        <m:r>
                          <a:rPr lang="en-US" sz="2000" i="1"/>
                          <m:t>𝑃𝑉</m:t>
                        </m:r>
                        <m:r>
                          <a:rPr lang="en-US" sz="2000" i="1"/>
                          <m:t>(</m:t>
                        </m:r>
                        <m:r>
                          <a:rPr lang="en-US" sz="2000" i="1"/>
                          <m:t>𝐷</m:t>
                        </m:r>
                        <m:r>
                          <a:rPr lang="en-US" sz="2000" i="1"/>
                          <m:t>)</m:t>
                        </m:r>
                      </m:e>
                    </m:d>
                    <m:sSup>
                      <m:sSupPr>
                        <m:ctrlPr>
                          <a:rPr lang="en-CA" sz="2000" i="1"/>
                        </m:ctrlPr>
                      </m:sSupPr>
                      <m:e>
                        <m:r>
                          <a:rPr lang="en-US" sz="2000" i="1"/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US" sz="2000" i="1"/>
                              <m:t>𝑟</m:t>
                            </m:r>
                          </m:e>
                          <m:sub>
                            <m:r>
                              <a:rPr lang="en-US" sz="2000" i="1"/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CA" sz="2000" i="1"/>
                            </m:ctrlPr>
                          </m:dPr>
                          <m:e>
                            <m:r>
                              <a:rPr lang="en-US" sz="2000" i="1"/>
                              <m:t>𝑇</m:t>
                            </m:r>
                            <m:r>
                              <a:rPr lang="en-US" sz="2000" i="1"/>
                              <m:t>−</m:t>
                            </m:r>
                            <m:r>
                              <a:rPr lang="en-US" sz="2000" i="1"/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000" i="1"/>
                      <m:t> </m:t>
                    </m:r>
                  </m:oMath>
                </a14:m>
                <a:r>
                  <a:rPr lang="en-US" sz="2000"/>
                  <a:t>– the equity forward price at </a:t>
                </a:r>
                <a:r>
                  <a:rPr lang="en-US" sz="2000" i="1"/>
                  <a:t>T</a:t>
                </a:r>
                <a:endParaRPr lang="en-CA" sz="20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r>
                      <a:rPr lang="en-US" sz="2000" i="1"/>
                      <m:t>𝑃𝑉</m:t>
                    </m:r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US" sz="2000" i="1"/>
                          <m:t>𝐷</m:t>
                        </m:r>
                      </m:e>
                    </m:d>
                    <m:r>
                      <a:rPr lang="en-US" sz="2000" i="1"/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000" i="1"/>
                        </m:ctrlPr>
                      </m:naryPr>
                      <m:sub>
                        <m:r>
                          <a:rPr lang="en-US" sz="2000" i="1"/>
                          <m:t>𝑡</m:t>
                        </m:r>
                        <m:r>
                          <a:rPr lang="en-US" sz="2000" i="1"/>
                          <m:t>&lt;</m:t>
                        </m:r>
                        <m:r>
                          <a:rPr lang="en-US" sz="2000" i="1"/>
                          <m:t>𝜏</m:t>
                        </m:r>
                        <m:r>
                          <a:rPr lang="en-US" sz="2000" i="1"/>
                          <m:t>&lt;</m:t>
                        </m:r>
                        <m:r>
                          <a:rPr lang="en-US" sz="2000" i="1"/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US" sz="2000" i="1"/>
                              <m:t>𝑑</m:t>
                            </m:r>
                          </m:e>
                          <m:sub>
                            <m:r>
                              <a:rPr lang="en-US" sz="2000" i="1"/>
                              <m:t>𝜏</m:t>
                            </m:r>
                          </m:sub>
                        </m:sSub>
                        <m:sSup>
                          <m:sSupPr>
                            <m:ctrlPr>
                              <a:rPr lang="en-CA" sz="2000" i="1"/>
                            </m:ctrlPr>
                          </m:sSupPr>
                          <m:e>
                            <m:r>
                              <a:rPr lang="en-US" sz="2000" i="1"/>
                              <m:t>𝑒</m:t>
                            </m:r>
                          </m:e>
                          <m:sup>
                            <m:r>
                              <a:rPr lang="en-US" sz="2000" i="1"/>
                              <m:t>−</m:t>
                            </m:r>
                            <m:sSub>
                              <m:sSubPr>
                                <m:ctrlPr>
                                  <a:rPr lang="en-CA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𝑟</m:t>
                                </m:r>
                              </m:e>
                              <m:sub>
                                <m:r>
                                  <a:rPr lang="en-US" sz="2000" i="1"/>
                                  <m:t>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000" i="1"/>
                                </m:ctrlPr>
                              </m:dPr>
                              <m:e>
                                <m:r>
                                  <a:rPr lang="en-US" sz="2000" i="1"/>
                                  <m:t>𝜏</m:t>
                                </m:r>
                                <m:r>
                                  <a:rPr lang="en-US" sz="2000" i="1"/>
                                  <m:t>−</m:t>
                                </m:r>
                                <m:r>
                                  <a:rPr lang="en-US" sz="2000" i="1"/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sz="2000" i="1"/>
                      <m:t> </m:t>
                    </m:r>
                  </m:oMath>
                </a14:m>
                <a:r>
                  <a:rPr lang="en-US" sz="2000"/>
                  <a:t> - the present value of all </a:t>
                </a:r>
                <a:r>
                  <a:rPr lang="en-US" sz="2000"/>
                  <a:t>dividends </a:t>
                </a:r>
                <a:endParaRPr lang="en-US" sz="200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/>
                  <a:t>	</a:t>
                </a:r>
                <a:r>
                  <a:rPr lang="en-US" sz="2000" smtClean="0"/>
                  <a:t>			        between </a:t>
                </a:r>
                <a:r>
                  <a:rPr lang="en-US" sz="2000" i="1"/>
                  <a:t>t</a:t>
                </a:r>
                <a:r>
                  <a:rPr lang="en-US" sz="2000"/>
                  <a:t> and </a:t>
                </a:r>
                <a:r>
                  <a:rPr lang="en-US" sz="2000" i="1"/>
                  <a:t>T</a:t>
                </a:r>
                <a:endParaRPr lang="en-CA" sz="20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US" sz="2000" i="1"/>
                          <m:t>𝑑</m:t>
                        </m:r>
                      </m:e>
                      <m:sub>
                        <m:r>
                          <a:rPr lang="en-US" sz="2000" i="1"/>
                          <m:t>𝜏</m:t>
                        </m:r>
                      </m:sub>
                    </m:sSub>
                  </m:oMath>
                </a14:m>
                <a:r>
                  <a:rPr lang="en-US" sz="2000"/>
                  <a:t> – the discrete dividend paid at τ where t ≤ τ ≤ T</a:t>
                </a:r>
                <a:endParaRPr lang="en-CA" sz="20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smtClean="0"/>
                  <a:t>	S  </a:t>
                </a:r>
                <a:r>
                  <a:rPr lang="en-US" sz="2000"/>
                  <a:t>- the equity spot price at t</a:t>
                </a:r>
                <a:endParaRPr lang="en-CA" sz="20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i="1" smtClean="0"/>
                  <a:t>	N</a:t>
                </a:r>
                <a:r>
                  <a:rPr lang="en-US" sz="2000" smtClean="0"/>
                  <a:t> </a:t>
                </a:r>
                <a:r>
                  <a:rPr lang="en-US" sz="2000"/>
                  <a:t>– the notational principal amount</a:t>
                </a:r>
                <a:endParaRPr lang="en-CA" sz="20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US" sz="2000" i="1"/>
                          <m:t>𝐷</m:t>
                        </m:r>
                      </m:e>
                      <m:sub>
                        <m:r>
                          <a:rPr lang="en-US" sz="2000" i="1"/>
                          <m:t>𝑇</m:t>
                        </m:r>
                      </m:sub>
                    </m:sSub>
                    <m:r>
                      <a:rPr lang="en-US" sz="2000" i="1"/>
                      <m:t>=</m:t>
                    </m:r>
                    <m:r>
                      <a:rPr lang="en-US" sz="2000" i="1"/>
                      <m:t>𝐷</m:t>
                    </m:r>
                    <m:r>
                      <a:rPr lang="en-US" sz="2000" i="1"/>
                      <m:t>(</m:t>
                    </m:r>
                    <m:r>
                      <a:rPr lang="en-US" sz="2000" i="1"/>
                      <m:t>𝑡</m:t>
                    </m:r>
                    <m:r>
                      <a:rPr lang="en-US" sz="2000" i="1"/>
                      <m:t>,</m:t>
                    </m:r>
                    <m:r>
                      <a:rPr lang="en-US" sz="2000" i="1"/>
                      <m:t>𝑇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/>
                  <a:t>  –  the discount factor from </a:t>
                </a:r>
                <a:r>
                  <a:rPr lang="en-US" sz="2000" i="1"/>
                  <a:t>T</a:t>
                </a:r>
                <a:r>
                  <a:rPr lang="en-US" sz="2000"/>
                  <a:t> to </a:t>
                </a:r>
                <a:r>
                  <a:rPr lang="en-US" sz="2000" i="1"/>
                  <a:t>t</a:t>
                </a:r>
                <a:endParaRPr lang="en-CA" sz="2000"/>
              </a:p>
              <a:p>
                <a:pPr marL="0" indent="0">
                  <a:buNone/>
                </a:pPr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8229600" cy="4572000"/>
              </a:xfrm>
              <a:blipFill rotWithShape="1">
                <a:blip r:embed="rId2"/>
                <a:stretch>
                  <a:fillRect t="-17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0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8800"/>
                <a:ext cx="8229600" cy="45720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 (Cont)</a:t>
                </a:r>
              </a:p>
              <a:p>
                <a:pPr>
                  <a:spcBef>
                    <a:spcPts val="18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 smtClean="0"/>
                  <a:t>The </a:t>
                </a:r>
                <a:r>
                  <a:rPr lang="en-US" sz="2200"/>
                  <a:t>present value of a put option is </a:t>
                </a:r>
                <a:r>
                  <a:rPr lang="en-US" sz="2200"/>
                  <a:t>given </a:t>
                </a:r>
                <a:r>
                  <a:rPr lang="en-US" sz="2200" smtClean="0"/>
                  <a:t>by</a:t>
                </a:r>
                <a:endParaRPr lang="en-CA" sz="220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/>
                      <m:t>𝑃𝑉</m:t>
                    </m:r>
                    <m:d>
                      <m:dPr>
                        <m:ctrlPr>
                          <a:rPr lang="en-CA" sz="2000" i="1"/>
                        </m:ctrlPr>
                      </m:dPr>
                      <m:e>
                        <m:r>
                          <a:rPr lang="en-US" sz="2000" i="1"/>
                          <m:t>𝑡</m:t>
                        </m:r>
                      </m:e>
                    </m:d>
                    <m:r>
                      <a:rPr lang="en-US" sz="2000" i="1"/>
                      <m:t>=</m:t>
                    </m:r>
                    <m:r>
                      <a:rPr lang="en-US" sz="2000" i="1"/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CA" sz="2000" i="1"/>
                        </m:ctrlPr>
                      </m:dPr>
                      <m:e>
                        <m:r>
                          <a:rPr lang="en-US" sz="2000" i="1"/>
                          <m:t>𝐾</m:t>
                        </m:r>
                        <m:r>
                          <m:rPr>
                            <m:sty m:val="p"/>
                          </m:rPr>
                          <a:rPr lang="en-US" sz="2000"/>
                          <m:t>Φ</m:t>
                        </m:r>
                        <m:d>
                          <m:dPr>
                            <m:ctrlPr>
                              <a:rPr lang="en-CA" sz="2000" i="1"/>
                            </m:ctrlPr>
                          </m:dPr>
                          <m:e>
                            <m:r>
                              <a:rPr lang="en-US" sz="2000" i="1"/>
                              <m:t>−</m:t>
                            </m:r>
                            <m:sSub>
                              <m:sSubPr>
                                <m:ctrlPr>
                                  <a:rPr lang="en-CA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𝑑</m:t>
                                </m:r>
                              </m:e>
                              <m:sub>
                                <m:r>
                                  <a:rPr lang="en-US" sz="2000" i="1"/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i="1"/>
                          <m:t>−</m:t>
                        </m:r>
                        <m:sSub>
                          <m:sSubPr>
                            <m:ctrlPr>
                              <a:rPr lang="en-CA" sz="2000" i="1"/>
                            </m:ctrlPr>
                          </m:sSubPr>
                          <m:e>
                            <m:r>
                              <a:rPr lang="en-US" sz="2000" i="1"/>
                              <m:t>𝑆</m:t>
                            </m:r>
                          </m:e>
                          <m:sub>
                            <m:r>
                              <a:rPr lang="en-US" sz="2000" i="1"/>
                              <m:t>𝑇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/>
                          <m:t>Φ</m:t>
                        </m:r>
                        <m:d>
                          <m:dPr>
                            <m:ctrlPr>
                              <a:rPr lang="en-CA" sz="20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/>
                                </m:ctrlPr>
                              </m:sSubPr>
                              <m:e>
                                <m:r>
                                  <a:rPr lang="en-US" sz="2000" i="1"/>
                                  <m:t>−</m:t>
                                </m:r>
                                <m:r>
                                  <a:rPr lang="en-US" sz="2000" i="1"/>
                                  <m:t>𝑑</m:t>
                                </m:r>
                              </m:e>
                              <m:sub>
                                <m:r>
                                  <a:rPr lang="en-US" sz="2000" i="1"/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US" sz="2000" i="1"/>
                          <m:t>𝐷</m:t>
                        </m:r>
                      </m:e>
                      <m:sub>
                        <m:r>
                          <a:rPr lang="en-US" sz="2000" i="1"/>
                          <m:t>𝑇</m:t>
                        </m:r>
                      </m:sub>
                    </m:sSub>
                  </m:oMath>
                </a14:m>
                <a:r>
                  <a:rPr lang="en-US" sz="2000"/>
                  <a:t>   </a:t>
                </a:r>
                <a:endParaRPr lang="en-CA" sz="2000"/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US" sz="1800"/>
                  <a:t>where all notations are the same as above</a:t>
                </a:r>
                <a:endParaRPr lang="en-CA" sz="1800"/>
              </a:p>
              <a:p>
                <a:pPr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US" sz="2200"/>
                  <a:t>The put-call parity</a:t>
                </a:r>
                <a:endParaRPr lang="en-CA" sz="2200"/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US" sz="1800" smtClean="0"/>
                  <a:t>The </a:t>
                </a:r>
                <a:r>
                  <a:rPr lang="en-US" sz="1800"/>
                  <a:t>put-call parity defines a relationship between the price of a European call option and European put option with the identical strike and expiry</a:t>
                </a:r>
                <a:endParaRPr lang="en-CA" sz="180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1800"/>
                  <a:t>C – P = S – D*K</a:t>
                </a:r>
                <a:endParaRPr lang="en-CA" sz="1800"/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US" sz="1800"/>
                  <a:t>where C – the present value of a call option; P – the present value of a put option; S –the spot stock price; K – the strike; D – the discount factor.</a:t>
                </a:r>
                <a:endParaRPr lang="en-CA" sz="1800"/>
              </a:p>
              <a:p>
                <a:pPr marL="0" indent="0">
                  <a:spcBef>
                    <a:spcPts val="1800"/>
                  </a:spcBef>
                  <a:buNone/>
                </a:pPr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8800"/>
                <a:ext cx="8229600" cy="4572000"/>
              </a:xfrm>
              <a:blipFill rotWithShape="1">
                <a:blip r:embed="rId2"/>
                <a:stretch>
                  <a:fillRect l="-741" t="-1733" r="-7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34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546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Equity Option Introduction and Valuation</vt:lpstr>
      <vt:lpstr>Equity Option</vt:lpstr>
      <vt:lpstr>Equity Option</vt:lpstr>
      <vt:lpstr>Equity Option</vt:lpstr>
      <vt:lpstr>Equity Option</vt:lpstr>
      <vt:lpstr>Equity Option</vt:lpstr>
      <vt:lpstr>Equity Option</vt:lpstr>
      <vt:lpstr>Equity Option</vt:lpstr>
      <vt:lpstr>Equity Option</vt:lpstr>
      <vt:lpstr>Equity Option</vt:lpstr>
      <vt:lpstr>Equity Option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104</cp:revision>
  <dcterms:created xsi:type="dcterms:W3CDTF">2006-08-16T00:00:00Z</dcterms:created>
  <dcterms:modified xsi:type="dcterms:W3CDTF">2018-05-13T21:21:46Z</dcterms:modified>
</cp:coreProperties>
</file>