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7" r:id="rId3"/>
    <p:sldId id="268" r:id="rId4"/>
    <p:sldId id="269" r:id="rId5"/>
    <p:sldId id="270" r:id="rId6"/>
    <p:sldId id="271" r:id="rId7"/>
    <p:sldId id="272" r:id="rId8"/>
    <p:sldId id="275" r:id="rId9"/>
    <p:sldId id="273" r:id="rId10"/>
    <p:sldId id="27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5/12/2018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1600200"/>
            <a:ext cx="6324600" cy="1470025"/>
          </a:xfrm>
        </p:spPr>
        <p:txBody>
          <a:bodyPr/>
          <a:lstStyle/>
          <a:p>
            <a:r>
              <a:rPr lang="en-US" sz="4800">
                <a:effectLst/>
              </a:rPr>
              <a:t>A Pratical Guide for Pricing Equity Swap</a:t>
            </a:r>
            <a:endParaRPr lang="en-CA" sz="4800">
              <a:effectLst/>
            </a:endParaRPr>
          </a:p>
        </p:txBody>
      </p:sp>
      <p:sp>
        <p:nvSpPr>
          <p:cNvPr id="3" name="Subtitle 2"/>
          <p:cNvSpPr>
            <a:spLocks noGrp="1"/>
          </p:cNvSpPr>
          <p:nvPr>
            <p:ph type="subTitle" idx="1"/>
          </p:nvPr>
        </p:nvSpPr>
        <p:spPr>
          <a:xfrm>
            <a:off x="4038600" y="4800600"/>
            <a:ext cx="4343400" cy="1371600"/>
          </a:xfrm>
        </p:spPr>
        <p:txBody>
          <a:bodyPr>
            <a:normAutofit lnSpcReduction="10000"/>
          </a:bodyPr>
          <a:lstStyle/>
          <a:p>
            <a:r>
              <a:rPr lang="en-PH" b="1" smtClean="0">
                <a:solidFill>
                  <a:schemeClr val="tx1"/>
                </a:solidFill>
              </a:rPr>
              <a:t>John Smith</a:t>
            </a:r>
          </a:p>
          <a:p>
            <a:endParaRPr lang="en-PH" b="1" smtClean="0">
              <a:solidFill>
                <a:schemeClr val="tx1"/>
              </a:solidFill>
            </a:endParaRPr>
          </a:p>
          <a:p>
            <a:r>
              <a:rPr lang="en-PH" sz="2400" b="1" smtClean="0">
                <a:solidFill>
                  <a:schemeClr val="tx1"/>
                </a:solidFill>
              </a:rPr>
              <a:t>FinPricing</a:t>
            </a: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Swap</a:t>
            </a:r>
            <a:endParaRPr lang="en-PH" sz="2400" dirty="0"/>
          </a:p>
        </p:txBody>
      </p:sp>
      <p:sp>
        <p:nvSpPr>
          <p:cNvPr id="3" name="Content Placeholder 2"/>
          <p:cNvSpPr>
            <a:spLocks noGrp="1"/>
          </p:cNvSpPr>
          <p:nvPr>
            <p:ph idx="1"/>
          </p:nvPr>
        </p:nvSpPr>
        <p:spPr>
          <a:xfrm>
            <a:off x="685800" y="1828800"/>
            <a:ext cx="8229600" cy="4648200"/>
          </a:xfrm>
        </p:spPr>
        <p:txBody>
          <a:bodyPr>
            <a:noAutofit/>
          </a:bodyPr>
          <a:lstStyle/>
          <a:p>
            <a:pPr marL="0" lvl="0" indent="0" algn="ctr">
              <a:buNone/>
            </a:pPr>
            <a:r>
              <a:rPr lang="en-CA" smtClean="0"/>
              <a:t>A Real World Example</a:t>
            </a:r>
            <a:endParaRPr lang="en-CA"/>
          </a:p>
          <a:p>
            <a:pPr marL="0" lvl="0" indent="0">
              <a:lnSpc>
                <a:spcPct val="150000"/>
              </a:lnSpc>
              <a:buClr>
                <a:srgbClr val="00B050"/>
              </a:buClr>
              <a:buNone/>
            </a:pPr>
            <a:endParaRPr lang="en-CA" sz="1600"/>
          </a:p>
          <a:p>
            <a:endParaRPr lang="en-PH" sz="1800"/>
          </a:p>
        </p:txBody>
      </p:sp>
      <p:graphicFrame>
        <p:nvGraphicFramePr>
          <p:cNvPr id="6" name="Object 5"/>
          <p:cNvGraphicFramePr>
            <a:graphicFrameLocks noChangeAspect="1"/>
          </p:cNvGraphicFramePr>
          <p:nvPr>
            <p:extLst>
              <p:ext uri="{D42A27DB-BD31-4B8C-83A1-F6EECF244321}">
                <p14:modId xmlns:p14="http://schemas.microsoft.com/office/powerpoint/2010/main" val="581966092"/>
              </p:ext>
            </p:extLst>
          </p:nvPr>
        </p:nvGraphicFramePr>
        <p:xfrm>
          <a:off x="1752600" y="2590800"/>
          <a:ext cx="6629400" cy="3810000"/>
        </p:xfrm>
        <a:graphic>
          <a:graphicData uri="http://schemas.openxmlformats.org/presentationml/2006/ole">
            <mc:AlternateContent xmlns:mc="http://schemas.openxmlformats.org/markup-compatibility/2006">
              <mc:Choice xmlns:v="urn:schemas-microsoft-com:vml" Requires="v">
                <p:oleObj spid="_x0000_s1041" name="Document" r:id="rId3" imgW="5560145" imgH="3524406" progId="Word.Document.12">
                  <p:embed/>
                </p:oleObj>
              </mc:Choice>
              <mc:Fallback>
                <p:oleObj name="Document" r:id="rId3" imgW="5560145" imgH="3524406" progId="Word.Document.12">
                  <p:embed/>
                  <p:pic>
                    <p:nvPicPr>
                      <p:cNvPr id="0" name=""/>
                      <p:cNvPicPr/>
                      <p:nvPr/>
                    </p:nvPicPr>
                    <p:blipFill>
                      <a:blip r:embed="rId4"/>
                      <a:stretch>
                        <a:fillRect/>
                      </a:stretch>
                    </p:blipFill>
                    <p:spPr>
                      <a:xfrm>
                        <a:off x="1752600" y="2590800"/>
                        <a:ext cx="6629400" cy="3810000"/>
                      </a:xfrm>
                      <a:prstGeom prst="rect">
                        <a:avLst/>
                      </a:prstGeom>
                    </p:spPr>
                  </p:pic>
                </p:oleObj>
              </mc:Fallback>
            </mc:AlternateContent>
          </a:graphicData>
        </a:graphic>
      </p:graphicFrame>
    </p:spTree>
    <p:extLst>
      <p:ext uri="{BB962C8B-B14F-4D97-AF65-F5344CB8AC3E}">
        <p14:creationId xmlns:p14="http://schemas.microsoft.com/office/powerpoint/2010/main" val="299912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details at</a:t>
            </a:r>
          </a:p>
          <a:p>
            <a:pPr marL="0" lvl="0" indent="0" algn="r">
              <a:spcBef>
                <a:spcPts val="1200"/>
              </a:spcBef>
              <a:buClr>
                <a:srgbClr val="00B050"/>
              </a:buClr>
              <a:buNone/>
            </a:pPr>
            <a:r>
              <a:rPr lang="en-CA" sz="1600"/>
              <a:t>http://www.finpricing.com/lib/EqSwap.html</a:t>
            </a:r>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Swap</a:t>
            </a:r>
            <a:endParaRPr lang="en-PH" sz="2400" dirty="0"/>
          </a:p>
        </p:txBody>
      </p:sp>
      <p:sp>
        <p:nvSpPr>
          <p:cNvPr id="3" name="Content Placeholder 2"/>
          <p:cNvSpPr>
            <a:spLocks noGrp="1"/>
          </p:cNvSpPr>
          <p:nvPr>
            <p:ph idx="1"/>
          </p:nvPr>
        </p:nvSpPr>
        <p:spPr>
          <a:xfrm>
            <a:off x="533400" y="1828800"/>
            <a:ext cx="8229600" cy="4267200"/>
          </a:xfrm>
        </p:spPr>
        <p:txBody>
          <a:bodyPr>
            <a:normAutofit lnSpcReduction="10000"/>
          </a:bodyPr>
          <a:lstStyle/>
          <a:p>
            <a:pPr marL="0" indent="0" algn="ctr">
              <a:buNone/>
            </a:pPr>
            <a:r>
              <a:rPr lang="en-PH" sz="4000" smtClean="0"/>
              <a:t>Summary</a:t>
            </a:r>
          </a:p>
          <a:p>
            <a:pPr lvl="0">
              <a:lnSpc>
                <a:spcPct val="150000"/>
              </a:lnSpc>
              <a:buClr>
                <a:srgbClr val="00B050"/>
              </a:buClr>
              <a:buFont typeface="Wingdings" panose="05000000000000000000" pitchFamily="2" charset="2"/>
              <a:buChar char="§"/>
            </a:pPr>
            <a:r>
              <a:rPr lang="en-US" sz="2800"/>
              <a:t>Equity </a:t>
            </a:r>
            <a:r>
              <a:rPr lang="en-US" sz="2800" smtClean="0"/>
              <a:t>Swap </a:t>
            </a:r>
            <a:r>
              <a:rPr lang="en-US" sz="2800"/>
              <a:t>Introduction</a:t>
            </a:r>
            <a:endParaRPr lang="en-CA" sz="2800"/>
          </a:p>
          <a:p>
            <a:pPr lvl="0">
              <a:lnSpc>
                <a:spcPct val="150000"/>
              </a:lnSpc>
              <a:buClr>
                <a:srgbClr val="00B050"/>
              </a:buClr>
              <a:buFont typeface="Wingdings" panose="05000000000000000000" pitchFamily="2" charset="2"/>
              <a:buChar char="§"/>
            </a:pPr>
            <a:r>
              <a:rPr lang="en-CA" sz="2800" smtClean="0"/>
              <a:t>The </a:t>
            </a:r>
            <a:r>
              <a:rPr lang="en-CA" sz="2800"/>
              <a:t>Use of Equity </a:t>
            </a:r>
            <a:r>
              <a:rPr lang="en-CA" sz="2800" smtClean="0"/>
              <a:t>Swap</a:t>
            </a:r>
            <a:endParaRPr lang="en-CA" sz="2800"/>
          </a:p>
          <a:p>
            <a:pPr lvl="0">
              <a:lnSpc>
                <a:spcPct val="150000"/>
              </a:lnSpc>
              <a:buClr>
                <a:srgbClr val="00B050"/>
              </a:buClr>
              <a:buFont typeface="Wingdings" panose="05000000000000000000" pitchFamily="2" charset="2"/>
              <a:buChar char="§"/>
            </a:pPr>
            <a:r>
              <a:rPr lang="en-CA" sz="2800" smtClean="0"/>
              <a:t>Valuation</a:t>
            </a:r>
          </a:p>
          <a:p>
            <a:pPr lvl="0">
              <a:lnSpc>
                <a:spcPct val="150000"/>
              </a:lnSpc>
              <a:buClr>
                <a:srgbClr val="00B050"/>
              </a:buClr>
              <a:buFont typeface="Wingdings" panose="05000000000000000000" pitchFamily="2" charset="2"/>
              <a:buChar char="§"/>
            </a:pPr>
            <a:r>
              <a:rPr lang="en-CA" sz="2800" smtClean="0"/>
              <a:t>Practical Guide</a:t>
            </a:r>
            <a:endParaRPr lang="en-CA" sz="2800"/>
          </a:p>
          <a:p>
            <a:pPr lvl="0">
              <a:lnSpc>
                <a:spcPct val="150000"/>
              </a:lnSpc>
              <a:buClr>
                <a:srgbClr val="00B050"/>
              </a:buClr>
              <a:buFont typeface="Wingdings" panose="05000000000000000000" pitchFamily="2" charset="2"/>
              <a:buChar char="§"/>
            </a:pPr>
            <a:r>
              <a:rPr lang="en-CA" sz="2800" smtClean="0"/>
              <a:t>A </a:t>
            </a:r>
            <a:r>
              <a:rPr lang="en-CA" sz="2800"/>
              <a:t>Real World </a:t>
            </a:r>
            <a:r>
              <a:rPr lang="en-CA" sz="2800" smtClean="0"/>
              <a:t>Example</a:t>
            </a:r>
            <a:endParaRPr lang="en-CA" sz="2800"/>
          </a:p>
          <a:p>
            <a:endParaRPr lang="en-PH"/>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Swap</a:t>
            </a:r>
            <a:endParaRPr lang="en-PH" sz="2400" dirty="0"/>
          </a:p>
        </p:txBody>
      </p:sp>
      <p:sp>
        <p:nvSpPr>
          <p:cNvPr id="3" name="Content Placeholder 2"/>
          <p:cNvSpPr>
            <a:spLocks noGrp="1"/>
          </p:cNvSpPr>
          <p:nvPr>
            <p:ph idx="1"/>
          </p:nvPr>
        </p:nvSpPr>
        <p:spPr>
          <a:xfrm>
            <a:off x="533400" y="1828800"/>
            <a:ext cx="8229600" cy="4267200"/>
          </a:xfrm>
        </p:spPr>
        <p:txBody>
          <a:bodyPr>
            <a:noAutofit/>
          </a:bodyPr>
          <a:lstStyle/>
          <a:p>
            <a:pPr marL="0" lvl="0" indent="0" algn="ctr">
              <a:buNone/>
            </a:pPr>
            <a:r>
              <a:rPr lang="en-US"/>
              <a:t>Equity Swap Introduction</a:t>
            </a:r>
            <a:endParaRPr lang="en-CA"/>
          </a:p>
          <a:p>
            <a:pPr lvl="0">
              <a:spcBef>
                <a:spcPts val="600"/>
              </a:spcBef>
              <a:buClr>
                <a:srgbClr val="00B050"/>
              </a:buClr>
              <a:buFont typeface="Wingdings" panose="05000000000000000000" pitchFamily="2" charset="2"/>
              <a:buChar char="§"/>
            </a:pPr>
            <a:r>
              <a:rPr lang="en-CA" sz="2000" i="1"/>
              <a:t>An equity swap is an OTC contract between two parties to exchange a set of cash flows in the future. Normally one party pays the return based on capital gains and dividends realized on an equity security and </a:t>
            </a:r>
            <a:r>
              <a:rPr lang="en-US" sz="2000" i="1"/>
              <a:t>the other party pays the return based on a floating interest rate plus a spread. </a:t>
            </a:r>
            <a:endParaRPr lang="en-CA" sz="2000"/>
          </a:p>
          <a:p>
            <a:pPr lvl="0">
              <a:spcBef>
                <a:spcPts val="600"/>
              </a:spcBef>
              <a:buClr>
                <a:srgbClr val="00B050"/>
              </a:buClr>
              <a:buFont typeface="Wingdings" panose="05000000000000000000" pitchFamily="2" charset="2"/>
              <a:buChar char="§"/>
            </a:pPr>
            <a:r>
              <a:rPr lang="en-US" sz="2000" i="1"/>
              <a:t>The party receiving the </a:t>
            </a:r>
            <a:r>
              <a:rPr lang="en-US" sz="2000" i="1" smtClean="0"/>
              <a:t>equity </a:t>
            </a:r>
            <a:r>
              <a:rPr lang="en-US" sz="2000" i="1"/>
              <a:t>returns gains exposure to the performance of the reference </a:t>
            </a:r>
            <a:r>
              <a:rPr lang="en-US" sz="2000" i="1" smtClean="0"/>
              <a:t>equity </a:t>
            </a:r>
            <a:r>
              <a:rPr lang="en-US" sz="2000" i="1"/>
              <a:t>without actually owning the </a:t>
            </a:r>
            <a:r>
              <a:rPr lang="en-US" sz="2000" i="1" smtClean="0"/>
              <a:t>equity; </a:t>
            </a:r>
            <a:r>
              <a:rPr lang="en-US" sz="2000" i="1"/>
              <a:t>hence this instrument can be used to obtain a leveraged exposure.</a:t>
            </a:r>
            <a:endParaRPr lang="en-CA" sz="2000"/>
          </a:p>
          <a:p>
            <a:pPr lvl="0">
              <a:spcBef>
                <a:spcPts val="600"/>
              </a:spcBef>
              <a:buClr>
                <a:srgbClr val="00B050"/>
              </a:buClr>
              <a:buFont typeface="Wingdings" panose="05000000000000000000" pitchFamily="2" charset="2"/>
              <a:buChar char="§"/>
            </a:pPr>
            <a:r>
              <a:rPr lang="en-US" sz="2000" i="1"/>
              <a:t>On the other hand, the party receiving payments based on the reference rate receives protection against a loss in the value of the underlying equity. </a:t>
            </a:r>
            <a:endParaRPr lang="en-CA" sz="2000"/>
          </a:p>
          <a:p>
            <a:pPr lvl="0">
              <a:spcBef>
                <a:spcPts val="600"/>
              </a:spcBef>
              <a:buClr>
                <a:srgbClr val="00B050"/>
              </a:buClr>
              <a:buFont typeface="Wingdings" panose="05000000000000000000" pitchFamily="2" charset="2"/>
              <a:buChar char="§"/>
            </a:pPr>
            <a:r>
              <a:rPr lang="en-US" sz="2000" i="1"/>
              <a:t>Unlike other swap types, the equity swap notional resets on each cash</a:t>
            </a:r>
            <a:r>
              <a:rPr lang="en-US" sz="2000"/>
              <a:t> flow reset date, depending on the performance of the underlying asset.</a:t>
            </a:r>
            <a:endParaRPr lang="en-CA" sz="2000"/>
          </a:p>
          <a:p>
            <a:pPr lvl="0">
              <a:lnSpc>
                <a:spcPct val="150000"/>
              </a:lnSpc>
              <a:buClr>
                <a:srgbClr val="00B050"/>
              </a:buClr>
              <a:buFont typeface="Wingdings" panose="05000000000000000000" pitchFamily="2" charset="2"/>
              <a:buChar char="§"/>
            </a:pPr>
            <a:endParaRPr lang="en-CA" sz="2800"/>
          </a:p>
          <a:p>
            <a:endParaRPr lang="en-PH"/>
          </a:p>
        </p:txBody>
      </p:sp>
    </p:spTree>
    <p:extLst>
      <p:ext uri="{BB962C8B-B14F-4D97-AF65-F5344CB8AC3E}">
        <p14:creationId xmlns:p14="http://schemas.microsoft.com/office/powerpoint/2010/main" val="38402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Swap</a:t>
            </a:r>
            <a:endParaRPr lang="en-PH" sz="2400" dirty="0"/>
          </a:p>
        </p:txBody>
      </p:sp>
      <p:sp>
        <p:nvSpPr>
          <p:cNvPr id="3" name="Content Placeholder 2"/>
          <p:cNvSpPr>
            <a:spLocks noGrp="1"/>
          </p:cNvSpPr>
          <p:nvPr>
            <p:ph idx="1"/>
          </p:nvPr>
        </p:nvSpPr>
        <p:spPr>
          <a:xfrm>
            <a:off x="533400" y="1676400"/>
            <a:ext cx="8229600" cy="4724400"/>
          </a:xfrm>
        </p:spPr>
        <p:txBody>
          <a:bodyPr>
            <a:noAutofit/>
          </a:bodyPr>
          <a:lstStyle/>
          <a:p>
            <a:pPr marL="0" lvl="0" indent="0" algn="ctr">
              <a:buNone/>
            </a:pPr>
            <a:r>
              <a:rPr lang="en-US"/>
              <a:t>The Use of Equity Swap</a:t>
            </a:r>
            <a:endParaRPr lang="en-CA"/>
          </a:p>
          <a:p>
            <a:pPr lvl="0">
              <a:buClr>
                <a:srgbClr val="92D050"/>
              </a:buClr>
              <a:buFont typeface="Wingdings" panose="05000000000000000000" pitchFamily="2" charset="2"/>
              <a:buChar char="§"/>
            </a:pPr>
            <a:r>
              <a:rPr lang="en-US" sz="2000"/>
              <a:t>Equity swaps allow parties to potentially benefit from returns of an equity security without the need to own its shares.</a:t>
            </a:r>
            <a:endParaRPr lang="en-CA" sz="2000"/>
          </a:p>
          <a:p>
            <a:pPr lvl="0">
              <a:buClr>
                <a:srgbClr val="92D050"/>
              </a:buClr>
              <a:buFont typeface="Wingdings" panose="05000000000000000000" pitchFamily="2" charset="2"/>
              <a:buChar char="§"/>
            </a:pPr>
            <a:r>
              <a:rPr lang="en-US" sz="2000" smtClean="0"/>
              <a:t>A </a:t>
            </a:r>
            <a:r>
              <a:rPr lang="en-US" sz="2000"/>
              <a:t>party enters an equity swap with the objective of either obtaining return exposure or hedge existing equity risk for a period of time. </a:t>
            </a:r>
            <a:endParaRPr lang="en-CA" sz="2000"/>
          </a:p>
          <a:p>
            <a:pPr lvl="0">
              <a:buClr>
                <a:srgbClr val="92D050"/>
              </a:buClr>
              <a:buFont typeface="Wingdings" panose="05000000000000000000" pitchFamily="2" charset="2"/>
              <a:buChar char="§"/>
            </a:pPr>
            <a:r>
              <a:rPr lang="en-US" sz="2000"/>
              <a:t>An equity swap can be used to transfer both the credit risk and the market risk of an underlying asset. </a:t>
            </a:r>
            <a:endParaRPr lang="en-CA" sz="2000"/>
          </a:p>
          <a:p>
            <a:pPr lvl="0">
              <a:buClr>
                <a:srgbClr val="92D050"/>
              </a:buClr>
              <a:buFont typeface="Wingdings" panose="05000000000000000000" pitchFamily="2" charset="2"/>
              <a:buChar char="§"/>
            </a:pPr>
            <a:r>
              <a:rPr lang="en-US" sz="2000"/>
              <a:t>Equity swaps can be also used to avoid transaction costs (including Tax), to avoid locally based dividend taxes, limitations on leverage (notably the US margin regime) or to get around rules governing the particular type of investment that an institution can hold.  </a:t>
            </a:r>
            <a:endParaRPr lang="en-CA" sz="2000"/>
          </a:p>
          <a:p>
            <a:pPr lvl="0">
              <a:buClr>
                <a:srgbClr val="92D050"/>
              </a:buClr>
              <a:buFont typeface="Wingdings" panose="05000000000000000000" pitchFamily="2" charset="2"/>
              <a:buChar char="§"/>
            </a:pPr>
            <a:r>
              <a:rPr lang="en-US" sz="2000"/>
              <a:t>Equity swaps can make investment barriers vanish and help an investor create leverage.</a:t>
            </a:r>
            <a:endParaRPr lang="en-CA" sz="2000"/>
          </a:p>
          <a:p>
            <a:pPr lvl="0">
              <a:lnSpc>
                <a:spcPct val="150000"/>
              </a:lnSpc>
              <a:buClr>
                <a:srgbClr val="00B050"/>
              </a:buClr>
              <a:buFont typeface="Wingdings" panose="05000000000000000000" pitchFamily="2" charset="2"/>
              <a:buChar char="§"/>
            </a:pPr>
            <a:endParaRPr lang="en-CA" sz="2800"/>
          </a:p>
          <a:p>
            <a:endParaRPr lang="en-PH"/>
          </a:p>
        </p:txBody>
      </p:sp>
    </p:spTree>
    <p:extLst>
      <p:ext uri="{BB962C8B-B14F-4D97-AF65-F5344CB8AC3E}">
        <p14:creationId xmlns:p14="http://schemas.microsoft.com/office/powerpoint/2010/main" val="3497229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Swap</a:t>
            </a:r>
            <a:endParaRPr lang="en-PH" sz="2400" dirty="0"/>
          </a:p>
        </p:txBody>
      </p:sp>
      <p:sp>
        <p:nvSpPr>
          <p:cNvPr id="3" name="Content Placeholder 2"/>
          <p:cNvSpPr>
            <a:spLocks noGrp="1"/>
          </p:cNvSpPr>
          <p:nvPr>
            <p:ph idx="1"/>
          </p:nvPr>
        </p:nvSpPr>
        <p:spPr>
          <a:xfrm>
            <a:off x="533400" y="1905000"/>
            <a:ext cx="8229600" cy="4572000"/>
          </a:xfrm>
        </p:spPr>
        <p:txBody>
          <a:bodyPr>
            <a:noAutofit/>
          </a:bodyPr>
          <a:lstStyle/>
          <a:p>
            <a:pPr marL="0" lvl="0" indent="0" algn="ctr">
              <a:buNone/>
            </a:pPr>
            <a:r>
              <a:rPr lang="en-US"/>
              <a:t>Valuation</a:t>
            </a:r>
            <a:endParaRPr lang="en-CA"/>
          </a:p>
          <a:p>
            <a:pPr lvl="0">
              <a:lnSpc>
                <a:spcPct val="150000"/>
              </a:lnSpc>
              <a:buClr>
                <a:srgbClr val="00B050"/>
              </a:buClr>
              <a:buFont typeface="Wingdings" panose="05000000000000000000" pitchFamily="2" charset="2"/>
              <a:buChar char="§"/>
            </a:pPr>
            <a:r>
              <a:rPr lang="en-US" sz="2000"/>
              <a:t>There are two legs in an equity swap: an equity leg and a floating interest leg. </a:t>
            </a:r>
            <a:endParaRPr lang="en-CA" sz="2000"/>
          </a:p>
          <a:p>
            <a:pPr lvl="0">
              <a:lnSpc>
                <a:spcPct val="150000"/>
              </a:lnSpc>
              <a:buClr>
                <a:srgbClr val="00B050"/>
              </a:buClr>
              <a:buFont typeface="Wingdings" panose="05000000000000000000" pitchFamily="2" charset="2"/>
              <a:buChar char="§"/>
            </a:pPr>
            <a:r>
              <a:rPr lang="en-US" sz="2000" smtClean="0"/>
              <a:t>The payoff for both legs could be set at every reset date or at maturity; or could be one side at maturity and the other at every reset date. </a:t>
            </a:r>
            <a:endParaRPr lang="en-CA" sz="2000" smtClean="0"/>
          </a:p>
          <a:p>
            <a:pPr lvl="0">
              <a:lnSpc>
                <a:spcPct val="150000"/>
              </a:lnSpc>
              <a:buClr>
                <a:srgbClr val="00B050"/>
              </a:buClr>
              <a:buFont typeface="Wingdings" panose="05000000000000000000" pitchFamily="2" charset="2"/>
              <a:buChar char="§"/>
            </a:pPr>
            <a:r>
              <a:rPr lang="en-US" sz="2000" smtClean="0"/>
              <a:t>The price of the swap is the difference between the present values of both legs' cash flows. In other words, the present value of swap is net of present value of "equity leg" and "money market leg".</a:t>
            </a:r>
            <a:endParaRPr lang="en-CA" sz="2000" smtClean="0"/>
          </a:p>
          <a:p>
            <a:pPr marL="0" lvl="0" indent="0">
              <a:lnSpc>
                <a:spcPct val="150000"/>
              </a:lnSpc>
              <a:buClr>
                <a:srgbClr val="00B050"/>
              </a:buClr>
              <a:buNone/>
            </a:pPr>
            <a:endParaRPr lang="en-CA" sz="2800"/>
          </a:p>
          <a:p>
            <a:endParaRPr lang="en-PH"/>
          </a:p>
        </p:txBody>
      </p:sp>
    </p:spTree>
    <p:extLst>
      <p:ext uri="{BB962C8B-B14F-4D97-AF65-F5344CB8AC3E}">
        <p14:creationId xmlns:p14="http://schemas.microsoft.com/office/powerpoint/2010/main" val="11809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Swap</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76400"/>
                <a:ext cx="8229600" cy="4953000"/>
              </a:xfrm>
            </p:spPr>
            <p:txBody>
              <a:bodyPr>
                <a:noAutofit/>
              </a:bodyPr>
              <a:lstStyle/>
              <a:p>
                <a:pPr marL="0" lvl="0" indent="0" algn="ctr">
                  <a:buNone/>
                </a:pPr>
                <a:r>
                  <a:rPr lang="en-US" smtClean="0"/>
                  <a:t>Valuation (Cont)</a:t>
                </a:r>
                <a:endParaRPr lang="en-CA"/>
              </a:p>
              <a:p>
                <a:pPr>
                  <a:buClr>
                    <a:srgbClr val="00B050"/>
                  </a:buClr>
                  <a:buFont typeface="Wingdings" panose="05000000000000000000" pitchFamily="2" charset="2"/>
                  <a:buChar char="§"/>
                </a:pPr>
                <a:r>
                  <a:rPr lang="en-US" sz="2000"/>
                  <a:t>The present value of </a:t>
                </a:r>
                <a:r>
                  <a:rPr lang="en-US" sz="2000" smtClean="0"/>
                  <a:t>the </a:t>
                </a:r>
                <a:r>
                  <a:rPr lang="en-US" sz="2000"/>
                  <a:t>equity leg is given by</a:t>
                </a:r>
                <a:endParaRPr lang="en-CA" sz="2000"/>
              </a:p>
              <a:p>
                <a:pPr marL="0" indent="0">
                  <a:buNone/>
                </a:pPr>
                <a14:m>
                  <m:oMathPara xmlns:m="http://schemas.openxmlformats.org/officeDocument/2006/math">
                    <m:oMathParaPr>
                      <m:jc m:val="centerGroup"/>
                    </m:oMathParaPr>
                    <m:oMath xmlns:m="http://schemas.openxmlformats.org/officeDocument/2006/math">
                      <m:sSub>
                        <m:sSubPr>
                          <m:ctrlPr>
                            <a:rPr lang="en-CA" sz="1800" i="1">
                              <a:latin typeface="Cambria Math"/>
                            </a:rPr>
                          </m:ctrlPr>
                        </m:sSubPr>
                        <m:e>
                          <m:r>
                            <a:rPr lang="en-US" sz="1800" i="1">
                              <a:latin typeface="Cambria Math"/>
                            </a:rPr>
                            <m:t>𝑃𝑉</m:t>
                          </m:r>
                        </m:e>
                        <m:sub>
                          <m:r>
                            <a:rPr lang="en-US" sz="1800" i="1">
                              <a:latin typeface="Cambria Math"/>
                            </a:rPr>
                            <m:t>𝑒𝑞𝑢𝑖𝑡𝑦</m:t>
                          </m:r>
                        </m:sub>
                      </m:sSub>
                      <m:r>
                        <a:rPr lang="en-US" sz="1800" i="1">
                          <a:latin typeface="Cambria Math"/>
                        </a:rPr>
                        <m:t>(</m:t>
                      </m:r>
                      <m:r>
                        <a:rPr lang="en-US" sz="1800" i="1">
                          <a:latin typeface="Cambria Math"/>
                        </a:rPr>
                        <m:t>𝑡</m:t>
                      </m:r>
                      <m:r>
                        <a:rPr lang="en-US" sz="1800" i="1">
                          <a:latin typeface="Cambria Math"/>
                        </a:rPr>
                        <m:t>)=</m:t>
                      </m:r>
                      <m:r>
                        <a:rPr lang="en-US" sz="1800" i="1">
                          <a:latin typeface="Cambria Math"/>
                        </a:rPr>
                        <m:t>𝑁</m:t>
                      </m:r>
                      <m:nary>
                        <m:naryPr>
                          <m:chr m:val="∑"/>
                          <m:limLoc m:val="undOvr"/>
                          <m:ctrlPr>
                            <a:rPr lang="en-CA" sz="1800" i="1">
                              <a:latin typeface="Cambria Math"/>
                            </a:rPr>
                          </m:ctrlPr>
                        </m:naryPr>
                        <m:sub>
                          <m:r>
                            <a:rPr lang="en-US" sz="1800" i="1">
                              <a:latin typeface="Cambria Math"/>
                            </a:rPr>
                            <m:t>𝑖</m:t>
                          </m:r>
                          <m:r>
                            <a:rPr lang="en-US" sz="1800" i="1">
                              <a:latin typeface="Cambria Math"/>
                            </a:rPr>
                            <m:t>=1</m:t>
                          </m:r>
                        </m:sub>
                        <m:sup>
                          <m:r>
                            <a:rPr lang="en-US" sz="1800" i="1">
                              <a:latin typeface="Cambria Math"/>
                            </a:rPr>
                            <m:t>𝑛</m:t>
                          </m:r>
                        </m:sup>
                        <m:e>
                          <m:d>
                            <m:dPr>
                              <m:begChr m:val="["/>
                              <m:endChr m:val="]"/>
                              <m:ctrlPr>
                                <a:rPr lang="en-CA" sz="1800" i="1">
                                  <a:latin typeface="Cambria Math"/>
                                </a:rPr>
                              </m:ctrlPr>
                            </m:dPr>
                            <m:e>
                              <m:f>
                                <m:fPr>
                                  <m:ctrlPr>
                                    <a:rPr lang="en-CA" sz="1800" i="1">
                                      <a:latin typeface="Cambria Math"/>
                                    </a:rPr>
                                  </m:ctrlPr>
                                </m:fPr>
                                <m:num>
                                  <m:sSub>
                                    <m:sSubPr>
                                      <m:ctrlPr>
                                        <a:rPr lang="en-CA" sz="1800" i="1">
                                          <a:latin typeface="Cambria Math"/>
                                        </a:rPr>
                                      </m:ctrlPr>
                                    </m:sSubPr>
                                    <m:e>
                                      <m:r>
                                        <a:rPr lang="en-US" sz="1800" i="1">
                                          <a:latin typeface="Cambria Math"/>
                                        </a:rPr>
                                        <m:t>𝑆</m:t>
                                      </m:r>
                                    </m:e>
                                    <m:sub>
                                      <m:r>
                                        <a:rPr lang="en-US" sz="1800" i="1">
                                          <a:latin typeface="Cambria Math"/>
                                        </a:rPr>
                                        <m:t>𝑖</m:t>
                                      </m:r>
                                    </m:sub>
                                  </m:sSub>
                                  <m:r>
                                    <a:rPr lang="en-US" sz="1800" i="1">
                                      <a:latin typeface="Cambria Math"/>
                                    </a:rPr>
                                    <m:t>−</m:t>
                                  </m:r>
                                  <m:sSub>
                                    <m:sSubPr>
                                      <m:ctrlPr>
                                        <a:rPr lang="en-CA" sz="1800" i="1">
                                          <a:latin typeface="Cambria Math"/>
                                        </a:rPr>
                                      </m:ctrlPr>
                                    </m:sSubPr>
                                    <m:e>
                                      <m:r>
                                        <a:rPr lang="en-US" sz="1800" i="1">
                                          <a:latin typeface="Cambria Math"/>
                                        </a:rPr>
                                        <m:t>𝑆</m:t>
                                      </m:r>
                                    </m:e>
                                    <m:sub>
                                      <m:r>
                                        <a:rPr lang="en-US" sz="1800" i="1">
                                          <a:latin typeface="Cambria Math"/>
                                        </a:rPr>
                                        <m:t>𝑖</m:t>
                                      </m:r>
                                      <m:r>
                                        <a:rPr lang="en-US" sz="1800" i="1">
                                          <a:latin typeface="Cambria Math"/>
                                        </a:rPr>
                                        <m:t>−1</m:t>
                                      </m:r>
                                    </m:sub>
                                  </m:sSub>
                                </m:num>
                                <m:den>
                                  <m:sSub>
                                    <m:sSubPr>
                                      <m:ctrlPr>
                                        <a:rPr lang="en-CA" sz="1800" i="1">
                                          <a:latin typeface="Cambria Math"/>
                                        </a:rPr>
                                      </m:ctrlPr>
                                    </m:sSubPr>
                                    <m:e>
                                      <m:r>
                                        <a:rPr lang="en-US" sz="1800" i="1">
                                          <a:latin typeface="Cambria Math"/>
                                        </a:rPr>
                                        <m:t>𝑆</m:t>
                                      </m:r>
                                    </m:e>
                                    <m:sub>
                                      <m:r>
                                        <a:rPr lang="en-US" sz="1800" i="1">
                                          <a:latin typeface="Cambria Math"/>
                                        </a:rPr>
                                        <m:t>𝑖</m:t>
                                      </m:r>
                                      <m:r>
                                        <a:rPr lang="en-US" sz="1800" i="1">
                                          <a:latin typeface="Cambria Math"/>
                                        </a:rPr>
                                        <m:t>−1</m:t>
                                      </m:r>
                                    </m:sub>
                                  </m:sSub>
                                </m:den>
                              </m:f>
                            </m:e>
                          </m:d>
                          <m:sSub>
                            <m:sSubPr>
                              <m:ctrlPr>
                                <a:rPr lang="en-CA" sz="1800" i="1">
                                  <a:latin typeface="Cambria Math"/>
                                </a:rPr>
                              </m:ctrlPr>
                            </m:sSubPr>
                            <m:e>
                              <m:r>
                                <a:rPr lang="en-US" sz="1800" i="1">
                                  <a:latin typeface="Cambria Math"/>
                                </a:rPr>
                                <m:t>𝐷</m:t>
                              </m:r>
                            </m:e>
                            <m:sub>
                              <m:r>
                                <a:rPr lang="en-US" sz="1800" i="1">
                                  <a:latin typeface="Cambria Math"/>
                                </a:rPr>
                                <m:t>𝑖</m:t>
                              </m:r>
                            </m:sub>
                          </m:sSub>
                        </m:e>
                      </m:nary>
                    </m:oMath>
                  </m:oMathPara>
                </a14:m>
                <a:endParaRPr lang="en-CA" sz="1800"/>
              </a:p>
              <a:p>
                <a:pPr marL="400050" lvl="1" indent="0">
                  <a:buNone/>
                </a:pPr>
                <a:r>
                  <a:rPr lang="en-US" sz="1600" smtClean="0"/>
                  <a:t>where</a:t>
                </a:r>
                <a:endParaRPr lang="en-CA" sz="1600"/>
              </a:p>
              <a:p>
                <a:pPr marL="0" indent="0">
                  <a:buNone/>
                </a:pPr>
                <a:r>
                  <a:rPr lang="en-US" sz="1800"/>
                  <a:t>	</a:t>
                </a:r>
                <a:r>
                  <a:rPr lang="en-US" sz="1600" i="1"/>
                  <a:t>t</a:t>
                </a:r>
                <a:r>
                  <a:rPr lang="en-US" sz="1600"/>
                  <a:t>   –  the valuation date</a:t>
                </a:r>
                <a:endParaRPr lang="en-CA" sz="1600"/>
              </a:p>
              <a:p>
                <a:pPr marL="0" indent="0">
                  <a:buNone/>
                </a:pPr>
                <a:r>
                  <a:rPr lang="en-US" sz="1600"/>
                  <a:t>	</a:t>
                </a:r>
                <a:r>
                  <a:rPr lang="en-US" sz="1600" i="1"/>
                  <a:t>N</a:t>
                </a:r>
                <a:r>
                  <a:rPr lang="en-US" sz="1600"/>
                  <a:t>  – the notational principal amount</a:t>
                </a:r>
                <a:endParaRPr lang="en-CA" sz="1600"/>
              </a:p>
              <a:p>
                <a:pPr marL="0" indent="0">
                  <a:buNone/>
                </a:pPr>
                <a:r>
                  <a:rPr lang="en-US" sz="1600"/>
                  <a:t>	</a:t>
                </a:r>
                <a:r>
                  <a:rPr lang="en-US" sz="1600" i="1"/>
                  <a:t>i</a:t>
                </a:r>
                <a:r>
                  <a:rPr lang="en-US" sz="1600"/>
                  <a:t>  –  the i</a:t>
                </a:r>
                <a:r>
                  <a:rPr lang="en-US" sz="1600" baseline="30000"/>
                  <a:t>th</a:t>
                </a:r>
                <a:r>
                  <a:rPr lang="en-US" sz="1600"/>
                  <a:t> cash flow from </a:t>
                </a:r>
                <a:r>
                  <a:rPr lang="en-US" sz="1600" i="1"/>
                  <a:t>1</a:t>
                </a:r>
                <a:r>
                  <a:rPr lang="en-US" sz="1600"/>
                  <a:t> to </a:t>
                </a:r>
                <a:r>
                  <a:rPr lang="en-US" sz="1600" i="1"/>
                  <a:t>n</a:t>
                </a:r>
                <a:endParaRPr lang="en-CA" sz="1600"/>
              </a:p>
              <a:p>
                <a:pPr marL="0" indent="0">
                  <a:buNone/>
                </a:pPr>
                <a:r>
                  <a:rPr lang="en-US" sz="1600"/>
                  <a:t>	</a:t>
                </a:r>
                <a14:m>
                  <m:oMath xmlns:m="http://schemas.openxmlformats.org/officeDocument/2006/math">
                    <m:sSub>
                      <m:sSubPr>
                        <m:ctrlPr>
                          <a:rPr lang="en-CA" sz="1600" i="1">
                            <a:latin typeface="Cambria Math"/>
                          </a:rPr>
                        </m:ctrlPr>
                      </m:sSubPr>
                      <m:e>
                        <m:r>
                          <a:rPr lang="en-US" sz="1600" i="1">
                            <a:latin typeface="Cambria Math"/>
                          </a:rPr>
                          <m:t>𝐷</m:t>
                        </m:r>
                      </m:e>
                      <m:sub>
                        <m:r>
                          <a:rPr lang="en-US" sz="1600" i="1">
                            <a:latin typeface="Cambria Math"/>
                          </a:rPr>
                          <m:t>𝑖</m:t>
                        </m:r>
                      </m:sub>
                    </m:sSub>
                    <m:r>
                      <a:rPr lang="en-US" sz="1600" i="1">
                        <a:latin typeface="Cambria Math"/>
                      </a:rPr>
                      <m:t>=</m:t>
                    </m:r>
                    <m:r>
                      <a:rPr lang="en-US" sz="1600" i="1">
                        <a:latin typeface="Cambria Math"/>
                      </a:rPr>
                      <m:t>𝐷</m:t>
                    </m:r>
                    <m:r>
                      <a:rPr lang="en-US" sz="1600" i="1">
                        <a:latin typeface="Cambria Math"/>
                      </a:rPr>
                      <m:t>(</m:t>
                    </m:r>
                    <m:r>
                      <a:rPr lang="en-US" sz="1600" i="1">
                        <a:latin typeface="Cambria Math"/>
                      </a:rPr>
                      <m:t>𝑡</m:t>
                    </m:r>
                    <m:r>
                      <a:rPr lang="en-US" sz="1600" i="1">
                        <a:latin typeface="Cambria Math"/>
                      </a:rPr>
                      <m:t>,</m:t>
                    </m:r>
                    <m:sSub>
                      <m:sSubPr>
                        <m:ctrlPr>
                          <a:rPr lang="en-CA" sz="1600" i="1">
                            <a:latin typeface="Cambria Math"/>
                          </a:rPr>
                        </m:ctrlPr>
                      </m:sSubPr>
                      <m:e>
                        <m:r>
                          <a:rPr lang="en-US" sz="1600" i="1">
                            <a:latin typeface="Cambria Math"/>
                          </a:rPr>
                          <m:t>𝑇</m:t>
                        </m:r>
                      </m:e>
                      <m:sub>
                        <m:r>
                          <a:rPr lang="en-US" sz="1600" i="1">
                            <a:latin typeface="Cambria Math"/>
                          </a:rPr>
                          <m:t>𝑖</m:t>
                        </m:r>
                      </m:sub>
                    </m:sSub>
                    <m:r>
                      <a:rPr lang="en-US" sz="1600" i="1">
                        <a:latin typeface="Cambria Math"/>
                      </a:rPr>
                      <m:t>)</m:t>
                    </m:r>
                  </m:oMath>
                </a14:m>
                <a:r>
                  <a:rPr lang="en-US" sz="1600"/>
                  <a:t>    –  the discount factor</a:t>
                </a:r>
                <a:endParaRPr lang="en-CA" sz="1600"/>
              </a:p>
              <a:p>
                <a:pPr marL="0" indent="0">
                  <a:buNone/>
                </a:pPr>
                <a:r>
                  <a:rPr lang="en-CA" sz="1600" smtClean="0"/>
                  <a:t>	</a:t>
                </a:r>
                <a14:m>
                  <m:oMath xmlns:m="http://schemas.openxmlformats.org/officeDocument/2006/math">
                    <m:sSub>
                      <m:sSubPr>
                        <m:ctrlPr>
                          <a:rPr lang="en-CA" sz="1600" i="1">
                            <a:latin typeface="Cambria Math"/>
                          </a:rPr>
                        </m:ctrlPr>
                      </m:sSubPr>
                      <m:e>
                        <m:r>
                          <a:rPr lang="en-US" sz="1600" i="1">
                            <a:latin typeface="Cambria Math"/>
                          </a:rPr>
                          <m:t>𝑆</m:t>
                        </m:r>
                      </m:e>
                      <m:sub>
                        <m:r>
                          <a:rPr lang="en-US" sz="1600" i="1">
                            <a:latin typeface="Cambria Math"/>
                          </a:rPr>
                          <m:t>𝑖</m:t>
                        </m:r>
                      </m:sub>
                    </m:sSub>
                    <m:r>
                      <a:rPr lang="en-US" sz="1600" i="1">
                        <a:latin typeface="Cambria Math"/>
                      </a:rPr>
                      <m:t>=</m:t>
                    </m:r>
                    <m:d>
                      <m:dPr>
                        <m:begChr m:val="["/>
                        <m:endChr m:val="]"/>
                        <m:ctrlPr>
                          <a:rPr lang="en-CA" sz="1600" i="1">
                            <a:latin typeface="Cambria Math"/>
                          </a:rPr>
                        </m:ctrlPr>
                      </m:dPr>
                      <m:e>
                        <m:r>
                          <a:rPr lang="en-US" sz="1600" i="1">
                            <a:latin typeface="Cambria Math"/>
                          </a:rPr>
                          <m:t>𝑆</m:t>
                        </m:r>
                        <m:r>
                          <a:rPr lang="en-US" sz="1600" i="1">
                            <a:latin typeface="Cambria Math"/>
                          </a:rPr>
                          <m:t>−</m:t>
                        </m:r>
                        <m:sSub>
                          <m:sSubPr>
                            <m:ctrlPr>
                              <a:rPr lang="en-CA" sz="1600" i="1">
                                <a:latin typeface="Cambria Math"/>
                              </a:rPr>
                            </m:ctrlPr>
                          </m:sSubPr>
                          <m:e>
                            <m:r>
                              <a:rPr lang="en-US" sz="1600" i="1">
                                <a:latin typeface="Cambria Math"/>
                              </a:rPr>
                              <m:t>𝑃𝑉</m:t>
                            </m:r>
                          </m:e>
                          <m:sub>
                            <m:r>
                              <a:rPr lang="en-US" sz="1600" i="1">
                                <a:latin typeface="Cambria Math"/>
                              </a:rPr>
                              <m:t>𝑖</m:t>
                            </m:r>
                          </m:sub>
                        </m:sSub>
                        <m:r>
                          <a:rPr lang="en-US" sz="1600" i="1">
                            <a:latin typeface="Cambria Math"/>
                          </a:rPr>
                          <m:t>(</m:t>
                        </m:r>
                        <m:r>
                          <a:rPr lang="en-US" sz="1600" i="1">
                            <a:latin typeface="Cambria Math"/>
                          </a:rPr>
                          <m:t>𝐷</m:t>
                        </m:r>
                        <m:r>
                          <a:rPr lang="en-US" sz="1600" i="1">
                            <a:latin typeface="Cambria Math"/>
                          </a:rPr>
                          <m:t>)</m:t>
                        </m:r>
                      </m:e>
                    </m:d>
                    <m:sSup>
                      <m:sSupPr>
                        <m:ctrlPr>
                          <a:rPr lang="en-CA" sz="1600" i="1">
                            <a:latin typeface="Cambria Math"/>
                          </a:rPr>
                        </m:ctrlPr>
                      </m:sSupPr>
                      <m:e>
                        <m:r>
                          <a:rPr lang="en-US" sz="1600" i="1">
                            <a:latin typeface="Cambria Math"/>
                          </a:rPr>
                          <m:t>𝑒</m:t>
                        </m:r>
                      </m:e>
                      <m:sup>
                        <m:sSub>
                          <m:sSubPr>
                            <m:ctrlPr>
                              <a:rPr lang="en-CA" sz="1600" i="1">
                                <a:latin typeface="Cambria Math"/>
                              </a:rPr>
                            </m:ctrlPr>
                          </m:sSubPr>
                          <m:e>
                            <m:r>
                              <a:rPr lang="en-US" sz="1600" i="1">
                                <a:latin typeface="Cambria Math"/>
                              </a:rPr>
                              <m:t>𝑟</m:t>
                            </m:r>
                          </m:e>
                          <m:sub>
                            <m:r>
                              <a:rPr lang="en-US" sz="1600" i="1">
                                <a:latin typeface="Cambria Math"/>
                              </a:rPr>
                              <m:t>𝑖</m:t>
                            </m:r>
                          </m:sub>
                        </m:sSub>
                        <m:d>
                          <m:dPr>
                            <m:ctrlPr>
                              <a:rPr lang="en-CA" sz="1600" i="1">
                                <a:latin typeface="Cambria Math"/>
                              </a:rPr>
                            </m:ctrlPr>
                          </m:dPr>
                          <m:e>
                            <m:sSub>
                              <m:sSubPr>
                                <m:ctrlPr>
                                  <a:rPr lang="en-CA" sz="1600" i="1">
                                    <a:latin typeface="Cambria Math"/>
                                  </a:rPr>
                                </m:ctrlPr>
                              </m:sSubPr>
                              <m:e>
                                <m:r>
                                  <a:rPr lang="en-US" sz="1600" i="1">
                                    <a:latin typeface="Cambria Math"/>
                                  </a:rPr>
                                  <m:t>𝑇</m:t>
                                </m:r>
                              </m:e>
                              <m:sub>
                                <m:r>
                                  <a:rPr lang="en-US" sz="1600" i="1">
                                    <a:latin typeface="Cambria Math"/>
                                  </a:rPr>
                                  <m:t>𝑖</m:t>
                                </m:r>
                              </m:sub>
                            </m:sSub>
                            <m:r>
                              <a:rPr lang="en-US" sz="1600" i="1">
                                <a:latin typeface="Cambria Math"/>
                              </a:rPr>
                              <m:t>−</m:t>
                            </m:r>
                            <m:r>
                              <a:rPr lang="en-US" sz="1600" i="1">
                                <a:latin typeface="Cambria Math"/>
                              </a:rPr>
                              <m:t>𝑡</m:t>
                            </m:r>
                          </m:e>
                        </m:d>
                      </m:sup>
                    </m:sSup>
                    <m:r>
                      <a:rPr lang="en-US" sz="1600" i="1">
                        <a:latin typeface="Cambria Math"/>
                      </a:rPr>
                      <m:t> </m:t>
                    </m:r>
                  </m:oMath>
                </a14:m>
                <a:r>
                  <a:rPr lang="en-US" sz="1600"/>
                  <a:t> - the equity forward price</a:t>
                </a:r>
                <a:endParaRPr lang="en-CA" sz="1600"/>
              </a:p>
              <a:p>
                <a:pPr marL="0" indent="0">
                  <a:buNone/>
                </a:pPr>
                <a:r>
                  <a:rPr lang="en-US" sz="1600"/>
                  <a:t>	</a:t>
                </a:r>
                <a:r>
                  <a:rPr lang="en-US" sz="1600" i="1"/>
                  <a:t>S</a:t>
                </a:r>
                <a:r>
                  <a:rPr lang="en-US" sz="1600"/>
                  <a:t> – the equity spot price at valuation date</a:t>
                </a:r>
                <a:endParaRPr lang="en-CA" sz="1600"/>
              </a:p>
              <a:p>
                <a:pPr marL="0" indent="0">
                  <a:buNone/>
                </a:pPr>
                <a:r>
                  <a:rPr lang="en-US" sz="1600"/>
                  <a:t>	</a:t>
                </a:r>
                <a14:m>
                  <m:oMath xmlns:m="http://schemas.openxmlformats.org/officeDocument/2006/math">
                    <m:sSub>
                      <m:sSubPr>
                        <m:ctrlPr>
                          <a:rPr lang="en-CA" sz="1600" i="1">
                            <a:latin typeface="Cambria Math"/>
                          </a:rPr>
                        </m:ctrlPr>
                      </m:sSubPr>
                      <m:e>
                        <m:r>
                          <a:rPr lang="en-US" sz="1600" i="1">
                            <a:latin typeface="Cambria Math"/>
                          </a:rPr>
                          <m:t>𝑃𝑉</m:t>
                        </m:r>
                      </m:e>
                      <m:sub>
                        <m:r>
                          <a:rPr lang="en-US" sz="1600" i="1">
                            <a:latin typeface="Cambria Math"/>
                          </a:rPr>
                          <m:t>𝑖</m:t>
                        </m:r>
                      </m:sub>
                    </m:sSub>
                    <m:d>
                      <m:dPr>
                        <m:ctrlPr>
                          <a:rPr lang="en-CA" sz="1600" i="1">
                            <a:latin typeface="Cambria Math"/>
                          </a:rPr>
                        </m:ctrlPr>
                      </m:dPr>
                      <m:e>
                        <m:r>
                          <a:rPr lang="en-US" sz="1600" i="1">
                            <a:latin typeface="Cambria Math"/>
                          </a:rPr>
                          <m:t>𝐷</m:t>
                        </m:r>
                      </m:e>
                    </m:d>
                    <m:r>
                      <a:rPr lang="en-US" sz="1600" i="1">
                        <a:latin typeface="Cambria Math"/>
                      </a:rPr>
                      <m:t>=</m:t>
                    </m:r>
                    <m:nary>
                      <m:naryPr>
                        <m:chr m:val="∑"/>
                        <m:supHide m:val="on"/>
                        <m:ctrlPr>
                          <a:rPr lang="en-CA" sz="1600" i="1">
                            <a:latin typeface="Cambria Math"/>
                          </a:rPr>
                        </m:ctrlPr>
                      </m:naryPr>
                      <m:sub>
                        <m:r>
                          <a:rPr lang="en-US" sz="1600" i="1">
                            <a:latin typeface="Cambria Math"/>
                          </a:rPr>
                          <m:t>𝑡</m:t>
                        </m:r>
                        <m:r>
                          <a:rPr lang="en-US" sz="1600" i="1">
                            <a:latin typeface="Cambria Math"/>
                          </a:rPr>
                          <m:t>&lt;</m:t>
                        </m:r>
                        <m:r>
                          <a:rPr lang="en-US" sz="1600" i="1">
                            <a:latin typeface="Cambria Math"/>
                          </a:rPr>
                          <m:t>𝜏</m:t>
                        </m:r>
                        <m:r>
                          <a:rPr lang="en-US" sz="1600" i="1">
                            <a:latin typeface="Cambria Math"/>
                          </a:rPr>
                          <m:t>&lt;</m:t>
                        </m:r>
                        <m:sSub>
                          <m:sSubPr>
                            <m:ctrlPr>
                              <a:rPr lang="en-CA" sz="1600" i="1">
                                <a:latin typeface="Cambria Math"/>
                              </a:rPr>
                            </m:ctrlPr>
                          </m:sSubPr>
                          <m:e>
                            <m:r>
                              <a:rPr lang="en-US" sz="1600" i="1">
                                <a:latin typeface="Cambria Math"/>
                              </a:rPr>
                              <m:t>𝑇</m:t>
                            </m:r>
                          </m:e>
                          <m:sub>
                            <m:r>
                              <a:rPr lang="en-US" sz="1600" i="1">
                                <a:latin typeface="Cambria Math"/>
                              </a:rPr>
                              <m:t>𝑖</m:t>
                            </m:r>
                          </m:sub>
                        </m:sSub>
                      </m:sub>
                      <m:sup/>
                      <m:e>
                        <m:sSub>
                          <m:sSubPr>
                            <m:ctrlPr>
                              <a:rPr lang="en-CA" sz="1600" i="1">
                                <a:latin typeface="Cambria Math"/>
                              </a:rPr>
                            </m:ctrlPr>
                          </m:sSubPr>
                          <m:e>
                            <m:r>
                              <a:rPr lang="en-US" sz="1600" i="1">
                                <a:latin typeface="Cambria Math"/>
                              </a:rPr>
                              <m:t>𝑑</m:t>
                            </m:r>
                          </m:e>
                          <m:sub>
                            <m:r>
                              <a:rPr lang="en-US" sz="1600" i="1">
                                <a:latin typeface="Cambria Math"/>
                              </a:rPr>
                              <m:t>𝜏</m:t>
                            </m:r>
                          </m:sub>
                        </m:sSub>
                        <m:sSup>
                          <m:sSupPr>
                            <m:ctrlPr>
                              <a:rPr lang="en-CA" sz="1600" i="1">
                                <a:latin typeface="Cambria Math"/>
                              </a:rPr>
                            </m:ctrlPr>
                          </m:sSupPr>
                          <m:e>
                            <m:r>
                              <a:rPr lang="en-US" sz="1600" i="1">
                                <a:latin typeface="Cambria Math"/>
                              </a:rPr>
                              <m:t>𝑒</m:t>
                            </m:r>
                          </m:e>
                          <m:sup>
                            <m:r>
                              <a:rPr lang="en-US" sz="1600" i="1">
                                <a:latin typeface="Cambria Math"/>
                              </a:rPr>
                              <m:t>−</m:t>
                            </m:r>
                            <m:sSub>
                              <m:sSubPr>
                                <m:ctrlPr>
                                  <a:rPr lang="en-CA" sz="1600" i="1">
                                    <a:latin typeface="Cambria Math"/>
                                  </a:rPr>
                                </m:ctrlPr>
                              </m:sSubPr>
                              <m:e>
                                <m:r>
                                  <a:rPr lang="en-US" sz="1600" i="1">
                                    <a:latin typeface="Cambria Math"/>
                                  </a:rPr>
                                  <m:t>𝑟</m:t>
                                </m:r>
                              </m:e>
                              <m:sub>
                                <m:r>
                                  <a:rPr lang="en-US" sz="1600" i="1">
                                    <a:latin typeface="Cambria Math"/>
                                  </a:rPr>
                                  <m:t>𝜏</m:t>
                                </m:r>
                              </m:sub>
                            </m:sSub>
                            <m:d>
                              <m:dPr>
                                <m:ctrlPr>
                                  <a:rPr lang="en-CA" sz="1600" i="1">
                                    <a:latin typeface="Cambria Math"/>
                                  </a:rPr>
                                </m:ctrlPr>
                              </m:dPr>
                              <m:e>
                                <m:r>
                                  <a:rPr lang="en-US" sz="1600" i="1">
                                    <a:latin typeface="Cambria Math"/>
                                  </a:rPr>
                                  <m:t>𝜏</m:t>
                                </m:r>
                                <m:r>
                                  <a:rPr lang="en-US" sz="1600" i="1">
                                    <a:latin typeface="Cambria Math"/>
                                  </a:rPr>
                                  <m:t>−</m:t>
                                </m:r>
                                <m:r>
                                  <a:rPr lang="en-US" sz="1600" i="1">
                                    <a:latin typeface="Cambria Math"/>
                                  </a:rPr>
                                  <m:t>𝑡</m:t>
                                </m:r>
                              </m:e>
                            </m:d>
                          </m:sup>
                        </m:sSup>
                      </m:e>
                    </m:nary>
                    <m:r>
                      <a:rPr lang="en-US" sz="1600" i="1">
                        <a:latin typeface="Cambria Math"/>
                      </a:rPr>
                      <m:t> </m:t>
                    </m:r>
                  </m:oMath>
                </a14:m>
                <a:r>
                  <a:rPr lang="en-US" sz="1600"/>
                  <a:t> - the present value of all dividends between </a:t>
                </a:r>
                <a:r>
                  <a:rPr lang="en-US" sz="1600" i="1"/>
                  <a:t>t</a:t>
                </a:r>
                <a:r>
                  <a:rPr lang="en-US" sz="1600"/>
                  <a:t> and </a:t>
                </a:r>
                <a14:m>
                  <m:oMath xmlns:m="http://schemas.openxmlformats.org/officeDocument/2006/math">
                    <m:sSub>
                      <m:sSubPr>
                        <m:ctrlPr>
                          <a:rPr lang="en-CA" sz="1600" i="1">
                            <a:latin typeface="Cambria Math"/>
                          </a:rPr>
                        </m:ctrlPr>
                      </m:sSubPr>
                      <m:e>
                        <m:r>
                          <a:rPr lang="en-US" sz="1600" i="1">
                            <a:latin typeface="Cambria Math"/>
                          </a:rPr>
                          <m:t>𝑇</m:t>
                        </m:r>
                      </m:e>
                      <m:sub>
                        <m:r>
                          <a:rPr lang="en-US" sz="1600" i="1">
                            <a:latin typeface="Cambria Math"/>
                          </a:rPr>
                          <m:t>𝑖</m:t>
                        </m:r>
                      </m:sub>
                    </m:sSub>
                  </m:oMath>
                </a14:m>
                <a:endParaRPr lang="en-CA" sz="1600"/>
              </a:p>
              <a:p>
                <a:pPr marL="0" indent="0">
                  <a:buNone/>
                </a:pPr>
                <a:r>
                  <a:rPr lang="en-US" sz="1600"/>
                  <a:t>	</a:t>
                </a:r>
                <a14:m>
                  <m:oMath xmlns:m="http://schemas.openxmlformats.org/officeDocument/2006/math">
                    <m:sSub>
                      <m:sSubPr>
                        <m:ctrlPr>
                          <a:rPr lang="en-CA" sz="1600" i="1">
                            <a:latin typeface="Cambria Math"/>
                          </a:rPr>
                        </m:ctrlPr>
                      </m:sSubPr>
                      <m:e>
                        <m:r>
                          <a:rPr lang="en-US" sz="1600" i="1">
                            <a:latin typeface="Cambria Math"/>
                          </a:rPr>
                          <m:t>𝑑</m:t>
                        </m:r>
                      </m:e>
                      <m:sub>
                        <m:r>
                          <a:rPr lang="en-US" sz="1600" i="1">
                            <a:latin typeface="Cambria Math"/>
                          </a:rPr>
                          <m:t>𝜏</m:t>
                        </m:r>
                      </m:sub>
                    </m:sSub>
                  </m:oMath>
                </a14:m>
                <a:r>
                  <a:rPr lang="en-US" sz="1600"/>
                  <a:t> – the discrete dividend paid at τ where t ≤ τ ≤ T</a:t>
                </a:r>
                <a:endParaRPr lang="en-CA" sz="1600"/>
              </a:p>
              <a:p>
                <a:pPr marL="0" indent="0">
                  <a:buNone/>
                </a:pPr>
                <a:r>
                  <a:rPr lang="en-US" sz="1600"/>
                  <a:t>	</a:t>
                </a:r>
                <a14:m>
                  <m:oMath xmlns:m="http://schemas.openxmlformats.org/officeDocument/2006/math">
                    <m:sSub>
                      <m:sSubPr>
                        <m:ctrlPr>
                          <a:rPr lang="en-CA" sz="1600" i="1">
                            <a:latin typeface="Cambria Math"/>
                          </a:rPr>
                        </m:ctrlPr>
                      </m:sSubPr>
                      <m:e>
                        <m:r>
                          <a:rPr lang="en-US" sz="1600" i="1">
                            <a:latin typeface="Cambria Math"/>
                          </a:rPr>
                          <m:t>𝑟</m:t>
                        </m:r>
                      </m:e>
                      <m:sub>
                        <m:r>
                          <a:rPr lang="en-US" sz="1600" i="1">
                            <a:latin typeface="Cambria Math"/>
                          </a:rPr>
                          <m:t>𝑖</m:t>
                        </m:r>
                      </m:sub>
                    </m:sSub>
                  </m:oMath>
                </a14:m>
                <a:r>
                  <a:rPr lang="en-US" sz="1600"/>
                  <a:t> – the continuously compounded interest rate from t to </a:t>
                </a:r>
                <a14:m>
                  <m:oMath xmlns:m="http://schemas.openxmlformats.org/officeDocument/2006/math">
                    <m:sSub>
                      <m:sSubPr>
                        <m:ctrlPr>
                          <a:rPr lang="en-CA" sz="1600" i="1">
                            <a:latin typeface="Cambria Math"/>
                          </a:rPr>
                        </m:ctrlPr>
                      </m:sSubPr>
                      <m:e>
                        <m:r>
                          <a:rPr lang="en-US" sz="1600" i="1">
                            <a:latin typeface="Cambria Math"/>
                          </a:rPr>
                          <m:t>𝑇</m:t>
                        </m:r>
                      </m:e>
                      <m:sub>
                        <m:r>
                          <a:rPr lang="en-US" sz="1600" i="1">
                            <a:latin typeface="Cambria Math"/>
                          </a:rPr>
                          <m:t>𝑖</m:t>
                        </m:r>
                      </m:sub>
                    </m:sSub>
                  </m:oMath>
                </a14:m>
                <a:endParaRPr lang="en-CA" sz="1600"/>
              </a:p>
              <a:p>
                <a:pPr marL="0" lvl="0" indent="0">
                  <a:lnSpc>
                    <a:spcPct val="150000"/>
                  </a:lnSpc>
                  <a:buClr>
                    <a:srgbClr val="00B050"/>
                  </a:buClr>
                  <a:buNone/>
                </a:pPr>
                <a:endParaRPr lang="en-CA" sz="1600"/>
              </a:p>
              <a:p>
                <a:endParaRPr lang="en-PH"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76400"/>
                <a:ext cx="8229600" cy="4953000"/>
              </a:xfrm>
              <a:blipFill rotWithShape="1">
                <a:blip r:embed="rId2"/>
                <a:stretch>
                  <a:fillRect l="-593" t="-1599"/>
                </a:stretch>
              </a:blipFill>
            </p:spPr>
            <p:txBody>
              <a:bodyPr/>
              <a:lstStyle/>
              <a:p>
                <a:r>
                  <a:rPr lang="en-CA">
                    <a:noFill/>
                  </a:rPr>
                  <a:t> </a:t>
                </a:r>
              </a:p>
            </p:txBody>
          </p:sp>
        </mc:Fallback>
      </mc:AlternateContent>
    </p:spTree>
    <p:extLst>
      <p:ext uri="{BB962C8B-B14F-4D97-AF65-F5344CB8AC3E}">
        <p14:creationId xmlns:p14="http://schemas.microsoft.com/office/powerpoint/2010/main" val="46896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Swap</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676400"/>
                <a:ext cx="8229600" cy="4876800"/>
              </a:xfrm>
            </p:spPr>
            <p:txBody>
              <a:bodyPr>
                <a:noAutofit/>
              </a:bodyPr>
              <a:lstStyle/>
              <a:p>
                <a:pPr marL="0" lvl="0" indent="0" algn="ctr">
                  <a:buNone/>
                </a:pPr>
                <a:r>
                  <a:rPr lang="en-US" smtClean="0"/>
                  <a:t>Valuation (Cont)</a:t>
                </a:r>
                <a:endParaRPr lang="en-CA"/>
              </a:p>
              <a:p>
                <a:pPr>
                  <a:spcBef>
                    <a:spcPts val="1200"/>
                  </a:spcBef>
                  <a:buClr>
                    <a:srgbClr val="00B050"/>
                  </a:buClr>
                  <a:buFont typeface="Wingdings" panose="05000000000000000000" pitchFamily="2" charset="2"/>
                  <a:buChar char="§"/>
                </a:pPr>
                <a:r>
                  <a:rPr lang="en-US" sz="2000"/>
                  <a:t>The present value of </a:t>
                </a:r>
                <a:r>
                  <a:rPr lang="en-US" sz="2000" smtClean="0"/>
                  <a:t>the </a:t>
                </a:r>
                <a:r>
                  <a:rPr lang="en-US" sz="2000"/>
                  <a:t>floating interest rate leg can expressed as</a:t>
                </a:r>
                <a:endParaRPr lang="en-CA" sz="2000"/>
              </a:p>
              <a:p>
                <a:pPr marL="0" indent="0">
                  <a:buNone/>
                </a:pPr>
                <a14:m>
                  <m:oMathPara xmlns:m="http://schemas.openxmlformats.org/officeDocument/2006/math">
                    <m:oMathParaPr>
                      <m:jc m:val="centerGroup"/>
                    </m:oMathParaPr>
                    <m:oMath xmlns:m="http://schemas.openxmlformats.org/officeDocument/2006/math">
                      <m:sSub>
                        <m:sSubPr>
                          <m:ctrlPr>
                            <a:rPr lang="en-CA" sz="1800" i="1">
                              <a:latin typeface="Cambria Math"/>
                            </a:rPr>
                          </m:ctrlPr>
                        </m:sSubPr>
                        <m:e>
                          <m:r>
                            <a:rPr lang="en-US" sz="1800" i="1">
                              <a:latin typeface="Cambria Math"/>
                            </a:rPr>
                            <m:t>𝑃𝑉</m:t>
                          </m:r>
                        </m:e>
                        <m:sub>
                          <m:r>
                            <a:rPr lang="en-US" sz="1800" i="1">
                              <a:latin typeface="Cambria Math"/>
                            </a:rPr>
                            <m:t>𝑓𝑙𝑜𝑎𝑡𝑖𝑛𝑔</m:t>
                          </m:r>
                        </m:sub>
                      </m:sSub>
                      <m:r>
                        <a:rPr lang="en-CA" sz="1800" b="0" i="1" smtClean="0">
                          <a:latin typeface="Cambria Math"/>
                        </a:rPr>
                        <m:t>(</m:t>
                      </m:r>
                      <m:r>
                        <a:rPr lang="en-CA" sz="1800" b="0" i="1" smtClean="0">
                          <a:latin typeface="Cambria Math"/>
                        </a:rPr>
                        <m:t>𝑡</m:t>
                      </m:r>
                      <m:r>
                        <a:rPr lang="en-CA" sz="1800" b="0" i="1" smtClean="0">
                          <a:latin typeface="Cambria Math"/>
                        </a:rPr>
                        <m:t>)=</m:t>
                      </m:r>
                      <m:r>
                        <a:rPr lang="en-US" sz="1800" i="1">
                          <a:latin typeface="Cambria Math"/>
                        </a:rPr>
                        <m:t>𝑁</m:t>
                      </m:r>
                      <m:nary>
                        <m:naryPr>
                          <m:chr m:val="∑"/>
                          <m:limLoc m:val="undOvr"/>
                          <m:ctrlPr>
                            <a:rPr lang="en-CA" sz="1800" i="1">
                              <a:latin typeface="Cambria Math"/>
                            </a:rPr>
                          </m:ctrlPr>
                        </m:naryPr>
                        <m:sub>
                          <m:r>
                            <a:rPr lang="en-US" sz="1800" i="1">
                              <a:latin typeface="Cambria Math"/>
                            </a:rPr>
                            <m:t>𝑖</m:t>
                          </m:r>
                          <m:r>
                            <a:rPr lang="en-US" sz="1800" i="1">
                              <a:latin typeface="Cambria Math"/>
                            </a:rPr>
                            <m:t>=1</m:t>
                          </m:r>
                        </m:sub>
                        <m:sup>
                          <m:r>
                            <a:rPr lang="en-US" sz="1800" i="1">
                              <a:latin typeface="Cambria Math"/>
                            </a:rPr>
                            <m:t>𝑚</m:t>
                          </m:r>
                        </m:sup>
                        <m:e>
                          <m:r>
                            <a:rPr lang="en-US" sz="1800" i="1">
                              <a:latin typeface="Cambria Math"/>
                            </a:rPr>
                            <m:t>(</m:t>
                          </m:r>
                          <m:sSub>
                            <m:sSubPr>
                              <m:ctrlPr>
                                <a:rPr lang="en-CA" sz="1800" i="1">
                                  <a:latin typeface="Cambria Math"/>
                                </a:rPr>
                              </m:ctrlPr>
                            </m:sSubPr>
                            <m:e>
                              <m:r>
                                <a:rPr lang="en-US" sz="1800" i="1">
                                  <a:latin typeface="Cambria Math"/>
                                </a:rPr>
                                <m:t>𝐹</m:t>
                              </m:r>
                            </m:e>
                            <m:sub>
                              <m:r>
                                <a:rPr lang="en-US" sz="1800" i="1">
                                  <a:latin typeface="Cambria Math"/>
                                </a:rPr>
                                <m:t>𝑖</m:t>
                              </m:r>
                            </m:sub>
                          </m:sSub>
                          <m:r>
                            <a:rPr lang="en-US" sz="1800" i="1">
                              <a:latin typeface="Cambria Math"/>
                            </a:rPr>
                            <m:t>+</m:t>
                          </m:r>
                          <m:r>
                            <a:rPr lang="en-US" sz="1800" i="1">
                              <a:latin typeface="Cambria Math"/>
                            </a:rPr>
                            <m:t>𝑠</m:t>
                          </m:r>
                          <m:r>
                            <a:rPr lang="en-US" sz="1800" i="1">
                              <a:latin typeface="Cambria Math"/>
                            </a:rPr>
                            <m:t>)</m:t>
                          </m:r>
                          <m:sSub>
                            <m:sSubPr>
                              <m:ctrlPr>
                                <a:rPr lang="en-CA" sz="1800" i="1">
                                  <a:latin typeface="Cambria Math"/>
                                </a:rPr>
                              </m:ctrlPr>
                            </m:sSubPr>
                            <m:e>
                              <m:r>
                                <a:rPr lang="en-US" sz="1800" i="1">
                                  <a:latin typeface="Cambria Math"/>
                                </a:rPr>
                                <m:t>𝜏</m:t>
                              </m:r>
                            </m:e>
                            <m:sub>
                              <m:r>
                                <a:rPr lang="en-US" sz="1800" i="1">
                                  <a:latin typeface="Cambria Math"/>
                                </a:rPr>
                                <m:t>𝑖</m:t>
                              </m:r>
                            </m:sub>
                          </m:sSub>
                          <m:sSub>
                            <m:sSubPr>
                              <m:ctrlPr>
                                <a:rPr lang="en-CA" sz="1800" i="1">
                                  <a:latin typeface="Cambria Math"/>
                                </a:rPr>
                              </m:ctrlPr>
                            </m:sSubPr>
                            <m:e>
                              <m:r>
                                <a:rPr lang="en-US" sz="1800" i="1">
                                  <a:latin typeface="Cambria Math"/>
                                </a:rPr>
                                <m:t>𝐷</m:t>
                              </m:r>
                            </m:e>
                            <m:sub>
                              <m:r>
                                <a:rPr lang="en-US" sz="1800" i="1">
                                  <a:latin typeface="Cambria Math"/>
                                </a:rPr>
                                <m:t>𝑖</m:t>
                              </m:r>
                            </m:sub>
                          </m:sSub>
                        </m:e>
                      </m:nary>
                    </m:oMath>
                  </m:oMathPara>
                </a14:m>
                <a:endParaRPr lang="en-US" sz="1800"/>
              </a:p>
              <a:p>
                <a:pPr marL="400050" lvl="1" indent="0">
                  <a:buNone/>
                </a:pPr>
                <a:r>
                  <a:rPr lang="en-US" sz="1800"/>
                  <a:t>where</a:t>
                </a:r>
                <a:endParaRPr lang="en-CA" sz="1800"/>
              </a:p>
              <a:p>
                <a:pPr marL="0" indent="0">
                  <a:buNone/>
                </a:pPr>
                <a:r>
                  <a:rPr lang="en-US" sz="1800"/>
                  <a:t>	</a:t>
                </a:r>
                <a:r>
                  <a:rPr lang="en-US" sz="1800" i="1"/>
                  <a:t>t</a:t>
                </a:r>
                <a:r>
                  <a:rPr lang="en-US" sz="1800"/>
                  <a:t>   –  the valuation date</a:t>
                </a:r>
                <a:endParaRPr lang="en-CA" sz="1800"/>
              </a:p>
              <a:p>
                <a:pPr marL="0" indent="0">
                  <a:buNone/>
                </a:pPr>
                <a:r>
                  <a:rPr lang="en-US" sz="1800"/>
                  <a:t>	N  – the notational principal amount</a:t>
                </a:r>
                <a:endParaRPr lang="en-CA" sz="1800"/>
              </a:p>
              <a:p>
                <a:pPr marL="0" indent="0">
                  <a:buNone/>
                </a:pPr>
                <a:r>
                  <a:rPr lang="en-US" sz="1800"/>
                  <a:t>	</a:t>
                </a:r>
                <a:r>
                  <a:rPr lang="en-US" sz="1800" i="1"/>
                  <a:t>i</a:t>
                </a:r>
                <a:r>
                  <a:rPr lang="en-US" sz="1800"/>
                  <a:t>  –  the i</a:t>
                </a:r>
                <a:r>
                  <a:rPr lang="en-US" sz="1800" baseline="30000"/>
                  <a:t>th</a:t>
                </a:r>
                <a:r>
                  <a:rPr lang="en-US" sz="1800"/>
                  <a:t> cash flow (swaplet) from </a:t>
                </a:r>
                <a:r>
                  <a:rPr lang="en-US" sz="1800" i="1"/>
                  <a:t>1</a:t>
                </a:r>
                <a:r>
                  <a:rPr lang="en-US" sz="1800"/>
                  <a:t> to </a:t>
                </a:r>
                <a:r>
                  <a:rPr lang="en-US" sz="1800" i="1"/>
                  <a:t>n</a:t>
                </a:r>
                <a:endParaRPr lang="en-CA" sz="1800"/>
              </a:p>
              <a:p>
                <a:pPr marL="0" indent="0">
                  <a:buNone/>
                </a:pPr>
                <a:r>
                  <a:rPr lang="en-US" sz="1800"/>
                  <a:t>	</a:t>
                </a:r>
                <a14:m>
                  <m:oMath xmlns:m="http://schemas.openxmlformats.org/officeDocument/2006/math">
                    <m:sSub>
                      <m:sSubPr>
                        <m:ctrlPr>
                          <a:rPr lang="en-CA" sz="1800" i="1">
                            <a:latin typeface="Cambria Math"/>
                          </a:rPr>
                        </m:ctrlPr>
                      </m:sSubPr>
                      <m:e>
                        <m:r>
                          <a:rPr lang="en-US" sz="1800" i="1">
                            <a:latin typeface="Cambria Math"/>
                          </a:rPr>
                          <m:t>𝜏</m:t>
                        </m:r>
                      </m:e>
                      <m:sub>
                        <m:r>
                          <a:rPr lang="en-US" sz="1800" i="1">
                            <a:latin typeface="Cambria Math"/>
                          </a:rPr>
                          <m:t>𝑖</m:t>
                        </m:r>
                      </m:sub>
                    </m:sSub>
                    <m:r>
                      <a:rPr lang="en-US" sz="1800" i="1">
                        <a:latin typeface="Cambria Math"/>
                      </a:rPr>
                      <m:t>=</m:t>
                    </m:r>
                    <m:r>
                      <a:rPr lang="en-US" sz="1800" i="1">
                        <a:latin typeface="Cambria Math"/>
                      </a:rPr>
                      <m:t>𝜏</m:t>
                    </m:r>
                    <m:r>
                      <a:rPr lang="en-US" sz="1800" i="1">
                        <a:latin typeface="Cambria Math"/>
                      </a:rPr>
                      <m:t>(</m:t>
                    </m:r>
                    <m:sSub>
                      <m:sSubPr>
                        <m:ctrlPr>
                          <a:rPr lang="en-CA" sz="1800" i="1">
                            <a:latin typeface="Cambria Math"/>
                          </a:rPr>
                        </m:ctrlPr>
                      </m:sSubPr>
                      <m:e>
                        <m:r>
                          <a:rPr lang="en-US" sz="1800" i="1">
                            <a:latin typeface="Cambria Math"/>
                          </a:rPr>
                          <m:t>𝑇</m:t>
                        </m:r>
                      </m:e>
                      <m:sub>
                        <m:r>
                          <a:rPr lang="en-US" sz="1800" i="1">
                            <a:latin typeface="Cambria Math"/>
                          </a:rPr>
                          <m:t>𝑖</m:t>
                        </m:r>
                        <m:r>
                          <a:rPr lang="en-US" sz="1800" i="1">
                            <a:latin typeface="Cambria Math"/>
                          </a:rPr>
                          <m:t>−1</m:t>
                        </m:r>
                      </m:sub>
                    </m:sSub>
                    <m:r>
                      <a:rPr lang="en-US" sz="1800" i="1">
                        <a:latin typeface="Cambria Math"/>
                      </a:rPr>
                      <m:t>,</m:t>
                    </m:r>
                    <m:sSub>
                      <m:sSubPr>
                        <m:ctrlPr>
                          <a:rPr lang="en-CA" sz="1800" i="1">
                            <a:latin typeface="Cambria Math"/>
                          </a:rPr>
                        </m:ctrlPr>
                      </m:sSubPr>
                      <m:e>
                        <m:r>
                          <a:rPr lang="en-US" sz="1800" i="1">
                            <a:latin typeface="Cambria Math"/>
                          </a:rPr>
                          <m:t>𝑇</m:t>
                        </m:r>
                      </m:e>
                      <m:sub>
                        <m:r>
                          <a:rPr lang="en-US" sz="1800" i="1">
                            <a:latin typeface="Cambria Math"/>
                          </a:rPr>
                          <m:t>𝑖</m:t>
                        </m:r>
                      </m:sub>
                    </m:sSub>
                    <m:r>
                      <a:rPr lang="en-US" sz="1800" i="1">
                        <a:latin typeface="Cambria Math"/>
                      </a:rPr>
                      <m:t>)</m:t>
                    </m:r>
                  </m:oMath>
                </a14:m>
                <a:r>
                  <a:rPr lang="en-US" sz="1800"/>
                  <a:t>    – the accrual period (</a:t>
                </a:r>
                <a14:m>
                  <m:oMath xmlns:m="http://schemas.openxmlformats.org/officeDocument/2006/math">
                    <m:sSub>
                      <m:sSubPr>
                        <m:ctrlPr>
                          <a:rPr lang="en-CA" sz="1800" i="1">
                            <a:latin typeface="Cambria Math"/>
                          </a:rPr>
                        </m:ctrlPr>
                      </m:sSubPr>
                      <m:e>
                        <m:r>
                          <a:rPr lang="en-US" sz="1800" i="1">
                            <a:latin typeface="Cambria Math"/>
                          </a:rPr>
                          <m:t>𝑇</m:t>
                        </m:r>
                      </m:e>
                      <m:sub>
                        <m:r>
                          <a:rPr lang="en-US" sz="1800" i="1">
                            <a:latin typeface="Cambria Math"/>
                          </a:rPr>
                          <m:t>𝑖</m:t>
                        </m:r>
                        <m:r>
                          <a:rPr lang="en-US" sz="1800" i="1">
                            <a:latin typeface="Cambria Math"/>
                          </a:rPr>
                          <m:t>−1</m:t>
                        </m:r>
                      </m:sub>
                    </m:sSub>
                  </m:oMath>
                </a14:m>
                <a:r>
                  <a:rPr lang="en-US" sz="1800"/>
                  <a:t>,</a:t>
                </a:r>
                <a14:m>
                  <m:oMath xmlns:m="http://schemas.openxmlformats.org/officeDocument/2006/math">
                    <m:sSub>
                      <m:sSubPr>
                        <m:ctrlPr>
                          <a:rPr lang="en-CA" sz="1800" i="1">
                            <a:latin typeface="Cambria Math"/>
                          </a:rPr>
                        </m:ctrlPr>
                      </m:sSubPr>
                      <m:e>
                        <m:r>
                          <a:rPr lang="en-US" sz="1800" i="1">
                            <a:latin typeface="Cambria Math"/>
                          </a:rPr>
                          <m:t>𝑇</m:t>
                        </m:r>
                      </m:e>
                      <m:sub>
                        <m:r>
                          <a:rPr lang="en-US" sz="1800" i="1">
                            <a:latin typeface="Cambria Math"/>
                          </a:rPr>
                          <m:t>𝑖</m:t>
                        </m:r>
                      </m:sub>
                    </m:sSub>
                  </m:oMath>
                </a14:m>
                <a:r>
                  <a:rPr lang="en-US" sz="1800"/>
                  <a:t>) of the i</a:t>
                </a:r>
                <a:r>
                  <a:rPr lang="en-US" sz="1800" baseline="30000"/>
                  <a:t>th</a:t>
                </a:r>
                <a:r>
                  <a:rPr lang="en-US" sz="1800"/>
                  <a:t> cash flow.</a:t>
                </a:r>
                <a:endParaRPr lang="en-CA" sz="1800"/>
              </a:p>
              <a:p>
                <a:pPr marL="0" indent="0">
                  <a:buNone/>
                </a:pPr>
                <a:r>
                  <a:rPr lang="en-US" sz="1800"/>
                  <a:t>	</a:t>
                </a:r>
                <a14:m>
                  <m:oMath xmlns:m="http://schemas.openxmlformats.org/officeDocument/2006/math">
                    <m:sSub>
                      <m:sSubPr>
                        <m:ctrlPr>
                          <a:rPr lang="en-CA" sz="1800" i="1">
                            <a:latin typeface="Cambria Math"/>
                          </a:rPr>
                        </m:ctrlPr>
                      </m:sSubPr>
                      <m:e>
                        <m:r>
                          <a:rPr lang="en-US" sz="1800" i="1">
                            <a:latin typeface="Cambria Math"/>
                          </a:rPr>
                          <m:t>𝐷</m:t>
                        </m:r>
                      </m:e>
                      <m:sub>
                        <m:r>
                          <a:rPr lang="en-US" sz="1800" i="1">
                            <a:latin typeface="Cambria Math"/>
                          </a:rPr>
                          <m:t>𝑖</m:t>
                        </m:r>
                      </m:sub>
                    </m:sSub>
                    <m:r>
                      <a:rPr lang="en-US" sz="1800" i="1">
                        <a:latin typeface="Cambria Math"/>
                      </a:rPr>
                      <m:t>=</m:t>
                    </m:r>
                    <m:r>
                      <a:rPr lang="en-US" sz="1800" i="1">
                        <a:latin typeface="Cambria Math"/>
                      </a:rPr>
                      <m:t>𝐷</m:t>
                    </m:r>
                    <m:r>
                      <a:rPr lang="en-US" sz="1800" i="1">
                        <a:latin typeface="Cambria Math"/>
                      </a:rPr>
                      <m:t>(</m:t>
                    </m:r>
                    <m:r>
                      <a:rPr lang="en-US" sz="1800" i="1">
                        <a:latin typeface="Cambria Math"/>
                      </a:rPr>
                      <m:t>𝑡</m:t>
                    </m:r>
                    <m:r>
                      <a:rPr lang="en-US" sz="1800" i="1">
                        <a:latin typeface="Cambria Math"/>
                      </a:rPr>
                      <m:t>,</m:t>
                    </m:r>
                    <m:sSub>
                      <m:sSubPr>
                        <m:ctrlPr>
                          <a:rPr lang="en-CA" sz="1800" i="1">
                            <a:latin typeface="Cambria Math"/>
                          </a:rPr>
                        </m:ctrlPr>
                      </m:sSubPr>
                      <m:e>
                        <m:r>
                          <a:rPr lang="en-US" sz="1800" i="1">
                            <a:latin typeface="Cambria Math"/>
                          </a:rPr>
                          <m:t>𝑇</m:t>
                        </m:r>
                      </m:e>
                      <m:sub>
                        <m:r>
                          <a:rPr lang="en-US" sz="1800" i="1">
                            <a:latin typeface="Cambria Math"/>
                          </a:rPr>
                          <m:t>𝑖</m:t>
                        </m:r>
                      </m:sub>
                    </m:sSub>
                    <m:r>
                      <a:rPr lang="en-US" sz="1800" i="1">
                        <a:latin typeface="Cambria Math"/>
                      </a:rPr>
                      <m:t>)</m:t>
                    </m:r>
                  </m:oMath>
                </a14:m>
                <a:r>
                  <a:rPr lang="en-US" sz="1800"/>
                  <a:t>    –  the discount factor</a:t>
                </a:r>
                <a:endParaRPr lang="en-CA" sz="1800"/>
              </a:p>
              <a:p>
                <a:pPr marL="0" indent="0">
                  <a:buNone/>
                </a:pPr>
                <a:r>
                  <a:rPr lang="en-US" sz="1800"/>
                  <a:t>	</a:t>
                </a:r>
                <a14:m>
                  <m:oMath xmlns:m="http://schemas.openxmlformats.org/officeDocument/2006/math">
                    <m:sSub>
                      <m:sSubPr>
                        <m:ctrlPr>
                          <a:rPr lang="en-CA" sz="1800" i="1">
                            <a:latin typeface="Cambria Math"/>
                          </a:rPr>
                        </m:ctrlPr>
                      </m:sSubPr>
                      <m:e>
                        <m:r>
                          <a:rPr lang="en-US" sz="1800" i="1">
                            <a:latin typeface="Cambria Math"/>
                          </a:rPr>
                          <m:t>𝐹</m:t>
                        </m:r>
                      </m:e>
                      <m:sub>
                        <m:r>
                          <a:rPr lang="en-US" sz="1800" i="1">
                            <a:latin typeface="Cambria Math"/>
                          </a:rPr>
                          <m:t>𝑖</m:t>
                        </m:r>
                      </m:sub>
                    </m:sSub>
                    <m:r>
                      <a:rPr lang="en-US" sz="1800" i="1">
                        <a:latin typeface="Cambria Math"/>
                      </a:rPr>
                      <m:t>=</m:t>
                    </m:r>
                    <m:f>
                      <m:fPr>
                        <m:ctrlPr>
                          <a:rPr lang="en-CA" sz="1800" i="1">
                            <a:latin typeface="Cambria Math"/>
                          </a:rPr>
                        </m:ctrlPr>
                      </m:fPr>
                      <m:num>
                        <m:r>
                          <a:rPr lang="en-US" sz="1800" i="1">
                            <a:latin typeface="Cambria Math"/>
                          </a:rPr>
                          <m:t>1</m:t>
                        </m:r>
                      </m:num>
                      <m:den>
                        <m:sSub>
                          <m:sSubPr>
                            <m:ctrlPr>
                              <a:rPr lang="en-CA" sz="1800" i="1">
                                <a:latin typeface="Cambria Math"/>
                              </a:rPr>
                            </m:ctrlPr>
                          </m:sSubPr>
                          <m:e>
                            <m:r>
                              <a:rPr lang="en-US" sz="1800" i="1">
                                <a:latin typeface="Cambria Math"/>
                              </a:rPr>
                              <m:t>𝜏</m:t>
                            </m:r>
                          </m:e>
                          <m:sub>
                            <m:r>
                              <a:rPr lang="en-US" sz="1800" i="1">
                                <a:latin typeface="Cambria Math"/>
                              </a:rPr>
                              <m:t>𝑖</m:t>
                            </m:r>
                          </m:sub>
                        </m:sSub>
                      </m:den>
                    </m:f>
                    <m:d>
                      <m:dPr>
                        <m:ctrlPr>
                          <a:rPr lang="en-CA" sz="1800" i="1">
                            <a:latin typeface="Cambria Math"/>
                          </a:rPr>
                        </m:ctrlPr>
                      </m:dPr>
                      <m:e>
                        <m:box>
                          <m:boxPr>
                            <m:ctrlPr>
                              <a:rPr lang="en-CA" sz="1800" i="1">
                                <a:latin typeface="Cambria Math"/>
                              </a:rPr>
                            </m:ctrlPr>
                          </m:boxPr>
                          <m:e>
                            <m:argPr>
                              <m:argSz m:val="-1"/>
                            </m:argPr>
                            <m:f>
                              <m:fPr>
                                <m:ctrlPr>
                                  <a:rPr lang="en-CA" sz="1800" i="1">
                                    <a:latin typeface="Cambria Math"/>
                                  </a:rPr>
                                </m:ctrlPr>
                              </m:fPr>
                              <m:num>
                                <m:sSub>
                                  <m:sSubPr>
                                    <m:ctrlPr>
                                      <a:rPr lang="en-CA" sz="1800" i="1">
                                        <a:latin typeface="Cambria Math"/>
                                      </a:rPr>
                                    </m:ctrlPr>
                                  </m:sSubPr>
                                  <m:e>
                                    <m:r>
                                      <a:rPr lang="en-US" sz="1800" i="1">
                                        <a:latin typeface="Cambria Math"/>
                                      </a:rPr>
                                      <m:t>𝐷</m:t>
                                    </m:r>
                                  </m:e>
                                  <m:sub>
                                    <m:r>
                                      <a:rPr lang="en-US" sz="1800" i="1">
                                        <a:latin typeface="Cambria Math"/>
                                      </a:rPr>
                                      <m:t>𝑖</m:t>
                                    </m:r>
                                    <m:r>
                                      <a:rPr lang="en-US" sz="1800" i="1">
                                        <a:latin typeface="Cambria Math"/>
                                      </a:rPr>
                                      <m:t>−1</m:t>
                                    </m:r>
                                  </m:sub>
                                </m:sSub>
                              </m:num>
                              <m:den>
                                <m:sSub>
                                  <m:sSubPr>
                                    <m:ctrlPr>
                                      <a:rPr lang="en-CA" sz="1800" i="1">
                                        <a:latin typeface="Cambria Math"/>
                                      </a:rPr>
                                    </m:ctrlPr>
                                  </m:sSubPr>
                                  <m:e>
                                    <m:r>
                                      <a:rPr lang="en-US" sz="1800" i="1">
                                        <a:latin typeface="Cambria Math"/>
                                      </a:rPr>
                                      <m:t>𝐷</m:t>
                                    </m:r>
                                  </m:e>
                                  <m:sub>
                                    <m:r>
                                      <a:rPr lang="en-US" sz="1800" i="1">
                                        <a:latin typeface="Cambria Math"/>
                                      </a:rPr>
                                      <m:t>𝑖</m:t>
                                    </m:r>
                                  </m:sub>
                                </m:sSub>
                              </m:den>
                            </m:f>
                            <m:r>
                              <a:rPr lang="en-US" sz="1800" i="1">
                                <a:latin typeface="Cambria Math"/>
                              </a:rPr>
                              <m:t>−1</m:t>
                            </m:r>
                          </m:e>
                        </m:box>
                      </m:e>
                    </m:d>
                  </m:oMath>
                </a14:m>
                <a:r>
                  <a:rPr lang="en-US" sz="1800" smtClean="0"/>
                  <a:t> </a:t>
                </a:r>
                <a:r>
                  <a:rPr lang="en-US" sz="1800"/>
                  <a:t>- the simply compounded forward rate</a:t>
                </a:r>
                <a:endParaRPr lang="en-CA" sz="1800"/>
              </a:p>
              <a:p>
                <a:pPr marL="0" indent="0">
                  <a:buNone/>
                </a:pPr>
                <a:r>
                  <a:rPr lang="en-US" sz="1800"/>
                  <a:t>	s  - the floating </a:t>
                </a:r>
                <a:r>
                  <a:rPr lang="en-US" sz="1800" smtClean="0"/>
                  <a:t>spread</a:t>
                </a:r>
                <a:endParaRPr lang="en-CA" sz="1600"/>
              </a:p>
              <a:p>
                <a:pPr marL="0" lvl="0" indent="0">
                  <a:lnSpc>
                    <a:spcPct val="150000"/>
                  </a:lnSpc>
                  <a:buClr>
                    <a:srgbClr val="00B050"/>
                  </a:buClr>
                  <a:buNone/>
                </a:pPr>
                <a:endParaRPr lang="en-CA" sz="1600"/>
              </a:p>
              <a:p>
                <a:endParaRPr lang="en-PH"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676400"/>
                <a:ext cx="8229600" cy="4876800"/>
              </a:xfrm>
              <a:blipFill rotWithShape="1">
                <a:blip r:embed="rId2"/>
                <a:stretch>
                  <a:fillRect l="-593" t="-1625"/>
                </a:stretch>
              </a:blipFill>
            </p:spPr>
            <p:txBody>
              <a:bodyPr/>
              <a:lstStyle/>
              <a:p>
                <a:r>
                  <a:rPr lang="en-CA">
                    <a:noFill/>
                  </a:rPr>
                  <a:t> </a:t>
                </a:r>
              </a:p>
            </p:txBody>
          </p:sp>
        </mc:Fallback>
      </mc:AlternateContent>
    </p:spTree>
    <p:extLst>
      <p:ext uri="{BB962C8B-B14F-4D97-AF65-F5344CB8AC3E}">
        <p14:creationId xmlns:p14="http://schemas.microsoft.com/office/powerpoint/2010/main" val="150540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Swap</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2133600"/>
                <a:ext cx="8229600" cy="4191000"/>
              </a:xfrm>
            </p:spPr>
            <p:txBody>
              <a:bodyPr>
                <a:noAutofit/>
              </a:bodyPr>
              <a:lstStyle/>
              <a:p>
                <a:pPr marL="0" lvl="0" indent="0" algn="ctr">
                  <a:lnSpc>
                    <a:spcPct val="150000"/>
                  </a:lnSpc>
                  <a:spcBef>
                    <a:spcPts val="1200"/>
                  </a:spcBef>
                  <a:buNone/>
                </a:pPr>
                <a:r>
                  <a:rPr lang="en-US" smtClean="0"/>
                  <a:t>Valuation (Cont)</a:t>
                </a:r>
                <a:endParaRPr lang="en-CA"/>
              </a:p>
              <a:p>
                <a:pPr>
                  <a:lnSpc>
                    <a:spcPct val="150000"/>
                  </a:lnSpc>
                  <a:spcBef>
                    <a:spcPts val="1200"/>
                  </a:spcBef>
                </a:pPr>
                <a:r>
                  <a:rPr lang="en-US" sz="2000"/>
                  <a:t>The present value of the equity swap from the equity receiver perspective is given by</a:t>
                </a:r>
                <a:endParaRPr lang="en-CA" sz="2000"/>
              </a:p>
              <a:p>
                <a:pPr marL="0" indent="0" algn="ctr">
                  <a:lnSpc>
                    <a:spcPct val="150000"/>
                  </a:lnSpc>
                  <a:spcBef>
                    <a:spcPts val="1200"/>
                  </a:spcBef>
                  <a:buClr>
                    <a:srgbClr val="00B050"/>
                  </a:buClr>
                  <a:buNone/>
                </a:pPr>
                <a14:m>
                  <m:oMath xmlns:m="http://schemas.openxmlformats.org/officeDocument/2006/math">
                    <m:r>
                      <a:rPr lang="en-US" sz="1600" i="1"/>
                      <m:t>𝑃𝑉</m:t>
                    </m:r>
                    <m:d>
                      <m:dPr>
                        <m:ctrlPr>
                          <a:rPr lang="en-CA" sz="1600" i="1"/>
                        </m:ctrlPr>
                      </m:dPr>
                      <m:e>
                        <m:r>
                          <a:rPr lang="en-US" sz="1600" i="1"/>
                          <m:t>𝑡</m:t>
                        </m:r>
                      </m:e>
                    </m:d>
                    <m:r>
                      <a:rPr lang="en-US" sz="1600" i="1"/>
                      <m:t>=</m:t>
                    </m:r>
                    <m:sSub>
                      <m:sSubPr>
                        <m:ctrlPr>
                          <a:rPr lang="en-CA" sz="1600" i="1"/>
                        </m:ctrlPr>
                      </m:sSubPr>
                      <m:e>
                        <m:r>
                          <a:rPr lang="en-US" sz="1600" i="1"/>
                          <m:t>𝑃𝑉</m:t>
                        </m:r>
                      </m:e>
                      <m:sub>
                        <m:r>
                          <a:rPr lang="en-US" sz="1600" i="1"/>
                          <m:t>𝑒𝑞𝑢𝑖𝑡𝑦</m:t>
                        </m:r>
                      </m:sub>
                    </m:sSub>
                    <m:d>
                      <m:dPr>
                        <m:ctrlPr>
                          <a:rPr lang="en-CA" sz="1600" i="1"/>
                        </m:ctrlPr>
                      </m:dPr>
                      <m:e>
                        <m:r>
                          <a:rPr lang="en-US" sz="1600" i="1"/>
                          <m:t>𝑡</m:t>
                        </m:r>
                      </m:e>
                    </m:d>
                    <m:r>
                      <a:rPr lang="en-US" sz="1600" i="1"/>
                      <m:t>−</m:t>
                    </m:r>
                    <m:sSub>
                      <m:sSubPr>
                        <m:ctrlPr>
                          <a:rPr lang="en-CA" sz="1600" i="1"/>
                        </m:ctrlPr>
                      </m:sSubPr>
                      <m:e>
                        <m:r>
                          <a:rPr lang="en-US" sz="1600" i="1"/>
                          <m:t>𝑃𝑉</m:t>
                        </m:r>
                      </m:e>
                      <m:sub>
                        <m:r>
                          <a:rPr lang="en-US" sz="1600" i="1"/>
                          <m:t>𝑓𝑙𝑜𝑎𝑡𝑖𝑛𝑔</m:t>
                        </m:r>
                      </m:sub>
                    </m:sSub>
                  </m:oMath>
                </a14:m>
                <a:r>
                  <a:rPr lang="en-CA" sz="1600" smtClean="0"/>
                  <a:t>(t)</a:t>
                </a:r>
                <a:endParaRPr lang="en-CA" sz="1600"/>
              </a:p>
              <a:p>
                <a:pPr marL="0" lvl="0" indent="0">
                  <a:lnSpc>
                    <a:spcPct val="150000"/>
                  </a:lnSpc>
                  <a:buClr>
                    <a:srgbClr val="00B050"/>
                  </a:buClr>
                  <a:buNone/>
                </a:pPr>
                <a:endParaRPr lang="en-CA" sz="1600"/>
              </a:p>
              <a:p>
                <a:endParaRPr lang="en-PH"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2133600"/>
                <a:ext cx="8229600" cy="4191000"/>
              </a:xfrm>
              <a:blipFill rotWithShape="1">
                <a:blip r:embed="rId2"/>
                <a:stretch>
                  <a:fillRect l="-667" r="-444"/>
                </a:stretch>
              </a:blipFill>
            </p:spPr>
            <p:txBody>
              <a:bodyPr/>
              <a:lstStyle/>
              <a:p>
                <a:r>
                  <a:rPr lang="en-CA">
                    <a:noFill/>
                  </a:rPr>
                  <a:t> </a:t>
                </a:r>
              </a:p>
            </p:txBody>
          </p:sp>
        </mc:Fallback>
      </mc:AlternateContent>
    </p:spTree>
    <p:extLst>
      <p:ext uri="{BB962C8B-B14F-4D97-AF65-F5344CB8AC3E}">
        <p14:creationId xmlns:p14="http://schemas.microsoft.com/office/powerpoint/2010/main" val="319348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Swap</a:t>
            </a:r>
            <a:endParaRPr lang="en-PH" sz="2400" dirty="0"/>
          </a:p>
        </p:txBody>
      </p:sp>
      <p:sp>
        <p:nvSpPr>
          <p:cNvPr id="3" name="Content Placeholder 2"/>
          <p:cNvSpPr>
            <a:spLocks noGrp="1"/>
          </p:cNvSpPr>
          <p:nvPr>
            <p:ph idx="1"/>
          </p:nvPr>
        </p:nvSpPr>
        <p:spPr>
          <a:xfrm>
            <a:off x="685800" y="1828800"/>
            <a:ext cx="8229600" cy="4648200"/>
          </a:xfrm>
        </p:spPr>
        <p:txBody>
          <a:bodyPr>
            <a:noAutofit/>
          </a:bodyPr>
          <a:lstStyle/>
          <a:p>
            <a:pPr marL="0" lvl="0" indent="0" algn="ctr">
              <a:buNone/>
            </a:pPr>
            <a:r>
              <a:rPr lang="en-CA" smtClean="0"/>
              <a:t>Practical Guide</a:t>
            </a:r>
            <a:endParaRPr lang="en-CA"/>
          </a:p>
          <a:p>
            <a:pPr lvl="0">
              <a:spcBef>
                <a:spcPts val="600"/>
              </a:spcBef>
              <a:buClr>
                <a:srgbClr val="00B050"/>
              </a:buClr>
              <a:buFont typeface="Wingdings" panose="05000000000000000000" pitchFamily="2" charset="2"/>
              <a:buChar char="§"/>
            </a:pPr>
            <a:r>
              <a:rPr lang="en-US" sz="1800"/>
              <a:t>We consider discrete dividends only as described in </a:t>
            </a:r>
            <a:r>
              <a:rPr lang="en-US" sz="1800" smtClean="0"/>
              <a:t>the equity future note.</a:t>
            </a:r>
            <a:endParaRPr lang="en-CA" sz="1800"/>
          </a:p>
          <a:p>
            <a:pPr lvl="0">
              <a:spcBef>
                <a:spcPts val="600"/>
              </a:spcBef>
              <a:buClr>
                <a:srgbClr val="00B050"/>
              </a:buClr>
              <a:buFont typeface="Wingdings" panose="05000000000000000000" pitchFamily="2" charset="2"/>
              <a:buChar char="§"/>
            </a:pPr>
            <a:r>
              <a:rPr lang="en-US" sz="1800"/>
              <a:t>To value an equity swap, you need to generate cash flows first, based on the start time, end time and payment frequency of the leg, plus calendar (holidays), business convention (e.g., modified following, following, etc.) and whether sticky month end.</a:t>
            </a:r>
            <a:endParaRPr lang="en-CA" sz="1800"/>
          </a:p>
          <a:p>
            <a:pPr lvl="0">
              <a:spcBef>
                <a:spcPts val="600"/>
              </a:spcBef>
              <a:buClr>
                <a:srgbClr val="00B050"/>
              </a:buClr>
              <a:buFont typeface="Wingdings" panose="05000000000000000000" pitchFamily="2" charset="2"/>
              <a:buChar char="§"/>
            </a:pPr>
            <a:r>
              <a:rPr lang="en-US" sz="1800"/>
              <a:t>Second, an interest rate curve needs to be constructed via the most liquid interest rate instruments. </a:t>
            </a:r>
            <a:endParaRPr lang="en-CA" sz="1800"/>
          </a:p>
          <a:p>
            <a:pPr lvl="0">
              <a:spcBef>
                <a:spcPts val="600"/>
              </a:spcBef>
              <a:buClr>
                <a:srgbClr val="00B050"/>
              </a:buClr>
              <a:buFont typeface="Wingdings" panose="05000000000000000000" pitchFamily="2" charset="2"/>
              <a:buChar char="§"/>
            </a:pPr>
            <a:r>
              <a:rPr lang="en-US" sz="1800"/>
              <a:t>Then, you need to compute equity forward prices correctly by accounting for all discrete dividends. This is a key factor for all equity related valuation.</a:t>
            </a:r>
            <a:endParaRPr lang="en-CA" sz="1800"/>
          </a:p>
          <a:p>
            <a:pPr lvl="0">
              <a:spcBef>
                <a:spcPts val="600"/>
              </a:spcBef>
              <a:buClr>
                <a:srgbClr val="00B050"/>
              </a:buClr>
              <a:buFont typeface="Wingdings" panose="05000000000000000000" pitchFamily="2" charset="2"/>
              <a:buChar char="§"/>
            </a:pPr>
            <a:r>
              <a:rPr lang="en-US" sz="1800"/>
              <a:t>Accrual period is calculated according to the start date and end date of a cash flow plus day count convention </a:t>
            </a:r>
            <a:endParaRPr lang="en-CA" sz="1800"/>
          </a:p>
          <a:p>
            <a:pPr lvl="0">
              <a:spcBef>
                <a:spcPts val="600"/>
              </a:spcBef>
              <a:buClr>
                <a:srgbClr val="00B050"/>
              </a:buClr>
              <a:buFont typeface="Wingdings" panose="05000000000000000000" pitchFamily="2" charset="2"/>
              <a:buChar char="§"/>
            </a:pPr>
            <a:r>
              <a:rPr lang="en-US" sz="1800"/>
              <a:t>Forward rate is continuously compounded rather than other compounding types</a:t>
            </a:r>
            <a:endParaRPr lang="en-CA" sz="1800"/>
          </a:p>
          <a:p>
            <a:pPr marL="0" lvl="0" indent="0">
              <a:lnSpc>
                <a:spcPct val="150000"/>
              </a:lnSpc>
              <a:buClr>
                <a:srgbClr val="00B050"/>
              </a:buClr>
              <a:buNone/>
            </a:pPr>
            <a:endParaRPr lang="en-CA" sz="1600"/>
          </a:p>
          <a:p>
            <a:endParaRPr lang="en-PH" sz="1800"/>
          </a:p>
        </p:txBody>
      </p:sp>
    </p:spTree>
    <p:extLst>
      <p:ext uri="{BB962C8B-B14F-4D97-AF65-F5344CB8AC3E}">
        <p14:creationId xmlns:p14="http://schemas.microsoft.com/office/powerpoint/2010/main" val="3870308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720</Words>
  <Application>Microsoft Office PowerPoint</Application>
  <PresentationFormat>On-screen Show (4:3)</PresentationFormat>
  <Paragraphs>76</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Office Theme</vt:lpstr>
      <vt:lpstr>Document</vt:lpstr>
      <vt:lpstr>A Pratical Guide for Pricing Equity Swap</vt:lpstr>
      <vt:lpstr>Equity Swap</vt:lpstr>
      <vt:lpstr>Equity Swap</vt:lpstr>
      <vt:lpstr>Equity Swap</vt:lpstr>
      <vt:lpstr>Equity Swap</vt:lpstr>
      <vt:lpstr>Equity Swap</vt:lpstr>
      <vt:lpstr>Equity Swap</vt:lpstr>
      <vt:lpstr>Equity Swap</vt:lpstr>
      <vt:lpstr>Equity Swap</vt:lpstr>
      <vt:lpstr>Equity Swap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84</cp:revision>
  <dcterms:created xsi:type="dcterms:W3CDTF">2006-08-16T00:00:00Z</dcterms:created>
  <dcterms:modified xsi:type="dcterms:W3CDTF">2018-05-12T20:26:22Z</dcterms:modified>
</cp:coreProperties>
</file>