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80494-859A-4581-8E99-5530062B724B}" type="datetimeFigureOut">
              <a:rPr lang="en-PH" smtClean="0"/>
              <a:t>5/18/2018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88048-F625-4CD4-A837-B4EBA9EEF4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441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38600" y="1066800"/>
            <a:ext cx="4648200" cy="1470025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dirty="0" smtClean="0"/>
              <a:t>Title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5029200"/>
            <a:ext cx="4724400" cy="11430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2600" y="35859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24000"/>
            <a:ext cx="6934200" cy="1470025"/>
          </a:xfrm>
        </p:spPr>
        <p:txBody>
          <a:bodyPr/>
          <a:lstStyle/>
          <a:p>
            <a:pPr algn="r"/>
            <a:r>
              <a:rPr lang="en-CA" sz="4800" smtClean="0">
                <a:effectLst/>
              </a:rPr>
              <a:t>Equity </a:t>
            </a:r>
            <a:r>
              <a:rPr lang="en-CA" sz="4800" smtClean="0">
                <a:effectLst/>
              </a:rPr>
              <a:t>Warrant Difinitin and </a:t>
            </a:r>
            <a:r>
              <a:rPr lang="en-CA" sz="4800" smtClean="0">
                <a:effectLst/>
              </a:rPr>
              <a:t>Pricing Guide</a:t>
            </a:r>
            <a:endParaRPr lang="en-CA" sz="480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800600"/>
            <a:ext cx="4343400" cy="1371600"/>
          </a:xfrm>
        </p:spPr>
        <p:txBody>
          <a:bodyPr>
            <a:normAutofit lnSpcReduction="10000"/>
          </a:bodyPr>
          <a:lstStyle/>
          <a:p>
            <a:r>
              <a:rPr lang="en-PH" b="1" smtClean="0">
                <a:solidFill>
                  <a:schemeClr val="tx1"/>
                </a:solidFill>
              </a:rPr>
              <a:t>John Smith</a:t>
            </a:r>
          </a:p>
          <a:p>
            <a:endParaRPr lang="en-PH" b="1" smtClean="0">
              <a:solidFill>
                <a:schemeClr val="tx1"/>
              </a:solidFill>
            </a:endParaRPr>
          </a:p>
          <a:p>
            <a:r>
              <a:rPr lang="en-PH" sz="2400" b="1" smtClean="0">
                <a:solidFill>
                  <a:schemeClr val="tx1"/>
                </a:solidFill>
              </a:rPr>
              <a:t>FinPricing</a:t>
            </a:r>
          </a:p>
        </p:txBody>
      </p:sp>
    </p:spTree>
    <p:extLst>
      <p:ext uri="{BB962C8B-B14F-4D97-AF65-F5344CB8AC3E}">
        <p14:creationId xmlns:p14="http://schemas.microsoft.com/office/powerpoint/2010/main" val="18024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001000" cy="4267200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12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CA" sz="4800" smtClean="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4800" b="1" smtClean="0">
                <a:solidFill>
                  <a:srgbClr val="00B050"/>
                </a:solidFill>
              </a:rPr>
              <a:t>Thank You</a:t>
            </a:r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480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2000" smtClean="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2000"/>
          </a:p>
          <a:p>
            <a:pPr marL="0" lvl="0" indent="0" algn="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2000" smtClean="0"/>
              <a:t>You can find more details at</a:t>
            </a:r>
          </a:p>
          <a:p>
            <a:pPr marL="0" lvl="0" indent="0" algn="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1600"/>
              <a:t>http://</a:t>
            </a:r>
            <a:r>
              <a:rPr lang="en-CA" sz="1600" smtClean="0"/>
              <a:t>www.finpricing.com/lib/EqWarrant.html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82669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Warrant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267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PH" sz="4000" smtClean="0"/>
              <a:t>Summary</a:t>
            </a:r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800"/>
              <a:t>Equity </a:t>
            </a:r>
            <a:r>
              <a:rPr lang="en-US" sz="2800" smtClean="0"/>
              <a:t>Warrant </a:t>
            </a:r>
            <a:r>
              <a:rPr lang="en-US" sz="2800"/>
              <a:t>Introduction</a:t>
            </a:r>
            <a:endParaRPr lang="en-CA" sz="2800"/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The </a:t>
            </a:r>
            <a:r>
              <a:rPr lang="en-CA" sz="2800"/>
              <a:t>Use of </a:t>
            </a:r>
            <a:r>
              <a:rPr lang="en-CA" sz="2800" smtClean="0"/>
              <a:t>Equity </a:t>
            </a:r>
            <a:r>
              <a:rPr lang="en-CA" sz="2800" smtClean="0"/>
              <a:t>Warrant</a:t>
            </a:r>
            <a:r>
              <a:rPr lang="en-CA" sz="2800" smtClean="0"/>
              <a:t>s</a:t>
            </a:r>
            <a:endParaRPr lang="en-CA" sz="2800" smtClean="0"/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Equity </a:t>
            </a:r>
            <a:r>
              <a:rPr lang="en-CA" sz="2800" smtClean="0"/>
              <a:t>Warrant</a:t>
            </a:r>
            <a:r>
              <a:rPr lang="en-CA" sz="2800" smtClean="0"/>
              <a:t> </a:t>
            </a:r>
            <a:r>
              <a:rPr lang="en-CA" sz="2800" smtClean="0"/>
              <a:t>Payoffs</a:t>
            </a:r>
            <a:endParaRPr lang="en-CA" sz="2800"/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Valuation</a:t>
            </a:r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Valuation Model Assumption</a:t>
            </a:r>
            <a:endParaRPr lang="en-CA" sz="2800"/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A </a:t>
            </a:r>
            <a:r>
              <a:rPr lang="en-CA" sz="2800"/>
              <a:t>Real World </a:t>
            </a:r>
            <a:r>
              <a:rPr lang="en-CA" sz="2800" smtClean="0"/>
              <a:t>Example</a:t>
            </a:r>
            <a:endParaRPr lang="en-CA" sz="2800"/>
          </a:p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044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Warrant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724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PH" smtClean="0"/>
              <a:t>Equity Warrant Introduction</a:t>
            </a:r>
            <a:endParaRPr lang="en-PH" smtClean="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An equity warrant gives the holder the right to purchase shares at a fixed price </a:t>
            </a:r>
            <a:r>
              <a:rPr lang="en-CA" sz="2000"/>
              <a:t>from </a:t>
            </a:r>
            <a:r>
              <a:rPr lang="en-CA" sz="2000"/>
              <a:t>a</a:t>
            </a:r>
            <a:r>
              <a:rPr lang="en-CA" sz="2000" smtClean="0"/>
              <a:t> </a:t>
            </a:r>
            <a:r>
              <a:rPr lang="en-CA" sz="2000"/>
              <a:t>firm</a:t>
            </a:r>
            <a:r>
              <a:rPr lang="en-CA" sz="2000" smtClean="0"/>
              <a:t>. It </a:t>
            </a:r>
            <a:r>
              <a:rPr lang="en-CA" sz="2000"/>
              <a:t>is an option on the common stock of a firm issued by the same firm.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Warrants are in many ways similar to call options, but a few key differences distinguish them.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Warrants tend to have longer durations than do exchange-traded call options.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They are traded over the counter more often than on an exchange.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Investors cannot write warrants like they can options.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Warrants do not pay dividends or come with voting rights.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When warrants are exercised, the company typically issues new shares at the exercise price to fill </a:t>
            </a:r>
            <a:r>
              <a:rPr lang="en-CA" sz="2000"/>
              <a:t>the </a:t>
            </a:r>
            <a:r>
              <a:rPr lang="en-CA" sz="2000" smtClean="0"/>
              <a:t>order, resulting dilutioon of the share value.</a:t>
            </a:r>
            <a:endParaRPr lang="en-CA" sz="2000"/>
          </a:p>
          <a:p>
            <a:endParaRPr lang="en-PH" sz="2000"/>
          </a:p>
        </p:txBody>
      </p:sp>
    </p:spTree>
    <p:extLst>
      <p:ext uri="{BB962C8B-B14F-4D97-AF65-F5344CB8AC3E}">
        <p14:creationId xmlns:p14="http://schemas.microsoft.com/office/powerpoint/2010/main" val="208017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Warrant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7244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CA"/>
              <a:t>The Use </a:t>
            </a:r>
            <a:r>
              <a:rPr lang="en-CA"/>
              <a:t>of </a:t>
            </a:r>
            <a:r>
              <a:rPr lang="en-CA" smtClean="0"/>
              <a:t>Equity Warrants</a:t>
            </a:r>
            <a:endParaRPr lang="en-CA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Investors are attracted to warrants as a means of leveraging their positions in a security.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Warrants provide investors a way to hedge risk or </a:t>
            </a:r>
            <a:r>
              <a:rPr lang="en-CA" sz="2000"/>
              <a:t>speculate</a:t>
            </a:r>
            <a:r>
              <a:rPr lang="en-CA" sz="2000" smtClean="0"/>
              <a:t>. They </a:t>
            </a:r>
            <a:r>
              <a:rPr lang="en-CA" sz="2000"/>
              <a:t>can </a:t>
            </a:r>
            <a:r>
              <a:rPr lang="en-CA" sz="2000" smtClean="0"/>
              <a:t>also be </a:t>
            </a:r>
            <a:r>
              <a:rPr lang="en-CA" sz="2000"/>
              <a:t>used to exploiting arbitrage opportunities. 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Warrants are frequently attached to bonds or preferred stock as </a:t>
            </a:r>
            <a:r>
              <a:rPr lang="en-CA" sz="2000"/>
              <a:t>a </a:t>
            </a:r>
            <a:r>
              <a:rPr lang="en-CA" sz="2000" smtClean="0"/>
              <a:t>sweetener, which </a:t>
            </a:r>
            <a:r>
              <a:rPr lang="en-CA" sz="2000"/>
              <a:t>can be used to </a:t>
            </a:r>
            <a:r>
              <a:rPr lang="en-CA" sz="2000"/>
              <a:t>enhance </a:t>
            </a:r>
            <a:r>
              <a:rPr lang="en-CA" sz="2000" smtClean="0"/>
              <a:t>the yield</a:t>
            </a:r>
            <a:r>
              <a:rPr lang="en-CA" sz="2000"/>
              <a:t> of the bond and make them more attractive to potential buyers.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Most commonly issued warrants are often detachable, meaning that they can be separated from the bond and sold on the </a:t>
            </a:r>
            <a:r>
              <a:rPr lang="en-CA" sz="2000"/>
              <a:t>secondary </a:t>
            </a:r>
            <a:r>
              <a:rPr lang="en-CA" sz="2000" smtClean="0"/>
              <a:t>market.</a:t>
            </a:r>
            <a:endParaRPr lang="en-CA" sz="200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 smtClean="0"/>
              <a:t>Wedded </a:t>
            </a:r>
            <a:r>
              <a:rPr lang="en-CA" sz="2000"/>
              <a:t>warrants are not detachable. The investor must surrender the bond or </a:t>
            </a:r>
            <a:r>
              <a:rPr lang="en-CA" sz="2000"/>
              <a:t>preferred </a:t>
            </a:r>
            <a:r>
              <a:rPr lang="en-CA" sz="2000" smtClean="0"/>
              <a:t>stock </a:t>
            </a:r>
            <a:r>
              <a:rPr lang="en-CA" sz="2000"/>
              <a:t>in order to exercise </a:t>
            </a:r>
            <a:r>
              <a:rPr lang="en-CA" sz="2000"/>
              <a:t>it</a:t>
            </a:r>
            <a:r>
              <a:rPr lang="en-CA" sz="2000" smtClean="0"/>
              <a:t>. 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 smtClean="0"/>
              <a:t>Naked Warrants</a:t>
            </a:r>
            <a:r>
              <a:rPr lang="en-CA" sz="2000"/>
              <a:t> are issued on </a:t>
            </a:r>
            <a:r>
              <a:rPr lang="en-CA" sz="2000"/>
              <a:t>their </a:t>
            </a:r>
            <a:r>
              <a:rPr lang="en-CA" sz="2000" smtClean="0"/>
              <a:t>own.</a:t>
            </a:r>
            <a:endParaRPr lang="en-PH" sz="2000"/>
          </a:p>
        </p:txBody>
      </p:sp>
    </p:spTree>
    <p:extLst>
      <p:ext uri="{BB962C8B-B14F-4D97-AF65-F5344CB8AC3E}">
        <p14:creationId xmlns:p14="http://schemas.microsoft.com/office/powerpoint/2010/main" val="254474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Warrant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752600"/>
                <a:ext cx="8229600" cy="47244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CA" smtClean="0"/>
                  <a:t>Warrant Payoff</a:t>
                </a:r>
                <a:endParaRPr lang="en-CA"/>
              </a:p>
              <a:p>
                <a:pPr>
                  <a:spcBef>
                    <a:spcPts val="12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CA" sz="2200"/>
                  <a:t>If there were n shares outstanding and m warrants exercised, the dilution factor corresponding to the percentage of the firm value that is represented by the warrants is given by</a:t>
                </a:r>
                <a:endParaRPr lang="en-CA" sz="2200" smtClean="0"/>
              </a:p>
              <a:p>
                <a:pPr marL="0" indent="0" algn="ctr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CA" sz="2200" i="1"/>
                      <m:t>𝛼</m:t>
                    </m:r>
                    <m:r>
                      <a:rPr lang="en-CA" sz="2200" i="1"/>
                      <m:t>=</m:t>
                    </m:r>
                    <m:r>
                      <a:rPr lang="en-CA" sz="2200" i="1"/>
                      <m:t>𝑚</m:t>
                    </m:r>
                    <m:r>
                      <a:rPr lang="en-CA" sz="2200" i="1"/>
                      <m:t>/(</m:t>
                    </m:r>
                    <m:r>
                      <a:rPr lang="en-CA" sz="2200" i="1"/>
                      <m:t>𝑚</m:t>
                    </m:r>
                    <m:r>
                      <a:rPr lang="en-CA" sz="2200" i="1"/>
                      <m:t>+</m:t>
                    </m:r>
                    <m:r>
                      <a:rPr lang="en-CA" sz="2200" i="1"/>
                      <m:t>𝑛</m:t>
                    </m:r>
                    <m:r>
                      <a:rPr lang="en-CA" sz="2200" i="1"/>
                      <m:t>)</m:t>
                    </m:r>
                  </m:oMath>
                </a14:m>
                <a:r>
                  <a:rPr lang="en-CA" sz="2200"/>
                  <a:t> </a:t>
                </a:r>
              </a:p>
              <a:p>
                <a:pPr>
                  <a:spcBef>
                    <a:spcPts val="120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CA" sz="2200"/>
                  <a:t>The payoff of the warrant at T is given by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i="1"/>
                        <m:t>𝑝𝑎𝑦𝑜𝑓𝑓</m:t>
                      </m:r>
                      <m:r>
                        <a:rPr lang="en-CA" sz="2200" i="1"/>
                        <m:t>=</m:t>
                      </m:r>
                      <m:f>
                        <m:fPr>
                          <m:ctrlPr>
                            <a:rPr lang="en-CA" sz="2200" i="1"/>
                          </m:ctrlPr>
                        </m:fPr>
                        <m:num>
                          <m:r>
                            <a:rPr lang="en-CA" sz="2200" i="1"/>
                            <m:t>𝑚</m:t>
                          </m:r>
                        </m:num>
                        <m:den>
                          <m:r>
                            <a:rPr lang="en-CA" sz="2200" i="1"/>
                            <m:t>𝑚</m:t>
                          </m:r>
                          <m:r>
                            <a:rPr lang="en-CA" sz="2200" i="1"/>
                            <m:t>+</m:t>
                          </m:r>
                          <m:r>
                            <a:rPr lang="en-CA" sz="2200" i="1"/>
                            <m:t>𝑛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A" sz="2200"/>
                        <m:t>max</m:t>
                      </m:r>
                      <m:r>
                        <a:rPr lang="en-CA" sz="2200" i="1"/>
                        <m:t>(</m:t>
                      </m:r>
                      <m:r>
                        <a:rPr lang="en-CA" sz="2200" i="1"/>
                        <m:t>𝐴</m:t>
                      </m:r>
                      <m:r>
                        <a:rPr lang="en-CA" sz="2200" i="1"/>
                        <m:t>−</m:t>
                      </m:r>
                      <m:r>
                        <a:rPr lang="en-CA" sz="2200" i="1"/>
                        <m:t>𝐾</m:t>
                      </m:r>
                      <m:r>
                        <a:rPr lang="en-CA" sz="2200" i="1"/>
                        <m:t>,0)</m:t>
                      </m:r>
                    </m:oMath>
                  </m:oMathPara>
                </a14:m>
                <a:endParaRPr lang="en-CA" sz="2200"/>
              </a:p>
              <a:p>
                <a:pPr marL="400050" lvl="1" indent="0">
                  <a:spcBef>
                    <a:spcPts val="1200"/>
                  </a:spcBef>
                  <a:buNone/>
                </a:pPr>
                <a:r>
                  <a:rPr lang="en-CA" sz="1800"/>
                  <a:t>where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CA" sz="1800"/>
                  <a:t>	</a:t>
                </a:r>
                <a14:m>
                  <m:oMath xmlns:m="http://schemas.openxmlformats.org/officeDocument/2006/math">
                    <m:r>
                      <a:rPr lang="en-CA" sz="1800" i="1"/>
                      <m:t>𝐴</m:t>
                    </m:r>
                    <m:r>
                      <a:rPr lang="en-CA" sz="1800" i="1"/>
                      <m:t>=</m:t>
                    </m:r>
                    <m:r>
                      <a:rPr lang="en-CA" sz="1800" i="1"/>
                      <m:t>𝑉</m:t>
                    </m:r>
                    <m:r>
                      <a:rPr lang="en-CA" sz="1800" i="1"/>
                      <m:t>/</m:t>
                    </m:r>
                    <m:r>
                      <a:rPr lang="en-CA" sz="1800" i="1"/>
                      <m:t>𝑚</m:t>
                    </m:r>
                  </m:oMath>
                </a14:m>
                <a:r>
                  <a:rPr lang="en-CA" sz="1800"/>
                  <a:t>	the asset price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CA" sz="1800"/>
                  <a:t>	</a:t>
                </a:r>
                <a:r>
                  <a:rPr lang="en-CA" sz="1800" i="1"/>
                  <a:t>V</a:t>
                </a:r>
                <a:r>
                  <a:rPr lang="en-CA" sz="1800"/>
                  <a:t>		the firm value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752600"/>
                <a:ext cx="8229600" cy="4724400"/>
              </a:xfrm>
              <a:blipFill rotWithShape="1">
                <a:blip r:embed="rId2"/>
                <a:stretch>
                  <a:fillRect l="-815" t="-16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82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Warrant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752600"/>
                <a:ext cx="8229600" cy="47244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CA" smtClean="0"/>
                  <a:t>Warrant Valuation</a:t>
                </a:r>
                <a:endParaRPr lang="en-CA"/>
              </a:p>
              <a:p>
                <a:pPr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CA" sz="2400"/>
                  <a:t>Warrants can be valued by the Black-Scholes model, but some modifications must be made to the </a:t>
                </a:r>
                <a:r>
                  <a:rPr lang="en-CA" sz="2400"/>
                  <a:t>parameters</a:t>
                </a:r>
                <a:r>
                  <a:rPr lang="en-CA" sz="2400" smtClean="0"/>
                  <a:t>.</a:t>
                </a:r>
                <a:endParaRPr lang="en-CA" sz="2400"/>
              </a:p>
              <a:p>
                <a:pPr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CA" sz="2400"/>
                  <a:t>The price </a:t>
                </a:r>
                <a:r>
                  <a:rPr lang="en-CA" sz="2400"/>
                  <a:t>of </a:t>
                </a:r>
                <a:r>
                  <a:rPr lang="en-CA" sz="2400"/>
                  <a:t>a</a:t>
                </a:r>
                <a:r>
                  <a:rPr lang="en-CA" sz="2400" smtClean="0"/>
                  <a:t> </a:t>
                </a:r>
                <a:r>
                  <a:rPr lang="en-CA" sz="2400"/>
                  <a:t>warrant under the diluted Black-Scholes model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/>
                        <m:t>𝑊</m:t>
                      </m:r>
                      <m:r>
                        <a:rPr lang="en-CA" sz="2400" i="1"/>
                        <m:t>=</m:t>
                      </m:r>
                      <m:f>
                        <m:fPr>
                          <m:ctrlPr>
                            <a:rPr lang="en-CA" sz="2400" i="1"/>
                          </m:ctrlPr>
                        </m:fPr>
                        <m:num>
                          <m:r>
                            <a:rPr lang="en-CA" sz="2400" i="1"/>
                            <m:t>𝑚</m:t>
                          </m:r>
                        </m:num>
                        <m:den>
                          <m:r>
                            <a:rPr lang="en-CA" sz="2400" i="1"/>
                            <m:t>𝑚</m:t>
                          </m:r>
                          <m:r>
                            <a:rPr lang="en-CA" sz="2400" i="1"/>
                            <m:t>+</m:t>
                          </m:r>
                          <m:r>
                            <a:rPr lang="en-CA" sz="2400" i="1"/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CA" sz="2400" i="1"/>
                          </m:ctrlPr>
                        </m:dPr>
                        <m:e>
                          <m:r>
                            <a:rPr lang="en-CA" sz="2400" i="1"/>
                            <m:t>𝐴</m:t>
                          </m:r>
                          <m:sSup>
                            <m:sSupPr>
                              <m:ctrlPr>
                                <a:rPr lang="en-CA" sz="2400" i="1"/>
                              </m:ctrlPr>
                            </m:sSupPr>
                            <m:e>
                              <m:r>
                                <a:rPr lang="en-CA" sz="2400" i="1"/>
                                <m:t>𝑒</m:t>
                              </m:r>
                            </m:e>
                            <m:sup>
                              <m:r>
                                <a:rPr lang="en-CA" sz="2400" i="1"/>
                                <m:t>−</m:t>
                              </m:r>
                              <m:r>
                                <a:rPr lang="en-CA" sz="2400" i="1"/>
                                <m:t>𝑞𝑇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CA" sz="2400"/>
                            <m:t>Φ</m:t>
                          </m:r>
                          <m:d>
                            <m:dPr>
                              <m:ctrlPr>
                                <a:rPr lang="en-CA" sz="24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/>
                                  </m:ctrlPr>
                                </m:sSubPr>
                                <m:e>
                                  <m:r>
                                    <a:rPr lang="en-CA" sz="2400" i="1"/>
                                    <m:t>𝑑</m:t>
                                  </m:r>
                                </m:e>
                                <m:sub>
                                  <m:r>
                                    <a:rPr lang="en-CA" sz="2400" i="1"/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/>
                            <m:t>−</m:t>
                          </m:r>
                          <m:r>
                            <a:rPr lang="en-CA" sz="2400" i="1"/>
                            <m:t>𝐾</m:t>
                          </m:r>
                          <m:sSup>
                            <m:sSupPr>
                              <m:ctrlPr>
                                <a:rPr lang="en-CA" sz="2400" i="1"/>
                              </m:ctrlPr>
                            </m:sSupPr>
                            <m:e>
                              <m:r>
                                <a:rPr lang="en-CA" sz="2400" i="1"/>
                                <m:t>𝑒</m:t>
                              </m:r>
                            </m:e>
                            <m:sup>
                              <m:r>
                                <a:rPr lang="en-CA" sz="2400" i="1"/>
                                <m:t>−</m:t>
                              </m:r>
                              <m:r>
                                <a:rPr lang="en-CA" sz="2400" i="1"/>
                                <m:t>𝑟𝑇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CA" sz="2400"/>
                            <m:t>Φ</m:t>
                          </m:r>
                          <m:r>
                            <a:rPr lang="en-CA" sz="2400" i="1"/>
                            <m:t>(</m:t>
                          </m:r>
                          <m:sSub>
                            <m:sSubPr>
                              <m:ctrlPr>
                                <a:rPr lang="en-CA" sz="2400" i="1"/>
                              </m:ctrlPr>
                            </m:sSubPr>
                            <m:e>
                              <m:r>
                                <a:rPr lang="en-CA" sz="2400" i="1"/>
                                <m:t>𝑑</m:t>
                              </m:r>
                            </m:e>
                            <m:sub>
                              <m:r>
                                <a:rPr lang="en-CA" sz="2400" i="1"/>
                                <m:t>2</m:t>
                              </m:r>
                            </m:sub>
                          </m:sSub>
                          <m:r>
                            <a:rPr lang="en-CA" sz="2400" i="1"/>
                            <m:t>)</m:t>
                          </m:r>
                        </m:e>
                      </m:d>
                    </m:oMath>
                  </m:oMathPara>
                </a14:m>
                <a:endParaRPr lang="en-CA" sz="2400"/>
              </a:p>
              <a:p>
                <a:pPr marL="400050" lvl="1" indent="0">
                  <a:buNone/>
                </a:pPr>
                <a:r>
                  <a:rPr lang="en-CA" sz="2000"/>
                  <a:t>where</a:t>
                </a:r>
              </a:p>
              <a:p>
                <a:pPr marL="0" indent="0">
                  <a:buNone/>
                </a:pPr>
                <a:r>
                  <a:rPr lang="en-CA" sz="200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/>
                        </m:ctrlPr>
                      </m:sSubPr>
                      <m:e>
                        <m:r>
                          <a:rPr lang="en-CA" sz="2000" i="1"/>
                          <m:t>𝑑</m:t>
                        </m:r>
                      </m:e>
                      <m:sub>
                        <m:r>
                          <a:rPr lang="en-CA" sz="2000" i="1"/>
                          <m:t>1,2</m:t>
                        </m:r>
                      </m:sub>
                    </m:sSub>
                    <m:r>
                      <a:rPr lang="en-CA" sz="2000" i="1"/>
                      <m:t>=</m:t>
                    </m:r>
                    <m:f>
                      <m:fPr>
                        <m:ctrlPr>
                          <a:rPr lang="en-CA" sz="2000" i="1"/>
                        </m:ctrlPr>
                      </m:fPr>
                      <m:num>
                        <m:func>
                          <m:funcPr>
                            <m:ctrlPr>
                              <a:rPr lang="en-CA" sz="2000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000"/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sz="2000" i="1"/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CA" sz="2000" i="1"/>
                                    </m:ctrlPr>
                                  </m:fPr>
                                  <m:num>
                                    <m:r>
                                      <a:rPr lang="en-CA" sz="2000" i="1"/>
                                      <m:t>𝐴</m:t>
                                    </m:r>
                                  </m:num>
                                  <m:den>
                                    <m:r>
                                      <a:rPr lang="en-CA" sz="2000" i="1"/>
                                      <m:t>𝐾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CA" sz="2000" i="1"/>
                          <m:t>+(</m:t>
                        </m:r>
                        <m:r>
                          <a:rPr lang="en-CA" sz="2000" i="1"/>
                          <m:t>𝑟</m:t>
                        </m:r>
                        <m:r>
                          <a:rPr lang="en-CA" sz="2000" i="1"/>
                          <m:t>−</m:t>
                        </m:r>
                        <m:r>
                          <a:rPr lang="en-CA" sz="2000" i="1"/>
                          <m:t>𝑞</m:t>
                        </m:r>
                        <m:r>
                          <a:rPr lang="en-CA" sz="2000" i="1"/>
                          <m:t>±0.5</m:t>
                        </m:r>
                        <m:r>
                          <a:rPr lang="en-CA" sz="2000" i="1"/>
                          <m:t>𝜎</m:t>
                        </m:r>
                        <m:r>
                          <a:rPr lang="en-CA" sz="2000" i="1"/>
                          <m:t>𝑇</m:t>
                        </m:r>
                        <m:r>
                          <a:rPr lang="en-CA" sz="2000" i="1"/>
                          <m:t>)</m:t>
                        </m:r>
                      </m:num>
                      <m:den>
                        <m:r>
                          <a:rPr lang="en-CA" sz="2000" i="1"/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CA" sz="2000" i="1"/>
                            </m:ctrlPr>
                          </m:radPr>
                          <m:deg/>
                          <m:e>
                            <m:r>
                              <a:rPr lang="en-CA" sz="2000" i="1"/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endParaRPr lang="en-CA" sz="2000"/>
              </a:p>
              <a:p>
                <a:pPr marL="0" indent="0">
                  <a:buNone/>
                </a:pPr>
                <a:r>
                  <a:rPr lang="en-CA" sz="2000"/>
                  <a:t>	</a:t>
                </a:r>
                <a:r>
                  <a:rPr lang="en-CA" sz="2000" smtClean="0"/>
                  <a:t>r	the interst rate</a:t>
                </a:r>
              </a:p>
              <a:p>
                <a:pPr marL="0" indent="0">
                  <a:buNone/>
                </a:pPr>
                <a:r>
                  <a:rPr lang="en-CA" sz="2000"/>
                  <a:t>	</a:t>
                </a:r>
                <a:r>
                  <a:rPr lang="en-CA" sz="2000" smtClean="0"/>
                  <a:t>q	the dividend yield</a:t>
                </a:r>
                <a:endParaRPr lang="en-CA" sz="20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752600"/>
                <a:ext cx="8229600" cy="4724400"/>
              </a:xfrm>
              <a:blipFill rotWithShape="1">
                <a:blip r:embed="rId2"/>
                <a:stretch>
                  <a:fillRect l="-1037" t="-1677" r="-1407" b="-12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2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Warrant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7244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CA" smtClean="0"/>
              <a:t>Warrant Valuation (Cont)</a:t>
            </a:r>
            <a:endParaRPr lang="en-CA"/>
          </a:p>
          <a:p>
            <a:pPr>
              <a:spcBef>
                <a:spcPts val="18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400" smtClean="0"/>
              <a:t>Strictly </a:t>
            </a:r>
            <a:r>
              <a:rPr lang="en-CA" sz="2400"/>
              <a:t>speaking, </a:t>
            </a:r>
            <a:r>
              <a:rPr lang="en-CA" sz="2400" i="1"/>
              <a:t>A</a:t>
            </a:r>
            <a:r>
              <a:rPr lang="en-CA" sz="2400"/>
              <a:t> is the asset price of the firm and </a:t>
            </a:r>
            <a:r>
              <a:rPr lang="en-US" altLang="zh-CN" sz="2400"/>
              <a:t>σ</a:t>
            </a:r>
            <a:r>
              <a:rPr lang="en-CA" sz="2400"/>
              <a:t> is the volatility of the firm (not stock). Both of them are not observable</a:t>
            </a:r>
            <a:r>
              <a:rPr lang="en-CA" sz="2400"/>
              <a:t>. </a:t>
            </a:r>
            <a:endParaRPr lang="en-CA" sz="2400" smtClean="0"/>
          </a:p>
          <a:p>
            <a:pPr>
              <a:spcBef>
                <a:spcPts val="18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400" smtClean="0"/>
              <a:t>For </a:t>
            </a:r>
            <a:r>
              <a:rPr lang="en-CA" sz="2400"/>
              <a:t>simplicity</a:t>
            </a:r>
            <a:r>
              <a:rPr lang="en-CA" sz="2400"/>
              <a:t>, </a:t>
            </a:r>
            <a:r>
              <a:rPr lang="en-CA" sz="2400" smtClean="0"/>
              <a:t>people may use </a:t>
            </a:r>
            <a:r>
              <a:rPr lang="en-CA" sz="2400"/>
              <a:t>stock price and stock volatility to </a:t>
            </a:r>
            <a:r>
              <a:rPr lang="en-CA" sz="2400"/>
              <a:t>replace </a:t>
            </a:r>
            <a:r>
              <a:rPr lang="en-CA" sz="2400"/>
              <a:t>the firm value </a:t>
            </a:r>
            <a:r>
              <a:rPr lang="en-CA" sz="2400" i="1"/>
              <a:t>A</a:t>
            </a:r>
            <a:r>
              <a:rPr lang="en-CA" sz="2400"/>
              <a:t> and the firm volatility </a:t>
            </a:r>
            <a:r>
              <a:rPr lang="en-CA" sz="2400"/>
              <a:t>σ </a:t>
            </a:r>
            <a:r>
              <a:rPr lang="en-CA" sz="2400" smtClean="0"/>
              <a:t>above,  although this simplification generally </a:t>
            </a:r>
            <a:r>
              <a:rPr lang="en-CA" sz="2400"/>
              <a:t>underestimates the warrant’s price.</a:t>
            </a:r>
          </a:p>
        </p:txBody>
      </p:sp>
    </p:spTree>
    <p:extLst>
      <p:ext uri="{BB962C8B-B14F-4D97-AF65-F5344CB8AC3E}">
        <p14:creationId xmlns:p14="http://schemas.microsoft.com/office/powerpoint/2010/main" val="2910977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Warrant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5720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CA" smtClean="0"/>
              <a:t>Valuation Model Assumption</a:t>
            </a:r>
            <a:endParaRPr lang="en-CA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400"/>
              <a:t>There are several assumptions in this simplified </a:t>
            </a:r>
            <a:r>
              <a:rPr lang="en-CA" sz="2400"/>
              <a:t>warrant </a:t>
            </a:r>
            <a:r>
              <a:rPr lang="en-CA" sz="2400" smtClean="0"/>
              <a:t>mode. 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400" smtClean="0"/>
              <a:t>The </a:t>
            </a:r>
            <a:r>
              <a:rPr lang="en-CA" sz="2400"/>
              <a:t>price process of the stock follows a geometric </a:t>
            </a:r>
            <a:r>
              <a:rPr lang="en-CA" sz="2400"/>
              <a:t>Brownian </a:t>
            </a:r>
            <a:r>
              <a:rPr lang="en-CA" sz="2400" smtClean="0"/>
              <a:t>motions.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400"/>
              <a:t>T</a:t>
            </a:r>
            <a:r>
              <a:rPr lang="en-CA" sz="2400" smtClean="0"/>
              <a:t>he </a:t>
            </a:r>
            <a:r>
              <a:rPr lang="en-CA" sz="2400"/>
              <a:t>stock provides a </a:t>
            </a:r>
            <a:r>
              <a:rPr lang="en-CA" sz="2400"/>
              <a:t>continuous </a:t>
            </a:r>
            <a:r>
              <a:rPr lang="en-CA" sz="2400" smtClean="0"/>
              <a:t>dividend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400" smtClean="0"/>
              <a:t>The </a:t>
            </a:r>
            <a:r>
              <a:rPr lang="en-CA" sz="2400"/>
              <a:t>risk-free interest rate </a:t>
            </a:r>
            <a:r>
              <a:rPr lang="en-CA" sz="2400"/>
              <a:t>is </a:t>
            </a:r>
            <a:r>
              <a:rPr lang="en-CA" sz="2400" smtClean="0"/>
              <a:t>deterministic.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400" smtClean="0"/>
              <a:t>The </a:t>
            </a:r>
            <a:r>
              <a:rPr lang="en-CA" sz="2400"/>
              <a:t>volatility </a:t>
            </a:r>
            <a:r>
              <a:rPr lang="en-CA" sz="2400"/>
              <a:t>is </a:t>
            </a:r>
            <a:r>
              <a:rPr lang="en-CA" sz="2400" smtClean="0"/>
              <a:t>constant.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400" smtClean="0"/>
              <a:t>The </a:t>
            </a:r>
            <a:r>
              <a:rPr lang="en-CA" sz="2400"/>
              <a:t>asset value per share is equal to the </a:t>
            </a:r>
            <a:r>
              <a:rPr lang="en-CA" sz="2400"/>
              <a:t>stock </a:t>
            </a:r>
            <a:r>
              <a:rPr lang="en-CA" sz="2400" smtClean="0"/>
              <a:t>price.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400" smtClean="0"/>
              <a:t>The </a:t>
            </a:r>
            <a:r>
              <a:rPr lang="en-CA" sz="2400"/>
              <a:t>volatility of the firm is equal to the volatility of the stock.</a:t>
            </a:r>
          </a:p>
        </p:txBody>
      </p:sp>
    </p:spTree>
    <p:extLst>
      <p:ext uri="{BB962C8B-B14F-4D97-AF65-F5344CB8AC3E}">
        <p14:creationId xmlns:p14="http://schemas.microsoft.com/office/powerpoint/2010/main" val="74788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Equity </a:t>
            </a:r>
            <a:r>
              <a:rPr lang="en-PH" sz="2400" smtClean="0"/>
              <a:t>Warrant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5720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CA" smtClean="0"/>
              <a:t>A Real World Example</a:t>
            </a:r>
            <a:endParaRPr lang="en-CA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66306"/>
              </p:ext>
            </p:extLst>
          </p:nvPr>
        </p:nvGraphicFramePr>
        <p:xfrm>
          <a:off x="2209800" y="2514597"/>
          <a:ext cx="5029200" cy="39624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1319"/>
                <a:gridCol w="2007881"/>
              </a:tblGrid>
              <a:tr h="440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Outstanding Shares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109254024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440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Underlying equity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BTX.A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440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Currency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USD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440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Strike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4.55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440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Maturity Date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10/1/2018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440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CallPut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Call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440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Exercise Type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European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440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Settlement Type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Physical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  <a:tr h="4402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Position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2038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5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421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Equity Warrant Difinitin and Pricing Guide</vt:lpstr>
      <vt:lpstr>Equity Warrant</vt:lpstr>
      <vt:lpstr>Equity Warrant</vt:lpstr>
      <vt:lpstr>Equity Warrant</vt:lpstr>
      <vt:lpstr>Equity Warrant</vt:lpstr>
      <vt:lpstr>Equity Warrant</vt:lpstr>
      <vt:lpstr>Equity Warrant</vt:lpstr>
      <vt:lpstr>Equity Warrant</vt:lpstr>
      <vt:lpstr>Equity Warrant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tim</dc:creator>
  <cp:lastModifiedBy>tim</cp:lastModifiedBy>
  <cp:revision>146</cp:revision>
  <dcterms:created xsi:type="dcterms:W3CDTF">2006-08-16T00:00:00Z</dcterms:created>
  <dcterms:modified xsi:type="dcterms:W3CDTF">2018-05-18T20:16:09Z</dcterms:modified>
</cp:coreProperties>
</file>