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7" r:id="rId4"/>
    <p:sldId id="268" r:id="rId5"/>
    <p:sldId id="269" r:id="rId6"/>
    <p:sldId id="270" r:id="rId7"/>
    <p:sldId id="271" r:id="rId8"/>
    <p:sldId id="272"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5/3/2018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676400"/>
            <a:ext cx="6705600" cy="1470025"/>
          </a:xfrm>
        </p:spPr>
        <p:txBody>
          <a:bodyPr/>
          <a:lstStyle/>
          <a:p>
            <a:r>
              <a:rPr lang="en-US" sz="4800" smtClean="0">
                <a:effectLst/>
              </a:rPr>
              <a:t>Pricing Amortizing </a:t>
            </a:r>
            <a:r>
              <a:rPr lang="en-US" sz="4800">
                <a:effectLst/>
              </a:rPr>
              <a:t>Bond and Accreting Bond</a:t>
            </a:r>
            <a:endParaRPr lang="en-CA" sz="4800">
              <a:effectLst/>
            </a:endParaRPr>
          </a:p>
        </p:txBody>
      </p:sp>
      <p:sp>
        <p:nvSpPr>
          <p:cNvPr id="3" name="Subtitle 2"/>
          <p:cNvSpPr>
            <a:spLocks noGrp="1"/>
          </p:cNvSpPr>
          <p:nvPr>
            <p:ph type="subTitle" idx="1"/>
          </p:nvPr>
        </p:nvSpPr>
        <p:spPr>
          <a:xfrm>
            <a:off x="3962400" y="4800600"/>
            <a:ext cx="4724400" cy="1371600"/>
          </a:xfrm>
        </p:spPr>
        <p:txBody>
          <a:bodyPr>
            <a:normAutofit/>
          </a:bodyPr>
          <a:lstStyle/>
          <a:p>
            <a:r>
              <a:rPr lang="en-PH" b="1" smtClean="0">
                <a:solidFill>
                  <a:schemeClr val="tx1"/>
                </a:solidFill>
              </a:rPr>
              <a:t>David Lee</a:t>
            </a:r>
          </a:p>
          <a:p>
            <a:r>
              <a:rPr lang="en-PH" sz="2400" b="1" smtClean="0">
                <a:solidFill>
                  <a:schemeClr val="tx1"/>
                </a:solidFill>
              </a:rPr>
              <a:t>FinPricing</a:t>
            </a:r>
          </a:p>
          <a:p>
            <a:r>
              <a:rPr lang="en-PH" sz="2000" b="1" smtClean="0">
                <a:solidFill>
                  <a:schemeClr val="tx1"/>
                </a:solidFill>
              </a:rPr>
              <a:t>http:</a:t>
            </a:r>
            <a:r>
              <a:rPr lang="en-CA" sz="2000" b="1" smtClean="0">
                <a:solidFill>
                  <a:schemeClr val="tx1"/>
                </a:solidFill>
              </a:rPr>
              <a:t>//www.finpricing.com</a:t>
            </a:r>
            <a:endParaRPr lang="en-PH" sz="2000" b="1" dirty="0">
              <a:solidFill>
                <a:schemeClr val="tx1"/>
              </a:solidFill>
            </a:endParaRPr>
          </a:p>
        </p:txBody>
      </p:sp>
    </p:spTree>
    <p:extLst>
      <p:ext uri="{BB962C8B-B14F-4D97-AF65-F5344CB8AC3E}">
        <p14:creationId xmlns:p14="http://schemas.microsoft.com/office/powerpoint/2010/main" val="180241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Amortizing Bond</a:t>
            </a:r>
            <a:endParaRPr lang="en-PH" sz="2400" dirty="0"/>
          </a:p>
        </p:txBody>
      </p:sp>
      <p:sp>
        <p:nvSpPr>
          <p:cNvPr id="3" name="Content Placeholder 2"/>
          <p:cNvSpPr>
            <a:spLocks noGrp="1"/>
          </p:cNvSpPr>
          <p:nvPr>
            <p:ph idx="1"/>
          </p:nvPr>
        </p:nvSpPr>
        <p:spPr>
          <a:xfrm>
            <a:off x="533400" y="1752600"/>
            <a:ext cx="8229600" cy="4525963"/>
          </a:xfrm>
        </p:spPr>
        <p:txBody>
          <a:bodyPr>
            <a:normAutofit/>
          </a:bodyPr>
          <a:lstStyle/>
          <a:p>
            <a:pPr marL="0" indent="0" algn="ctr">
              <a:buNone/>
            </a:pPr>
            <a:r>
              <a:rPr lang="en-PH" sz="4000" smtClean="0"/>
              <a:t>Summary</a:t>
            </a:r>
          </a:p>
          <a:p>
            <a:pPr lvl="0">
              <a:lnSpc>
                <a:spcPct val="150000"/>
              </a:lnSpc>
              <a:buClr>
                <a:srgbClr val="00B050"/>
              </a:buClr>
              <a:buFont typeface="Wingdings" panose="05000000000000000000" pitchFamily="2" charset="2"/>
              <a:buChar char="§"/>
            </a:pPr>
            <a:r>
              <a:rPr lang="en-US" sz="2800">
                <a:latin typeface="+mj-lt"/>
              </a:rPr>
              <a:t>Amortizing Bond an Accreting Bond Introduction</a:t>
            </a:r>
            <a:endParaRPr lang="en-CA" sz="2800">
              <a:latin typeface="+mj-lt"/>
            </a:endParaRPr>
          </a:p>
          <a:p>
            <a:pPr lvl="0">
              <a:lnSpc>
                <a:spcPct val="150000"/>
              </a:lnSpc>
              <a:buClr>
                <a:srgbClr val="00B050"/>
              </a:buClr>
              <a:buFont typeface="Wingdings" panose="05000000000000000000" pitchFamily="2" charset="2"/>
              <a:buChar char="§"/>
            </a:pPr>
            <a:r>
              <a:rPr lang="en-US" sz="2800">
                <a:latin typeface="+mj-lt"/>
              </a:rPr>
              <a:t>The Use of Amortizing Bonds and Accreting Bonds</a:t>
            </a:r>
            <a:endParaRPr lang="en-CA" sz="2800">
              <a:latin typeface="+mj-lt"/>
            </a:endParaRPr>
          </a:p>
          <a:p>
            <a:pPr>
              <a:lnSpc>
                <a:spcPct val="150000"/>
              </a:lnSpc>
              <a:buClr>
                <a:srgbClr val="00B050"/>
              </a:buClr>
              <a:buFont typeface="Wingdings" panose="05000000000000000000" pitchFamily="2" charset="2"/>
              <a:buChar char="§"/>
            </a:pPr>
            <a:r>
              <a:rPr lang="en-US" sz="2800" smtClean="0">
                <a:latin typeface="+mj-lt"/>
                <a:cs typeface="Kokila" panose="020B0604020202020204" pitchFamily="34" charset="0"/>
              </a:rPr>
              <a:t>Valuation</a:t>
            </a:r>
            <a:endParaRPr lang="en-CA" sz="2800">
              <a:latin typeface="+mj-lt"/>
              <a:cs typeface="Kokila" panose="020B0604020202020204" pitchFamily="34" charset="0"/>
            </a:endParaRPr>
          </a:p>
          <a:p>
            <a:pPr>
              <a:lnSpc>
                <a:spcPct val="150000"/>
              </a:lnSpc>
              <a:buClr>
                <a:srgbClr val="00B050"/>
              </a:buClr>
              <a:buFont typeface="Wingdings" panose="05000000000000000000" pitchFamily="2" charset="2"/>
              <a:buChar char="§"/>
            </a:pPr>
            <a:r>
              <a:rPr lang="en-US" sz="2800" smtClean="0">
                <a:latin typeface="+mj-lt"/>
                <a:cs typeface="Kokila" panose="020B0604020202020204" pitchFamily="34" charset="0"/>
              </a:rPr>
              <a:t>Practical </a:t>
            </a:r>
            <a:r>
              <a:rPr lang="en-US" sz="2800">
                <a:latin typeface="+mj-lt"/>
                <a:cs typeface="Kokila" panose="020B0604020202020204" pitchFamily="34" charset="0"/>
              </a:rPr>
              <a:t>Guide</a:t>
            </a:r>
            <a:endParaRPr lang="en-CA" sz="2800">
              <a:latin typeface="+mj-lt"/>
              <a:cs typeface="Kokila" panose="020B0604020202020204" pitchFamily="34" charset="0"/>
            </a:endParaRPr>
          </a:p>
          <a:p>
            <a:pPr>
              <a:lnSpc>
                <a:spcPct val="150000"/>
              </a:lnSpc>
              <a:buClr>
                <a:srgbClr val="00B050"/>
              </a:buClr>
              <a:buFont typeface="Wingdings" panose="05000000000000000000" pitchFamily="2" charset="2"/>
              <a:buChar char="§"/>
            </a:pPr>
            <a:r>
              <a:rPr lang="en-US" sz="2800">
                <a:latin typeface="+mj-lt"/>
                <a:cs typeface="Kokila" panose="020B0604020202020204" pitchFamily="34" charset="0"/>
              </a:rPr>
              <a:t>A Real World Example</a:t>
            </a:r>
            <a:endParaRPr lang="en-CA" sz="2800">
              <a:latin typeface="+mj-lt"/>
              <a:cs typeface="Kokila" panose="020B0604020202020204" pitchFamily="34" charset="0"/>
            </a:endParaRPr>
          </a:p>
          <a:p>
            <a:pPr marL="0" lvl="0" indent="0">
              <a:buNone/>
            </a:pPr>
            <a:endParaRPr lang="en-CA"/>
          </a:p>
          <a:p>
            <a:endParaRPr lang="en-PH"/>
          </a:p>
        </p:txBody>
      </p:sp>
    </p:spTree>
    <p:extLst>
      <p:ext uri="{BB962C8B-B14F-4D97-AF65-F5344CB8AC3E}">
        <p14:creationId xmlns:p14="http://schemas.microsoft.com/office/powerpoint/2010/main" val="422410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Amortizing Bond</a:t>
            </a:r>
            <a:endParaRPr lang="en-PH" sz="2400" dirty="0"/>
          </a:p>
        </p:txBody>
      </p:sp>
      <p:sp>
        <p:nvSpPr>
          <p:cNvPr id="3" name="Content Placeholder 2"/>
          <p:cNvSpPr>
            <a:spLocks noGrp="1"/>
          </p:cNvSpPr>
          <p:nvPr>
            <p:ph idx="1"/>
          </p:nvPr>
        </p:nvSpPr>
        <p:spPr>
          <a:xfrm>
            <a:off x="457200" y="1828800"/>
            <a:ext cx="8229600" cy="4495800"/>
          </a:xfrm>
        </p:spPr>
        <p:txBody>
          <a:bodyPr>
            <a:noAutofit/>
          </a:bodyPr>
          <a:lstStyle/>
          <a:p>
            <a:pPr marL="0" lvl="0" indent="0" algn="ctr">
              <a:buNone/>
            </a:pPr>
            <a:r>
              <a:rPr lang="en-US"/>
              <a:t>Amortizing Bond </a:t>
            </a:r>
            <a:r>
              <a:rPr lang="en-US" smtClean="0"/>
              <a:t>and </a:t>
            </a:r>
            <a:r>
              <a:rPr lang="en-US"/>
              <a:t>Accreting Bond Introduction</a:t>
            </a:r>
            <a:endParaRPr lang="en-CA"/>
          </a:p>
          <a:p>
            <a:pPr lvl="0">
              <a:buClr>
                <a:srgbClr val="00B050"/>
              </a:buClr>
              <a:buFont typeface="Wingdings" panose="05000000000000000000" pitchFamily="2" charset="2"/>
              <a:buChar char="§"/>
            </a:pPr>
            <a:r>
              <a:rPr lang="en-US" sz="2200" smtClean="0"/>
              <a:t>An </a:t>
            </a:r>
            <a:r>
              <a:rPr lang="en-US" sz="2200"/>
              <a:t>amortizing bond is a bond whose principal (face value) decreases due to repaying part of the principal along with the coupon payments.</a:t>
            </a:r>
            <a:endParaRPr lang="en-CA" sz="2200"/>
          </a:p>
          <a:p>
            <a:pPr lvl="0">
              <a:buClr>
                <a:srgbClr val="00B050"/>
              </a:buClr>
              <a:buFont typeface="Wingdings" panose="05000000000000000000" pitchFamily="2" charset="2"/>
              <a:buChar char="§"/>
            </a:pPr>
            <a:r>
              <a:rPr lang="en-US" sz="2200"/>
              <a:t>Each payment to the amortizing bond holder consists of a portion of interest and a portion of principal.</a:t>
            </a:r>
            <a:endParaRPr lang="en-CA" sz="2200"/>
          </a:p>
          <a:p>
            <a:pPr lvl="0">
              <a:buClr>
                <a:srgbClr val="00B050"/>
              </a:buClr>
              <a:buFont typeface="Wingdings" panose="05000000000000000000" pitchFamily="2" charset="2"/>
              <a:buChar char="§"/>
            </a:pPr>
            <a:r>
              <a:rPr lang="en-US" sz="2200"/>
              <a:t>An accreting bond is a bond whose principal increases during the life of the deal.</a:t>
            </a:r>
            <a:endParaRPr lang="en-CA" sz="2200"/>
          </a:p>
          <a:p>
            <a:pPr lvl="0">
              <a:buClr>
                <a:srgbClr val="00B050"/>
              </a:buClr>
              <a:buFont typeface="Wingdings" panose="05000000000000000000" pitchFamily="2" charset="2"/>
              <a:buChar char="§"/>
            </a:pPr>
            <a:r>
              <a:rPr lang="en-US" sz="2200"/>
              <a:t>Each payment to the accreting bond holder is just </a:t>
            </a:r>
            <a:r>
              <a:rPr lang="en-US" sz="2200" smtClean="0"/>
              <a:t>a part </a:t>
            </a:r>
            <a:r>
              <a:rPr lang="en-US" sz="2200"/>
              <a:t>of interest. The other part of coupon is added to the principal of the bond</a:t>
            </a:r>
            <a:r>
              <a:rPr lang="en-US" sz="2200" smtClean="0"/>
              <a:t>.</a:t>
            </a:r>
            <a:endParaRPr lang="en-CA" sz="2200"/>
          </a:p>
          <a:p>
            <a:endParaRPr lang="en-PH" sz="2000"/>
          </a:p>
        </p:txBody>
      </p:sp>
    </p:spTree>
    <p:extLst>
      <p:ext uri="{BB962C8B-B14F-4D97-AF65-F5344CB8AC3E}">
        <p14:creationId xmlns:p14="http://schemas.microsoft.com/office/powerpoint/2010/main" val="59971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Amortizing Bond</a:t>
            </a:r>
            <a:endParaRPr lang="en-PH" sz="2400" dirty="0"/>
          </a:p>
        </p:txBody>
      </p:sp>
      <p:sp>
        <p:nvSpPr>
          <p:cNvPr id="3" name="Content Placeholder 2"/>
          <p:cNvSpPr>
            <a:spLocks noGrp="1"/>
          </p:cNvSpPr>
          <p:nvPr>
            <p:ph idx="1"/>
          </p:nvPr>
        </p:nvSpPr>
        <p:spPr>
          <a:xfrm>
            <a:off x="381000" y="1981200"/>
            <a:ext cx="8229600" cy="4495800"/>
          </a:xfrm>
        </p:spPr>
        <p:txBody>
          <a:bodyPr>
            <a:noAutofit/>
          </a:bodyPr>
          <a:lstStyle/>
          <a:p>
            <a:pPr marL="0" lvl="0" indent="0" algn="ctr">
              <a:buNone/>
            </a:pPr>
            <a:r>
              <a:rPr lang="en-US"/>
              <a:t>The Use of Amortizing Bonds and Accreting Bonds</a:t>
            </a:r>
            <a:endParaRPr lang="en-CA"/>
          </a:p>
          <a:p>
            <a:pPr lvl="0">
              <a:buClr>
                <a:srgbClr val="00B050"/>
              </a:buClr>
              <a:buFont typeface="Wingdings" panose="05000000000000000000" pitchFamily="2" charset="2"/>
              <a:buChar char="§"/>
            </a:pPr>
            <a:r>
              <a:rPr lang="en-US" sz="2200"/>
              <a:t>An amortizing bond is used specifically for tax purposes as the amortized principal is treated as part of a company’s interest expense.</a:t>
            </a:r>
            <a:endParaRPr lang="en-CA" sz="2200"/>
          </a:p>
          <a:p>
            <a:pPr lvl="0">
              <a:buClr>
                <a:srgbClr val="00B050"/>
              </a:buClr>
              <a:buFont typeface="Wingdings" panose="05000000000000000000" pitchFamily="2" charset="2"/>
              <a:buChar char="§"/>
            </a:pPr>
            <a:r>
              <a:rPr lang="en-US" sz="2200"/>
              <a:t>The issuer credits the amortized principal amount to interest payable, i.e., an accrued liability.</a:t>
            </a:r>
            <a:endParaRPr lang="en-CA" sz="2200"/>
          </a:p>
          <a:p>
            <a:pPr lvl="0">
              <a:buClr>
                <a:srgbClr val="00B050"/>
              </a:buClr>
              <a:buFont typeface="Wingdings" panose="05000000000000000000" pitchFamily="2" charset="2"/>
              <a:buChar char="§"/>
            </a:pPr>
            <a:r>
              <a:rPr lang="en-US" sz="2200"/>
              <a:t>An accreting bond is used to improve the profit of the existing bond and make it more marketable.</a:t>
            </a:r>
            <a:endParaRPr lang="en-CA" sz="2200"/>
          </a:p>
          <a:p>
            <a:pPr lvl="0">
              <a:buClr>
                <a:srgbClr val="00B050"/>
              </a:buClr>
              <a:buFont typeface="Wingdings" panose="05000000000000000000" pitchFamily="2" charset="2"/>
              <a:buChar char="§"/>
            </a:pPr>
            <a:r>
              <a:rPr lang="en-US" sz="2200"/>
              <a:t>Pension funds and insurance companies are major investors in accreting bonds</a:t>
            </a:r>
            <a:r>
              <a:rPr lang="en-US" sz="2200" smtClean="0"/>
              <a:t>.</a:t>
            </a:r>
            <a:endParaRPr lang="en-CA" sz="2200"/>
          </a:p>
        </p:txBody>
      </p:sp>
    </p:spTree>
    <p:extLst>
      <p:ext uri="{BB962C8B-B14F-4D97-AF65-F5344CB8AC3E}">
        <p14:creationId xmlns:p14="http://schemas.microsoft.com/office/powerpoint/2010/main" val="176529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Amortizing Bond</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600200"/>
                <a:ext cx="8229600" cy="5105400"/>
              </a:xfrm>
            </p:spPr>
            <p:txBody>
              <a:bodyPr>
                <a:noAutofit/>
              </a:bodyPr>
              <a:lstStyle/>
              <a:p>
                <a:pPr marL="0" lvl="0" indent="0" algn="ctr">
                  <a:buNone/>
                </a:pPr>
                <a:r>
                  <a:rPr lang="en-US"/>
                  <a:t>Valuation</a:t>
                </a:r>
                <a:endParaRPr lang="en-CA"/>
              </a:p>
              <a:p>
                <a:pPr lvl="0">
                  <a:buClr>
                    <a:srgbClr val="00B050"/>
                  </a:buClr>
                  <a:buFont typeface="Wingdings" panose="05000000000000000000" pitchFamily="2" charset="2"/>
                  <a:buChar char="§"/>
                </a:pPr>
                <a:r>
                  <a:rPr lang="en-US" sz="2000"/>
                  <a:t>The analytics are similar to a fixed rate bond except the principal amount used for each period may be different. </a:t>
                </a:r>
                <a:endParaRPr lang="en-CA" sz="2000"/>
              </a:p>
              <a:p>
                <a:pPr lvl="0">
                  <a:buClr>
                    <a:srgbClr val="00B050"/>
                  </a:buClr>
                  <a:buFont typeface="Wingdings" panose="05000000000000000000" pitchFamily="2" charset="2"/>
                  <a:buChar char="§"/>
                </a:pPr>
                <a:r>
                  <a:rPr lang="en-US" sz="2000"/>
                  <a:t>The present value of an amortizing bond or accreting bond is given by</a:t>
                </a:r>
                <a:endParaRPr lang="en-CA" sz="2000"/>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𝑉</m:t>
                      </m:r>
                      <m:d>
                        <m:dPr>
                          <m:ctrlPr>
                            <a:rPr lang="en-CA" sz="1800" i="1">
                              <a:latin typeface="Cambria Math"/>
                            </a:rPr>
                          </m:ctrlPr>
                        </m:dPr>
                        <m:e>
                          <m:r>
                            <a:rPr lang="en-US" sz="1800" i="1">
                              <a:latin typeface="Cambria Math"/>
                            </a:rPr>
                            <m:t>𝑡</m:t>
                          </m:r>
                        </m:e>
                      </m:d>
                      <m:r>
                        <a:rPr lang="en-US" sz="1800" i="1">
                          <a:latin typeface="Cambria Math"/>
                        </a:rPr>
                        <m:t>=</m:t>
                      </m:r>
                      <m:nary>
                        <m:naryPr>
                          <m:chr m:val="∑"/>
                          <m:limLoc m:val="undOvr"/>
                          <m:ctrlPr>
                            <a:rPr lang="en-CA" sz="1800" i="1">
                              <a:latin typeface="Cambria Math"/>
                            </a:rPr>
                          </m:ctrlPr>
                        </m:naryPr>
                        <m:sub>
                          <m:r>
                            <a:rPr lang="en-US" sz="1800" i="1">
                              <a:latin typeface="Cambria Math"/>
                            </a:rPr>
                            <m:t>𝑖</m:t>
                          </m:r>
                          <m:r>
                            <a:rPr lang="en-US" sz="1800" i="1">
                              <a:latin typeface="Cambria Math"/>
                            </a:rPr>
                            <m:t>=1</m:t>
                          </m:r>
                        </m:sub>
                        <m:sup>
                          <m:r>
                            <a:rPr lang="en-US" sz="1800" i="1">
                              <a:latin typeface="Cambria Math"/>
                            </a:rPr>
                            <m:t>𝑛</m:t>
                          </m:r>
                        </m:sup>
                        <m:e>
                          <m:r>
                            <a:rPr lang="en-US" sz="1800" i="1">
                              <a:latin typeface="Cambria Math"/>
                            </a:rPr>
                            <m:t>𝑐</m:t>
                          </m:r>
                          <m:sSub>
                            <m:sSubPr>
                              <m:ctrlPr>
                                <a:rPr lang="en-CA" sz="1800" i="1">
                                  <a:latin typeface="Cambria Math"/>
                                </a:rPr>
                              </m:ctrlPr>
                            </m:sSubPr>
                            <m:e>
                              <m:r>
                                <a:rPr lang="en-US" sz="1800" i="1">
                                  <a:latin typeface="Cambria Math"/>
                                </a:rPr>
                                <m:t>𝑃</m:t>
                              </m:r>
                            </m:e>
                            <m:sub>
                              <m:r>
                                <a:rPr lang="en-US" sz="1800" i="1">
                                  <a:latin typeface="Cambria Math"/>
                                </a:rPr>
                                <m:t>𝑖</m:t>
                              </m:r>
                            </m:sub>
                          </m:sSub>
                          <m:sSup>
                            <m:sSupPr>
                              <m:ctrlPr>
                                <a:rPr lang="en-CA" sz="1800" i="1">
                                  <a:latin typeface="Cambria Math"/>
                                </a:rPr>
                              </m:ctrlPr>
                            </m:sSupPr>
                            <m:e>
                              <m:r>
                                <a:rPr lang="en-US" sz="1800" i="1">
                                  <a:latin typeface="Cambria Math"/>
                                </a:rPr>
                                <m:t>𝑒</m:t>
                              </m:r>
                            </m:e>
                            <m:sup>
                              <m:r>
                                <a:rPr lang="en-US" sz="1800" i="1">
                                  <a:latin typeface="Cambria Math"/>
                                </a:rPr>
                                <m:t>−</m:t>
                              </m:r>
                              <m:d>
                                <m:dPr>
                                  <m:ctrlPr>
                                    <a:rPr lang="en-CA" sz="1800" i="1">
                                      <a:latin typeface="Cambria Math"/>
                                    </a:rPr>
                                  </m:ctrlPr>
                                </m:dPr>
                                <m:e>
                                  <m:sSub>
                                    <m:sSubPr>
                                      <m:ctrlPr>
                                        <a:rPr lang="en-CA" sz="1800" i="1">
                                          <a:latin typeface="Cambria Math"/>
                                        </a:rPr>
                                      </m:ctrlPr>
                                    </m:sSubPr>
                                    <m:e>
                                      <m:r>
                                        <a:rPr lang="en-US" sz="1800" i="1">
                                          <a:latin typeface="Cambria Math"/>
                                        </a:rPr>
                                        <m:t>𝑟</m:t>
                                      </m:r>
                                    </m:e>
                                    <m:sub>
                                      <m:r>
                                        <a:rPr lang="en-US" sz="1800" i="1">
                                          <a:latin typeface="Cambria Math"/>
                                        </a:rPr>
                                        <m:t>𝑖</m:t>
                                      </m:r>
                                    </m:sub>
                                  </m:sSub>
                                  <m:r>
                                    <a:rPr lang="en-US" sz="1800" i="1">
                                      <a:latin typeface="Cambria Math"/>
                                    </a:rPr>
                                    <m:t>+</m:t>
                                  </m:r>
                                  <m:r>
                                    <a:rPr lang="en-US" sz="1800" i="1">
                                      <a:latin typeface="Cambria Math"/>
                                    </a:rPr>
                                    <m:t>𝑠</m:t>
                                  </m:r>
                                </m:e>
                              </m:d>
                              <m:sSub>
                                <m:sSubPr>
                                  <m:ctrlPr>
                                    <a:rPr lang="en-CA" sz="1800" i="1">
                                      <a:latin typeface="Cambria Math"/>
                                    </a:rPr>
                                  </m:ctrlPr>
                                </m:sSubPr>
                                <m:e>
                                  <m:r>
                                    <a:rPr lang="en-US" sz="1800" i="1">
                                      <a:latin typeface="Cambria Math"/>
                                    </a:rPr>
                                    <m:t>𝑇</m:t>
                                  </m:r>
                                </m:e>
                                <m:sub>
                                  <m:r>
                                    <a:rPr lang="en-US" sz="1800" i="1">
                                      <a:latin typeface="Cambria Math"/>
                                    </a:rPr>
                                    <m:t>𝑖</m:t>
                                  </m:r>
                                </m:sub>
                              </m:sSub>
                            </m:sup>
                          </m:sSup>
                          <m:r>
                            <a:rPr lang="en-US" sz="1800" i="1">
                              <a:latin typeface="Cambria Math"/>
                            </a:rPr>
                            <m:t>+</m:t>
                          </m:r>
                          <m:sSub>
                            <m:sSubPr>
                              <m:ctrlPr>
                                <a:rPr lang="en-CA" sz="1800" i="1">
                                  <a:latin typeface="Cambria Math"/>
                                </a:rPr>
                              </m:ctrlPr>
                            </m:sSubPr>
                            <m:e>
                              <m:r>
                                <a:rPr lang="en-US" sz="1800" i="1">
                                  <a:latin typeface="Cambria Math"/>
                                </a:rPr>
                                <m:t>𝑃</m:t>
                              </m:r>
                            </m:e>
                            <m:sub>
                              <m:r>
                                <a:rPr lang="en-US" sz="1800" i="1">
                                  <a:latin typeface="Cambria Math"/>
                                </a:rPr>
                                <m:t>𝑛</m:t>
                              </m:r>
                            </m:sub>
                          </m:sSub>
                          <m:sSup>
                            <m:sSupPr>
                              <m:ctrlPr>
                                <a:rPr lang="en-CA" sz="1800" i="1">
                                  <a:latin typeface="Cambria Math"/>
                                </a:rPr>
                              </m:ctrlPr>
                            </m:sSupPr>
                            <m:e>
                              <m:r>
                                <a:rPr lang="en-US" sz="1800" i="1">
                                  <a:latin typeface="Cambria Math"/>
                                </a:rPr>
                                <m:t>𝑒</m:t>
                              </m:r>
                            </m:e>
                            <m:sup>
                              <m:r>
                                <a:rPr lang="en-US" sz="1800" i="1">
                                  <a:latin typeface="Cambria Math"/>
                                </a:rPr>
                                <m:t>−</m:t>
                              </m:r>
                              <m:d>
                                <m:dPr>
                                  <m:ctrlPr>
                                    <a:rPr lang="en-CA" sz="1800" i="1">
                                      <a:latin typeface="Cambria Math"/>
                                    </a:rPr>
                                  </m:ctrlPr>
                                </m:dPr>
                                <m:e>
                                  <m:sSup>
                                    <m:sSupPr>
                                      <m:ctrlPr>
                                        <a:rPr lang="en-CA" sz="1800" i="1">
                                          <a:latin typeface="Cambria Math"/>
                                        </a:rPr>
                                      </m:ctrlPr>
                                    </m:sSupPr>
                                    <m:e>
                                      <m:r>
                                        <a:rPr lang="en-US" sz="1800" i="1">
                                          <a:latin typeface="Cambria Math"/>
                                        </a:rPr>
                                        <m:t>𝑟</m:t>
                                      </m:r>
                                    </m:e>
                                    <m:sup>
                                      <m:r>
                                        <a:rPr lang="en-US" sz="1800" i="1">
                                          <a:latin typeface="Cambria Math"/>
                                        </a:rPr>
                                        <m:t>𝑛</m:t>
                                      </m:r>
                                    </m:sup>
                                  </m:sSup>
                                  <m:r>
                                    <a:rPr lang="en-US" sz="1800" i="1">
                                      <a:latin typeface="Cambria Math"/>
                                    </a:rPr>
                                    <m:t>+</m:t>
                                  </m:r>
                                  <m:r>
                                    <a:rPr lang="en-US" sz="1800" i="1">
                                      <a:latin typeface="Cambria Math"/>
                                    </a:rPr>
                                    <m:t>𝑠</m:t>
                                  </m:r>
                                </m:e>
                              </m:d>
                              <m:sSub>
                                <m:sSubPr>
                                  <m:ctrlPr>
                                    <a:rPr lang="en-CA" sz="1800" i="1">
                                      <a:latin typeface="Cambria Math"/>
                                    </a:rPr>
                                  </m:ctrlPr>
                                </m:sSubPr>
                                <m:e>
                                  <m:r>
                                    <a:rPr lang="en-US" sz="1800" i="1">
                                      <a:latin typeface="Cambria Math"/>
                                    </a:rPr>
                                    <m:t>𝑇</m:t>
                                  </m:r>
                                </m:e>
                                <m:sub>
                                  <m:r>
                                    <a:rPr lang="en-US" sz="1800" i="1">
                                      <a:latin typeface="Cambria Math"/>
                                    </a:rPr>
                                    <m:t>𝑛</m:t>
                                  </m:r>
                                </m:sub>
                              </m:sSub>
                            </m:sup>
                          </m:sSup>
                        </m:e>
                      </m:nary>
                    </m:oMath>
                  </m:oMathPara>
                </a14:m>
                <a:endParaRPr lang="en-CA" sz="1800"/>
              </a:p>
              <a:p>
                <a:pPr marL="400050" lvl="1" indent="0">
                  <a:buNone/>
                </a:pPr>
                <a:r>
                  <a:rPr lang="en-US" sz="1800"/>
                  <a:t>where</a:t>
                </a:r>
                <a:endParaRPr lang="en-CA" sz="1800"/>
              </a:p>
              <a:p>
                <a:pPr marL="0" indent="0">
                  <a:buNone/>
                </a:pPr>
                <a:r>
                  <a:rPr lang="en-US" sz="1800"/>
                  <a:t>	</a:t>
                </a:r>
                <a:r>
                  <a:rPr lang="en-US" sz="1800" i="1"/>
                  <a:t>t </a:t>
                </a:r>
                <a:r>
                  <a:rPr lang="en-US" sz="1800"/>
                  <a:t>– </a:t>
                </a:r>
                <a:r>
                  <a:rPr lang="en-US" sz="1800" smtClean="0"/>
                  <a:t>the valuation </a:t>
                </a:r>
                <a:r>
                  <a:rPr lang="en-US" sz="1800"/>
                  <a:t>date</a:t>
                </a:r>
                <a:endParaRPr lang="en-CA" sz="1800"/>
              </a:p>
              <a:p>
                <a:pPr marL="0" indent="0">
                  <a:buNone/>
                </a:pPr>
                <a:r>
                  <a:rPr lang="en-US" sz="1800" i="1" smtClean="0"/>
                  <a:t>	i</a:t>
                </a:r>
                <a:r>
                  <a:rPr lang="en-US" sz="1800" smtClean="0"/>
                  <a:t> </a:t>
                </a:r>
                <a:r>
                  <a:rPr lang="en-US" sz="1800"/>
                  <a:t>– </a:t>
                </a:r>
                <a:r>
                  <a:rPr lang="en-US" sz="1800" smtClean="0"/>
                  <a:t>the </a:t>
                </a:r>
                <a:r>
                  <a:rPr lang="en-US" sz="1800" i="1" smtClean="0"/>
                  <a:t>i</a:t>
                </a:r>
                <a:r>
                  <a:rPr lang="en-US" sz="1800" baseline="30000" smtClean="0"/>
                  <a:t>th</a:t>
                </a:r>
                <a:r>
                  <a:rPr lang="en-US" sz="1800" smtClean="0"/>
                  <a:t> </a:t>
                </a:r>
                <a:r>
                  <a:rPr lang="en-US" sz="1800"/>
                  <a:t>cash flow from 1 to n</a:t>
                </a:r>
                <a:endParaRPr lang="en-CA" sz="1800"/>
              </a:p>
              <a:p>
                <a:pPr marL="0" indent="0">
                  <a:buNone/>
                </a:pPr>
                <a:r>
                  <a:rPr lang="en-US" sz="1800"/>
                  <a:t>	</a:t>
                </a:r>
                <a14:m>
                  <m:oMath xmlns:m="http://schemas.openxmlformats.org/officeDocument/2006/math">
                    <m:sSub>
                      <m:sSubPr>
                        <m:ctrlPr>
                          <a:rPr lang="en-CA" sz="1800" i="1">
                            <a:latin typeface="Cambria Math"/>
                          </a:rPr>
                        </m:ctrlPr>
                      </m:sSubPr>
                      <m:e>
                        <m:r>
                          <a:rPr lang="en-US" sz="1800" i="1">
                            <a:latin typeface="Cambria Math"/>
                          </a:rPr>
                          <m:t>𝑟</m:t>
                        </m:r>
                      </m:e>
                      <m:sub>
                        <m:r>
                          <a:rPr lang="en-US" sz="1800" i="1">
                            <a:latin typeface="Cambria Math"/>
                          </a:rPr>
                          <m:t>𝑖</m:t>
                        </m:r>
                      </m:sub>
                    </m:sSub>
                  </m:oMath>
                </a14:m>
                <a:r>
                  <a:rPr lang="en-US" sz="1800"/>
                  <a:t> – </a:t>
                </a:r>
                <a:r>
                  <a:rPr lang="en-US" sz="1800" smtClean="0"/>
                  <a:t>the continuous </a:t>
                </a:r>
                <a:r>
                  <a:rPr lang="en-US" sz="1800"/>
                  <a:t>compounded interest rate for period </a:t>
                </a:r>
                <a14:m>
                  <m:oMath xmlns:m="http://schemas.openxmlformats.org/officeDocument/2006/math">
                    <m:r>
                      <a:rPr lang="en-US" sz="1800" i="1">
                        <a:latin typeface="Cambria Math"/>
                      </a:rPr>
                      <m:t>(</m:t>
                    </m:r>
                    <m:r>
                      <a:rPr lang="en-US" sz="1800" i="1">
                        <a:latin typeface="Cambria Math"/>
                      </a:rPr>
                      <m:t>𝑡</m:t>
                    </m:r>
                    <m:r>
                      <a:rPr lang="en-US" sz="1800" i="1">
                        <a:latin typeface="Cambria Math"/>
                      </a:rPr>
                      <m:t>,</m:t>
                    </m:r>
                    <m:sSub>
                      <m:sSubPr>
                        <m:ctrlPr>
                          <a:rPr lang="en-CA" sz="1800" i="1">
                            <a:latin typeface="Cambria Math"/>
                          </a:rPr>
                        </m:ctrlPr>
                      </m:sSubPr>
                      <m:e>
                        <m:r>
                          <a:rPr lang="en-US" sz="1800" i="1">
                            <a:latin typeface="Cambria Math"/>
                          </a:rPr>
                          <m:t>𝑇</m:t>
                        </m:r>
                      </m:e>
                      <m:sub>
                        <m:r>
                          <a:rPr lang="en-US" sz="1800" i="1">
                            <a:latin typeface="Cambria Math"/>
                          </a:rPr>
                          <m:t>𝑖</m:t>
                        </m:r>
                      </m:sub>
                    </m:sSub>
                    <m:r>
                      <a:rPr lang="en-US" sz="1800" i="1">
                        <a:latin typeface="Cambria Math"/>
                      </a:rPr>
                      <m:t>)</m:t>
                    </m:r>
                  </m:oMath>
                </a14:m>
                <a:endParaRPr lang="en-CA" sz="1800"/>
              </a:p>
              <a:p>
                <a:pPr marL="0" indent="0">
                  <a:buNone/>
                </a:pPr>
                <a:r>
                  <a:rPr lang="en-CA" sz="1800" smtClean="0"/>
                  <a:t>	</a:t>
                </a:r>
                <a14:m>
                  <m:oMath xmlns:m="http://schemas.openxmlformats.org/officeDocument/2006/math">
                    <m:sSub>
                      <m:sSubPr>
                        <m:ctrlPr>
                          <a:rPr lang="en-CA" sz="1800" i="1">
                            <a:latin typeface="Cambria Math"/>
                          </a:rPr>
                        </m:ctrlPr>
                      </m:sSubPr>
                      <m:e>
                        <m:r>
                          <a:rPr lang="en-US" sz="1800" i="1">
                            <a:latin typeface="Cambria Math"/>
                          </a:rPr>
                          <m:t>𝑇</m:t>
                        </m:r>
                      </m:e>
                      <m:sub>
                        <m:r>
                          <a:rPr lang="en-US" sz="1800" i="1">
                            <a:latin typeface="Cambria Math"/>
                          </a:rPr>
                          <m:t>𝑖</m:t>
                        </m:r>
                      </m:sub>
                    </m:sSub>
                  </m:oMath>
                </a14:m>
                <a:r>
                  <a:rPr lang="en-US" sz="1800"/>
                  <a:t> – </a:t>
                </a:r>
                <a:r>
                  <a:rPr lang="en-US" sz="1800" smtClean="0"/>
                  <a:t>the coupon </a:t>
                </a:r>
                <a:r>
                  <a:rPr lang="en-US" sz="1800"/>
                  <a:t>payment date of the i</a:t>
                </a:r>
                <a:r>
                  <a:rPr lang="en-US" sz="1800" baseline="30000"/>
                  <a:t>th</a:t>
                </a:r>
                <a:r>
                  <a:rPr lang="en-US" sz="1800"/>
                  <a:t>  cash flow</a:t>
                </a:r>
                <a:endParaRPr lang="en-CA" sz="1800"/>
              </a:p>
              <a:p>
                <a:pPr marL="0" indent="0">
                  <a:buNone/>
                </a:pPr>
                <a:r>
                  <a:rPr lang="en-US" sz="1800" i="1" smtClean="0"/>
                  <a:t>	s</a:t>
                </a:r>
                <a:r>
                  <a:rPr lang="en-US" sz="1800" smtClean="0"/>
                  <a:t> </a:t>
                </a:r>
                <a:r>
                  <a:rPr lang="en-US" sz="1800"/>
                  <a:t>– </a:t>
                </a:r>
                <a:r>
                  <a:rPr lang="en-US" sz="1800" smtClean="0"/>
                  <a:t>the credit </a:t>
                </a:r>
                <a:r>
                  <a:rPr lang="en-US" sz="1800"/>
                  <a:t>spread</a:t>
                </a:r>
                <a:endParaRPr lang="en-CA" sz="1800"/>
              </a:p>
              <a:p>
                <a:pPr marL="0" indent="0">
                  <a:buNone/>
                </a:pPr>
                <a:r>
                  <a:rPr lang="en-US" sz="1800" i="1" smtClean="0"/>
                  <a:t>	P</a:t>
                </a:r>
                <a:r>
                  <a:rPr lang="en-US" sz="1800" smtClean="0"/>
                  <a:t> </a:t>
                </a:r>
                <a:r>
                  <a:rPr lang="en-US" sz="1800"/>
                  <a:t>– </a:t>
                </a:r>
                <a:r>
                  <a:rPr lang="en-US" sz="1800" smtClean="0"/>
                  <a:t>the principal </a:t>
                </a:r>
                <a:r>
                  <a:rPr lang="en-US" sz="1800"/>
                  <a:t>amount or face value</a:t>
                </a:r>
                <a:endParaRPr lang="en-CA" sz="1800"/>
              </a:p>
              <a:p>
                <a:pPr marL="0" indent="0">
                  <a:buNone/>
                </a:pPr>
                <a:r>
                  <a:rPr lang="en-US" sz="1800" smtClean="0"/>
                  <a:t>	c – the coupon </a:t>
                </a:r>
                <a:r>
                  <a:rPr lang="en-US" sz="1800"/>
                  <a:t>rate</a:t>
                </a:r>
                <a:endParaRPr lang="en-CA"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600200"/>
                <a:ext cx="8229600" cy="5105400"/>
              </a:xfrm>
              <a:blipFill rotWithShape="1">
                <a:blip r:embed="rId2"/>
                <a:stretch>
                  <a:fillRect l="-667" t="-1553"/>
                </a:stretch>
              </a:blipFill>
            </p:spPr>
            <p:txBody>
              <a:bodyPr/>
              <a:lstStyle/>
              <a:p>
                <a:r>
                  <a:rPr lang="en-CA">
                    <a:noFill/>
                  </a:rPr>
                  <a:t> </a:t>
                </a:r>
              </a:p>
            </p:txBody>
          </p:sp>
        </mc:Fallback>
      </mc:AlternateContent>
    </p:spTree>
    <p:extLst>
      <p:ext uri="{BB962C8B-B14F-4D97-AF65-F5344CB8AC3E}">
        <p14:creationId xmlns:p14="http://schemas.microsoft.com/office/powerpoint/2010/main" val="319468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Amortizing Bond</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828800"/>
                <a:ext cx="8229600" cy="4876800"/>
              </a:xfrm>
            </p:spPr>
            <p:txBody>
              <a:bodyPr>
                <a:noAutofit/>
              </a:bodyPr>
              <a:lstStyle/>
              <a:p>
                <a:pPr marL="0" lvl="0" indent="0" algn="ctr">
                  <a:buNone/>
                </a:pPr>
                <a:r>
                  <a:rPr lang="en-US"/>
                  <a:t>Practical Guide</a:t>
                </a:r>
                <a:endParaRPr lang="en-CA"/>
              </a:p>
              <a:p>
                <a:pPr lvl="0">
                  <a:buClr>
                    <a:srgbClr val="00B050"/>
                  </a:buClr>
                  <a:buFont typeface="Wingdings" panose="05000000000000000000" pitchFamily="2" charset="2"/>
                  <a:buChar char="§"/>
                </a:pPr>
                <a:r>
                  <a:rPr lang="en-US" sz="2000"/>
                  <a:t>The present value of a bond computed by any pricing models is the dirty price of the bond. To purchase a bond, the buyer pays this dirty price.</a:t>
                </a:r>
                <a:endParaRPr lang="en-CA" sz="2000"/>
              </a:p>
              <a:p>
                <a:pPr lvl="0">
                  <a:buClr>
                    <a:srgbClr val="00B050"/>
                  </a:buClr>
                  <a:buFont typeface="Wingdings" panose="05000000000000000000" pitchFamily="2" charset="2"/>
                  <a:buChar char="§"/>
                </a:pPr>
                <a:r>
                  <a:rPr lang="en-US" sz="2000"/>
                  <a:t>Although investors pay dirty prices, bonds are typically quoted in terms of clean prices. </a:t>
                </a:r>
                <a:endParaRPr lang="en-CA" sz="2000"/>
              </a:p>
              <a:p>
                <a:pPr marL="0" indent="0">
                  <a:buClr>
                    <a:srgbClr val="00B050"/>
                  </a:buClr>
                  <a:buNone/>
                </a:pPr>
                <a:r>
                  <a:rPr lang="en-US" sz="2000" smtClean="0"/>
                  <a:t>	Dirty </a:t>
                </a:r>
                <a:r>
                  <a:rPr lang="en-US" sz="2000"/>
                  <a:t>Price = Clean Price + Accrued Interest</a:t>
                </a:r>
                <a:endParaRPr lang="en-CA" sz="2000"/>
              </a:p>
              <a:p>
                <a:pPr lvl="0">
                  <a:buClr>
                    <a:srgbClr val="00B050"/>
                  </a:buClr>
                  <a:buFont typeface="Wingdings" panose="05000000000000000000" pitchFamily="2" charset="2"/>
                  <a:buChar char="§"/>
                </a:pPr>
                <a:r>
                  <a:rPr lang="en-US" sz="2000"/>
                  <a:t>The Yield-To-Maturity Model is a good tool to compute the present value or the fair value of a bond. But it is very difficult to calculate risk, such as term structure sensitivities, that is more important than the fair value in trading, hedging and risk management. Therefore, we introduce the Credit Spread Model for computing both risk and fair value.</a:t>
                </a:r>
                <a:endParaRPr lang="en-CA" sz="2000"/>
              </a:p>
              <a:p>
                <a:pPr lvl="0">
                  <a:buClr>
                    <a:srgbClr val="00B050"/>
                  </a:buClr>
                  <a:buFont typeface="Wingdings" panose="05000000000000000000" pitchFamily="2" charset="2"/>
                  <a:buChar char="§"/>
                </a:pPr>
                <a:r>
                  <a:rPr lang="en-US" sz="2000"/>
                  <a:t>Intuitively,   </a:t>
                </a:r>
                <a14:m>
                  <m:oMath xmlns:m="http://schemas.openxmlformats.org/officeDocument/2006/math">
                    <m:sSup>
                      <m:sSupPr>
                        <m:ctrlPr>
                          <a:rPr lang="en-CA" sz="2000" i="1">
                            <a:latin typeface="Cambria Math"/>
                          </a:rPr>
                        </m:ctrlPr>
                      </m:sSupPr>
                      <m:e>
                        <m:r>
                          <a:rPr lang="en-US" sz="2000" i="1">
                            <a:latin typeface="Cambria Math"/>
                          </a:rPr>
                          <m:t>𝑒</m:t>
                        </m:r>
                      </m:e>
                      <m:sup>
                        <m:r>
                          <a:rPr lang="en-US" sz="2000" i="1">
                            <a:latin typeface="Cambria Math"/>
                          </a:rPr>
                          <m:t>−</m:t>
                        </m:r>
                        <m:d>
                          <m:dPr>
                            <m:ctrlPr>
                              <a:rPr lang="en-CA" sz="2000" i="1">
                                <a:latin typeface="Cambria Math"/>
                              </a:rPr>
                            </m:ctrlPr>
                          </m:dPr>
                          <m:e>
                            <m:r>
                              <a:rPr lang="en-US" sz="2000" i="1">
                                <a:latin typeface="Cambria Math"/>
                              </a:rPr>
                              <m:t>𝑟</m:t>
                            </m:r>
                            <m:r>
                              <a:rPr lang="en-US" sz="2000" i="1">
                                <a:latin typeface="Cambria Math"/>
                              </a:rPr>
                              <m:t>+</m:t>
                            </m:r>
                            <m:r>
                              <a:rPr lang="en-US" sz="2000" i="1">
                                <a:latin typeface="Cambria Math"/>
                              </a:rPr>
                              <m:t>𝑠</m:t>
                            </m:r>
                          </m:e>
                        </m:d>
                        <m:r>
                          <a:rPr lang="en-US" sz="2000" i="1">
                            <a:latin typeface="Cambria Math"/>
                          </a:rPr>
                          <m:t>𝑇</m:t>
                        </m:r>
                      </m:sup>
                    </m:sSup>
                  </m:oMath>
                </a14:m>
                <a:r>
                  <a:rPr lang="en-US" sz="2000"/>
                  <a:t>   can be regarded as a credit risk adjusted discount factor</a:t>
                </a:r>
                <a:r>
                  <a:rPr lang="en-US" sz="2000" smtClean="0"/>
                  <a:t>.</a:t>
                </a:r>
                <a:endParaRPr lang="en-CA"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828800"/>
                <a:ext cx="8229600" cy="4876800"/>
              </a:xfrm>
              <a:blipFill rotWithShape="1">
                <a:blip r:embed="rId2"/>
                <a:stretch>
                  <a:fillRect l="-667" t="-1625" r="-1111"/>
                </a:stretch>
              </a:blipFill>
            </p:spPr>
            <p:txBody>
              <a:bodyPr/>
              <a:lstStyle/>
              <a:p>
                <a:r>
                  <a:rPr lang="en-CA">
                    <a:noFill/>
                  </a:rPr>
                  <a:t> </a:t>
                </a:r>
              </a:p>
            </p:txBody>
          </p:sp>
        </mc:Fallback>
      </mc:AlternateContent>
    </p:spTree>
    <p:extLst>
      <p:ext uri="{BB962C8B-B14F-4D97-AF65-F5344CB8AC3E}">
        <p14:creationId xmlns:p14="http://schemas.microsoft.com/office/powerpoint/2010/main" val="380858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Amortizing Bond</a:t>
            </a:r>
            <a:endParaRPr lang="en-PH" sz="2400" dirty="0"/>
          </a:p>
        </p:txBody>
      </p:sp>
      <p:sp>
        <p:nvSpPr>
          <p:cNvPr id="3" name="Content Placeholder 2"/>
          <p:cNvSpPr>
            <a:spLocks noGrp="1"/>
          </p:cNvSpPr>
          <p:nvPr>
            <p:ph idx="1"/>
          </p:nvPr>
        </p:nvSpPr>
        <p:spPr>
          <a:xfrm>
            <a:off x="381000" y="1752600"/>
            <a:ext cx="8229600" cy="4724400"/>
          </a:xfrm>
        </p:spPr>
        <p:txBody>
          <a:bodyPr>
            <a:noAutofit/>
          </a:bodyPr>
          <a:lstStyle/>
          <a:p>
            <a:pPr marL="0" lvl="0" indent="0" algn="ctr">
              <a:buNone/>
            </a:pPr>
            <a:r>
              <a:rPr lang="en-US"/>
              <a:t>Practical </a:t>
            </a:r>
            <a:r>
              <a:rPr lang="en-US" smtClean="0"/>
              <a:t>Guide (Cont)</a:t>
            </a:r>
            <a:endParaRPr lang="en-CA"/>
          </a:p>
          <a:p>
            <a:pPr lvl="0">
              <a:spcBef>
                <a:spcPts val="1200"/>
              </a:spcBef>
              <a:buClr>
                <a:srgbClr val="00B050"/>
              </a:buClr>
              <a:buFont typeface="Wingdings" panose="05000000000000000000" pitchFamily="2" charset="2"/>
              <a:buChar char="§"/>
            </a:pPr>
            <a:r>
              <a:rPr lang="en-US" sz="2000" smtClean="0"/>
              <a:t>To </a:t>
            </a:r>
            <a:r>
              <a:rPr lang="en-US" sz="2000"/>
              <a:t>use the model, one should first calibrate the model price to the market quoted price by solving the credit spread. Comparing to curve construction or calibration for exotic products, the solving here is very simple.</a:t>
            </a:r>
            <a:endParaRPr lang="en-CA" sz="2000"/>
          </a:p>
          <a:p>
            <a:pPr lvl="0">
              <a:spcBef>
                <a:spcPts val="1200"/>
              </a:spcBef>
              <a:buClr>
                <a:srgbClr val="00B050"/>
              </a:buClr>
              <a:buFont typeface="Wingdings" panose="05000000000000000000" pitchFamily="2" charset="2"/>
              <a:buChar char="§"/>
            </a:pPr>
            <a:r>
              <a:rPr lang="en-US" sz="2000"/>
              <a:t>After making the model price equal to the market price, one can calculate sensitivities by shocking interest rate curve and credit spread.</a:t>
            </a:r>
            <a:endParaRPr lang="en-CA" sz="2000"/>
          </a:p>
          <a:p>
            <a:pPr lvl="0">
              <a:spcBef>
                <a:spcPts val="1200"/>
              </a:spcBef>
              <a:buClr>
                <a:srgbClr val="00B050"/>
              </a:buClr>
              <a:buFont typeface="Wingdings" panose="05000000000000000000" pitchFamily="2" charset="2"/>
              <a:buChar char="§"/>
            </a:pPr>
            <a:r>
              <a:rPr lang="en-US" sz="2000"/>
              <a:t>We use LIBOR curve plus credit spread rather than bond specific curves for discounting because bond specific curves rarely exist in the market, especially issued by small entities. Using LIBOR curve plus credit spread not only accounts for credit/issuer risk but also solves the missing data issue.</a:t>
            </a:r>
            <a:endParaRPr lang="en-CA" sz="2000"/>
          </a:p>
        </p:txBody>
      </p:sp>
    </p:spTree>
    <p:extLst>
      <p:ext uri="{BB962C8B-B14F-4D97-AF65-F5344CB8AC3E}">
        <p14:creationId xmlns:p14="http://schemas.microsoft.com/office/powerpoint/2010/main" val="246750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Amortizing Bond</a:t>
            </a:r>
            <a:endParaRPr lang="en-PH" sz="2400" dirty="0"/>
          </a:p>
        </p:txBody>
      </p:sp>
      <p:sp>
        <p:nvSpPr>
          <p:cNvPr id="3" name="Content Placeholder 2"/>
          <p:cNvSpPr>
            <a:spLocks noGrp="1"/>
          </p:cNvSpPr>
          <p:nvPr>
            <p:ph idx="1"/>
          </p:nvPr>
        </p:nvSpPr>
        <p:spPr>
          <a:xfrm>
            <a:off x="381000" y="1752600"/>
            <a:ext cx="8229600" cy="4724400"/>
          </a:xfrm>
        </p:spPr>
        <p:txBody>
          <a:bodyPr>
            <a:noAutofit/>
          </a:bodyPr>
          <a:lstStyle/>
          <a:p>
            <a:pPr marL="0" lvl="0" indent="0" algn="ctr">
              <a:buNone/>
            </a:pPr>
            <a:r>
              <a:rPr lang="en-US"/>
              <a:t>A Real World </a:t>
            </a:r>
            <a:r>
              <a:rPr lang="en-US" smtClean="0"/>
              <a:t>Example</a:t>
            </a:r>
            <a:endParaRPr lang="en-CA"/>
          </a:p>
        </p:txBody>
      </p:sp>
      <p:graphicFrame>
        <p:nvGraphicFramePr>
          <p:cNvPr id="6" name="Object 5"/>
          <p:cNvGraphicFramePr>
            <a:graphicFrameLocks noChangeAspect="1"/>
          </p:cNvGraphicFramePr>
          <p:nvPr>
            <p:extLst>
              <p:ext uri="{D42A27DB-BD31-4B8C-83A1-F6EECF244321}">
                <p14:modId xmlns:p14="http://schemas.microsoft.com/office/powerpoint/2010/main" val="2362382507"/>
              </p:ext>
            </p:extLst>
          </p:nvPr>
        </p:nvGraphicFramePr>
        <p:xfrm>
          <a:off x="1676400" y="2362200"/>
          <a:ext cx="6934199" cy="4203700"/>
        </p:xfrm>
        <a:graphic>
          <a:graphicData uri="http://schemas.openxmlformats.org/presentationml/2006/ole">
            <mc:AlternateContent xmlns:mc="http://schemas.openxmlformats.org/markup-compatibility/2006">
              <mc:Choice xmlns:v="urn:schemas-microsoft-com:vml" Requires="v">
                <p:oleObj spid="_x0000_s1028" name="Document" r:id="rId3" imgW="5560145" imgH="4203618" progId="Word.Document.12">
                  <p:embed/>
                </p:oleObj>
              </mc:Choice>
              <mc:Fallback>
                <p:oleObj name="Document" r:id="rId3" imgW="5560145" imgH="4203618" progId="Word.Document.12">
                  <p:embed/>
                  <p:pic>
                    <p:nvPicPr>
                      <p:cNvPr id="0" name=""/>
                      <p:cNvPicPr/>
                      <p:nvPr/>
                    </p:nvPicPr>
                    <p:blipFill>
                      <a:blip r:embed="rId4"/>
                      <a:stretch>
                        <a:fillRect/>
                      </a:stretch>
                    </p:blipFill>
                    <p:spPr>
                      <a:xfrm>
                        <a:off x="1676400" y="2362200"/>
                        <a:ext cx="6934199" cy="4203700"/>
                      </a:xfrm>
                      <a:prstGeom prst="rect">
                        <a:avLst/>
                      </a:prstGeom>
                    </p:spPr>
                  </p:pic>
                </p:oleObj>
              </mc:Fallback>
            </mc:AlternateContent>
          </a:graphicData>
        </a:graphic>
      </p:graphicFrame>
    </p:spTree>
    <p:extLst>
      <p:ext uri="{BB962C8B-B14F-4D97-AF65-F5344CB8AC3E}">
        <p14:creationId xmlns:p14="http://schemas.microsoft.com/office/powerpoint/2010/main" val="1169860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information at</a:t>
            </a:r>
          </a:p>
          <a:p>
            <a:pPr marL="0" lvl="0" indent="0" algn="r">
              <a:spcBef>
                <a:spcPts val="1200"/>
              </a:spcBef>
              <a:buClr>
                <a:srgbClr val="00B050"/>
              </a:buClr>
              <a:buNone/>
            </a:pPr>
            <a:r>
              <a:rPr lang="en-CA" sz="1600"/>
              <a:t>http://</a:t>
            </a:r>
            <a:r>
              <a:rPr lang="en-CA" sz="1600" smtClean="0"/>
              <a:t>www.finpricing.com/lib/FiAmortizingBond.html</a:t>
            </a:r>
            <a:endParaRPr lang="en-CA" sz="1600"/>
          </a:p>
        </p:txBody>
      </p:sp>
    </p:spTree>
    <p:extLst>
      <p:ext uri="{BB962C8B-B14F-4D97-AF65-F5344CB8AC3E}">
        <p14:creationId xmlns:p14="http://schemas.microsoft.com/office/powerpoint/2010/main" val="826695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496</Words>
  <Application>Microsoft Office PowerPoint</Application>
  <PresentationFormat>On-screen Show (4:3)</PresentationFormat>
  <Paragraphs>57</Paragraphs>
  <Slides>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Document</vt:lpstr>
      <vt:lpstr>Pricing Amortizing Bond and Accreting Bond</vt:lpstr>
      <vt:lpstr>Amortizing Bond</vt:lpstr>
      <vt:lpstr>Amortizing Bond</vt:lpstr>
      <vt:lpstr>Amortizing Bond</vt:lpstr>
      <vt:lpstr>Amortizing Bond</vt:lpstr>
      <vt:lpstr>Amortizing Bond</vt:lpstr>
      <vt:lpstr>Amortizing Bond</vt:lpstr>
      <vt:lpstr>Amortizing Bond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39</cp:revision>
  <dcterms:created xsi:type="dcterms:W3CDTF">2006-08-16T00:00:00Z</dcterms:created>
  <dcterms:modified xsi:type="dcterms:W3CDTF">2018-05-03T18:37:03Z</dcterms:modified>
</cp:coreProperties>
</file>